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7" r:id="rId22"/>
    <p:sldId id="288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6" r:id="rId31"/>
    <p:sldId id="285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  <a:srgbClr val="147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8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7627E-E8A8-43A5-8651-7DA12AA1107F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24C8-A6B3-4EF9-9527-A03E0E0F6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7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24C8-A6B3-4EF9-9527-A03E0E0F67D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4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36AFF-0D4F-4A16-8E86-FD66AD83BC48}" type="datetime1">
              <a:rPr lang="en-US" smtClean="0"/>
              <a:t>10/16/2018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95958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F529-1E44-4157-90D2-44AF77790FCC}" type="datetime1">
              <a:rPr lang="en-US" smtClean="0"/>
              <a:t>10/16/2018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76088" y="3276600"/>
            <a:ext cx="3809999" cy="3352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24027" y="185928"/>
            <a:ext cx="3840479" cy="830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310895" y="175260"/>
            <a:ext cx="3697223" cy="949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304800" y="266700"/>
            <a:ext cx="3733800" cy="723900"/>
          </a:xfrm>
          <a:custGeom>
            <a:avLst/>
            <a:gdLst/>
            <a:ahLst/>
            <a:cxnLst/>
            <a:rect l="l" t="t" r="r" b="b"/>
            <a:pathLst>
              <a:path w="3733800" h="723900">
                <a:moveTo>
                  <a:pt x="0" y="0"/>
                </a:moveTo>
                <a:lnTo>
                  <a:pt x="3733800" y="0"/>
                </a:lnTo>
                <a:lnTo>
                  <a:pt x="3733800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solidFill>
            <a:srgbClr val="F0A2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388620" y="254508"/>
            <a:ext cx="3593591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709B-C626-4774-A2D9-27654C6C2953}" type="datetime1">
              <a:rPr lang="en-US" smtClean="0"/>
              <a:t>10/16/2018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CF24-F815-4F83-8FDD-FF66BD0AE90A}" type="datetime1">
              <a:rPr lang="en-US" smtClean="0"/>
              <a:t>10/16/2018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D625-CCDE-465F-BF55-32F499A10895}" type="datetime1">
              <a:rPr lang="en-US" smtClean="0"/>
              <a:t>10/16/2018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58951"/>
            <a:ext cx="2583180" cy="5331460"/>
          </a:xfrm>
          <a:custGeom>
            <a:avLst/>
            <a:gdLst/>
            <a:ahLst/>
            <a:cxnLst/>
            <a:rect l="l" t="t" r="r" b="b"/>
            <a:pathLst>
              <a:path w="2583180" h="5331460">
                <a:moveTo>
                  <a:pt x="0" y="5330952"/>
                </a:moveTo>
                <a:lnTo>
                  <a:pt x="2583180" y="5330952"/>
                </a:lnTo>
                <a:lnTo>
                  <a:pt x="2583180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F0A2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862059" y="758951"/>
            <a:ext cx="281940" cy="5331460"/>
          </a:xfrm>
          <a:custGeom>
            <a:avLst/>
            <a:gdLst/>
            <a:ahLst/>
            <a:cxnLst/>
            <a:rect l="l" t="t" r="r" b="b"/>
            <a:pathLst>
              <a:path w="281940" h="5331460">
                <a:moveTo>
                  <a:pt x="0" y="5330952"/>
                </a:moveTo>
                <a:lnTo>
                  <a:pt x="281940" y="5330952"/>
                </a:lnTo>
                <a:lnTo>
                  <a:pt x="281940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C9C9C9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0510" y="1000378"/>
            <a:ext cx="135191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7418" y="3057110"/>
            <a:ext cx="4655820" cy="1789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95958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44EFC-B6D8-4FC9-ADF6-8B0196238C16}" type="datetime1">
              <a:rPr lang="en-US" smtClean="0"/>
              <a:t>10/16/2018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24659" y="6459215"/>
            <a:ext cx="179704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jpg"/><Relationship Id="rId5" Type="http://schemas.openxmlformats.org/officeDocument/2006/relationships/image" Target="../media/image7.png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High-Impact-Interview-Questions-Behavior-Based-Person/dp/0814438822/ref=sr_1_2?s=books&amp;ie=UTF8&amp;qid=1539270341&amp;sr=1-2&amp;keywords=behavioral+interviewing+questions" TargetMode="External"/><Relationship Id="rId3" Type="http://schemas.openxmlformats.org/officeDocument/2006/relationships/hyperlink" Target="https://www.ambitionbox.com/interviews" TargetMode="External"/><Relationship Id="rId7" Type="http://schemas.openxmlformats.org/officeDocument/2006/relationships/hyperlink" Target="https://www.amazon.com/gp/slredirect/picassoRedirect.html/ref=pa_sp_atf_stripbooks_sr_pg1_2?ie=UTF8&amp;adId=A01442063JNSUFS2SCW5E&amp;url=https://www.amazon.com/Interviewing-Interview-Questions-INCLUDED-Unstoppable-ebook/dp/B00WT2C546/ref%3Dsr_1_2_sspa?s%3Dbooks%26ie%3DUTF8%26qid%3D1539270169%26sr%3D1-2-spons%26keywords%3Dinterviewing%26psc%3D1&amp;qualifier=1539270169&amp;id=657863875410835&amp;widgetName=sp_at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gp/slredirect/picassoRedirect.html/ref=pa_sp_atf_stripbooks_sr_pg1_1?ie=UTF8&amp;adId=A052316557QX8QTYAJ2X&amp;url=https://www.amazon.com/Get-That-Job-Complete-Interview-ebook/dp/B01MTSZVJD/ref%3Dsr_1_1_sspa?s%3Dbooks%26ie%3DUTF8%26qid%3D1539270169%26sr%3D1-1-spons%26keywords%3Dinterviewing%26psc%3D1&amp;qualifier=1539270169&amp;id=657863875410835&amp;widgetName=sp_atf" TargetMode="External"/><Relationship Id="rId5" Type="http://schemas.openxmlformats.org/officeDocument/2006/relationships/hyperlink" Target="https://biginterview.com/blog/behavioral-interview-questions" TargetMode="External"/><Relationship Id="rId4" Type="http://schemas.openxmlformats.org/officeDocument/2006/relationships/hyperlink" Target="https://www.thebalancecareers.com/behavioral-job-interview-questions-2059620" TargetMode="External"/><Relationship Id="rId9" Type="http://schemas.openxmlformats.org/officeDocument/2006/relationships/hyperlink" Target="https://www.amazon.com/Amazing-Interview-Answers-Questions-Winning-ebook/dp/B073P38SX9/ref=sr_1_4?s=books&amp;ie=UTF8&amp;qid=1539270341&amp;sr=1-4&amp;keywords=behavioral+interviewing+question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sullivan@transitionsolutions.com" TargetMode="External"/><Relationship Id="rId7" Type="http://schemas.openxmlformats.org/officeDocument/2006/relationships/image" Target="../media/image1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hyperlink" Target="https://www.linkedin.com/in/donnasullivan/" TargetMode="External"/><Relationship Id="rId4" Type="http://schemas.openxmlformats.org/officeDocument/2006/relationships/hyperlink" Target="https://www.linkedin.com/in/donnasulliva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s://www.wsj.com/articles/how-to-build-instant-rapport-in-an-interview-1480436936" TargetMode="External"/><Relationship Id="rId4" Type="http://schemas.openxmlformats.org/officeDocument/2006/relationships/hyperlink" Target="https://www.youtube.com/watch?v=LVIEellIoIA&amp;t=76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7.png"/><Relationship Id="rId15" Type="http://schemas.openxmlformats.org/officeDocument/2006/relationships/image" Target="../media/image53.jp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038"/>
            <a:ext cx="6856730" cy="5334000"/>
          </a:xfrm>
          <a:custGeom>
            <a:avLst/>
            <a:gdLst/>
            <a:ahLst/>
            <a:cxnLst/>
            <a:rect l="l" t="t" r="r" b="b"/>
            <a:pathLst>
              <a:path w="6856730" h="5334000">
                <a:moveTo>
                  <a:pt x="0" y="5333987"/>
                </a:moveTo>
                <a:lnTo>
                  <a:pt x="6856476" y="5333987"/>
                </a:lnTo>
                <a:lnTo>
                  <a:pt x="6856476" y="0"/>
                </a:lnTo>
                <a:lnTo>
                  <a:pt x="0" y="0"/>
                </a:lnTo>
                <a:lnTo>
                  <a:pt x="0" y="5333987"/>
                </a:lnTo>
                <a:close/>
              </a:path>
            </a:pathLst>
          </a:custGeom>
          <a:solidFill>
            <a:srgbClr val="F0A2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856730" y="762012"/>
            <a:ext cx="2287778" cy="5334000"/>
          </a:xfrm>
          <a:custGeom>
            <a:avLst/>
            <a:gdLst/>
            <a:ahLst/>
            <a:cxnLst/>
            <a:rect l="l" t="t" r="r" b="b"/>
            <a:pathLst>
              <a:path w="2192020" h="5334000">
                <a:moveTo>
                  <a:pt x="0" y="5333987"/>
                </a:moveTo>
                <a:lnTo>
                  <a:pt x="2191511" y="5333987"/>
                </a:lnTo>
                <a:lnTo>
                  <a:pt x="2191511" y="0"/>
                </a:lnTo>
                <a:lnTo>
                  <a:pt x="0" y="0"/>
                </a:lnTo>
                <a:lnTo>
                  <a:pt x="0" y="5333987"/>
                </a:lnTo>
                <a:close/>
              </a:path>
            </a:pathLst>
          </a:custGeom>
          <a:solidFill>
            <a:srgbClr val="C4C4C4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1446839"/>
            <a:ext cx="3432309" cy="14292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00" b="1" i="1" spc="80" dirty="0">
                <a:latin typeface="Corbel"/>
                <a:cs typeface="Corbel"/>
              </a:rPr>
              <a:t>Interviewing </a:t>
            </a:r>
            <a:r>
              <a:rPr sz="4600" b="1" i="1" spc="60" dirty="0">
                <a:latin typeface="Corbel"/>
                <a:cs typeface="Corbel"/>
              </a:rPr>
              <a:t>for</a:t>
            </a:r>
            <a:r>
              <a:rPr sz="4600" b="1" i="1" spc="320" dirty="0">
                <a:latin typeface="Corbel"/>
                <a:cs typeface="Corbel"/>
              </a:rPr>
              <a:t> </a:t>
            </a:r>
            <a:r>
              <a:rPr sz="4600" b="1" i="1" spc="80" dirty="0">
                <a:latin typeface="Corbel"/>
                <a:cs typeface="Corbel"/>
              </a:rPr>
              <a:t>Success</a:t>
            </a:r>
            <a:r>
              <a:rPr lang="en-US" sz="4600" b="1" i="1" spc="80" dirty="0">
                <a:latin typeface="Corbel"/>
                <a:cs typeface="Corbel"/>
              </a:rPr>
              <a:t>!</a:t>
            </a:r>
            <a:endParaRPr sz="4600" b="1" dirty="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52799" y="2286012"/>
            <a:ext cx="5791200" cy="4571987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9AEB29-BFE2-4C0A-ABA2-3CF0DDAAB1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1</a:t>
            </a:fld>
            <a:endParaRPr lang="en-US" spc="-5" dirty="0"/>
          </a:p>
        </p:txBody>
      </p:sp>
      <p:sp>
        <p:nvSpPr>
          <p:cNvPr id="9" name="Rectangle 8"/>
          <p:cNvSpPr/>
          <p:nvPr/>
        </p:nvSpPr>
        <p:spPr>
          <a:xfrm>
            <a:off x="0" y="173377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board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board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board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board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board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board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board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board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board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BOSTON COLLEGE WORLDWIDE WEBINARS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69E934-2B5A-4F17-B996-F1985D8B5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11" y="154327"/>
            <a:ext cx="1524000" cy="1524000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1BF19BD2-9B53-4C1D-85CE-7DBC59A0089C}"/>
              </a:ext>
            </a:extLst>
          </p:cNvPr>
          <p:cNvSpPr>
            <a:spLocks noChangeAspect="1"/>
          </p:cNvSpPr>
          <p:nvPr/>
        </p:nvSpPr>
        <p:spPr>
          <a:xfrm>
            <a:off x="285928" y="6095988"/>
            <a:ext cx="2629811" cy="746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793534"/>
            <a:ext cx="245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October 17, 2018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4818" y="3427048"/>
            <a:ext cx="13481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Sell  </a:t>
            </a:r>
            <a:r>
              <a:rPr sz="2400" b="1" i="1" spc="-5" dirty="0">
                <a:solidFill>
                  <a:srgbClr val="0070C0"/>
                </a:solidFill>
                <a:latin typeface="Times New Roman"/>
                <a:cs typeface="Times New Roman"/>
              </a:rPr>
              <a:t>Yourself  through  A</a:t>
            </a:r>
            <a:r>
              <a:rPr sz="2400" b="1" i="1" spc="5" dirty="0">
                <a:solidFill>
                  <a:srgbClr val="0070C0"/>
                </a:solidFill>
                <a:latin typeface="Times New Roman"/>
                <a:cs typeface="Times New Roman"/>
              </a:rPr>
              <a:t>li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b="1" i="1" spc="-10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b="1" i="1" spc="5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b="1" i="1" spc="-10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747" y="6248400"/>
            <a:ext cx="1427987" cy="408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28316" y="3276600"/>
            <a:ext cx="3709415" cy="2782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653284" y="239268"/>
            <a:ext cx="3407663" cy="653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244596" y="163068"/>
            <a:ext cx="2252471" cy="973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18816" y="304800"/>
            <a:ext cx="3276600" cy="523240"/>
          </a:xfrm>
          <a:custGeom>
            <a:avLst/>
            <a:gdLst/>
            <a:ahLst/>
            <a:cxnLst/>
            <a:rect l="l" t="t" r="r" b="b"/>
            <a:pathLst>
              <a:path w="3276600" h="523240">
                <a:moveTo>
                  <a:pt x="0" y="0"/>
                </a:moveTo>
                <a:lnTo>
                  <a:pt x="3276600" y="0"/>
                </a:lnTo>
                <a:lnTo>
                  <a:pt x="3276600" y="522731"/>
                </a:lnTo>
                <a:lnTo>
                  <a:pt x="0" y="522731"/>
                </a:lnTo>
                <a:lnTo>
                  <a:pt x="0" y="0"/>
                </a:lnTo>
                <a:close/>
              </a:path>
            </a:pathLst>
          </a:custGeom>
          <a:solidFill>
            <a:srgbClr val="F0A2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308603" y="227076"/>
            <a:ext cx="2124455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18816" y="312949"/>
            <a:ext cx="3276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6769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Interviews</a:t>
            </a:r>
            <a:endParaRPr sz="3000" dirty="0"/>
          </a:p>
        </p:txBody>
      </p:sp>
      <p:sp>
        <p:nvSpPr>
          <p:cNvPr id="10" name="object 10"/>
          <p:cNvSpPr txBox="1"/>
          <p:nvPr/>
        </p:nvSpPr>
        <p:spPr>
          <a:xfrm>
            <a:off x="391651" y="1235867"/>
            <a:ext cx="7388225" cy="152971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Screening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–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 Recruiters/Internal</a:t>
            </a:r>
            <a:endParaRPr sz="2400" dirty="0">
              <a:latin typeface="Corbel"/>
              <a:cs typeface="Corbel"/>
            </a:endParaRPr>
          </a:p>
          <a:p>
            <a:pPr marL="426720" algn="ctr">
              <a:lnSpc>
                <a:spcPct val="100000"/>
              </a:lnSpc>
              <a:spcBef>
                <a:spcPts val="1130"/>
              </a:spcBef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and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then</a:t>
            </a:r>
            <a:r>
              <a:rPr sz="2400" spc="-5" dirty="0">
                <a:solidFill>
                  <a:srgbClr val="595958"/>
                </a:solidFill>
                <a:latin typeface="Times New Roman"/>
                <a:cs typeface="Times New Roman"/>
              </a:rPr>
              <a:t>….</a:t>
            </a:r>
            <a:endParaRPr sz="2400" dirty="0">
              <a:latin typeface="Times New Roman"/>
              <a:cs typeface="Times New Roman"/>
            </a:endParaRPr>
          </a:p>
          <a:p>
            <a:pPr marL="4816475">
              <a:lnSpc>
                <a:spcPct val="100000"/>
              </a:lnSpc>
              <a:spcBef>
                <a:spcPts val="940"/>
              </a:spcBef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Functional</a:t>
            </a:r>
            <a:r>
              <a:rPr sz="2400" spc="-6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Interview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501" y="3427074"/>
            <a:ext cx="21837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Match </a:t>
            </a:r>
            <a:r>
              <a:rPr sz="2400" b="1" i="1" spc="-5" dirty="0">
                <a:solidFill>
                  <a:srgbClr val="0070C0"/>
                </a:solidFill>
                <a:latin typeface="Times New Roman"/>
                <a:cs typeface="Times New Roman"/>
              </a:rPr>
              <a:t>Your  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Skills &amp;  </a:t>
            </a:r>
            <a:r>
              <a:rPr sz="2400" b="1" i="1" spc="-5" dirty="0">
                <a:solidFill>
                  <a:srgbClr val="0070C0"/>
                </a:solidFill>
                <a:latin typeface="Times New Roman"/>
                <a:cs typeface="Times New Roman"/>
              </a:rPr>
              <a:t>Experiences</a:t>
            </a:r>
            <a:r>
              <a:rPr sz="2400" b="1" i="1" spc="-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with  </a:t>
            </a:r>
            <a:r>
              <a:rPr sz="2400" b="1" i="1" spc="-5" dirty="0">
                <a:solidFill>
                  <a:srgbClr val="0070C0"/>
                </a:solidFill>
                <a:latin typeface="Times New Roman"/>
                <a:cs typeface="Times New Roman"/>
              </a:rPr>
              <a:t>Their</a:t>
            </a:r>
            <a:r>
              <a:rPr sz="2400" b="1" i="1" spc="-2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70C0"/>
                </a:solidFill>
                <a:latin typeface="Times New Roman"/>
                <a:cs typeface="Times New Roman"/>
              </a:rPr>
              <a:t>Needs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6E64CF5-15B9-4A6B-B535-8E12089D11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10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788" y="932688"/>
            <a:ext cx="2327147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66800" y="990600"/>
            <a:ext cx="2211705" cy="2080260"/>
          </a:xfrm>
          <a:custGeom>
            <a:avLst/>
            <a:gdLst/>
            <a:ahLst/>
            <a:cxnLst/>
            <a:rect l="l" t="t" r="r" b="b"/>
            <a:pathLst>
              <a:path w="2211704" h="2080260">
                <a:moveTo>
                  <a:pt x="0" y="0"/>
                </a:moveTo>
                <a:lnTo>
                  <a:pt x="2211324" y="0"/>
                </a:lnTo>
                <a:lnTo>
                  <a:pt x="2211324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52144" y="1450847"/>
            <a:ext cx="2129027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85672" y="1862328"/>
            <a:ext cx="2002535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66800" y="990600"/>
            <a:ext cx="2211705" cy="2080260"/>
          </a:xfrm>
          <a:prstGeom prst="rect">
            <a:avLst/>
          </a:prstGeom>
          <a:ln w="9144">
            <a:solidFill>
              <a:srgbClr val="C0C0C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L="355600" marR="301625" indent="-33655">
              <a:lnSpc>
                <a:spcPts val="3240"/>
              </a:lnSpc>
            </a:pP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ho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  </a:t>
            </a:r>
            <a:r>
              <a:rPr sz="3000" spc="-90" dirty="0">
                <a:solidFill>
                  <a:srgbClr val="FFFFFF"/>
                </a:solidFill>
                <a:latin typeface="Corbel"/>
                <a:cs typeface="Corbel"/>
              </a:rPr>
              <a:t>Interviews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8216" y="1009648"/>
            <a:ext cx="2774315" cy="604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ts val="2400"/>
              </a:lnSpc>
              <a:spcBef>
                <a:spcPts val="10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Who is calling</a:t>
            </a:r>
            <a:r>
              <a:rPr sz="2000" b="1" spc="-5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212121"/>
                </a:solidFill>
                <a:latin typeface="Corbel"/>
                <a:cs typeface="Corbel"/>
              </a:rPr>
              <a:t>who</a:t>
            </a:r>
            <a:endParaRPr sz="2000" dirty="0">
              <a:latin typeface="Corbel"/>
              <a:cs typeface="Corbel"/>
            </a:endParaRPr>
          </a:p>
          <a:p>
            <a:pPr marL="719455" lvl="1" indent="-203835">
              <a:lnSpc>
                <a:spcPts val="2160"/>
              </a:lnSpc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Get all contact</a:t>
            </a:r>
            <a:r>
              <a:rPr sz="1800" spc="-4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details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8216" y="1861564"/>
            <a:ext cx="3695065" cy="294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ts val="2400"/>
              </a:lnSpc>
              <a:spcBef>
                <a:spcPts val="10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Preparation</a:t>
            </a:r>
            <a:endParaRPr sz="2000" dirty="0">
              <a:latin typeface="Corbel"/>
              <a:cs typeface="Corbel"/>
            </a:endParaRPr>
          </a:p>
          <a:p>
            <a:pPr marL="719455" lvl="1" indent="-203835">
              <a:lnSpc>
                <a:spcPts val="2160"/>
              </a:lnSpc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Copy </a:t>
            </a:r>
            <a:r>
              <a:rPr sz="1800" dirty="0">
                <a:solidFill>
                  <a:srgbClr val="212121"/>
                </a:solidFill>
                <a:latin typeface="Corbel"/>
                <a:cs typeface="Corbel"/>
              </a:rPr>
              <a:t>of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resume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Copy of job</a:t>
            </a:r>
            <a:r>
              <a:rPr sz="1800" spc="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description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85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List </a:t>
            </a:r>
            <a:r>
              <a:rPr sz="1800" dirty="0">
                <a:solidFill>
                  <a:srgbClr val="212121"/>
                </a:solidFill>
                <a:latin typeface="Corbel"/>
                <a:cs typeface="Corbel"/>
              </a:rPr>
              <a:t>of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accomplishments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90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List of questions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Pad and </a:t>
            </a:r>
            <a:r>
              <a:rPr sz="1800" dirty="0">
                <a:solidFill>
                  <a:srgbClr val="212121"/>
                </a:solidFill>
                <a:latin typeface="Corbel"/>
                <a:cs typeface="Corbel"/>
              </a:rPr>
              <a:t>pen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(No typing)</a:t>
            </a:r>
            <a:endParaRPr sz="1800" dirty="0">
              <a:latin typeface="Corbel"/>
              <a:cs typeface="Corbel"/>
            </a:endParaRPr>
          </a:p>
          <a:p>
            <a:pPr marL="719455" marR="920750" lvl="1" indent="-203835">
              <a:lnSpc>
                <a:spcPts val="1939"/>
              </a:lnSpc>
              <a:spcBef>
                <a:spcPts val="840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Clear the room (No  pets/children/TV/etc.)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65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Choose best line</a:t>
            </a:r>
            <a:r>
              <a:rPr sz="180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(Landline/Cell)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8CA05BA-B93D-4259-BAB8-98A59A9252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11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4802" y="995424"/>
            <a:ext cx="5009515" cy="3119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indent="-400685">
              <a:lnSpc>
                <a:spcPct val="100000"/>
              </a:lnSpc>
              <a:spcBef>
                <a:spcPts val="105"/>
              </a:spcBef>
              <a:buClr>
                <a:srgbClr val="F0A22E"/>
              </a:buClr>
              <a:buFont typeface="Wingdings"/>
              <a:buChar char=""/>
              <a:tabLst>
                <a:tab pos="413384" algn="l"/>
                <a:tab pos="41402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What is the goal? Get an in person</a:t>
            </a:r>
            <a:r>
              <a:rPr sz="2000" spc="-14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interview</a:t>
            </a:r>
            <a:endParaRPr sz="2000" dirty="0">
              <a:latin typeface="Corbel"/>
              <a:cs typeface="Corbel"/>
            </a:endParaRPr>
          </a:p>
          <a:p>
            <a:pPr marL="413384" indent="-400685">
              <a:lnSpc>
                <a:spcPct val="100000"/>
              </a:lnSpc>
              <a:spcBef>
                <a:spcPts val="1555"/>
              </a:spcBef>
              <a:buClr>
                <a:srgbClr val="F0A22E"/>
              </a:buClr>
              <a:buFont typeface="Wingdings"/>
              <a:buChar char=""/>
              <a:tabLst>
                <a:tab pos="413384" algn="l"/>
                <a:tab pos="41402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No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eating, drinking, chewing or</a:t>
            </a:r>
            <a:r>
              <a:rPr sz="2000" spc="-7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smoking</a:t>
            </a:r>
            <a:endParaRPr sz="2000" dirty="0">
              <a:latin typeface="Corbel"/>
              <a:cs typeface="Corbel"/>
            </a:endParaRPr>
          </a:p>
          <a:p>
            <a:pPr marL="413384" indent="-400685">
              <a:lnSpc>
                <a:spcPct val="100000"/>
              </a:lnSpc>
              <a:spcBef>
                <a:spcPts val="1560"/>
              </a:spcBef>
              <a:buClr>
                <a:srgbClr val="F0A22E"/>
              </a:buClr>
              <a:buFont typeface="Wingdings"/>
              <a:buChar char=""/>
              <a:tabLst>
                <a:tab pos="413384" algn="l"/>
                <a:tab pos="414020" algn="l"/>
              </a:tabLst>
            </a:pP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Stand up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and talk if</a:t>
            </a:r>
            <a:r>
              <a:rPr sz="2000" spc="-7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possible</a:t>
            </a:r>
            <a:endParaRPr sz="2000" dirty="0">
              <a:latin typeface="Corbel"/>
              <a:cs typeface="Corbel"/>
            </a:endParaRPr>
          </a:p>
          <a:p>
            <a:pPr marL="413384" indent="-400685">
              <a:lnSpc>
                <a:spcPct val="100000"/>
              </a:lnSpc>
              <a:spcBef>
                <a:spcPts val="1560"/>
              </a:spcBef>
              <a:buClr>
                <a:srgbClr val="F0A22E"/>
              </a:buClr>
              <a:buFont typeface="Wingdings"/>
              <a:buChar char=""/>
              <a:tabLst>
                <a:tab pos="413384" algn="l"/>
                <a:tab pos="41402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Speak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concisely,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clearly and</a:t>
            </a:r>
            <a:r>
              <a:rPr sz="2000" spc="-8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slowly</a:t>
            </a:r>
            <a:endParaRPr sz="2000" dirty="0">
              <a:latin typeface="Corbel"/>
              <a:cs typeface="Corbel"/>
            </a:endParaRPr>
          </a:p>
          <a:p>
            <a:pPr marL="413384" indent="-400685">
              <a:lnSpc>
                <a:spcPct val="100000"/>
              </a:lnSpc>
              <a:spcBef>
                <a:spcPts val="1560"/>
              </a:spcBef>
              <a:buClr>
                <a:srgbClr val="F0A22E"/>
              </a:buClr>
              <a:buFont typeface="Wingdings"/>
              <a:buChar char=""/>
              <a:tabLst>
                <a:tab pos="413384" algn="l"/>
                <a:tab pos="414020" algn="l"/>
              </a:tabLst>
            </a:pP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Smile</a:t>
            </a:r>
            <a:endParaRPr sz="2000" dirty="0">
              <a:latin typeface="Corbel"/>
              <a:cs typeface="Corbel"/>
            </a:endParaRPr>
          </a:p>
          <a:p>
            <a:pPr marL="413384" marR="208915" indent="-400685">
              <a:lnSpc>
                <a:spcPts val="2160"/>
              </a:lnSpc>
              <a:spcBef>
                <a:spcPts val="1835"/>
              </a:spcBef>
              <a:buClr>
                <a:srgbClr val="F0A22E"/>
              </a:buClr>
              <a:buFont typeface="Wingdings"/>
              <a:buChar char=""/>
              <a:tabLst>
                <a:tab pos="413384" algn="l"/>
                <a:tab pos="41402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Wait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until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the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question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is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complete before 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answering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4802" y="4287231"/>
            <a:ext cx="2189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indent="-400685">
              <a:lnSpc>
                <a:spcPct val="100000"/>
              </a:lnSpc>
              <a:spcBef>
                <a:spcPts val="100"/>
              </a:spcBef>
              <a:buClr>
                <a:srgbClr val="F0A22E"/>
              </a:buClr>
              <a:buFont typeface="Wingdings"/>
              <a:buChar char=""/>
              <a:tabLst>
                <a:tab pos="413384" algn="l"/>
                <a:tab pos="41402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Say “Thank</a:t>
            </a:r>
            <a:r>
              <a:rPr sz="2000" spc="-12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You”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0788" y="932688"/>
            <a:ext cx="2327147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66800" y="990600"/>
            <a:ext cx="2211705" cy="2080260"/>
          </a:xfrm>
          <a:custGeom>
            <a:avLst/>
            <a:gdLst/>
            <a:ahLst/>
            <a:cxnLst/>
            <a:rect l="l" t="t" r="r" b="b"/>
            <a:pathLst>
              <a:path w="2211704" h="2080260">
                <a:moveTo>
                  <a:pt x="0" y="0"/>
                </a:moveTo>
                <a:lnTo>
                  <a:pt x="2211324" y="0"/>
                </a:lnTo>
                <a:lnTo>
                  <a:pt x="2211324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152144" y="1450847"/>
            <a:ext cx="2129027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185672" y="1862328"/>
            <a:ext cx="2002535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066800" y="990600"/>
            <a:ext cx="2211705" cy="2080260"/>
          </a:xfrm>
          <a:prstGeom prst="rect">
            <a:avLst/>
          </a:prstGeom>
          <a:ln w="9144">
            <a:solidFill>
              <a:srgbClr val="C0C0C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L="355600" marR="301625" indent="-33655">
              <a:lnSpc>
                <a:spcPts val="3240"/>
              </a:lnSpc>
            </a:pP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ho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  </a:t>
            </a:r>
            <a:r>
              <a:rPr sz="3000" spc="-90" dirty="0">
                <a:solidFill>
                  <a:srgbClr val="FFFFFF"/>
                </a:solidFill>
                <a:latin typeface="Corbel"/>
                <a:cs typeface="Corbel"/>
              </a:rPr>
              <a:t>Interviews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2B2AF16-F83B-477F-93EC-C3FF8F54F2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12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788" y="932688"/>
            <a:ext cx="2327147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66800" y="990600"/>
            <a:ext cx="2211705" cy="2080260"/>
          </a:xfrm>
          <a:custGeom>
            <a:avLst/>
            <a:gdLst/>
            <a:ahLst/>
            <a:cxnLst/>
            <a:rect l="l" t="t" r="r" b="b"/>
            <a:pathLst>
              <a:path w="2211704" h="2080260">
                <a:moveTo>
                  <a:pt x="0" y="0"/>
                </a:moveTo>
                <a:lnTo>
                  <a:pt x="2211324" y="0"/>
                </a:lnTo>
                <a:lnTo>
                  <a:pt x="2211324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47800" y="1450847"/>
            <a:ext cx="1476755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85672" y="1862328"/>
            <a:ext cx="2002535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66800" y="990600"/>
            <a:ext cx="2211705" cy="2080260"/>
          </a:xfrm>
          <a:prstGeom prst="rect">
            <a:avLst/>
          </a:prstGeom>
          <a:ln w="9144">
            <a:solidFill>
              <a:srgbClr val="C0C0C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L="355600" marR="335280" indent="261620">
              <a:lnSpc>
                <a:spcPts val="3240"/>
              </a:lnSpc>
            </a:pP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Online  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8216" y="1009902"/>
            <a:ext cx="4773295" cy="631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ts val="2380"/>
              </a:lnSpc>
              <a:spcBef>
                <a:spcPts val="10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Who is initiating </a:t>
            </a: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the</a:t>
            </a: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“call”</a:t>
            </a:r>
            <a:endParaRPr sz="2000" dirty="0">
              <a:latin typeface="Corbel"/>
              <a:cs typeface="Corbel"/>
            </a:endParaRPr>
          </a:p>
          <a:p>
            <a:pPr marL="719455" lvl="1" indent="-204470">
              <a:lnSpc>
                <a:spcPts val="2380"/>
              </a:lnSpc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Get all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contact details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/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user names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/</a:t>
            </a:r>
            <a:r>
              <a:rPr sz="2000" spc="-2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ID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8216" y="1889227"/>
            <a:ext cx="4629150" cy="35426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ts val="2400"/>
              </a:lnSpc>
              <a:spcBef>
                <a:spcPts val="10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Preparation</a:t>
            </a:r>
            <a:endParaRPr sz="2000" dirty="0">
              <a:latin typeface="Corbel"/>
              <a:cs typeface="Corbel"/>
            </a:endParaRPr>
          </a:p>
          <a:p>
            <a:pPr marL="719455" lvl="1" indent="-203835">
              <a:lnSpc>
                <a:spcPts val="2160"/>
              </a:lnSpc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Copy </a:t>
            </a:r>
            <a:r>
              <a:rPr sz="1800" dirty="0">
                <a:solidFill>
                  <a:srgbClr val="212121"/>
                </a:solidFill>
                <a:latin typeface="Corbel"/>
                <a:cs typeface="Corbel"/>
              </a:rPr>
              <a:t>of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resume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Copy of job</a:t>
            </a:r>
            <a:r>
              <a:rPr sz="1800" spc="1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description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85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List </a:t>
            </a:r>
            <a:r>
              <a:rPr sz="1800" dirty="0">
                <a:solidFill>
                  <a:srgbClr val="212121"/>
                </a:solidFill>
                <a:latin typeface="Corbel"/>
                <a:cs typeface="Corbel"/>
              </a:rPr>
              <a:t>of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accomplishments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90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List of questions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Pad and </a:t>
            </a:r>
            <a:r>
              <a:rPr sz="1800" dirty="0">
                <a:solidFill>
                  <a:srgbClr val="212121"/>
                </a:solidFill>
                <a:latin typeface="Corbel"/>
                <a:cs typeface="Corbel"/>
              </a:rPr>
              <a:t>pen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(No</a:t>
            </a:r>
            <a:r>
              <a:rPr sz="180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typing)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90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Clear the room (No</a:t>
            </a:r>
            <a:r>
              <a:rPr sz="1800" spc="4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pets/children/TV/etc.)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90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Look behind</a:t>
            </a:r>
            <a:r>
              <a:rPr sz="180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you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2400" b="1" i="1" dirty="0">
                <a:solidFill>
                  <a:srgbClr val="212121"/>
                </a:solidFill>
                <a:latin typeface="Corbel"/>
                <a:cs typeface="Corbel"/>
              </a:rPr>
              <a:t>Test </a:t>
            </a:r>
            <a:r>
              <a:rPr sz="2400" b="1" i="1" spc="-5" dirty="0">
                <a:solidFill>
                  <a:srgbClr val="212121"/>
                </a:solidFill>
                <a:latin typeface="Corbel"/>
                <a:cs typeface="Corbel"/>
              </a:rPr>
              <a:t>connection </a:t>
            </a:r>
            <a:r>
              <a:rPr sz="2400" b="1" i="1" dirty="0">
                <a:solidFill>
                  <a:srgbClr val="212121"/>
                </a:solidFill>
                <a:latin typeface="Corbel"/>
                <a:cs typeface="Corbel"/>
              </a:rPr>
              <a:t>for</a:t>
            </a:r>
            <a:r>
              <a:rPr sz="2400" b="1" i="1" spc="-1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Corbel"/>
                <a:cs typeface="Corbel"/>
              </a:rPr>
              <a:t>Skype/Facetime/etc.</a:t>
            </a:r>
            <a:endParaRPr sz="2400" b="1" i="1" dirty="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9FCE4FC-7A29-4552-953B-524719D882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13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788" y="932688"/>
            <a:ext cx="2327147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66800" y="990600"/>
            <a:ext cx="2211705" cy="2080260"/>
          </a:xfrm>
          <a:custGeom>
            <a:avLst/>
            <a:gdLst/>
            <a:ahLst/>
            <a:cxnLst/>
            <a:rect l="l" t="t" r="r" b="b"/>
            <a:pathLst>
              <a:path w="2211704" h="2080260">
                <a:moveTo>
                  <a:pt x="0" y="0"/>
                </a:moveTo>
                <a:lnTo>
                  <a:pt x="2211324" y="0"/>
                </a:lnTo>
                <a:lnTo>
                  <a:pt x="2211324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47800" y="1450848"/>
            <a:ext cx="1537715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85672" y="1862328"/>
            <a:ext cx="2002535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66800" y="990600"/>
            <a:ext cx="2211705" cy="2080260"/>
          </a:xfrm>
          <a:prstGeom prst="rect">
            <a:avLst/>
          </a:prstGeom>
          <a:ln w="9144">
            <a:solidFill>
              <a:srgbClr val="C0C0C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L="355600" marR="335280" indent="261620">
              <a:lnSpc>
                <a:spcPts val="3240"/>
              </a:lnSpc>
            </a:pP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Online  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1542" y="865641"/>
            <a:ext cx="5009515" cy="2305759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413384" indent="-400685">
              <a:lnSpc>
                <a:spcPct val="100000"/>
              </a:lnSpc>
              <a:spcBef>
                <a:spcPts val="1060"/>
              </a:spcBef>
              <a:buClr>
                <a:srgbClr val="F0A22E"/>
              </a:buClr>
              <a:buFont typeface="Wingdings"/>
              <a:buChar char=""/>
              <a:tabLst>
                <a:tab pos="413384" algn="l"/>
                <a:tab pos="41402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What is the goal? Get an in person</a:t>
            </a:r>
            <a:r>
              <a:rPr sz="2000" spc="-14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interview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96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lang="en-US" sz="2000" dirty="0">
                <a:solidFill>
                  <a:srgbClr val="212121"/>
                </a:solidFill>
                <a:latin typeface="Corbel"/>
                <a:cs typeface="Corbel"/>
              </a:rPr>
              <a:t>Wear appropriate attire/color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ts val="2395"/>
              </a:lnSpc>
              <a:spcBef>
                <a:spcPts val="96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Sit</a:t>
            </a:r>
            <a:r>
              <a:rPr sz="2000" spc="-1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straight</a:t>
            </a:r>
            <a:endParaRPr sz="2000" dirty="0">
              <a:latin typeface="Corbel"/>
              <a:cs typeface="Corbel"/>
            </a:endParaRPr>
          </a:p>
          <a:p>
            <a:pPr marL="719455" lvl="1" indent="-203835">
              <a:lnSpc>
                <a:spcPts val="2155"/>
              </a:lnSpc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Don’t move</a:t>
            </a:r>
            <a:r>
              <a:rPr sz="1800" spc="2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around</a:t>
            </a:r>
            <a:endParaRPr sz="1800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90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b="1" spc="-5" dirty="0">
                <a:solidFill>
                  <a:srgbClr val="212121"/>
                </a:solidFill>
                <a:latin typeface="Corbel"/>
                <a:cs typeface="Corbel"/>
              </a:rPr>
              <a:t>Speak to</a:t>
            </a:r>
            <a:r>
              <a:rPr sz="1800" b="1" spc="-1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212121"/>
                </a:solidFill>
                <a:latin typeface="Corbel"/>
                <a:cs typeface="Corbel"/>
              </a:rPr>
              <a:t>camera</a:t>
            </a:r>
            <a:endParaRPr sz="1800" b="1" dirty="0">
              <a:latin typeface="Corbel"/>
              <a:cs typeface="Corbel"/>
            </a:endParaRPr>
          </a:p>
          <a:p>
            <a:pPr marL="719455" lvl="1" indent="-203835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Font typeface="Wingdings"/>
              <a:buChar char=""/>
              <a:tabLst>
                <a:tab pos="720090" algn="l"/>
              </a:tabLst>
            </a:pPr>
            <a:r>
              <a:rPr sz="1800" spc="-5" dirty="0">
                <a:solidFill>
                  <a:srgbClr val="212121"/>
                </a:solidFill>
                <a:latin typeface="Corbel"/>
                <a:cs typeface="Corbel"/>
              </a:rPr>
              <a:t>Smile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1542" y="3191266"/>
            <a:ext cx="4861560" cy="15805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6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Speak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concisely,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clearly and</a:t>
            </a:r>
            <a:r>
              <a:rPr sz="2000" spc="-8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slowly</a:t>
            </a:r>
            <a:endParaRPr sz="2000" dirty="0">
              <a:latin typeface="Corbel"/>
              <a:cs typeface="Corbel"/>
            </a:endParaRPr>
          </a:p>
          <a:p>
            <a:pPr marL="469265" marR="5080" indent="-456565">
              <a:lnSpc>
                <a:spcPts val="2160"/>
              </a:lnSpc>
              <a:spcBef>
                <a:spcPts val="123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Wait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until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the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question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is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complete before 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answering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93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Say “Thank</a:t>
            </a:r>
            <a:r>
              <a:rPr sz="2000" spc="-5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You”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BB6221-86C4-4C0F-9E71-B378568BA6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14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788" y="932688"/>
            <a:ext cx="2327147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66800" y="990600"/>
            <a:ext cx="2211705" cy="2080260"/>
          </a:xfrm>
          <a:custGeom>
            <a:avLst/>
            <a:gdLst/>
            <a:ahLst/>
            <a:cxnLst/>
            <a:rect l="l" t="t" r="r" b="b"/>
            <a:pathLst>
              <a:path w="2211704" h="2080260">
                <a:moveTo>
                  <a:pt x="0" y="0"/>
                </a:moveTo>
                <a:lnTo>
                  <a:pt x="2211324" y="0"/>
                </a:lnTo>
                <a:lnTo>
                  <a:pt x="2211324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58824" y="1450847"/>
            <a:ext cx="1915667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85672" y="1862328"/>
            <a:ext cx="2002535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66800" y="990600"/>
            <a:ext cx="2211705" cy="2080260"/>
          </a:xfrm>
          <a:prstGeom prst="rect">
            <a:avLst/>
          </a:prstGeom>
          <a:ln w="9144">
            <a:solidFill>
              <a:srgbClr val="C0C0C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L="355600" marR="335280" indent="73025">
              <a:lnSpc>
                <a:spcPts val="3240"/>
              </a:lnSpc>
            </a:pPr>
            <a:r>
              <a:rPr sz="3000" spc="-55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Person  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0595" y="930654"/>
            <a:ext cx="5124450" cy="2616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Research</a:t>
            </a:r>
            <a:r>
              <a:rPr sz="2000" spc="-1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organization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155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Dress appropriately (Look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good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=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Feel</a:t>
            </a:r>
            <a:r>
              <a:rPr sz="2000" spc="-9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good)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156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Arrive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a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little</a:t>
            </a:r>
            <a:r>
              <a:rPr sz="2000" spc="-1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early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156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Resume</a:t>
            </a:r>
            <a:r>
              <a:rPr sz="2000" spc="1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copies</a:t>
            </a:r>
            <a:endParaRPr sz="2000" dirty="0">
              <a:latin typeface="Corbel"/>
              <a:cs typeface="Corbel"/>
            </a:endParaRPr>
          </a:p>
          <a:p>
            <a:pPr marL="469265" marR="563245" indent="-456565">
              <a:lnSpc>
                <a:spcPts val="2160"/>
              </a:lnSpc>
              <a:spcBef>
                <a:spcPts val="183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Know who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you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are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meeting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and how</a:t>
            </a:r>
            <a:r>
              <a:rPr sz="2000" spc="-114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to  pronounce</a:t>
            </a:r>
            <a:r>
              <a:rPr sz="2000" spc="-2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names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0595" y="3719553"/>
            <a:ext cx="4745990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Know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your</a:t>
            </a:r>
            <a:r>
              <a:rPr sz="2000" spc="-2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resume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156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Practice your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answers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(Not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like a</a:t>
            </a:r>
            <a:r>
              <a:rPr sz="2000" spc="-7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Parrot!)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9E670B-480E-457E-9F8D-9D4443F469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15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788" y="932688"/>
            <a:ext cx="2327147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57655" y="987552"/>
            <a:ext cx="2241803" cy="2183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66800" y="990600"/>
            <a:ext cx="2211705" cy="2080260"/>
          </a:xfrm>
          <a:custGeom>
            <a:avLst/>
            <a:gdLst/>
            <a:ahLst/>
            <a:cxnLst/>
            <a:rect l="l" t="t" r="r" b="b"/>
            <a:pathLst>
              <a:path w="2211704" h="2080260">
                <a:moveTo>
                  <a:pt x="0" y="0"/>
                </a:moveTo>
                <a:lnTo>
                  <a:pt x="2211324" y="0"/>
                </a:lnTo>
                <a:lnTo>
                  <a:pt x="2211324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66800" y="990600"/>
            <a:ext cx="2211705" cy="2080260"/>
          </a:xfrm>
          <a:custGeom>
            <a:avLst/>
            <a:gdLst/>
            <a:ahLst/>
            <a:cxnLst/>
            <a:rect l="l" t="t" r="r" b="b"/>
            <a:pathLst>
              <a:path w="2211704" h="2080260">
                <a:moveTo>
                  <a:pt x="0" y="0"/>
                </a:moveTo>
                <a:lnTo>
                  <a:pt x="2211324" y="0"/>
                </a:lnTo>
                <a:lnTo>
                  <a:pt x="2211324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559052" y="1039367"/>
            <a:ext cx="1316735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783295" y="1125206"/>
            <a:ext cx="790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7572" y="1450847"/>
            <a:ext cx="2138171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371815" y="1536686"/>
            <a:ext cx="1614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78280" y="1862328"/>
            <a:ext cx="1478279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702523" y="1948165"/>
            <a:ext cx="9518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90244" y="2273807"/>
            <a:ext cx="1993391" cy="845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414487" y="2359645"/>
            <a:ext cx="1516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io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ns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38216" y="840463"/>
            <a:ext cx="4255770" cy="41109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6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Tell me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about</a:t>
            </a:r>
            <a:r>
              <a:rPr sz="2000" spc="-2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yourself?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96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What are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your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greatest</a:t>
            </a:r>
            <a:r>
              <a:rPr sz="2000" spc="-5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strengths?</a:t>
            </a:r>
            <a:endParaRPr sz="2000" dirty="0">
              <a:latin typeface="Corbel"/>
              <a:cs typeface="Corbel"/>
            </a:endParaRPr>
          </a:p>
          <a:p>
            <a:pPr marL="469265" marR="258445" indent="-456565">
              <a:lnSpc>
                <a:spcPts val="2160"/>
              </a:lnSpc>
              <a:spcBef>
                <a:spcPts val="123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How much money do you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want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to  make?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93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What is a</a:t>
            </a:r>
            <a:r>
              <a:rPr sz="2000" spc="-4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weakness?</a:t>
            </a:r>
            <a:endParaRPr sz="2000" dirty="0">
              <a:latin typeface="Corbel"/>
              <a:cs typeface="Corbel"/>
            </a:endParaRPr>
          </a:p>
          <a:p>
            <a:pPr marL="469265" marR="5080" indent="-456565">
              <a:lnSpc>
                <a:spcPts val="2160"/>
              </a:lnSpc>
              <a:spcBef>
                <a:spcPts val="123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What are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your long term/short-term 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plans?</a:t>
            </a:r>
            <a:endParaRPr sz="2000" dirty="0">
              <a:latin typeface="Corbel"/>
              <a:cs typeface="Corbel"/>
            </a:endParaRPr>
          </a:p>
          <a:p>
            <a:pPr marL="469265" marR="107314" indent="-456565">
              <a:lnSpc>
                <a:spcPts val="2160"/>
              </a:lnSpc>
              <a:spcBef>
                <a:spcPts val="120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Why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do you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want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to leave your  current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position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(though </a:t>
            </a: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that is self 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evident!)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93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12121"/>
                </a:solidFill>
                <a:latin typeface="Corbel"/>
                <a:cs typeface="Corbel"/>
              </a:rPr>
              <a:t>Why should I hire</a:t>
            </a:r>
            <a:r>
              <a:rPr sz="2000" spc="-4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orbel"/>
                <a:cs typeface="Corbel"/>
              </a:rPr>
              <a:t>you?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057900" y="5071871"/>
            <a:ext cx="2397266" cy="1594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5938777-D7D8-4CBB-9BA2-A6BD2FD079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16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748" y="944880"/>
            <a:ext cx="2944367" cy="1367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62227" y="883920"/>
            <a:ext cx="2196083" cy="1606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76655" y="1025652"/>
            <a:ext cx="2837815" cy="1260475"/>
          </a:xfrm>
          <a:custGeom>
            <a:avLst/>
            <a:gdLst/>
            <a:ahLst/>
            <a:cxnLst/>
            <a:rect l="l" t="t" r="r" b="b"/>
            <a:pathLst>
              <a:path w="2837815" h="1260475">
                <a:moveTo>
                  <a:pt x="0" y="0"/>
                </a:moveTo>
                <a:lnTo>
                  <a:pt x="2837688" y="0"/>
                </a:lnTo>
                <a:lnTo>
                  <a:pt x="2837688" y="1260348"/>
                </a:lnTo>
                <a:lnTo>
                  <a:pt x="0" y="1260348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18616" y="961644"/>
            <a:ext cx="2060435" cy="100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9346" y="1065784"/>
            <a:ext cx="142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75" dirty="0">
                <a:latin typeface="Corbel"/>
                <a:cs typeface="Corbel"/>
              </a:rPr>
              <a:t>Keys</a:t>
            </a:r>
            <a:r>
              <a:rPr b="1" spc="-285" dirty="0">
                <a:latin typeface="Corbel"/>
                <a:cs typeface="Corbel"/>
              </a:rPr>
              <a:t> </a:t>
            </a:r>
            <a:r>
              <a:rPr b="1" spc="-50" dirty="0">
                <a:latin typeface="Corbel"/>
                <a:cs typeface="Corbel"/>
              </a:rPr>
              <a:t>to</a:t>
            </a:r>
          </a:p>
        </p:txBody>
      </p:sp>
      <p:sp>
        <p:nvSpPr>
          <p:cNvPr id="7" name="object 7"/>
          <p:cNvSpPr/>
          <p:nvPr/>
        </p:nvSpPr>
        <p:spPr>
          <a:xfrm>
            <a:off x="1086611" y="1455420"/>
            <a:ext cx="2048255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357343" y="1559559"/>
            <a:ext cx="1488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b="1" spc="-105" dirty="0">
                <a:solidFill>
                  <a:srgbClr val="FFFFFF"/>
                </a:solidFill>
                <a:latin typeface="Corbel"/>
                <a:cs typeface="Corbel"/>
              </a:rPr>
              <a:t>ucc</a:t>
            </a:r>
            <a:r>
              <a:rPr sz="3600" b="1" spc="-9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b="1" spc="-1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600" dirty="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2960" y="2281427"/>
            <a:ext cx="7746479" cy="3861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28472" y="2823984"/>
            <a:ext cx="7609319" cy="28224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71955" y="2278379"/>
            <a:ext cx="7439025" cy="3554095"/>
          </a:xfrm>
          <a:custGeom>
            <a:avLst/>
            <a:gdLst/>
            <a:ahLst/>
            <a:cxnLst/>
            <a:rect l="l" t="t" r="r" b="b"/>
            <a:pathLst>
              <a:path w="7439025" h="3554095">
                <a:moveTo>
                  <a:pt x="0" y="0"/>
                </a:moveTo>
                <a:lnTo>
                  <a:pt x="7438644" y="0"/>
                </a:lnTo>
                <a:lnTo>
                  <a:pt x="7438644" y="3553967"/>
                </a:lnTo>
                <a:lnTo>
                  <a:pt x="0" y="35539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204592" y="2746155"/>
            <a:ext cx="6984365" cy="24339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60"/>
              </a:spcBef>
              <a:buClr>
                <a:srgbClr val="00B05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Answer with the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job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in</a:t>
            </a:r>
            <a:r>
              <a:rPr sz="2000" spc="-3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mind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960"/>
              </a:spcBef>
              <a:buClr>
                <a:srgbClr val="00B05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Connect to their</a:t>
            </a:r>
            <a:r>
              <a:rPr sz="2000" spc="-1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“pain”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960"/>
              </a:spcBef>
              <a:buClr>
                <a:srgbClr val="00B05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Be succinct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– answer</a:t>
            </a:r>
            <a:r>
              <a:rPr sz="2000" spc="-3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directly</a:t>
            </a:r>
            <a:endParaRPr sz="2000" dirty="0">
              <a:latin typeface="Corbel"/>
              <a:cs typeface="Corbel"/>
            </a:endParaRPr>
          </a:p>
          <a:p>
            <a:pPr marL="469265" indent="-456565">
              <a:lnSpc>
                <a:spcPct val="100000"/>
              </a:lnSpc>
              <a:spcBef>
                <a:spcPts val="960"/>
              </a:spcBef>
              <a:buClr>
                <a:srgbClr val="00B05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Creating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a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“conversation”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rather than an</a:t>
            </a:r>
            <a:r>
              <a:rPr sz="2000" spc="-8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“interrogation”</a:t>
            </a:r>
            <a:endParaRPr sz="2000" dirty="0">
              <a:latin typeface="Corbel"/>
              <a:cs typeface="Corbel"/>
            </a:endParaRPr>
          </a:p>
          <a:p>
            <a:pPr marL="469265" marR="5080" indent="-456565">
              <a:lnSpc>
                <a:spcPts val="2160"/>
              </a:lnSpc>
              <a:spcBef>
                <a:spcPts val="1235"/>
              </a:spcBef>
              <a:buClr>
                <a:srgbClr val="00B05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Being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prepared – with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questions,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research,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resume, notes, and  references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(when</a:t>
            </a:r>
            <a:r>
              <a:rPr sz="2000" spc="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requested)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780532" y="1025652"/>
            <a:ext cx="2830067" cy="1978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B9B22D-3616-489B-ABF0-62B45E76BE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17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388" y="912876"/>
            <a:ext cx="2327147" cy="1354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90600" y="2209787"/>
            <a:ext cx="2093975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90600" y="844296"/>
            <a:ext cx="2093975" cy="126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4400" y="970788"/>
            <a:ext cx="2211705" cy="1239520"/>
          </a:xfrm>
          <a:custGeom>
            <a:avLst/>
            <a:gdLst/>
            <a:ahLst/>
            <a:cxnLst/>
            <a:rect l="l" t="t" r="r" b="b"/>
            <a:pathLst>
              <a:path w="2211705" h="1239520">
                <a:moveTo>
                  <a:pt x="0" y="0"/>
                </a:moveTo>
                <a:lnTo>
                  <a:pt x="2211324" y="0"/>
                </a:lnTo>
                <a:lnTo>
                  <a:pt x="2211324" y="1239012"/>
                </a:lnTo>
                <a:lnTo>
                  <a:pt x="0" y="1239012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14400" y="970788"/>
            <a:ext cx="2211705" cy="1239520"/>
          </a:xfrm>
          <a:custGeom>
            <a:avLst/>
            <a:gdLst/>
            <a:ahLst/>
            <a:cxnLst/>
            <a:rect l="l" t="t" r="r" b="b"/>
            <a:pathLst>
              <a:path w="2211705" h="1239520">
                <a:moveTo>
                  <a:pt x="0" y="0"/>
                </a:moveTo>
                <a:lnTo>
                  <a:pt x="2211324" y="0"/>
                </a:lnTo>
                <a:lnTo>
                  <a:pt x="2211324" y="1239012"/>
                </a:lnTo>
                <a:lnTo>
                  <a:pt x="0" y="12390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A1957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080516" y="896111"/>
            <a:ext cx="1990343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Keys</a:t>
            </a:r>
            <a:r>
              <a:rPr spc="-290" dirty="0"/>
              <a:t> </a:t>
            </a:r>
            <a:r>
              <a:rPr spc="-50" dirty="0"/>
              <a:t>to</a:t>
            </a:r>
          </a:p>
        </p:txBody>
      </p:sp>
      <p:sp>
        <p:nvSpPr>
          <p:cNvPr id="9" name="object 9"/>
          <p:cNvSpPr/>
          <p:nvPr/>
        </p:nvSpPr>
        <p:spPr>
          <a:xfrm>
            <a:off x="1083563" y="1389888"/>
            <a:ext cx="1903475" cy="1008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353558" y="1494154"/>
            <a:ext cx="1332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>
                <a:solidFill>
                  <a:srgbClr val="FFFFFF"/>
                </a:solidFill>
                <a:latin typeface="Corbel"/>
                <a:cs typeface="Corbel"/>
              </a:rPr>
              <a:t>Fa</a:t>
            </a:r>
            <a:r>
              <a:rPr sz="3600" spc="-95" dirty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3600" spc="-100" dirty="0">
                <a:solidFill>
                  <a:srgbClr val="FFFFFF"/>
                </a:solidFill>
                <a:latin typeface="Corbel"/>
                <a:cs typeface="Corbel"/>
              </a:rPr>
              <a:t>ure!</a:t>
            </a:r>
            <a:endParaRPr sz="3600" dirty="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5404" y="2593848"/>
            <a:ext cx="8156447" cy="2983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77011" y="3014472"/>
            <a:ext cx="8333219" cy="2299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14400" y="2590800"/>
            <a:ext cx="7848600" cy="2676525"/>
          </a:xfrm>
          <a:custGeom>
            <a:avLst/>
            <a:gdLst/>
            <a:ahLst/>
            <a:cxnLst/>
            <a:rect l="l" t="t" r="r" b="b"/>
            <a:pathLst>
              <a:path w="7848600" h="2676525">
                <a:moveTo>
                  <a:pt x="0" y="0"/>
                </a:moveTo>
                <a:lnTo>
                  <a:pt x="7848600" y="0"/>
                </a:lnTo>
                <a:lnTo>
                  <a:pt x="7848600" y="2676144"/>
                </a:lnTo>
                <a:lnTo>
                  <a:pt x="0" y="26761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404515" y="3543221"/>
            <a:ext cx="7307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Not being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prepared – physically and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emotionally (packaging</a:t>
            </a:r>
            <a:r>
              <a:rPr sz="2000" spc="-3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matters!)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4769" y="4029331"/>
            <a:ext cx="5142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Not following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the process from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beginning to</a:t>
            </a:r>
            <a:r>
              <a:rPr sz="2000" spc="-8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end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dirty="0">
                <a:solidFill>
                  <a:srgbClr val="C00000"/>
                </a:solidFill>
                <a:latin typeface="Wingdings 2"/>
                <a:cs typeface="Wingdings 2"/>
              </a:rPr>
              <a:t>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dirty="0"/>
              <a:t>Going </a:t>
            </a:r>
            <a:r>
              <a:rPr spc="-5" dirty="0"/>
              <a:t>there without your </a:t>
            </a:r>
            <a:r>
              <a:rPr dirty="0"/>
              <a:t>research</a:t>
            </a:r>
            <a:r>
              <a:rPr spc="-50" dirty="0"/>
              <a:t> </a:t>
            </a:r>
            <a:r>
              <a:rPr spc="-5" dirty="0"/>
              <a:t>done</a:t>
            </a: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>
                <a:solidFill>
                  <a:srgbClr val="C00000"/>
                </a:solidFill>
                <a:latin typeface="Wingdings 2"/>
                <a:cs typeface="Wingdings 2"/>
              </a:rPr>
              <a:t></a:t>
            </a: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>
                <a:solidFill>
                  <a:srgbClr val="C00000"/>
                </a:solidFill>
                <a:latin typeface="Wingdings 2"/>
                <a:cs typeface="Wingdings 2"/>
              </a:rPr>
              <a:t></a:t>
            </a: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>
                <a:solidFill>
                  <a:srgbClr val="C00000"/>
                </a:solidFill>
                <a:latin typeface="Wingdings 2"/>
                <a:cs typeface="Wingdings 2"/>
              </a:rPr>
              <a:t>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04769" y="4515441"/>
            <a:ext cx="3990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Not following up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with</a:t>
            </a:r>
            <a:r>
              <a:rPr sz="2000" spc="-2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professionalism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FDD611B-E5A3-45AE-BAA2-8A51459F0C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18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315" y="1228344"/>
            <a:ext cx="1920239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42315" y="1639823"/>
            <a:ext cx="1938527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6816" y="1314321"/>
            <a:ext cx="1473200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spc="-105" dirty="0"/>
              <a:t>Interview  </a:t>
            </a:r>
            <a:r>
              <a:rPr sz="3000" spc="-95" dirty="0"/>
              <a:t>App</a:t>
            </a:r>
            <a:r>
              <a:rPr sz="3000" spc="-110" dirty="0"/>
              <a:t>r</a:t>
            </a:r>
            <a:r>
              <a:rPr sz="3000" spc="-100" dirty="0"/>
              <a:t>o</a:t>
            </a:r>
            <a:r>
              <a:rPr sz="3000" spc="-105" dirty="0"/>
              <a:t>a</a:t>
            </a:r>
            <a:r>
              <a:rPr sz="3000" spc="-95" dirty="0"/>
              <a:t>c</a:t>
            </a:r>
            <a:r>
              <a:rPr sz="3000" dirty="0"/>
              <a:t>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71443" y="1845627"/>
            <a:ext cx="4055745" cy="57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ts val="2165"/>
              </a:lnSpc>
              <a:spcBef>
                <a:spcPts val="95"/>
              </a:spcBef>
              <a:buClr>
                <a:srgbClr val="F0A22E"/>
              </a:buClr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1900" spc="-10" dirty="0">
                <a:solidFill>
                  <a:srgbClr val="595958"/>
                </a:solidFill>
                <a:latin typeface="Corbel"/>
                <a:cs typeface="Corbel"/>
              </a:rPr>
              <a:t>What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are the Technique</a:t>
            </a:r>
            <a:r>
              <a:rPr sz="1900" spc="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Differences</a:t>
            </a:r>
            <a:endParaRPr sz="1900" dirty="0">
              <a:latin typeface="Corbel"/>
              <a:cs typeface="Corbel"/>
            </a:endParaRPr>
          </a:p>
          <a:p>
            <a:pPr marL="469900">
              <a:lnSpc>
                <a:spcPts val="2165"/>
              </a:lnSpc>
            </a:pP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– </a:t>
            </a:r>
            <a:r>
              <a:rPr sz="1900" spc="-10" dirty="0">
                <a:solidFill>
                  <a:srgbClr val="595958"/>
                </a:solidFill>
                <a:latin typeface="Corbel"/>
                <a:cs typeface="Corbel"/>
              </a:rPr>
              <a:t>Conventional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vs.</a:t>
            </a:r>
            <a:r>
              <a:rPr sz="1900" spc="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Behavioral</a:t>
            </a:r>
            <a:endParaRPr sz="19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1620" y="2595453"/>
            <a:ext cx="3920490" cy="2042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F0A22E"/>
              </a:buClr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Core Competency</a:t>
            </a:r>
            <a:r>
              <a:rPr sz="1900" spc="4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Reviews</a:t>
            </a:r>
            <a:endParaRPr sz="1900" dirty="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570"/>
              </a:spcBef>
              <a:buClr>
                <a:srgbClr val="F0A22E"/>
              </a:buClr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Critical</a:t>
            </a:r>
            <a:r>
              <a:rPr sz="190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Factors</a:t>
            </a:r>
            <a:endParaRPr sz="1900" dirty="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575"/>
              </a:spcBef>
              <a:buClr>
                <a:srgbClr val="F0A22E"/>
              </a:buClr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Industry </a:t>
            </a:r>
            <a:r>
              <a:rPr sz="1900" spc="-10" dirty="0">
                <a:solidFill>
                  <a:srgbClr val="595958"/>
                </a:solidFill>
                <a:latin typeface="Corbel"/>
                <a:cs typeface="Corbel"/>
              </a:rPr>
              <a:t>and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company</a:t>
            </a:r>
            <a:r>
              <a:rPr sz="190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specific</a:t>
            </a:r>
            <a:endParaRPr sz="1900" dirty="0">
              <a:latin typeface="Corbel"/>
              <a:cs typeface="Corbel"/>
            </a:endParaRPr>
          </a:p>
          <a:p>
            <a:pPr marL="469900" marR="5080" indent="-457200">
              <a:lnSpc>
                <a:spcPts val="2050"/>
              </a:lnSpc>
              <a:spcBef>
                <a:spcPts val="1835"/>
              </a:spcBef>
              <a:buClr>
                <a:srgbClr val="F0A22E"/>
              </a:buClr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Past Behavior - Indicator of Future  Behavior</a:t>
            </a:r>
            <a:endParaRPr sz="19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66718" y="5411843"/>
            <a:ext cx="5475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70C0"/>
                </a:solidFill>
                <a:latin typeface="Times New Roman"/>
                <a:cs typeface="Times New Roman"/>
              </a:rPr>
              <a:t>The questions will </a:t>
            </a:r>
            <a:r>
              <a:rPr sz="2800" b="1" i="1" dirty="0">
                <a:solidFill>
                  <a:srgbClr val="0070C0"/>
                </a:solidFill>
                <a:latin typeface="Times New Roman"/>
                <a:cs typeface="Times New Roman"/>
              </a:rPr>
              <a:t>all be </a:t>
            </a:r>
            <a:r>
              <a:rPr sz="2800" b="1" i="1" spc="-5" dirty="0">
                <a:solidFill>
                  <a:srgbClr val="0070C0"/>
                </a:solidFill>
                <a:latin typeface="Times New Roman"/>
                <a:cs typeface="Times New Roman"/>
              </a:rPr>
              <a:t>open</a:t>
            </a:r>
            <a:r>
              <a:rPr sz="2800" b="1" i="1" spc="-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70C0"/>
                </a:solidFill>
                <a:latin typeface="Times New Roman"/>
                <a:cs typeface="Times New Roman"/>
              </a:rPr>
              <a:t>ended!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048500" y="3153155"/>
            <a:ext cx="1600199" cy="1658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469438" y="881866"/>
            <a:ext cx="3759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0C0"/>
                </a:solidFill>
                <a:latin typeface="Corbel"/>
                <a:cs typeface="Corbel"/>
              </a:rPr>
              <a:t>Why Behavioral</a:t>
            </a:r>
            <a:r>
              <a:rPr sz="2400" spc="-30" dirty="0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orbel"/>
                <a:cs typeface="Corbel"/>
              </a:rPr>
              <a:t>Interviewing?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D8B548-67A3-41ED-B74C-8E2932E351C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19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1551" y="-2708"/>
            <a:ext cx="6320155" cy="6842125"/>
          </a:xfrm>
          <a:custGeom>
            <a:avLst/>
            <a:gdLst/>
            <a:ahLst/>
            <a:cxnLst/>
            <a:rect l="l" t="t" r="r" b="b"/>
            <a:pathLst>
              <a:path w="6320155" h="6842125">
                <a:moveTo>
                  <a:pt x="3195243" y="0"/>
                </a:moveTo>
                <a:lnTo>
                  <a:pt x="0" y="6841998"/>
                </a:lnTo>
                <a:lnTo>
                  <a:pt x="6319672" y="6841998"/>
                </a:lnTo>
                <a:lnTo>
                  <a:pt x="3195243" y="0"/>
                </a:lnTo>
                <a:close/>
              </a:path>
            </a:pathLst>
          </a:custGeom>
          <a:solidFill>
            <a:srgbClr val="F0A2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67646" y="-13423"/>
            <a:ext cx="6320155" cy="6842125"/>
          </a:xfrm>
          <a:custGeom>
            <a:avLst/>
            <a:gdLst/>
            <a:ahLst/>
            <a:cxnLst/>
            <a:rect l="l" t="t" r="r" b="b"/>
            <a:pathLst>
              <a:path w="6320155" h="6842125">
                <a:moveTo>
                  <a:pt x="0" y="6841998"/>
                </a:moveTo>
                <a:lnTo>
                  <a:pt x="3195241" y="0"/>
                </a:lnTo>
                <a:lnTo>
                  <a:pt x="6319673" y="6841998"/>
                </a:lnTo>
              </a:path>
            </a:pathLst>
          </a:custGeom>
          <a:ln w="10668">
            <a:solidFill>
              <a:srgbClr val="AF762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479548" y="1908048"/>
            <a:ext cx="5870447" cy="996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907792" y="1874520"/>
            <a:ext cx="5035296" cy="1080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828544" y="1905000"/>
            <a:ext cx="5562600" cy="688975"/>
          </a:xfrm>
          <a:custGeom>
            <a:avLst/>
            <a:gdLst/>
            <a:ahLst/>
            <a:cxnLst/>
            <a:rect l="l" t="t" r="r" b="b"/>
            <a:pathLst>
              <a:path w="5562600" h="688975">
                <a:moveTo>
                  <a:pt x="0" y="0"/>
                </a:moveTo>
                <a:lnTo>
                  <a:pt x="5562600" y="0"/>
                </a:lnTo>
                <a:lnTo>
                  <a:pt x="5562600" y="688848"/>
                </a:lnTo>
                <a:lnTo>
                  <a:pt x="0" y="688848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493264" y="2732532"/>
            <a:ext cx="5856731" cy="996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979420" y="2700528"/>
            <a:ext cx="4907279" cy="1080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842260" y="2729483"/>
            <a:ext cx="5549265" cy="688975"/>
          </a:xfrm>
          <a:custGeom>
            <a:avLst/>
            <a:gdLst/>
            <a:ahLst/>
            <a:cxnLst/>
            <a:rect l="l" t="t" r="r" b="b"/>
            <a:pathLst>
              <a:path w="5549265" h="688975">
                <a:moveTo>
                  <a:pt x="0" y="0"/>
                </a:moveTo>
                <a:lnTo>
                  <a:pt x="5548884" y="0"/>
                </a:lnTo>
                <a:lnTo>
                  <a:pt x="5548884" y="688848"/>
                </a:lnTo>
                <a:lnTo>
                  <a:pt x="0" y="688848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470404" y="3547871"/>
            <a:ext cx="5856731" cy="1024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819400" y="3544823"/>
            <a:ext cx="5549265" cy="716280"/>
          </a:xfrm>
          <a:custGeom>
            <a:avLst/>
            <a:gdLst/>
            <a:ahLst/>
            <a:cxnLst/>
            <a:rect l="l" t="t" r="r" b="b"/>
            <a:pathLst>
              <a:path w="5549265" h="716279">
                <a:moveTo>
                  <a:pt x="0" y="0"/>
                </a:moveTo>
                <a:lnTo>
                  <a:pt x="5548884" y="0"/>
                </a:lnTo>
                <a:lnTo>
                  <a:pt x="5548884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456688" y="4392167"/>
            <a:ext cx="5858243" cy="1025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4384548" y="4360164"/>
            <a:ext cx="2023871" cy="871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805683" y="4389120"/>
            <a:ext cx="5550535" cy="718185"/>
          </a:xfrm>
          <a:custGeom>
            <a:avLst/>
            <a:gdLst/>
            <a:ahLst/>
            <a:cxnLst/>
            <a:rect l="l" t="t" r="r" b="b"/>
            <a:pathLst>
              <a:path w="5550534" h="718185">
                <a:moveTo>
                  <a:pt x="0" y="0"/>
                </a:moveTo>
                <a:lnTo>
                  <a:pt x="5550408" y="0"/>
                </a:lnTo>
                <a:lnTo>
                  <a:pt x="5550408" y="717803"/>
                </a:lnTo>
                <a:lnTo>
                  <a:pt x="0" y="717803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456688" y="5228844"/>
            <a:ext cx="5858243" cy="9951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000755" y="5195315"/>
            <a:ext cx="4789931" cy="11567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2805683" y="5225796"/>
            <a:ext cx="5550535" cy="687705"/>
          </a:xfrm>
          <a:custGeom>
            <a:avLst/>
            <a:gdLst/>
            <a:ahLst/>
            <a:cxnLst/>
            <a:rect l="l" t="t" r="r" b="b"/>
            <a:pathLst>
              <a:path w="5550534" h="687704">
                <a:moveTo>
                  <a:pt x="0" y="0"/>
                </a:moveTo>
                <a:lnTo>
                  <a:pt x="5550408" y="0"/>
                </a:lnTo>
                <a:lnTo>
                  <a:pt x="5550408" y="687323"/>
                </a:lnTo>
                <a:lnTo>
                  <a:pt x="0" y="687323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B11AE7D9-1ECF-4E8B-8C1A-1B7B84BE95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2</a:t>
            </a:fld>
            <a:endParaRPr lang="en-US" spc="-5" dirty="0"/>
          </a:p>
        </p:txBody>
      </p:sp>
      <p:sp>
        <p:nvSpPr>
          <p:cNvPr id="41" name="Shape 163">
            <a:extLst>
              <a:ext uri="{FF2B5EF4-FFF2-40B4-BE49-F238E27FC236}">
                <a16:creationId xmlns:a16="http://schemas.microsoft.com/office/drawing/2014/main" id="{AC3C2806-1963-43C8-AABE-61C8A868E104}"/>
              </a:ext>
            </a:extLst>
          </p:cNvPr>
          <p:cNvSpPr/>
          <p:nvPr/>
        </p:nvSpPr>
        <p:spPr>
          <a:xfrm>
            <a:off x="2829226" y="1905000"/>
            <a:ext cx="5562601" cy="688341"/>
          </a:xfrm>
          <a:prstGeom prst="rect">
            <a:avLst/>
          </a:prstGeom>
          <a:solidFill>
            <a:srgbClr val="14709E"/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Understanding the Interview Process</a:t>
            </a:r>
            <a:endParaRPr dirty="0">
              <a:latin typeface="+mn-lt"/>
              <a:ea typeface="+mn-ea"/>
              <a:cs typeface="+mn-cs"/>
              <a:sym typeface="Times New Roman"/>
            </a:endParaRPr>
          </a:p>
          <a:p>
            <a:pPr algn="ctr"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How Many – Who – What Type:  The Decision Makers</a:t>
            </a:r>
          </a:p>
        </p:txBody>
      </p:sp>
      <p:sp>
        <p:nvSpPr>
          <p:cNvPr id="42" name="Shape 164">
            <a:extLst>
              <a:ext uri="{FF2B5EF4-FFF2-40B4-BE49-F238E27FC236}">
                <a16:creationId xmlns:a16="http://schemas.microsoft.com/office/drawing/2014/main" id="{005F32D5-F60F-42E4-BA6F-B60DBC758910}"/>
              </a:ext>
            </a:extLst>
          </p:cNvPr>
          <p:cNvSpPr/>
          <p:nvPr/>
        </p:nvSpPr>
        <p:spPr>
          <a:xfrm>
            <a:off x="2842289" y="2730014"/>
            <a:ext cx="5549539" cy="688341"/>
          </a:xfrm>
          <a:prstGeom prst="rect">
            <a:avLst/>
          </a:prstGeom>
          <a:solidFill>
            <a:srgbClr val="14709E"/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Alignment – Their Needs/Your Strengths</a:t>
            </a:r>
            <a:endParaRPr dirty="0">
              <a:latin typeface="+mn-lt"/>
              <a:ea typeface="+mn-ea"/>
              <a:cs typeface="+mn-cs"/>
              <a:sym typeface="Times New Roman"/>
            </a:endParaRPr>
          </a:p>
          <a:p>
            <a:pPr algn="ctr"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Skills vs Strengths … Accomplishments &amp; Proof!</a:t>
            </a:r>
          </a:p>
        </p:txBody>
      </p:sp>
      <p:sp>
        <p:nvSpPr>
          <p:cNvPr id="43" name="Shape 165">
            <a:extLst>
              <a:ext uri="{FF2B5EF4-FFF2-40B4-BE49-F238E27FC236}">
                <a16:creationId xmlns:a16="http://schemas.microsoft.com/office/drawing/2014/main" id="{42F2279F-4502-45C7-BED1-64C3942F065A}"/>
              </a:ext>
            </a:extLst>
          </p:cNvPr>
          <p:cNvSpPr/>
          <p:nvPr/>
        </p:nvSpPr>
        <p:spPr>
          <a:xfrm>
            <a:off x="2819399" y="3544377"/>
            <a:ext cx="5549539" cy="716730"/>
          </a:xfrm>
          <a:prstGeom prst="rect">
            <a:avLst/>
          </a:prstGeom>
          <a:solidFill>
            <a:srgbClr val="14709E"/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How to Make a Difference</a:t>
            </a:r>
            <a:endParaRPr dirty="0"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44" name="Shape 166">
            <a:extLst>
              <a:ext uri="{FF2B5EF4-FFF2-40B4-BE49-F238E27FC236}">
                <a16:creationId xmlns:a16="http://schemas.microsoft.com/office/drawing/2014/main" id="{22F2755A-8339-41B5-AF7B-1A887DE9BCC4}"/>
              </a:ext>
            </a:extLst>
          </p:cNvPr>
          <p:cNvSpPr/>
          <p:nvPr/>
        </p:nvSpPr>
        <p:spPr>
          <a:xfrm>
            <a:off x="2806335" y="4389516"/>
            <a:ext cx="5549539" cy="716730"/>
          </a:xfrm>
          <a:prstGeom prst="rect">
            <a:avLst/>
          </a:prstGeom>
          <a:solidFill>
            <a:srgbClr val="14709E"/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Following Up</a:t>
            </a:r>
            <a:endParaRPr dirty="0"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45" name="Shape 167">
            <a:extLst>
              <a:ext uri="{FF2B5EF4-FFF2-40B4-BE49-F238E27FC236}">
                <a16:creationId xmlns:a16="http://schemas.microsoft.com/office/drawing/2014/main" id="{04829323-015C-47DE-A13B-CDA8A122B3AA}"/>
              </a:ext>
            </a:extLst>
          </p:cNvPr>
          <p:cNvSpPr/>
          <p:nvPr/>
        </p:nvSpPr>
        <p:spPr>
          <a:xfrm>
            <a:off x="2806336" y="5225186"/>
            <a:ext cx="5549539" cy="688341"/>
          </a:xfrm>
          <a:prstGeom prst="rect">
            <a:avLst/>
          </a:prstGeom>
          <a:solidFill>
            <a:srgbClr val="14709E"/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The Process</a:t>
            </a:r>
            <a:endParaRPr dirty="0">
              <a:latin typeface="+mn-lt"/>
              <a:ea typeface="+mn-ea"/>
              <a:cs typeface="+mn-cs"/>
              <a:sym typeface="Times New Roman"/>
            </a:endParaRPr>
          </a:p>
          <a:p>
            <a:pPr algn="ctr">
              <a:spcBef>
                <a:spcPts val="600"/>
              </a:spcBef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For Each Organization – For Your Decision Making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0ED2FF-05BF-4E4F-9870-1A6DDE6A0151}"/>
              </a:ext>
            </a:extLst>
          </p:cNvPr>
          <p:cNvSpPr txBox="1"/>
          <p:nvPr/>
        </p:nvSpPr>
        <p:spPr>
          <a:xfrm>
            <a:off x="-19050" y="765535"/>
            <a:ext cx="216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INTERVIEWING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object 5">
            <a:extLst>
              <a:ext uri="{FF2B5EF4-FFF2-40B4-BE49-F238E27FC236}">
                <a16:creationId xmlns:a16="http://schemas.microsoft.com/office/drawing/2014/main" id="{7608BB74-D317-4BF3-BB54-B78F8CBD9327}"/>
              </a:ext>
            </a:extLst>
          </p:cNvPr>
          <p:cNvSpPr/>
          <p:nvPr/>
        </p:nvSpPr>
        <p:spPr>
          <a:xfrm>
            <a:off x="214884" y="6248400"/>
            <a:ext cx="1429511" cy="408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EE27C479-883C-4B72-B839-0BAFC48ABD4B}"/>
              </a:ext>
            </a:extLst>
          </p:cNvPr>
          <p:cNvSpPr/>
          <p:nvPr/>
        </p:nvSpPr>
        <p:spPr>
          <a:xfrm>
            <a:off x="36575" y="162053"/>
            <a:ext cx="2964179" cy="1676400"/>
          </a:xfrm>
          <a:custGeom>
            <a:avLst/>
            <a:gdLst/>
            <a:ahLst/>
            <a:cxnLst/>
            <a:rect l="l" t="t" r="r" b="b"/>
            <a:pathLst>
              <a:path w="2514600" h="1676400">
                <a:moveTo>
                  <a:pt x="0" y="0"/>
                </a:moveTo>
                <a:lnTo>
                  <a:pt x="2514600" y="0"/>
                </a:lnTo>
                <a:lnTo>
                  <a:pt x="25146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F0A2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ADEEF09D-1277-4A13-B4BB-0F08F3AEF0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884" y="711708"/>
            <a:ext cx="262737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0" indent="-1687513">
              <a:lnSpc>
                <a:spcPct val="100000"/>
              </a:lnSpc>
              <a:spcBef>
                <a:spcPts val="100"/>
              </a:spcBef>
            </a:pPr>
            <a:r>
              <a:rPr lang="en-US" sz="3200" b="1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Interviewing</a:t>
            </a:r>
            <a:endParaRPr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32304"/>
            <a:ext cx="2871215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2843783"/>
            <a:ext cx="2144267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3255264"/>
            <a:ext cx="1941575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3666744"/>
            <a:ext cx="1994916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8407" y="2518662"/>
            <a:ext cx="2436495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b="1" spc="-45" dirty="0">
                <a:solidFill>
                  <a:srgbClr val="FFFFFF"/>
                </a:solidFill>
                <a:latin typeface="Corbel"/>
                <a:cs typeface="Corbel"/>
              </a:rPr>
              <a:t>How </a:t>
            </a:r>
            <a:r>
              <a:rPr sz="3000" b="1" spc="-3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3000" b="1" spc="-2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b="1" spc="-65" dirty="0">
                <a:solidFill>
                  <a:srgbClr val="FFFFFF"/>
                </a:solidFill>
                <a:latin typeface="Corbel"/>
                <a:cs typeface="Corbel"/>
              </a:rPr>
              <a:t>Answer  Behavioral  Interview  </a:t>
            </a:r>
            <a:r>
              <a:rPr sz="3000" b="1" spc="-60" dirty="0">
                <a:solidFill>
                  <a:srgbClr val="FFFFFF"/>
                </a:solidFill>
                <a:latin typeface="Corbel"/>
                <a:cs typeface="Corbel"/>
              </a:rPr>
              <a:t>Questions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4968" y="1297940"/>
            <a:ext cx="4940935" cy="11137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69900" marR="5080" indent="-457200">
              <a:lnSpc>
                <a:spcPct val="90600"/>
              </a:lnSpc>
              <a:spcBef>
                <a:spcPts val="409"/>
              </a:spcBef>
              <a:buClr>
                <a:srgbClr val="F0A22E"/>
              </a:buClr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595958"/>
                </a:solidFill>
                <a:latin typeface="Corbel"/>
                <a:cs typeface="Corbel"/>
              </a:rPr>
              <a:t>S – Situation -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The context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for a 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past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experience,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often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a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problem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or 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challenge that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you</a:t>
            </a:r>
            <a:r>
              <a:rPr sz="2400" spc="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faced.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4968" y="2645157"/>
            <a:ext cx="5418455" cy="7848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69900" marR="5080" indent="-457200">
              <a:lnSpc>
                <a:spcPts val="2700"/>
              </a:lnSpc>
              <a:spcBef>
                <a:spcPts val="735"/>
              </a:spcBef>
              <a:buClr>
                <a:srgbClr val="F0A22E"/>
              </a:buClr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595958"/>
                </a:solidFill>
                <a:latin typeface="Corbel"/>
                <a:cs typeface="Corbel"/>
              </a:rPr>
              <a:t>T – Task -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Your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responsibility in 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the 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situation and what was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required of</a:t>
            </a:r>
            <a:r>
              <a:rPr sz="2400" spc="-3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you.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4968" y="3663188"/>
            <a:ext cx="5295265" cy="7848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69900" marR="5080" indent="-457200">
              <a:lnSpc>
                <a:spcPts val="2700"/>
              </a:lnSpc>
              <a:spcBef>
                <a:spcPts val="735"/>
              </a:spcBef>
              <a:buClr>
                <a:srgbClr val="F0A22E"/>
              </a:buClr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595958"/>
                </a:solidFill>
                <a:latin typeface="Corbel"/>
                <a:cs typeface="Corbel"/>
              </a:rPr>
              <a:t>A – </a:t>
            </a:r>
            <a:r>
              <a:rPr sz="2800" b="1" spc="-10" dirty="0">
                <a:solidFill>
                  <a:srgbClr val="595958"/>
                </a:solidFill>
                <a:latin typeface="Corbel"/>
                <a:cs typeface="Corbel"/>
              </a:rPr>
              <a:t>Activity </a:t>
            </a:r>
            <a:r>
              <a:rPr sz="2800" b="1" spc="-5" dirty="0">
                <a:solidFill>
                  <a:srgbClr val="595958"/>
                </a:solidFill>
                <a:latin typeface="Corbel"/>
                <a:cs typeface="Corbel"/>
              </a:rPr>
              <a:t>-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The action(s)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you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took  in 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the</a:t>
            </a:r>
            <a:r>
              <a:rPr sz="2400" spc="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situation.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4968" y="4681220"/>
            <a:ext cx="5036185" cy="7848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69900" marR="5080" indent="-457200">
              <a:lnSpc>
                <a:spcPts val="2700"/>
              </a:lnSpc>
              <a:spcBef>
                <a:spcPts val="735"/>
              </a:spcBef>
              <a:buClr>
                <a:srgbClr val="F0A22E"/>
              </a:buClr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595958"/>
                </a:solidFill>
                <a:latin typeface="Corbel"/>
                <a:cs typeface="Corbel"/>
              </a:rPr>
              <a:t>R – </a:t>
            </a:r>
            <a:r>
              <a:rPr sz="2800" b="1" spc="-10" dirty="0">
                <a:solidFill>
                  <a:srgbClr val="595958"/>
                </a:solidFill>
                <a:latin typeface="Corbel"/>
                <a:cs typeface="Corbel"/>
              </a:rPr>
              <a:t>Results </a:t>
            </a:r>
            <a:r>
              <a:rPr sz="2800" b="1" spc="-5" dirty="0">
                <a:solidFill>
                  <a:srgbClr val="595958"/>
                </a:solidFill>
                <a:latin typeface="Corbel"/>
                <a:cs typeface="Corbel"/>
              </a:rPr>
              <a:t>-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The outcome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of your 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action(s).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ED954C8-0F98-45DD-BAC8-D8575723E3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20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2400" y="2209800"/>
            <a:ext cx="2436495" cy="170623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lang="en-US" sz="3000" b="1" spc="-45" dirty="0">
                <a:solidFill>
                  <a:srgbClr val="FFFFFF"/>
                </a:solidFill>
                <a:latin typeface="Corbel"/>
                <a:cs typeface="Corbel"/>
              </a:rPr>
              <a:t>Examples of  </a:t>
            </a:r>
            <a:r>
              <a:rPr sz="3000" b="1" spc="-65" dirty="0">
                <a:solidFill>
                  <a:srgbClr val="FFFFFF"/>
                </a:solidFill>
                <a:latin typeface="Corbel"/>
                <a:cs typeface="Corbel"/>
              </a:rPr>
              <a:t>Behavioral  Interview  </a:t>
            </a:r>
            <a:r>
              <a:rPr sz="3000" b="1" spc="-60" dirty="0">
                <a:solidFill>
                  <a:srgbClr val="FFFFFF"/>
                </a:solidFill>
                <a:latin typeface="Corbel"/>
                <a:cs typeface="Corbel"/>
              </a:rPr>
              <a:t>Questions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ED954C8-0F98-45DD-BAC8-D8575723E3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21</a:t>
            </a:fld>
            <a:endParaRPr lang="en-US" spc="-5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CAC56-7C30-4ADA-A8BA-A2998589160B}"/>
              </a:ext>
            </a:extLst>
          </p:cNvPr>
          <p:cNvSpPr txBox="1"/>
          <p:nvPr/>
        </p:nvSpPr>
        <p:spPr>
          <a:xfrm>
            <a:off x="2588895" y="1474619"/>
            <a:ext cx="62503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Talk about a time when you had to work closely with someone whose personality was very different from yours.</a:t>
            </a:r>
          </a:p>
          <a:p>
            <a:r>
              <a:rPr lang="en-US" sz="16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Give me an example of a time you faced a conflict while working on a team. How did you handle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Describe a time when you struggled to build a relationship with someone important. How did you eventually overcome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We all make mistakes we wish we could take back. Tell me about a time you wish you’d handled a situation differently with a colleague.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Tell me about a time you needed to get information from someone who wasn’t very responsive. What did you do?</a:t>
            </a:r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EA172-91A8-4941-8CD6-4C86875EC7FF}"/>
              </a:ext>
            </a:extLst>
          </p:cNvPr>
          <p:cNvSpPr txBox="1"/>
          <p:nvPr/>
        </p:nvSpPr>
        <p:spPr>
          <a:xfrm>
            <a:off x="2514601" y="594360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INTERVIEWING FOR A JOB - 30 Behavioral Interview Questions You Should Be Ready to Answer</a:t>
            </a:r>
          </a:p>
          <a:p>
            <a:r>
              <a:rPr lang="en-US" sz="1100" i="1" dirty="0"/>
              <a:t>By Lily Zhang</a:t>
            </a:r>
            <a:endParaRPr lang="en-US" sz="1600" dirty="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967B75D5-CB6F-4408-ADF1-600EDCD3778D}"/>
              </a:ext>
            </a:extLst>
          </p:cNvPr>
          <p:cNvSpPr txBox="1"/>
          <p:nvPr/>
        </p:nvSpPr>
        <p:spPr>
          <a:xfrm>
            <a:off x="4572000" y="287933"/>
            <a:ext cx="3759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0C0"/>
                </a:solidFill>
                <a:latin typeface="Corbel"/>
                <a:cs typeface="Corbel"/>
              </a:rPr>
              <a:t>Behavioral</a:t>
            </a:r>
            <a:r>
              <a:rPr sz="2400" spc="-30" dirty="0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orbel"/>
                <a:cs typeface="Corbel"/>
              </a:rPr>
              <a:t>Interviewing</a:t>
            </a:r>
            <a:endParaRPr sz="2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55581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2400" y="2209800"/>
            <a:ext cx="2436495" cy="170623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lang="en-US" sz="3000" b="1" spc="-45" dirty="0">
                <a:solidFill>
                  <a:srgbClr val="FFFFFF"/>
                </a:solidFill>
                <a:latin typeface="Corbel"/>
                <a:cs typeface="Corbel"/>
              </a:rPr>
              <a:t>Examples of  </a:t>
            </a:r>
            <a:r>
              <a:rPr sz="3000" b="1" spc="-65" dirty="0">
                <a:solidFill>
                  <a:srgbClr val="FFFFFF"/>
                </a:solidFill>
                <a:latin typeface="Corbel"/>
                <a:cs typeface="Corbel"/>
              </a:rPr>
              <a:t>Behavioral  Interview  </a:t>
            </a:r>
            <a:r>
              <a:rPr sz="3000" b="1" spc="-60" dirty="0">
                <a:solidFill>
                  <a:srgbClr val="FFFFFF"/>
                </a:solidFill>
                <a:latin typeface="Corbel"/>
                <a:cs typeface="Corbel"/>
              </a:rPr>
              <a:t>Questions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ED954C8-0F98-45DD-BAC8-D8575723E3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22</a:t>
            </a:fld>
            <a:endParaRPr lang="en-US" spc="-5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CAC56-7C30-4ADA-A8BA-A2998589160B}"/>
              </a:ext>
            </a:extLst>
          </p:cNvPr>
          <p:cNvSpPr txBox="1"/>
          <p:nvPr/>
        </p:nvSpPr>
        <p:spPr>
          <a:xfrm>
            <a:off x="2588895" y="838200"/>
            <a:ext cx="62503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an example of a time where you successfully represented your company or team and delivered exceptional customer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Describe a time when it was especially important to make a good impression on a client. How did you go about doing so?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Give me an example of a time when you did not meet a client’s expectation. What happened, and how did you attempt to rectify the situation?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Tell me about a time when you made sure a customer was pleased with your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Describe a time when you had to interact with a difficult client. What was the situation, and how did you handle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When you’re working with a large number of customers, it’s tricky to deliver excellent service to them all. How do you go about prioritizing your customers’ needs?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EA172-91A8-4941-8CD6-4C86875EC7FF}"/>
              </a:ext>
            </a:extLst>
          </p:cNvPr>
          <p:cNvSpPr txBox="1"/>
          <p:nvPr/>
        </p:nvSpPr>
        <p:spPr>
          <a:xfrm>
            <a:off x="2514601" y="594360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INTERVIEWING FOR A JOB - 30 Behavioral Interview Questions You Should Be Ready to Answer</a:t>
            </a:r>
          </a:p>
          <a:p>
            <a:r>
              <a:rPr lang="en-US" sz="1100" i="1" dirty="0"/>
              <a:t>By Lily Zhang</a:t>
            </a:r>
            <a:endParaRPr lang="en-US" sz="1600" dirty="0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D0CB929E-2BEE-44CC-99EF-176236CB7110}"/>
              </a:ext>
            </a:extLst>
          </p:cNvPr>
          <p:cNvSpPr txBox="1"/>
          <p:nvPr/>
        </p:nvSpPr>
        <p:spPr>
          <a:xfrm>
            <a:off x="4572000" y="287933"/>
            <a:ext cx="3759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0C0"/>
                </a:solidFill>
                <a:latin typeface="Corbel"/>
                <a:cs typeface="Corbel"/>
              </a:rPr>
              <a:t>Behavioral</a:t>
            </a:r>
            <a:r>
              <a:rPr sz="2400" spc="-30" dirty="0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orbel"/>
                <a:cs typeface="Corbel"/>
              </a:rPr>
              <a:t>Interviewing</a:t>
            </a:r>
            <a:endParaRPr sz="2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030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39822"/>
            <a:ext cx="37338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100"/>
              </a:spcBef>
            </a:pPr>
            <a:r>
              <a:rPr sz="3000" spc="-80" dirty="0"/>
              <a:t>Types </a:t>
            </a:r>
            <a:r>
              <a:rPr sz="3000" spc="-50" dirty="0"/>
              <a:t>of</a:t>
            </a:r>
            <a:r>
              <a:rPr sz="3000" spc="-375" dirty="0"/>
              <a:t> </a:t>
            </a:r>
            <a:r>
              <a:rPr sz="3000" spc="-95" dirty="0"/>
              <a:t>Interviewers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3081018" y="1565719"/>
            <a:ext cx="120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595958"/>
                </a:solidFill>
                <a:latin typeface="Corbel"/>
                <a:cs typeface="Corbel"/>
              </a:rPr>
              <a:t>Screeners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1018" y="2297239"/>
            <a:ext cx="2156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595958"/>
                </a:solidFill>
                <a:latin typeface="Corbel"/>
                <a:cs typeface="Corbel"/>
              </a:rPr>
              <a:t>Technical</a:t>
            </a:r>
            <a:r>
              <a:rPr sz="2400" i="1" spc="-5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i="1" spc="-5" dirty="0">
                <a:solidFill>
                  <a:srgbClr val="595958"/>
                </a:solidFill>
                <a:latin typeface="Corbel"/>
                <a:cs typeface="Corbel"/>
              </a:rPr>
              <a:t>Experts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1018" y="3028759"/>
            <a:ext cx="1743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595958"/>
                </a:solidFill>
                <a:latin typeface="Corbel"/>
                <a:cs typeface="Corbel"/>
              </a:rPr>
              <a:t>Tactical</a:t>
            </a:r>
            <a:r>
              <a:rPr sz="2400" i="1" spc="-4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i="1" spc="-5" dirty="0">
                <a:solidFill>
                  <a:srgbClr val="595958"/>
                </a:solidFill>
                <a:latin typeface="Corbel"/>
                <a:cs typeface="Corbel"/>
              </a:rPr>
              <a:t>Focus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1018" y="3760279"/>
            <a:ext cx="2370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595958"/>
                </a:solidFill>
                <a:latin typeface="Corbel"/>
                <a:cs typeface="Corbel"/>
              </a:rPr>
              <a:t>Culture:</a:t>
            </a:r>
            <a:r>
              <a:rPr sz="2400" i="1" spc="-4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i="1" spc="-5" dirty="0">
                <a:solidFill>
                  <a:srgbClr val="595958"/>
                </a:solidFill>
                <a:latin typeface="Corbel"/>
                <a:cs typeface="Corbel"/>
              </a:rPr>
              <a:t>Behavioral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1018" y="4490275"/>
            <a:ext cx="1743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595958"/>
                </a:solidFill>
                <a:latin typeface="Corbel"/>
                <a:cs typeface="Corbel"/>
              </a:rPr>
              <a:t>Culture:</a:t>
            </a:r>
            <a:r>
              <a:rPr sz="2400" i="1" spc="434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i="1" spc="-5" dirty="0">
                <a:solidFill>
                  <a:srgbClr val="595958"/>
                </a:solidFill>
                <a:latin typeface="Corbel"/>
                <a:cs typeface="Corbel"/>
              </a:rPr>
              <a:t>Style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418" y="1551394"/>
            <a:ext cx="1306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R</a:t>
            </a:r>
            <a:r>
              <a:rPr sz="2400" spc="5" dirty="0">
                <a:solidFill>
                  <a:srgbClr val="595958"/>
                </a:solidFill>
                <a:latin typeface="Corbel"/>
                <a:cs typeface="Corbel"/>
              </a:rPr>
              <a:t>ec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r</a:t>
            </a:r>
            <a:r>
              <a:rPr sz="2400" spc="5" dirty="0">
                <a:solidFill>
                  <a:srgbClr val="595958"/>
                </a:solidFill>
                <a:latin typeface="Corbel"/>
                <a:cs typeface="Corbel"/>
              </a:rPr>
              <a:t>u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t</a:t>
            </a:r>
            <a:r>
              <a:rPr sz="2400" spc="5" dirty="0">
                <a:solidFill>
                  <a:srgbClr val="595958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rs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418" y="2282913"/>
            <a:ext cx="220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Functional</a:t>
            </a:r>
            <a:r>
              <a:rPr sz="2400" spc="-7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Heads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418" y="3014433"/>
            <a:ext cx="1877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Line</a:t>
            </a:r>
            <a:r>
              <a:rPr sz="2400" spc="-5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Managers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418" y="3745953"/>
            <a:ext cx="729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P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595958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rs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418" y="4475950"/>
            <a:ext cx="170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Subordinates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961E634-042F-40D7-ACD8-5F74AC718CA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23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810768"/>
            <a:ext cx="1872995" cy="100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9314" y="913891"/>
            <a:ext cx="1314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I</a:t>
            </a:r>
            <a:r>
              <a:rPr spc="-90" dirty="0"/>
              <a:t>MA</a:t>
            </a:r>
            <a:r>
              <a:rPr spc="-100" dirty="0"/>
              <a:t>G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8750" y="2167261"/>
            <a:ext cx="4511675" cy="2568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F0A22E"/>
              </a:buClr>
              <a:buFont typeface="Wingdings"/>
              <a:buChar char=""/>
              <a:tabLst>
                <a:tab pos="484505" algn="l"/>
                <a:tab pos="485140" algn="l"/>
              </a:tabLst>
            </a:pP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Dress appropriately.</a:t>
            </a:r>
            <a:endParaRPr sz="2200" dirty="0">
              <a:latin typeface="Corbel"/>
              <a:cs typeface="Corbel"/>
            </a:endParaRPr>
          </a:p>
          <a:p>
            <a:pPr marL="515620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solidFill>
                  <a:srgbClr val="595958"/>
                </a:solidFill>
                <a:latin typeface="Corbel"/>
                <a:cs typeface="Corbel"/>
              </a:rPr>
              <a:t>(</a:t>
            </a:r>
            <a:r>
              <a:rPr sz="1800" b="1" i="1" spc="-5" dirty="0">
                <a:solidFill>
                  <a:srgbClr val="595958"/>
                </a:solidFill>
                <a:latin typeface="Corbel"/>
                <a:cs typeface="Corbel"/>
              </a:rPr>
              <a:t>You </a:t>
            </a:r>
            <a:r>
              <a:rPr sz="1800" i="1" dirty="0">
                <a:solidFill>
                  <a:srgbClr val="595958"/>
                </a:solidFill>
                <a:latin typeface="Corbel"/>
                <a:cs typeface="Corbel"/>
              </a:rPr>
              <a:t>are a</a:t>
            </a:r>
            <a:r>
              <a:rPr sz="1800" i="1" spc="2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1800" i="1" spc="-5" dirty="0">
                <a:solidFill>
                  <a:srgbClr val="595958"/>
                </a:solidFill>
                <a:latin typeface="Corbel"/>
                <a:cs typeface="Corbel"/>
              </a:rPr>
              <a:t>Product)</a:t>
            </a:r>
            <a:endParaRPr sz="1800" dirty="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905"/>
              </a:spcBef>
              <a:buClr>
                <a:srgbClr val="F0A22E"/>
              </a:buClr>
              <a:buFont typeface="Wingdings"/>
              <a:buChar char=""/>
              <a:tabLst>
                <a:tab pos="484505" algn="l"/>
                <a:tab pos="485140" algn="l"/>
              </a:tabLst>
            </a:pP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Movement and</a:t>
            </a:r>
            <a:r>
              <a:rPr sz="2200" spc="-1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lang="en-US" sz="2200" spc="-5" dirty="0">
                <a:solidFill>
                  <a:srgbClr val="595958"/>
                </a:solidFill>
                <a:latin typeface="Corbel"/>
                <a:cs typeface="Corbel"/>
              </a:rPr>
              <a:t>m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annerism.</a:t>
            </a:r>
            <a:endParaRPr sz="2200" dirty="0">
              <a:latin typeface="Corbel"/>
              <a:cs typeface="Corbel"/>
            </a:endParaRPr>
          </a:p>
          <a:p>
            <a:pPr marL="515620">
              <a:lnSpc>
                <a:spcPct val="100000"/>
              </a:lnSpc>
              <a:spcBef>
                <a:spcPts val="15"/>
              </a:spcBef>
            </a:pPr>
            <a:r>
              <a:rPr sz="1800" i="1" spc="-5" dirty="0">
                <a:solidFill>
                  <a:srgbClr val="595958"/>
                </a:solidFill>
                <a:latin typeface="Corbel"/>
                <a:cs typeface="Corbel"/>
              </a:rPr>
              <a:t>(No </a:t>
            </a:r>
            <a:r>
              <a:rPr sz="1800" i="1" dirty="0">
                <a:solidFill>
                  <a:srgbClr val="595958"/>
                </a:solidFill>
                <a:latin typeface="Corbel"/>
                <a:cs typeface="Corbel"/>
              </a:rPr>
              <a:t>one </a:t>
            </a:r>
            <a:r>
              <a:rPr sz="1800" i="1" spc="-5" dirty="0">
                <a:solidFill>
                  <a:srgbClr val="595958"/>
                </a:solidFill>
                <a:latin typeface="Corbel"/>
                <a:cs typeface="Corbel"/>
              </a:rPr>
              <a:t>would think you would be</a:t>
            </a:r>
            <a:r>
              <a:rPr sz="1800" i="1" spc="8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1800" i="1" spc="-5" dirty="0">
                <a:solidFill>
                  <a:srgbClr val="595958"/>
                </a:solidFill>
                <a:latin typeface="Corbel"/>
                <a:cs typeface="Corbel"/>
              </a:rPr>
              <a:t>nervous.)</a:t>
            </a:r>
            <a:endParaRPr sz="1800" dirty="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910"/>
              </a:spcBef>
              <a:buClr>
                <a:srgbClr val="F0A22E"/>
              </a:buClr>
              <a:buFont typeface="Wingdings"/>
              <a:buChar char=""/>
              <a:tabLst>
                <a:tab pos="484505" algn="l"/>
                <a:tab pos="485140" algn="l"/>
              </a:tabLst>
            </a:pP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Use names – ask for</a:t>
            </a:r>
            <a:r>
              <a:rPr sz="2200" spc="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95958"/>
                </a:solidFill>
                <a:latin typeface="Corbel"/>
                <a:cs typeface="Corbel"/>
              </a:rPr>
              <a:t>feedback.</a:t>
            </a:r>
            <a:endParaRPr sz="2200" dirty="0">
              <a:latin typeface="Corbel"/>
              <a:cs typeface="Corbel"/>
            </a:endParaRPr>
          </a:p>
          <a:p>
            <a:pPr marL="469900" marR="601980" indent="-457200">
              <a:lnSpc>
                <a:spcPts val="2380"/>
              </a:lnSpc>
              <a:spcBef>
                <a:spcPts val="123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Listen!! It’s the quality of  communication, </a:t>
            </a:r>
            <a:r>
              <a:rPr sz="2200" dirty="0">
                <a:solidFill>
                  <a:srgbClr val="595958"/>
                </a:solidFill>
                <a:latin typeface="Corbel"/>
                <a:cs typeface="Corbel"/>
              </a:rPr>
              <a:t>not</a:t>
            </a:r>
            <a:r>
              <a:rPr sz="2200" spc="-3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quantity.</a:t>
            </a:r>
            <a:endParaRPr sz="2200" dirty="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76072" y="1978152"/>
            <a:ext cx="3054095" cy="4422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25067" y="1975104"/>
            <a:ext cx="2746247" cy="411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85928-B203-438F-9EC7-67D3D0566F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24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146304"/>
            <a:ext cx="2881883" cy="146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18159" y="132588"/>
            <a:ext cx="2138171" cy="1606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93547" y="227075"/>
            <a:ext cx="2775585" cy="1355090"/>
          </a:xfrm>
          <a:custGeom>
            <a:avLst/>
            <a:gdLst/>
            <a:ahLst/>
            <a:cxnLst/>
            <a:rect l="l" t="t" r="r" b="b"/>
            <a:pathLst>
              <a:path w="2775585" h="1355090">
                <a:moveTo>
                  <a:pt x="0" y="0"/>
                </a:moveTo>
                <a:lnTo>
                  <a:pt x="2775204" y="0"/>
                </a:lnTo>
                <a:lnTo>
                  <a:pt x="2775204" y="1354836"/>
                </a:lnTo>
                <a:lnTo>
                  <a:pt x="0" y="1354836"/>
                </a:lnTo>
                <a:lnTo>
                  <a:pt x="0" y="0"/>
                </a:lnTo>
                <a:close/>
              </a:path>
            </a:pathLst>
          </a:custGeom>
          <a:solidFill>
            <a:srgbClr val="F0A2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41604" y="210311"/>
            <a:ext cx="1990343" cy="100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7408" y="704088"/>
            <a:ext cx="1997963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7122" y="314578"/>
            <a:ext cx="143827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43815">
              <a:lnSpc>
                <a:spcPts val="3890"/>
              </a:lnSpc>
              <a:spcBef>
                <a:spcPts val="585"/>
              </a:spcBef>
            </a:pPr>
            <a:r>
              <a:rPr spc="-75" dirty="0"/>
              <a:t>Keys </a:t>
            </a:r>
            <a:r>
              <a:rPr spc="-50" dirty="0"/>
              <a:t>to  </a:t>
            </a:r>
            <a:r>
              <a:rPr spc="-90" dirty="0"/>
              <a:t>S</a:t>
            </a:r>
            <a:r>
              <a:rPr spc="-100" dirty="0"/>
              <a:t>u</a:t>
            </a:r>
            <a:r>
              <a:rPr spc="-95" dirty="0"/>
              <a:t>cc</a:t>
            </a:r>
            <a:r>
              <a:rPr spc="-105" dirty="0"/>
              <a:t>e</a:t>
            </a:r>
            <a:r>
              <a:rPr spc="-114" dirty="0"/>
              <a:t>s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5018" y="1584312"/>
            <a:ext cx="7854950" cy="314388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61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Know 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the </a:t>
            </a:r>
            <a:r>
              <a:rPr lang="en-US" sz="2400" dirty="0">
                <a:solidFill>
                  <a:srgbClr val="595958"/>
                </a:solidFill>
                <a:latin typeface="Corbel"/>
                <a:cs typeface="Corbel"/>
              </a:rPr>
              <a:t>p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roduct</a:t>
            </a:r>
            <a:r>
              <a:rPr sz="2400" spc="-1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(yourself).</a:t>
            </a:r>
            <a:endParaRPr sz="2400" dirty="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51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Know 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the </a:t>
            </a:r>
            <a:r>
              <a:rPr lang="en-US" sz="2400" spc="-5" dirty="0">
                <a:solidFill>
                  <a:srgbClr val="595958"/>
                </a:solidFill>
                <a:latin typeface="Corbel"/>
                <a:cs typeface="Corbel"/>
              </a:rPr>
              <a:t>m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arket (the</a:t>
            </a:r>
            <a:r>
              <a:rPr sz="2400" spc="3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job).</a:t>
            </a:r>
            <a:endParaRPr sz="2400" dirty="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51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Be </a:t>
            </a:r>
            <a:r>
              <a:rPr lang="en-US" sz="2400" spc="-5" dirty="0">
                <a:solidFill>
                  <a:srgbClr val="595958"/>
                </a:solidFill>
                <a:latin typeface="Corbel"/>
                <a:cs typeface="Corbel"/>
              </a:rPr>
              <a:t>p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repared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– Research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beyond 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the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numbers!</a:t>
            </a:r>
            <a:endParaRPr sz="2400" dirty="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51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Understand 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the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process early</a:t>
            </a:r>
            <a:r>
              <a:rPr sz="2400" spc="1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on.</a:t>
            </a:r>
            <a:endParaRPr sz="2400" dirty="0">
              <a:latin typeface="Corbel"/>
              <a:cs typeface="Corbel"/>
            </a:endParaRPr>
          </a:p>
          <a:p>
            <a:pPr marL="469900" marR="5080" indent="-457200">
              <a:lnSpc>
                <a:spcPts val="2590"/>
              </a:lnSpc>
              <a:spcBef>
                <a:spcPts val="1839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Connect with and understand all 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the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Interviewers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–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not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just  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the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decision</a:t>
            </a:r>
            <a:r>
              <a:rPr sz="2400" spc="1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maker.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9268" y="4937759"/>
            <a:ext cx="8589263" cy="908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18516" y="4892040"/>
            <a:ext cx="8491727" cy="1136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04800" y="5003291"/>
            <a:ext cx="8458200" cy="777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2587625" marR="254635" indent="-2326005">
              <a:lnSpc>
                <a:spcPct val="100000"/>
              </a:lnSpc>
              <a:spcBef>
                <a:spcPts val="204"/>
              </a:spcBef>
            </a:pPr>
            <a:r>
              <a:rPr sz="2400" i="1" dirty="0">
                <a:solidFill>
                  <a:srgbClr val="7C4B3B"/>
                </a:solidFill>
                <a:latin typeface="Corbel"/>
                <a:cs typeface="Corbel"/>
              </a:rPr>
              <a:t>The </a:t>
            </a:r>
            <a:r>
              <a:rPr lang="en-US" sz="2400" i="1" spc="-5" dirty="0">
                <a:solidFill>
                  <a:srgbClr val="7C4B3B"/>
                </a:solidFill>
                <a:latin typeface="Corbel"/>
                <a:cs typeface="Corbel"/>
              </a:rPr>
              <a:t>b</a:t>
            </a:r>
            <a:r>
              <a:rPr sz="2400" i="1" spc="-5" dirty="0">
                <a:solidFill>
                  <a:srgbClr val="7C4B3B"/>
                </a:solidFill>
                <a:latin typeface="Corbel"/>
                <a:cs typeface="Corbel"/>
              </a:rPr>
              <a:t>est </a:t>
            </a:r>
            <a:r>
              <a:rPr lang="en-US" sz="2400" i="1" spc="-5" dirty="0">
                <a:solidFill>
                  <a:srgbClr val="7C4B3B"/>
                </a:solidFill>
                <a:latin typeface="Corbel"/>
                <a:cs typeface="Corbel"/>
              </a:rPr>
              <a:t>c</a:t>
            </a:r>
            <a:r>
              <a:rPr sz="2400" i="1" spc="-5" dirty="0">
                <a:solidFill>
                  <a:srgbClr val="7C4B3B"/>
                </a:solidFill>
                <a:latin typeface="Corbel"/>
                <a:cs typeface="Corbel"/>
              </a:rPr>
              <a:t>andidate </a:t>
            </a:r>
            <a:r>
              <a:rPr sz="2400" i="1" dirty="0">
                <a:solidFill>
                  <a:srgbClr val="7C4B3B"/>
                </a:solidFill>
                <a:latin typeface="Corbel"/>
                <a:cs typeface="Corbel"/>
              </a:rPr>
              <a:t>isn’t </a:t>
            </a:r>
            <a:r>
              <a:rPr sz="2400" i="1" spc="-5" dirty="0">
                <a:solidFill>
                  <a:srgbClr val="7C4B3B"/>
                </a:solidFill>
                <a:latin typeface="Corbel"/>
                <a:cs typeface="Corbel"/>
              </a:rPr>
              <a:t>always selected </a:t>
            </a:r>
            <a:r>
              <a:rPr sz="2400" i="1" dirty="0">
                <a:solidFill>
                  <a:srgbClr val="7C4B3B"/>
                </a:solidFill>
                <a:latin typeface="Corbel"/>
                <a:cs typeface="Corbel"/>
              </a:rPr>
              <a:t>– </a:t>
            </a:r>
            <a:r>
              <a:rPr sz="2400" i="1" spc="-5" dirty="0">
                <a:solidFill>
                  <a:srgbClr val="7C4B3B"/>
                </a:solidFill>
                <a:latin typeface="Corbel"/>
                <a:cs typeface="Corbel"/>
              </a:rPr>
              <a:t>it’s </a:t>
            </a:r>
            <a:r>
              <a:rPr sz="2400" i="1" dirty="0">
                <a:solidFill>
                  <a:srgbClr val="7C4B3B"/>
                </a:solidFill>
                <a:latin typeface="Corbel"/>
                <a:cs typeface="Corbel"/>
              </a:rPr>
              <a:t>the </a:t>
            </a:r>
            <a:r>
              <a:rPr lang="en-US" sz="2400" i="1" spc="-5" dirty="0">
                <a:solidFill>
                  <a:srgbClr val="7C4B3B"/>
                </a:solidFill>
                <a:latin typeface="Corbel"/>
                <a:cs typeface="Corbel"/>
              </a:rPr>
              <a:t>c</a:t>
            </a:r>
            <a:r>
              <a:rPr sz="2400" i="1" spc="-5" dirty="0">
                <a:solidFill>
                  <a:srgbClr val="7C4B3B"/>
                </a:solidFill>
                <a:latin typeface="Corbel"/>
                <a:cs typeface="Corbel"/>
              </a:rPr>
              <a:t>andidate that  </a:t>
            </a:r>
            <a:r>
              <a:rPr lang="en-US" sz="2400" i="1" spc="-5" dirty="0">
                <a:solidFill>
                  <a:srgbClr val="7C4B3B"/>
                </a:solidFill>
                <a:latin typeface="Corbel"/>
                <a:cs typeface="Corbel"/>
              </a:rPr>
              <a:t>s</a:t>
            </a:r>
            <a:r>
              <a:rPr sz="2400" i="1" spc="-5" dirty="0">
                <a:solidFill>
                  <a:srgbClr val="7C4B3B"/>
                </a:solidFill>
                <a:latin typeface="Corbel"/>
                <a:cs typeface="Corbel"/>
              </a:rPr>
              <a:t>ells </a:t>
            </a:r>
            <a:r>
              <a:rPr sz="2400" i="1" dirty="0">
                <a:solidFill>
                  <a:srgbClr val="7C4B3B"/>
                </a:solidFill>
                <a:latin typeface="Corbel"/>
                <a:cs typeface="Corbel"/>
              </a:rPr>
              <a:t>the </a:t>
            </a:r>
            <a:r>
              <a:rPr lang="en-US" sz="2400" i="1" spc="-5" dirty="0">
                <a:solidFill>
                  <a:srgbClr val="7C4B3B"/>
                </a:solidFill>
                <a:latin typeface="Corbel"/>
                <a:cs typeface="Corbel"/>
              </a:rPr>
              <a:t>b</a:t>
            </a:r>
            <a:r>
              <a:rPr sz="2400" i="1" spc="-5" dirty="0">
                <a:solidFill>
                  <a:srgbClr val="7C4B3B"/>
                </a:solidFill>
                <a:latin typeface="Corbel"/>
                <a:cs typeface="Corbel"/>
              </a:rPr>
              <a:t>est!!</a:t>
            </a:r>
            <a:r>
              <a:rPr sz="2400" i="1" spc="25" dirty="0">
                <a:solidFill>
                  <a:srgbClr val="7C4B3B"/>
                </a:solidFill>
                <a:latin typeface="Corbel"/>
                <a:cs typeface="Corbel"/>
              </a:rPr>
              <a:t> </a:t>
            </a:r>
            <a:r>
              <a:rPr sz="2400" i="1" spc="-5" dirty="0">
                <a:solidFill>
                  <a:srgbClr val="7C4B3B"/>
                </a:solidFill>
                <a:latin typeface="Corbel"/>
                <a:cs typeface="Corbel"/>
              </a:rPr>
              <a:t>PRACTICE.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62631" y="614172"/>
            <a:ext cx="2391131" cy="1848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3BC09CA-ED75-4D7D-A39E-2A45B03DCF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25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32304"/>
            <a:ext cx="2452115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2843784"/>
            <a:ext cx="1508759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3255264"/>
            <a:ext cx="1969008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3666744"/>
            <a:ext cx="1289303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708" y="2518665"/>
            <a:ext cx="1905000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b="1" spc="-45" dirty="0">
                <a:latin typeface="Corbel"/>
                <a:cs typeface="Corbel"/>
              </a:rPr>
              <a:t>How </a:t>
            </a:r>
            <a:r>
              <a:rPr sz="3000" b="1" spc="-35" dirty="0">
                <a:latin typeface="Corbel"/>
                <a:cs typeface="Corbel"/>
              </a:rPr>
              <a:t>do</a:t>
            </a:r>
            <a:r>
              <a:rPr sz="3000" b="1" spc="-280" dirty="0">
                <a:latin typeface="Corbel"/>
                <a:cs typeface="Corbel"/>
              </a:rPr>
              <a:t> </a:t>
            </a:r>
            <a:r>
              <a:rPr sz="3000" b="1" spc="-65" dirty="0">
                <a:latin typeface="Corbel"/>
                <a:cs typeface="Corbel"/>
              </a:rPr>
              <a:t>you  </a:t>
            </a:r>
            <a:r>
              <a:rPr sz="3000" b="1" spc="-45" dirty="0">
                <a:latin typeface="Corbel"/>
                <a:cs typeface="Corbel"/>
              </a:rPr>
              <a:t>get </a:t>
            </a:r>
            <a:r>
              <a:rPr sz="3000" b="1" spc="-30" dirty="0">
                <a:latin typeface="Corbel"/>
                <a:cs typeface="Corbel"/>
              </a:rPr>
              <a:t>to  </a:t>
            </a:r>
            <a:r>
              <a:rPr sz="3000" b="1" spc="-60" dirty="0">
                <a:latin typeface="Corbel"/>
                <a:cs typeface="Corbel"/>
              </a:rPr>
              <a:t>Carnegie  </a:t>
            </a:r>
            <a:r>
              <a:rPr sz="3000" b="1" spc="-65" dirty="0">
                <a:latin typeface="Corbel"/>
                <a:cs typeface="Corbel"/>
              </a:rPr>
              <a:t>Hall?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4968" y="2605533"/>
            <a:ext cx="47663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200" b="1" spc="-5" dirty="0">
                <a:solidFill>
                  <a:srgbClr val="595958"/>
                </a:solidFill>
                <a:latin typeface="Corbel"/>
                <a:cs typeface="Corbel"/>
              </a:rPr>
              <a:t>PRACTICE, PRACTICE,</a:t>
            </a:r>
            <a:r>
              <a:rPr sz="2200" b="1" spc="1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200" b="1" spc="-5" dirty="0">
                <a:solidFill>
                  <a:srgbClr val="595958"/>
                </a:solidFill>
                <a:latin typeface="Corbel"/>
                <a:cs typeface="Corbel"/>
              </a:rPr>
              <a:t>PRACTICE…</a:t>
            </a:r>
            <a:endParaRPr sz="22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4968" y="3212123"/>
            <a:ext cx="5191125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469900" marR="5080" indent="-457200" algn="just">
              <a:lnSpc>
                <a:spcPts val="2380"/>
              </a:lnSpc>
              <a:spcBef>
                <a:spcPts val="390"/>
              </a:spcBef>
              <a:buClr>
                <a:srgbClr val="F0A22E"/>
              </a:buClr>
              <a:buFont typeface="Wingdings"/>
              <a:buChar char=""/>
              <a:tabLst>
                <a:tab pos="469900" algn="l"/>
              </a:tabLst>
            </a:pP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The </a:t>
            </a:r>
            <a:r>
              <a:rPr lang="en-US" sz="2200" b="1" spc="-5" dirty="0">
                <a:solidFill>
                  <a:srgbClr val="595958"/>
                </a:solidFill>
                <a:latin typeface="Corbel"/>
                <a:cs typeface="Corbel"/>
              </a:rPr>
              <a:t>b</a:t>
            </a:r>
            <a:r>
              <a:rPr sz="2200" b="1" spc="-5" dirty="0">
                <a:solidFill>
                  <a:srgbClr val="595958"/>
                </a:solidFill>
                <a:latin typeface="Corbel"/>
                <a:cs typeface="Corbel"/>
              </a:rPr>
              <a:t>est </a:t>
            </a:r>
            <a:r>
              <a:rPr sz="2200" spc="-10" dirty="0">
                <a:solidFill>
                  <a:srgbClr val="595958"/>
                </a:solidFill>
                <a:latin typeface="Corbel"/>
                <a:cs typeface="Corbel"/>
              </a:rPr>
              <a:t>in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their </a:t>
            </a:r>
            <a:r>
              <a:rPr sz="2200" spc="-10" dirty="0">
                <a:solidFill>
                  <a:srgbClr val="595958"/>
                </a:solidFill>
                <a:latin typeface="Corbel"/>
                <a:cs typeface="Corbel"/>
              </a:rPr>
              <a:t>fields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practice, </a:t>
            </a:r>
            <a:r>
              <a:rPr sz="2200" spc="-10" dirty="0">
                <a:solidFill>
                  <a:srgbClr val="595958"/>
                </a:solidFill>
                <a:latin typeface="Corbel"/>
                <a:cs typeface="Corbel"/>
              </a:rPr>
              <a:t>because 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they </a:t>
            </a:r>
            <a:r>
              <a:rPr sz="2200" spc="-10" dirty="0">
                <a:solidFill>
                  <a:srgbClr val="595958"/>
                </a:solidFill>
                <a:latin typeface="Corbel"/>
                <a:cs typeface="Corbel"/>
              </a:rPr>
              <a:t>get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even better: Tom Brady, LeBron  James, Joshua </a:t>
            </a:r>
            <a:r>
              <a:rPr sz="2200" spc="-10" dirty="0">
                <a:solidFill>
                  <a:srgbClr val="595958"/>
                </a:solidFill>
                <a:latin typeface="Corbel"/>
                <a:cs typeface="Corbel"/>
              </a:rPr>
              <a:t>Bell,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Bruce</a:t>
            </a:r>
            <a:r>
              <a:rPr sz="2200" spc="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Springsteen…</a:t>
            </a:r>
            <a:endParaRPr sz="2200" dirty="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46D7DD-C2A1-4A18-9F19-DC1CFA6D88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26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2955035"/>
            <a:ext cx="1982723" cy="100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78179" y="3448811"/>
            <a:ext cx="1267967" cy="100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28600" y="3942588"/>
            <a:ext cx="2090927" cy="100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98594" y="3058597"/>
            <a:ext cx="153225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-14604" algn="ctr">
              <a:lnSpc>
                <a:spcPts val="3890"/>
              </a:lnSpc>
              <a:spcBef>
                <a:spcPts val="585"/>
              </a:spcBef>
            </a:pPr>
            <a:r>
              <a:rPr sz="3600" spc="-100" dirty="0">
                <a:solidFill>
                  <a:srgbClr val="FFFFFF"/>
                </a:solidFill>
                <a:latin typeface="Corbel"/>
                <a:cs typeface="Corbel"/>
              </a:rPr>
              <a:t>Closing  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the  </a:t>
            </a:r>
            <a:r>
              <a:rPr sz="3600" spc="-9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600" spc="-100" dirty="0">
                <a:solidFill>
                  <a:srgbClr val="FFFFFF"/>
                </a:solidFill>
                <a:latin typeface="Corbel"/>
                <a:cs typeface="Corbel"/>
              </a:rPr>
              <a:t>eet</a:t>
            </a:r>
            <a:r>
              <a:rPr sz="3600" spc="-9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endParaRPr sz="36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2417" y="2821834"/>
            <a:ext cx="3629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Always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ask for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next</a:t>
            </a:r>
            <a:r>
              <a:rPr sz="2400" spc="-9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steps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2417" y="3455818"/>
            <a:ext cx="2585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Ask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for</a:t>
            </a:r>
            <a:r>
              <a:rPr sz="2400" spc="-8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timelines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2417" y="4089802"/>
            <a:ext cx="56610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200">
              <a:lnSpc>
                <a:spcPts val="2590"/>
              </a:lnSpc>
              <a:spcBef>
                <a:spcPts val="42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Ask if 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the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interviewer(s) if they have </a:t>
            </a:r>
            <a:r>
              <a:rPr sz="2400" spc="-10" dirty="0">
                <a:solidFill>
                  <a:srgbClr val="595958"/>
                </a:solidFill>
                <a:latin typeface="Corbel"/>
                <a:cs typeface="Corbel"/>
              </a:rPr>
              <a:t>any 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additional question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about your</a:t>
            </a:r>
            <a:r>
              <a:rPr sz="2400" spc="-4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candidacy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2418" y="5052969"/>
            <a:ext cx="576897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200">
              <a:lnSpc>
                <a:spcPts val="2590"/>
              </a:lnSpc>
              <a:spcBef>
                <a:spcPts val="425"/>
              </a:spcBef>
              <a:buClr>
                <a:srgbClr val="F0A22E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Send emails to everyone in process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– 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personalized and with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a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connection</a:t>
            </a:r>
            <a:r>
              <a:rPr sz="2400" spc="-3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made!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39724" y="381000"/>
            <a:ext cx="3200399" cy="23881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6D0E69-27BC-4947-A9D5-A0C2B59F52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27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788" y="932688"/>
            <a:ext cx="2327147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66800" y="990600"/>
            <a:ext cx="2211705" cy="2080260"/>
          </a:xfrm>
          <a:custGeom>
            <a:avLst/>
            <a:gdLst/>
            <a:ahLst/>
            <a:cxnLst/>
            <a:rect l="l" t="t" r="r" b="b"/>
            <a:pathLst>
              <a:path w="2211704" h="2080260">
                <a:moveTo>
                  <a:pt x="0" y="0"/>
                </a:moveTo>
                <a:lnTo>
                  <a:pt x="2211324" y="0"/>
                </a:lnTo>
                <a:lnTo>
                  <a:pt x="2211324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81912" y="1450847"/>
            <a:ext cx="1269491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90244" y="1862328"/>
            <a:ext cx="1993391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66800" y="990600"/>
            <a:ext cx="2211705" cy="2080260"/>
          </a:xfrm>
          <a:prstGeom prst="rect">
            <a:avLst/>
          </a:prstGeom>
          <a:ln w="9144">
            <a:solidFill>
              <a:srgbClr val="C0C0C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L="360045" marR="352425" indent="391160">
              <a:lnSpc>
                <a:spcPts val="3240"/>
              </a:lnSpc>
            </a:pP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Your  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io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ns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62018" y="1323782"/>
            <a:ext cx="4922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How do you know </a:t>
            </a: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if </a:t>
            </a: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the </a:t>
            </a: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interview went</a:t>
            </a:r>
            <a:r>
              <a:rPr sz="2000" b="1" spc="-1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well?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2018" y="1660586"/>
            <a:ext cx="5271135" cy="2230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1739"/>
              </a:lnSpc>
              <a:spcBef>
                <a:spcPts val="95"/>
              </a:spcBef>
              <a:buClr>
                <a:srgbClr val="F0A22E"/>
              </a:buClr>
              <a:buAutoNum type="arabicPeriod"/>
              <a:tabLst>
                <a:tab pos="354965" algn="l"/>
                <a:tab pos="356235" algn="l"/>
              </a:tabLst>
            </a:pP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The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interviewer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introduces you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to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people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not on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the</a:t>
            </a:r>
            <a:r>
              <a:rPr sz="1600" i="1" spc="229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schedule</a:t>
            </a:r>
            <a:endParaRPr sz="1600" dirty="0">
              <a:latin typeface="Corbel"/>
              <a:cs typeface="Corbel"/>
            </a:endParaRPr>
          </a:p>
          <a:p>
            <a:pPr marL="497205" lvl="1" indent="-141605">
              <a:lnSpc>
                <a:spcPts val="1739"/>
              </a:lnSpc>
              <a:buChar char="–"/>
              <a:tabLst>
                <a:tab pos="497840" algn="l"/>
              </a:tabLst>
            </a:pP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especially senior</a:t>
            </a:r>
            <a:r>
              <a:rPr sz="1600" i="1" spc="2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associates</a:t>
            </a:r>
            <a:endParaRPr sz="16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Clr>
                <a:srgbClr val="F0A22E"/>
              </a:buClr>
              <a:buAutoNum type="arabicPeriod"/>
              <a:tabLst>
                <a:tab pos="354965" algn="l"/>
                <a:tab pos="356235" algn="l"/>
              </a:tabLst>
            </a:pP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The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interviewer uses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your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first name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throughout the</a:t>
            </a:r>
            <a:r>
              <a:rPr sz="1600" i="1" spc="19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meeting</a:t>
            </a:r>
            <a:endParaRPr sz="1600" dirty="0">
              <a:latin typeface="Corbel"/>
              <a:cs typeface="Corbel"/>
            </a:endParaRPr>
          </a:p>
          <a:p>
            <a:pPr marL="355600" indent="-342900">
              <a:lnSpc>
                <a:spcPts val="1739"/>
              </a:lnSpc>
              <a:spcBef>
                <a:spcPts val="235"/>
              </a:spcBef>
              <a:buClr>
                <a:srgbClr val="F0A22E"/>
              </a:buClr>
              <a:buAutoNum type="arabicPeriod"/>
              <a:tabLst>
                <a:tab pos="354965" algn="l"/>
                <a:tab pos="356235" algn="l"/>
              </a:tabLst>
            </a:pP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When the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interviewer sounds as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though </a:t>
            </a:r>
            <a:r>
              <a:rPr sz="1600" b="1" i="1" spc="-5" dirty="0">
                <a:solidFill>
                  <a:srgbClr val="212121"/>
                </a:solidFill>
                <a:latin typeface="Corbel"/>
                <a:cs typeface="Corbel"/>
              </a:rPr>
              <a:t>they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are selling</a:t>
            </a:r>
            <a:r>
              <a:rPr sz="1600" i="1" spc="18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you</a:t>
            </a:r>
            <a:endParaRPr sz="1600" dirty="0">
              <a:latin typeface="Corbel"/>
              <a:cs typeface="Corbel"/>
            </a:endParaRPr>
          </a:p>
          <a:p>
            <a:pPr marL="497205" lvl="1" indent="-141605">
              <a:lnSpc>
                <a:spcPts val="1739"/>
              </a:lnSpc>
              <a:buChar char="–"/>
              <a:tabLst>
                <a:tab pos="497840" algn="l"/>
              </a:tabLst>
            </a:pP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using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your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experience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to match their</a:t>
            </a:r>
            <a:r>
              <a:rPr sz="1600" i="1" spc="125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job</a:t>
            </a:r>
            <a:endParaRPr sz="16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Clr>
                <a:srgbClr val="F0A22E"/>
              </a:buClr>
              <a:buAutoNum type="arabicPeriod"/>
              <a:tabLst>
                <a:tab pos="354965" algn="l"/>
                <a:tab pos="356235" algn="l"/>
              </a:tabLst>
            </a:pP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A next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interview is</a:t>
            </a:r>
            <a:r>
              <a:rPr sz="1600" i="1" spc="3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discussed</a:t>
            </a:r>
            <a:endParaRPr sz="1600" dirty="0">
              <a:latin typeface="Corbel"/>
              <a:cs typeface="Corbel"/>
            </a:endParaRPr>
          </a:p>
          <a:p>
            <a:pPr marL="355600" marR="5080" indent="-342900">
              <a:lnSpc>
                <a:spcPts val="1550"/>
              </a:lnSpc>
              <a:spcBef>
                <a:spcPts val="600"/>
              </a:spcBef>
              <a:buClr>
                <a:srgbClr val="F0A22E"/>
              </a:buClr>
              <a:buAutoNum type="arabicPeriod"/>
              <a:tabLst>
                <a:tab pos="355600" algn="l"/>
                <a:tab pos="356235" algn="l"/>
              </a:tabLst>
            </a:pP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The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interviewer tells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you to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get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in touch if you have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any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more 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questions</a:t>
            </a:r>
            <a:endParaRPr sz="16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45"/>
              </a:spcBef>
              <a:buClr>
                <a:srgbClr val="F0A22E"/>
              </a:buClr>
              <a:buAutoNum type="arabicPeriod"/>
              <a:tabLst>
                <a:tab pos="355600" algn="l"/>
                <a:tab pos="356235" algn="l"/>
              </a:tabLst>
            </a:pP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The interview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lasts longer </a:t>
            </a:r>
            <a:r>
              <a:rPr sz="1600" i="1" spc="-10" dirty="0">
                <a:solidFill>
                  <a:srgbClr val="212121"/>
                </a:solidFill>
                <a:latin typeface="Corbel"/>
                <a:cs typeface="Corbel"/>
              </a:rPr>
              <a:t>than</a:t>
            </a:r>
            <a:r>
              <a:rPr sz="1600" i="1" spc="12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1600" i="1" spc="-5" dirty="0">
                <a:solidFill>
                  <a:srgbClr val="212121"/>
                </a:solidFill>
                <a:latin typeface="Corbel"/>
                <a:cs typeface="Corbel"/>
              </a:rPr>
              <a:t>planned</a:t>
            </a:r>
            <a:endParaRPr sz="16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2018" y="4405309"/>
            <a:ext cx="508444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What should </a:t>
            </a: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I </a:t>
            </a: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do </a:t>
            </a: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if </a:t>
            </a: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the person </a:t>
            </a: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/ </a:t>
            </a: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person’s </a:t>
            </a: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I  interviewed </a:t>
            </a: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with do not </a:t>
            </a: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connect back / </a:t>
            </a:r>
            <a:r>
              <a:rPr sz="2000" b="1" spc="-5" dirty="0">
                <a:solidFill>
                  <a:srgbClr val="212121"/>
                </a:solidFill>
                <a:latin typeface="Corbel"/>
                <a:cs typeface="Corbel"/>
              </a:rPr>
              <a:t>follow-  </a:t>
            </a: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up with me as</a:t>
            </a:r>
            <a:r>
              <a:rPr sz="2000" b="1" spc="-30" dirty="0">
                <a:solidFill>
                  <a:srgbClr val="212121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orbel"/>
                <a:cs typeface="Corbel"/>
              </a:rPr>
              <a:t>planned?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E844F9-D772-4091-A458-DB0A5FAE39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28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F38C5-FBBF-4E07-8C44-DC821290B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0" y="1905000"/>
            <a:ext cx="5333999" cy="4247317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You keep the ball!</a:t>
            </a:r>
          </a:p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Connect TO the seller</a:t>
            </a:r>
          </a:p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Create a conversation – Information goes both ways</a:t>
            </a:r>
          </a:p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Establish next steps</a:t>
            </a:r>
          </a:p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Make sure you get a timeline and follow up appropriately </a:t>
            </a:r>
          </a:p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Be persistent, not a pest</a:t>
            </a:r>
          </a:p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Never assume….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0B74C-A8C7-4AAF-AA4A-C0C9ECCD9A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29</a:t>
            </a:fld>
            <a:endParaRPr lang="en-US" spc="-5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03D946F4-B3F2-4AB8-BA57-5FAB9CF52EA7}"/>
              </a:ext>
            </a:extLst>
          </p:cNvPr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F8C5BBE-87A9-473C-8FC9-E64152EDCA27}"/>
              </a:ext>
            </a:extLst>
          </p:cNvPr>
          <p:cNvSpPr/>
          <p:nvPr/>
        </p:nvSpPr>
        <p:spPr>
          <a:xfrm>
            <a:off x="1066800" y="990600"/>
            <a:ext cx="2211705" cy="2080260"/>
          </a:xfrm>
          <a:custGeom>
            <a:avLst/>
            <a:gdLst/>
            <a:ahLst/>
            <a:cxnLst/>
            <a:rect l="l" t="t" r="r" b="b"/>
            <a:pathLst>
              <a:path w="2211704" h="2080260">
                <a:moveTo>
                  <a:pt x="0" y="0"/>
                </a:moveTo>
                <a:lnTo>
                  <a:pt x="2211324" y="0"/>
                </a:lnTo>
                <a:lnTo>
                  <a:pt x="2211324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D20346-7EB4-4F58-84DA-287F6B18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1000378"/>
            <a:ext cx="2211704" cy="1107996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2088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9416" y="1298447"/>
            <a:ext cx="897635" cy="4041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222236" y="1714500"/>
            <a:ext cx="1429512" cy="3346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868411" y="1295400"/>
            <a:ext cx="589915" cy="3733800"/>
          </a:xfrm>
          <a:custGeom>
            <a:avLst/>
            <a:gdLst/>
            <a:ahLst/>
            <a:cxnLst/>
            <a:rect l="l" t="t" r="r" b="b"/>
            <a:pathLst>
              <a:path w="589915" h="3733800">
                <a:moveTo>
                  <a:pt x="0" y="0"/>
                </a:moveTo>
                <a:lnTo>
                  <a:pt x="589788" y="0"/>
                </a:lnTo>
                <a:lnTo>
                  <a:pt x="589788" y="3733800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  <a:solidFill>
            <a:srgbClr val="F0A2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568183" y="1709928"/>
            <a:ext cx="1089659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568183" y="2313431"/>
            <a:ext cx="1124711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568183" y="2916935"/>
            <a:ext cx="1071371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568183" y="3520440"/>
            <a:ext cx="1007363" cy="1231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01000" y="1838960"/>
            <a:ext cx="434340" cy="25076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just">
              <a:lnSpc>
                <a:spcPts val="4750"/>
              </a:lnSpc>
              <a:spcBef>
                <a:spcPts val="705"/>
              </a:spcBef>
            </a:pPr>
            <a:r>
              <a:rPr sz="4400" dirty="0"/>
              <a:t>G  O  A  L</a:t>
            </a:r>
          </a:p>
        </p:txBody>
      </p:sp>
      <p:sp>
        <p:nvSpPr>
          <p:cNvPr id="10" name="object 10"/>
          <p:cNvSpPr/>
          <p:nvPr/>
        </p:nvSpPr>
        <p:spPr>
          <a:xfrm>
            <a:off x="2546604" y="384048"/>
            <a:ext cx="3012947" cy="2593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895600" y="381000"/>
            <a:ext cx="2705100" cy="2286000"/>
          </a:xfrm>
          <a:custGeom>
            <a:avLst/>
            <a:gdLst/>
            <a:ahLst/>
            <a:cxnLst/>
            <a:rect l="l" t="t" r="r" b="b"/>
            <a:pathLst>
              <a:path w="2705100" h="2286000">
                <a:moveTo>
                  <a:pt x="2533650" y="0"/>
                </a:moveTo>
                <a:lnTo>
                  <a:pt x="171450" y="0"/>
                </a:lnTo>
                <a:lnTo>
                  <a:pt x="125871" y="6124"/>
                </a:lnTo>
                <a:lnTo>
                  <a:pt x="84915" y="23407"/>
                </a:lnTo>
                <a:lnTo>
                  <a:pt x="50215" y="50215"/>
                </a:lnTo>
                <a:lnTo>
                  <a:pt x="23407" y="84915"/>
                </a:lnTo>
                <a:lnTo>
                  <a:pt x="6124" y="125871"/>
                </a:lnTo>
                <a:lnTo>
                  <a:pt x="0" y="171450"/>
                </a:lnTo>
                <a:lnTo>
                  <a:pt x="0" y="2114550"/>
                </a:lnTo>
                <a:lnTo>
                  <a:pt x="6124" y="2160128"/>
                </a:lnTo>
                <a:lnTo>
                  <a:pt x="23407" y="2201084"/>
                </a:lnTo>
                <a:lnTo>
                  <a:pt x="50215" y="2235784"/>
                </a:lnTo>
                <a:lnTo>
                  <a:pt x="84915" y="2262592"/>
                </a:lnTo>
                <a:lnTo>
                  <a:pt x="125871" y="2279875"/>
                </a:lnTo>
                <a:lnTo>
                  <a:pt x="171450" y="2286000"/>
                </a:lnTo>
                <a:lnTo>
                  <a:pt x="2533650" y="2286000"/>
                </a:lnTo>
                <a:lnTo>
                  <a:pt x="2579228" y="2279875"/>
                </a:lnTo>
                <a:lnTo>
                  <a:pt x="2620184" y="2262592"/>
                </a:lnTo>
                <a:lnTo>
                  <a:pt x="2654884" y="2235784"/>
                </a:lnTo>
                <a:lnTo>
                  <a:pt x="2681692" y="2201084"/>
                </a:lnTo>
                <a:lnTo>
                  <a:pt x="2698975" y="2160128"/>
                </a:lnTo>
                <a:lnTo>
                  <a:pt x="2705100" y="2114550"/>
                </a:lnTo>
                <a:lnTo>
                  <a:pt x="2705100" y="171450"/>
                </a:lnTo>
                <a:lnTo>
                  <a:pt x="2698975" y="125871"/>
                </a:lnTo>
                <a:lnTo>
                  <a:pt x="2681692" y="84915"/>
                </a:lnTo>
                <a:lnTo>
                  <a:pt x="2654884" y="50215"/>
                </a:lnTo>
                <a:lnTo>
                  <a:pt x="2620184" y="23407"/>
                </a:lnTo>
                <a:lnTo>
                  <a:pt x="2579228" y="6124"/>
                </a:lnTo>
                <a:lnTo>
                  <a:pt x="2533650" y="0"/>
                </a:lnTo>
                <a:close/>
              </a:path>
            </a:pathLst>
          </a:custGeom>
          <a:solidFill>
            <a:srgbClr val="ECEA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082807" y="732536"/>
            <a:ext cx="232981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To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be equipped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to 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make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the </a:t>
            </a:r>
            <a:r>
              <a:rPr sz="2000" i="1" spc="-5" dirty="0">
                <a:solidFill>
                  <a:srgbClr val="595958"/>
                </a:solidFill>
                <a:latin typeface="Corbel"/>
                <a:cs typeface="Corbel"/>
              </a:rPr>
              <a:t>RIGHT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next  career transition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–</a:t>
            </a:r>
            <a:r>
              <a:rPr sz="2000" spc="-5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not  just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the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FIRST next  career transition!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000" y="6248400"/>
            <a:ext cx="1429511" cy="408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157727" y="3797808"/>
            <a:ext cx="3192779" cy="2606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506723" y="3794759"/>
            <a:ext cx="2885440" cy="2298700"/>
          </a:xfrm>
          <a:custGeom>
            <a:avLst/>
            <a:gdLst/>
            <a:ahLst/>
            <a:cxnLst/>
            <a:rect l="l" t="t" r="r" b="b"/>
            <a:pathLst>
              <a:path w="2885440" h="2298700">
                <a:moveTo>
                  <a:pt x="2712567" y="0"/>
                </a:moveTo>
                <a:lnTo>
                  <a:pt x="172364" y="0"/>
                </a:lnTo>
                <a:lnTo>
                  <a:pt x="126541" y="6156"/>
                </a:lnTo>
                <a:lnTo>
                  <a:pt x="85366" y="23531"/>
                </a:lnTo>
                <a:lnTo>
                  <a:pt x="50482" y="50482"/>
                </a:lnTo>
                <a:lnTo>
                  <a:pt x="23531" y="85366"/>
                </a:lnTo>
                <a:lnTo>
                  <a:pt x="6156" y="126541"/>
                </a:lnTo>
                <a:lnTo>
                  <a:pt x="0" y="172364"/>
                </a:lnTo>
                <a:lnTo>
                  <a:pt x="0" y="2125827"/>
                </a:lnTo>
                <a:lnTo>
                  <a:pt x="6156" y="2171650"/>
                </a:lnTo>
                <a:lnTo>
                  <a:pt x="23531" y="2212825"/>
                </a:lnTo>
                <a:lnTo>
                  <a:pt x="50482" y="2247709"/>
                </a:lnTo>
                <a:lnTo>
                  <a:pt x="85366" y="2274660"/>
                </a:lnTo>
                <a:lnTo>
                  <a:pt x="126541" y="2292035"/>
                </a:lnTo>
                <a:lnTo>
                  <a:pt x="172364" y="2298192"/>
                </a:lnTo>
                <a:lnTo>
                  <a:pt x="2712567" y="2298192"/>
                </a:lnTo>
                <a:lnTo>
                  <a:pt x="2758390" y="2292035"/>
                </a:lnTo>
                <a:lnTo>
                  <a:pt x="2799565" y="2274660"/>
                </a:lnTo>
                <a:lnTo>
                  <a:pt x="2834449" y="2247709"/>
                </a:lnTo>
                <a:lnTo>
                  <a:pt x="2861400" y="2212825"/>
                </a:lnTo>
                <a:lnTo>
                  <a:pt x="2878775" y="2171650"/>
                </a:lnTo>
                <a:lnTo>
                  <a:pt x="2884932" y="2125827"/>
                </a:lnTo>
                <a:lnTo>
                  <a:pt x="2884932" y="172364"/>
                </a:lnTo>
                <a:lnTo>
                  <a:pt x="2878775" y="126541"/>
                </a:lnTo>
                <a:lnTo>
                  <a:pt x="2861400" y="85366"/>
                </a:lnTo>
                <a:lnTo>
                  <a:pt x="2834449" y="50482"/>
                </a:lnTo>
                <a:lnTo>
                  <a:pt x="2799565" y="23531"/>
                </a:lnTo>
                <a:lnTo>
                  <a:pt x="2758390" y="6156"/>
                </a:lnTo>
                <a:lnTo>
                  <a:pt x="2712567" y="0"/>
                </a:lnTo>
                <a:close/>
              </a:path>
            </a:pathLst>
          </a:custGeom>
          <a:solidFill>
            <a:srgbClr val="ECEA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666305" y="4152249"/>
            <a:ext cx="256603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To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be ready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so that</a:t>
            </a:r>
            <a:r>
              <a:rPr sz="2000" spc="-6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000" i="1" spc="-5" dirty="0">
                <a:solidFill>
                  <a:srgbClr val="595958"/>
                </a:solidFill>
                <a:latin typeface="Corbel"/>
                <a:cs typeface="Corbel"/>
              </a:rPr>
              <a:t>YOU 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get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to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say </a:t>
            </a:r>
            <a:r>
              <a:rPr sz="2000" i="1" dirty="0">
                <a:solidFill>
                  <a:srgbClr val="595958"/>
                </a:solidFill>
                <a:latin typeface="Corbel"/>
                <a:cs typeface="Corbel"/>
              </a:rPr>
              <a:t>YES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or </a:t>
            </a:r>
            <a:r>
              <a:rPr sz="2000" i="1" dirty="0">
                <a:solidFill>
                  <a:srgbClr val="595958"/>
                </a:solidFill>
                <a:latin typeface="Corbel"/>
                <a:cs typeface="Corbel"/>
              </a:rPr>
              <a:t>NO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–  and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not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wait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for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a 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company to </a:t>
            </a:r>
            <a:r>
              <a:rPr sz="2000" dirty="0">
                <a:solidFill>
                  <a:srgbClr val="595958"/>
                </a:solidFill>
                <a:latin typeface="Corbel"/>
                <a:cs typeface="Corbel"/>
              </a:rPr>
              <a:t>say it 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to  </a:t>
            </a:r>
            <a:r>
              <a:rPr sz="2000" i="1" spc="-5" dirty="0">
                <a:solidFill>
                  <a:srgbClr val="595958"/>
                </a:solidFill>
                <a:latin typeface="Corbel"/>
                <a:cs typeface="Corbel"/>
              </a:rPr>
              <a:t>YOU</a:t>
            </a:r>
            <a:r>
              <a:rPr sz="2000" spc="-5" dirty="0">
                <a:solidFill>
                  <a:srgbClr val="595958"/>
                </a:solidFill>
                <a:latin typeface="Corbel"/>
                <a:cs typeface="Corbel"/>
              </a:rPr>
              <a:t>!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8011" y="2493264"/>
            <a:ext cx="5538215" cy="15072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289580" y="2677159"/>
            <a:ext cx="4672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34B38"/>
                </a:solidFill>
                <a:latin typeface="Times New Roman"/>
                <a:cs typeface="Times New Roman"/>
              </a:rPr>
              <a:t>We Want</a:t>
            </a:r>
            <a:r>
              <a:rPr sz="5400" spc="-100" dirty="0">
                <a:solidFill>
                  <a:srgbClr val="534B38"/>
                </a:solidFill>
                <a:latin typeface="Times New Roman"/>
                <a:cs typeface="Times New Roman"/>
              </a:rPr>
              <a:t> </a:t>
            </a:r>
            <a:r>
              <a:rPr sz="5400" dirty="0">
                <a:solidFill>
                  <a:srgbClr val="534B38"/>
                </a:solidFill>
                <a:latin typeface="Times New Roman"/>
                <a:cs typeface="Times New Roman"/>
              </a:rPr>
              <a:t>You…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7E7533E-CD0F-49B1-8DCE-6D90BF7E9D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3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0" y="1167684"/>
            <a:ext cx="2211705" cy="2080260"/>
          </a:xfrm>
          <a:custGeom>
            <a:avLst/>
            <a:gdLst/>
            <a:ahLst/>
            <a:cxnLst/>
            <a:rect l="l" t="t" r="r" b="b"/>
            <a:pathLst>
              <a:path w="2211704" h="2080260">
                <a:moveTo>
                  <a:pt x="0" y="0"/>
                </a:moveTo>
                <a:lnTo>
                  <a:pt x="2211324" y="0"/>
                </a:lnTo>
                <a:lnTo>
                  <a:pt x="2211324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292" y="1997500"/>
            <a:ext cx="2192275" cy="420628"/>
          </a:xfrm>
          <a:prstGeom prst="rect">
            <a:avLst/>
          </a:prstGeom>
          <a:ln w="9144">
            <a:noFill/>
          </a:ln>
        </p:spPr>
        <p:txBody>
          <a:bodyPr vert="horz" wrap="square" lIns="0" tIns="4445" rIns="0" bIns="0" rtlCol="0">
            <a:spAutoFit/>
          </a:bodyPr>
          <a:lstStyle/>
          <a:p>
            <a:pPr marL="119063" marR="352425" indent="-11113" algn="ctr">
              <a:lnSpc>
                <a:spcPts val="3240"/>
              </a:lnSpc>
            </a:pPr>
            <a:r>
              <a:rPr lang="en-US" sz="3200" spc="-95" dirty="0">
                <a:solidFill>
                  <a:srgbClr val="FFFFFF"/>
                </a:solidFill>
                <a:latin typeface="Corbel"/>
                <a:cs typeface="Corbel"/>
              </a:rPr>
              <a:t>Resources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E844F9-D772-4091-A458-DB0A5FAE39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30</a:t>
            </a:fld>
            <a:endParaRPr lang="en-US" spc="-5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9CF7ED-E605-4491-877A-3764E6844572}"/>
              </a:ext>
            </a:extLst>
          </p:cNvPr>
          <p:cNvSpPr txBox="1"/>
          <p:nvPr/>
        </p:nvSpPr>
        <p:spPr>
          <a:xfrm>
            <a:off x="3297935" y="609600"/>
            <a:ext cx="5410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Interview Questions and Tips: </a:t>
            </a:r>
            <a:r>
              <a:rPr lang="en-US" sz="1200" dirty="0"/>
              <a:t>Read and practice from Interview questions and experiences shared </a:t>
            </a:r>
            <a:r>
              <a:rPr lang="en-US" sz="1200" i="1" dirty="0"/>
              <a:t>by candidates who appeared for the interview.</a:t>
            </a:r>
          </a:p>
          <a:p>
            <a:r>
              <a:rPr lang="en-US" sz="1200" dirty="0">
                <a:hlinkClick r:id="rId3"/>
              </a:rPr>
              <a:t>https://www.ambitionbox.com/interviews</a:t>
            </a:r>
            <a:r>
              <a:rPr lang="en-US" sz="1200" dirty="0"/>
              <a:t> </a:t>
            </a:r>
          </a:p>
          <a:p>
            <a:endParaRPr lang="en-US" sz="1400" dirty="0"/>
          </a:p>
          <a:p>
            <a:r>
              <a:rPr lang="en-US" sz="1400" b="1" dirty="0"/>
              <a:t>Behavioral Based Job Interview Questions</a:t>
            </a:r>
          </a:p>
          <a:p>
            <a:r>
              <a:rPr lang="en-US" sz="1200" dirty="0">
                <a:hlinkClick r:id="rId4"/>
              </a:rPr>
              <a:t>https://www.thebalancecareers.com/behavioral-job-interview-questions-2059620</a:t>
            </a:r>
            <a:endParaRPr lang="en-US" sz="1200" dirty="0"/>
          </a:p>
          <a:p>
            <a:endParaRPr lang="en-US" sz="1400" dirty="0"/>
          </a:p>
          <a:p>
            <a:r>
              <a:rPr lang="en-US" sz="1400" b="1" dirty="0"/>
              <a:t>Common Behavioral Interview Questions</a:t>
            </a:r>
          </a:p>
          <a:p>
            <a:r>
              <a:rPr lang="en-US" sz="1200" dirty="0">
                <a:hlinkClick r:id="rId5"/>
              </a:rPr>
              <a:t>https://biginterview.com/blog/behavioral-interview-questions</a:t>
            </a:r>
            <a:endParaRPr lang="en-US" sz="12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600" b="1" u="sng" dirty="0"/>
              <a:t>BOOKS:</a:t>
            </a:r>
            <a:endParaRPr lang="en-US" sz="1400" b="1" u="sng" dirty="0"/>
          </a:p>
          <a:p>
            <a:r>
              <a:rPr lang="en-US" sz="1400" dirty="0"/>
              <a:t> </a:t>
            </a:r>
          </a:p>
          <a:p>
            <a:r>
              <a:rPr lang="en-US" sz="1400" dirty="0">
                <a:hlinkClick r:id="rId6" tooltip="Get That Job!: The Quick and Complete Guide to a Winning Interview"/>
              </a:rPr>
              <a:t>Get That Job!: The Quick and Complete Guide to a Winning Interview</a:t>
            </a:r>
            <a:endParaRPr lang="en-US" sz="1400" dirty="0"/>
          </a:p>
          <a:p>
            <a:r>
              <a:rPr lang="en-US" sz="1400" dirty="0"/>
              <a:t> </a:t>
            </a:r>
            <a:r>
              <a:rPr lang="en-US" sz="1200" dirty="0"/>
              <a:t>By Thea Kelley</a:t>
            </a:r>
          </a:p>
          <a:p>
            <a:endParaRPr lang="en-US" sz="1400" dirty="0"/>
          </a:p>
          <a:p>
            <a:r>
              <a:rPr lang="en-US" sz="1400" dirty="0">
                <a:hlinkClick r:id="rId7" tooltip="Interviewing: Interview Questions - Job Interview ! Learn How to Job Interview and Master the Key Interview Skills! BONUS INCLUDED! 37 Ways to Have Unstoppable ... Interview! GET THE JOB YOU DESERVE! Book 1)"/>
              </a:rPr>
              <a:t>Interviewing: Interview Questions - Job Interview ! Learn How to Job Interview and Master the Key Interview Skills! </a:t>
            </a:r>
            <a:endParaRPr lang="en-US" sz="1400" dirty="0"/>
          </a:p>
          <a:p>
            <a:r>
              <a:rPr lang="en-US" sz="1400" dirty="0"/>
              <a:t> </a:t>
            </a:r>
            <a:r>
              <a:rPr lang="en-US" sz="1200" dirty="0"/>
              <a:t>By Jack Gray</a:t>
            </a:r>
          </a:p>
          <a:p>
            <a:r>
              <a:rPr lang="en-US" sz="1400" dirty="0"/>
              <a:t> </a:t>
            </a:r>
          </a:p>
          <a:p>
            <a:r>
              <a:rPr lang="en-US" sz="1400" u="sng" dirty="0">
                <a:hlinkClick r:id="rId8" tooltip="High-Impact Interview Questions: 701 Behavior-Based Questions to Find the Right Person for Every Job"/>
              </a:rPr>
              <a:t>High-Impact Interview Questions: 701 Behavior-Based Questions to Find the Right Person for Every Job</a:t>
            </a:r>
            <a:endParaRPr lang="en-US" sz="1400" dirty="0"/>
          </a:p>
          <a:p>
            <a:r>
              <a:rPr lang="en-US" sz="1200" dirty="0"/>
              <a:t>By  Victoria Hoevemeyer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>
                <a:hlinkClick r:id="rId9" tooltip="Amazing Interview Answers: 44 Tough Job Interview Questions with 88 Winning Answers"/>
              </a:rPr>
              <a:t>Amazing Interview Answers: 44 Tough Job Interview Questions with 88 Winning Answers</a:t>
            </a:r>
            <a:endParaRPr lang="en-US" sz="1400" dirty="0"/>
          </a:p>
          <a:p>
            <a:r>
              <a:rPr lang="en-US" sz="1200" dirty="0"/>
              <a:t>By Richard Blazevich</a:t>
            </a:r>
          </a:p>
        </p:txBody>
      </p:sp>
    </p:spTree>
    <p:extLst>
      <p:ext uri="{BB962C8B-B14F-4D97-AF65-F5344CB8AC3E}">
        <p14:creationId xmlns:p14="http://schemas.microsoft.com/office/powerpoint/2010/main" val="315513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480A5-602F-400C-B743-36302D2BA6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31</a:t>
            </a:fld>
            <a:endParaRPr lang="en-US" spc="-5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66BE2D8D-123C-4DCA-BA5E-BF05DD93B348}"/>
              </a:ext>
            </a:extLst>
          </p:cNvPr>
          <p:cNvSpPr txBox="1"/>
          <p:nvPr/>
        </p:nvSpPr>
        <p:spPr>
          <a:xfrm>
            <a:off x="1066800" y="990600"/>
            <a:ext cx="2667000" cy="1463862"/>
          </a:xfrm>
          <a:prstGeom prst="rect">
            <a:avLst/>
          </a:prstGeom>
          <a:solidFill>
            <a:srgbClr val="14709E"/>
          </a:solidFill>
          <a:ln w="9144">
            <a:solidFill>
              <a:srgbClr val="C0C0C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R="301625" algn="ctr">
              <a:lnSpc>
                <a:spcPts val="3240"/>
              </a:lnSpc>
            </a:pPr>
            <a:r>
              <a:rPr lang="en-US" sz="3200" b="1" spc="-9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QUESTIONS?</a:t>
            </a:r>
          </a:p>
          <a:p>
            <a:pPr marL="355600" marR="301625" indent="-33655">
              <a:lnSpc>
                <a:spcPts val="3240"/>
              </a:lnSpc>
            </a:pPr>
            <a:endParaRPr lang="en-US" sz="3000" b="1" spc="-95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378061F3-3A6B-46F7-B837-69964F552D18}"/>
              </a:ext>
            </a:extLst>
          </p:cNvPr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2"/>
          <p:cNvSpPr>
            <a:spLocks noGrp="1"/>
          </p:cNvSpPr>
          <p:nvPr>
            <p:ph type="title" idx="4294967295"/>
          </p:nvPr>
        </p:nvSpPr>
        <p:spPr>
          <a:xfrm>
            <a:off x="2667000" y="2839206"/>
            <a:ext cx="6096000" cy="643067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Contact Information</a:t>
            </a:r>
            <a:endParaRPr lang="en-US" b="1" kern="1200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5455" y="3625471"/>
            <a:ext cx="2734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Donna Sullivan ‘85 </a:t>
            </a:r>
          </a:p>
          <a:p>
            <a:r>
              <a:rPr lang="en-US" sz="2000" dirty="0"/>
              <a:t>Senior Vice President</a:t>
            </a:r>
          </a:p>
          <a:p>
            <a:r>
              <a:rPr lang="en-US" sz="2000" dirty="0"/>
              <a:t>Transition Solutions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66800" y="27432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B37562B-9D2B-403C-A1F8-592C9F50BAEC}"/>
              </a:ext>
            </a:extLst>
          </p:cNvPr>
          <p:cNvSpPr txBox="1"/>
          <p:nvPr/>
        </p:nvSpPr>
        <p:spPr>
          <a:xfrm>
            <a:off x="3113605" y="4913513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dsullivan@transitionsolutions.com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E882B-20F5-4176-9348-D58DC406B946}"/>
              </a:ext>
            </a:extLst>
          </p:cNvPr>
          <p:cNvSpPr txBox="1"/>
          <p:nvPr/>
        </p:nvSpPr>
        <p:spPr>
          <a:xfrm>
            <a:off x="3113605" y="5426038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linkedin.com/in/</a:t>
            </a:r>
            <a:r>
              <a:rPr lang="en-US" sz="1600" dirty="0" err="1">
                <a:hlinkClick r:id="rId4"/>
              </a:rPr>
              <a:t>donnasullivan</a:t>
            </a:r>
            <a:endParaRPr lang="en-US" sz="1600" dirty="0"/>
          </a:p>
        </p:txBody>
      </p:sp>
      <p:pic>
        <p:nvPicPr>
          <p:cNvPr id="1028" name="Picture 4" descr="Image result for linkedin badge">
            <a:hlinkClick r:id="rId5"/>
            <a:extLst>
              <a:ext uri="{FF2B5EF4-FFF2-40B4-BE49-F238E27FC236}">
                <a16:creationId xmlns:a16="http://schemas.microsoft.com/office/drawing/2014/main" id="{BEF21B84-B52F-4327-A794-A438F351C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03" y="5424317"/>
            <a:ext cx="449043" cy="4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hlinkClick r:id="rId3"/>
            <a:extLst>
              <a:ext uri="{FF2B5EF4-FFF2-40B4-BE49-F238E27FC236}">
                <a16:creationId xmlns:a16="http://schemas.microsoft.com/office/drawing/2014/main" id="{E9CBFD2A-1A3F-450D-90D8-7EB297557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18305" y="485624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77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42493" y="4799108"/>
            <a:ext cx="50723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70C0"/>
                </a:solidFill>
                <a:latin typeface="Corbel"/>
                <a:cs typeface="Corbel"/>
              </a:rPr>
              <a:t>Did I mention</a:t>
            </a:r>
            <a:r>
              <a:rPr sz="3200" b="1" spc="-80" dirty="0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lang="en-US" sz="3200" b="1" spc="-5" dirty="0">
                <a:solidFill>
                  <a:srgbClr val="0070C0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0070C0"/>
                </a:solidFill>
                <a:latin typeface="Corbel"/>
                <a:cs typeface="Corbel"/>
              </a:rPr>
              <a:t>uccinct?!!</a:t>
            </a:r>
            <a:endParaRPr sz="3200" b="1" dirty="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1508" y="685800"/>
            <a:ext cx="2120985" cy="3470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4884" y="6248400"/>
            <a:ext cx="1429511" cy="408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747391" y="1553625"/>
            <a:ext cx="5943600" cy="2745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F0A22E"/>
              </a:buClr>
              <a:buFont typeface="Wingdings" panose="05000000000000000000" pitchFamily="2" charset="2"/>
              <a:buChar char="q"/>
              <a:tabLst>
                <a:tab pos="355600" algn="l"/>
                <a:tab pos="2265045" algn="l"/>
              </a:tabLst>
            </a:pPr>
            <a:r>
              <a:rPr sz="2800" b="1" spc="-5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Overview</a:t>
            </a:r>
            <a:r>
              <a:rPr sz="2800" b="1" spc="-15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of</a:t>
            </a:r>
            <a:r>
              <a:rPr lang="en-US" sz="2800" b="1" spc="-5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 </a:t>
            </a:r>
            <a:r>
              <a:rPr sz="2800" b="1" spc="-10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You </a:t>
            </a:r>
            <a:r>
              <a:rPr sz="2800" b="1" spc="-5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- </a:t>
            </a:r>
            <a:r>
              <a:rPr sz="2800" b="1" spc="-10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The</a:t>
            </a:r>
            <a:r>
              <a:rPr sz="2800" b="1" spc="-40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Product!</a:t>
            </a:r>
            <a:endParaRPr lang="en-US" sz="2800" b="1" spc="-5" dirty="0">
              <a:solidFill>
                <a:srgbClr val="595958"/>
              </a:solidFill>
              <a:latin typeface="Corbel" panose="020B0503020204020204" pitchFamily="34" charset="0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F0A22E"/>
              </a:buClr>
              <a:buFont typeface="Wingdings" panose="05000000000000000000" pitchFamily="2" charset="2"/>
              <a:buChar char="q"/>
              <a:tabLst>
                <a:tab pos="355600" algn="l"/>
                <a:tab pos="2265045" algn="l"/>
              </a:tabLst>
            </a:pPr>
            <a:endParaRPr lang="en-US" sz="2800" dirty="0">
              <a:latin typeface="Corbel" panose="020B0503020204020204" pitchFamily="34" charset="0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spcAft>
                <a:spcPts val="600"/>
              </a:spcAft>
              <a:buClr>
                <a:srgbClr val="F0A22E"/>
              </a:buClr>
              <a:buFont typeface="Wingdings" panose="05000000000000000000" pitchFamily="2" charset="2"/>
              <a:buChar char="q"/>
              <a:tabLst>
                <a:tab pos="355600" algn="l"/>
                <a:tab pos="2265045" algn="l"/>
              </a:tabLst>
            </a:pPr>
            <a:r>
              <a:rPr sz="2800" b="1" spc="-5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Keys to</a:t>
            </a:r>
            <a:r>
              <a:rPr sz="2800" b="1" spc="-15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595958"/>
                </a:solidFill>
                <a:latin typeface="Corbel" panose="020B0503020204020204" pitchFamily="34" charset="0"/>
                <a:cs typeface="Corbel"/>
              </a:rPr>
              <a:t>Success</a:t>
            </a:r>
            <a:endParaRPr sz="2800" b="1" dirty="0">
              <a:latin typeface="Corbel" panose="020B0503020204020204" pitchFamily="34" charset="0"/>
              <a:cs typeface="Corbel"/>
            </a:endParaRPr>
          </a:p>
          <a:p>
            <a:pPr marL="857884" indent="-342900">
              <a:lnSpc>
                <a:spcPts val="2155"/>
              </a:lnSpc>
              <a:spcBef>
                <a:spcPts val="3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sz="2200" spc="-20" dirty="0">
                <a:solidFill>
                  <a:srgbClr val="595958"/>
                </a:solidFill>
                <a:latin typeface="Corbel"/>
                <a:cs typeface="Corbel"/>
              </a:rPr>
              <a:t>Succinct</a:t>
            </a:r>
            <a:endParaRPr sz="2200" dirty="0">
              <a:latin typeface="Corbel"/>
              <a:cs typeface="Corbel"/>
            </a:endParaRPr>
          </a:p>
          <a:p>
            <a:pPr marL="857884" indent="-342900">
              <a:lnSpc>
                <a:spcPts val="214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sz="2200" spc="-20" dirty="0">
                <a:solidFill>
                  <a:srgbClr val="595958"/>
                </a:solidFill>
                <a:latin typeface="Corbel"/>
                <a:cs typeface="Corbel"/>
              </a:rPr>
              <a:t>Strength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Driven</a:t>
            </a:r>
            <a:endParaRPr sz="2200" dirty="0">
              <a:latin typeface="Corbel"/>
              <a:cs typeface="Corbel"/>
            </a:endParaRPr>
          </a:p>
          <a:p>
            <a:pPr marL="857884" indent="-342900">
              <a:lnSpc>
                <a:spcPts val="214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sz="2200" spc="-30" dirty="0">
                <a:solidFill>
                  <a:srgbClr val="595958"/>
                </a:solidFill>
                <a:latin typeface="Corbel"/>
                <a:cs typeface="Corbel"/>
              </a:rPr>
              <a:t>Backed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by FACT </a:t>
            </a:r>
            <a:r>
              <a:rPr sz="2200" dirty="0">
                <a:solidFill>
                  <a:srgbClr val="595958"/>
                </a:solidFill>
                <a:latin typeface="Corbel"/>
                <a:cs typeface="Corbel"/>
              </a:rPr>
              <a:t>–</a:t>
            </a:r>
            <a:r>
              <a:rPr sz="2200" spc="4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(Accomplishment)</a:t>
            </a:r>
            <a:endParaRPr sz="2200" dirty="0">
              <a:latin typeface="Corbel"/>
              <a:cs typeface="Corbel"/>
            </a:endParaRPr>
          </a:p>
          <a:p>
            <a:pPr marL="858520" indent="-342900">
              <a:lnSpc>
                <a:spcPts val="2155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sz="2200" spc="-20" dirty="0">
                <a:solidFill>
                  <a:srgbClr val="595958"/>
                </a:solidFill>
                <a:latin typeface="Corbel"/>
                <a:cs typeface="Corbel"/>
              </a:rPr>
              <a:t>Connection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to the Company or</a:t>
            </a:r>
            <a:r>
              <a:rPr sz="2200" spc="4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595958"/>
                </a:solidFill>
                <a:latin typeface="Corbel"/>
                <a:cs typeface="Corbel"/>
              </a:rPr>
              <a:t>Organization</a:t>
            </a:r>
            <a:endParaRPr sz="2200" dirty="0">
              <a:latin typeface="Corbel"/>
              <a:cs typeface="Corbe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DC17DA-56A5-48C4-8B3A-A1EE80A52B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4</a:t>
            </a:fld>
            <a:endParaRPr lang="en-US" spc="-5"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1642F87-CD3B-4349-8E1B-1903E939679F}"/>
              </a:ext>
            </a:extLst>
          </p:cNvPr>
          <p:cNvSpPr txBox="1">
            <a:spLocks/>
          </p:cNvSpPr>
          <p:nvPr/>
        </p:nvSpPr>
        <p:spPr>
          <a:xfrm>
            <a:off x="2718816" y="312949"/>
            <a:ext cx="5001260" cy="505267"/>
          </a:xfrm>
          <a:prstGeom prst="rect">
            <a:avLst/>
          </a:prstGeom>
          <a:solidFill>
            <a:srgbClr val="F0A22E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26769">
              <a:spcBef>
                <a:spcPts val="100"/>
              </a:spcBef>
            </a:pPr>
            <a:r>
              <a:rPr lang="en-US" sz="3200" b="1" kern="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Second Commercial</a:t>
            </a:r>
            <a:endParaRPr lang="en-US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1007"/>
            <a:ext cx="2897123" cy="100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3224783"/>
            <a:ext cx="1665731" cy="100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22708" y="2834133"/>
            <a:ext cx="229298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1" spc="-6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600" b="1" spc="-60" dirty="0">
                <a:solidFill>
                  <a:srgbClr val="FFFFFF"/>
                </a:solidFill>
                <a:latin typeface="Corbel"/>
                <a:cs typeface="Corbel"/>
              </a:rPr>
              <a:t>rep</a:t>
            </a:r>
            <a:r>
              <a:rPr sz="3600" b="1" spc="-6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b="1" spc="-6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600" b="1" spc="-6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b="1" spc="-60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3600" b="1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b="1" dirty="0">
                <a:solidFill>
                  <a:srgbClr val="FFFFFF"/>
                </a:solidFill>
                <a:latin typeface="Corbel"/>
                <a:cs typeface="Corbel"/>
              </a:rPr>
              <a:t>n  </a:t>
            </a:r>
            <a:r>
              <a:rPr sz="3600" b="1" spc="-3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3600" b="1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b="1" spc="-40" dirty="0">
                <a:solidFill>
                  <a:srgbClr val="FFFFFF"/>
                </a:solidFill>
                <a:latin typeface="Corbel"/>
                <a:cs typeface="Corbel"/>
              </a:rPr>
              <a:t>Key</a:t>
            </a:r>
            <a:endParaRPr sz="36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4968" y="2146045"/>
            <a:ext cx="5356225" cy="561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4629">
              <a:lnSpc>
                <a:spcPts val="2175"/>
              </a:lnSpc>
              <a:spcBef>
                <a:spcPts val="95"/>
              </a:spcBef>
              <a:buClr>
                <a:srgbClr val="F0A22E"/>
              </a:buClr>
              <a:buSzPct val="94736"/>
              <a:buFont typeface="Wingdings"/>
              <a:buChar char=""/>
              <a:tabLst>
                <a:tab pos="227965" algn="l"/>
              </a:tabLst>
            </a:pP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The </a:t>
            </a:r>
            <a:r>
              <a:rPr sz="1900" spc="-10" dirty="0">
                <a:solidFill>
                  <a:srgbClr val="595958"/>
                </a:solidFill>
                <a:latin typeface="Corbel"/>
                <a:cs typeface="Corbel"/>
              </a:rPr>
              <a:t>Power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of First Impressions – You </a:t>
            </a:r>
            <a:r>
              <a:rPr sz="1900" dirty="0">
                <a:solidFill>
                  <a:srgbClr val="595958"/>
                </a:solidFill>
                <a:latin typeface="Corbel"/>
                <a:cs typeface="Corbel"/>
              </a:rPr>
              <a:t>Tube:</a:t>
            </a:r>
            <a:endParaRPr sz="1900" dirty="0">
              <a:latin typeface="Corbel"/>
              <a:cs typeface="Corbel"/>
            </a:endParaRPr>
          </a:p>
          <a:p>
            <a:pPr marL="195580">
              <a:lnSpc>
                <a:spcPts val="2055"/>
              </a:lnSpc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4"/>
              </a:rPr>
              <a:t>https://www.youtube.com/watch?v=LVIEellIoIA&amp;t=76s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4968" y="3490214"/>
            <a:ext cx="5163820" cy="1153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95"/>
              </a:spcBef>
              <a:buClr>
                <a:srgbClr val="F0A22E"/>
              </a:buClr>
              <a:buSzPct val="94736"/>
              <a:buFont typeface="Wingdings"/>
              <a:buChar char=""/>
              <a:tabLst>
                <a:tab pos="227965" algn="l"/>
              </a:tabLst>
            </a:pP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Make a Personal Connection – Wall Street </a:t>
            </a:r>
            <a:r>
              <a:rPr sz="1900" spc="-10" dirty="0">
                <a:solidFill>
                  <a:srgbClr val="595958"/>
                </a:solidFill>
                <a:latin typeface="Corbel"/>
                <a:cs typeface="Corbel"/>
              </a:rPr>
              <a:t>Journal 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Article:</a:t>
            </a:r>
            <a:endParaRPr sz="1900" dirty="0">
              <a:latin typeface="Corbel"/>
              <a:cs typeface="Corbel"/>
            </a:endParaRPr>
          </a:p>
          <a:p>
            <a:pPr marL="241300" marR="54610">
              <a:lnSpc>
                <a:spcPct val="100000"/>
              </a:lnSpc>
              <a:spcBef>
                <a:spcPts val="5"/>
              </a:spcBef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5"/>
              </a:rPr>
              <a:t>https://www.wsj.com/articles/how-to-build-instant- </a:t>
            </a:r>
            <a:r>
              <a:rPr sz="18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5"/>
              </a:rPr>
              <a:t>rapport-in-an-interview-1480436936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6248400"/>
            <a:ext cx="1429511" cy="408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621F10-F78A-4242-89BF-F361682545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5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4067" y="6471915"/>
            <a:ext cx="6350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spc="-5" dirty="0">
                <a:latin typeface="Times New Roman"/>
                <a:cs typeface="Times New Roman"/>
              </a:rPr>
              <a:t>8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884" y="6248400"/>
            <a:ext cx="1429511" cy="408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33756" y="1965960"/>
            <a:ext cx="2621279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90372" y="2438400"/>
            <a:ext cx="1908047" cy="906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87095" y="1981200"/>
            <a:ext cx="2514600" cy="1676400"/>
          </a:xfrm>
          <a:custGeom>
            <a:avLst/>
            <a:gdLst/>
            <a:ahLst/>
            <a:cxnLst/>
            <a:rect l="l" t="t" r="r" b="b"/>
            <a:pathLst>
              <a:path w="2514600" h="1676400">
                <a:moveTo>
                  <a:pt x="0" y="0"/>
                </a:moveTo>
                <a:lnTo>
                  <a:pt x="2514600" y="0"/>
                </a:lnTo>
                <a:lnTo>
                  <a:pt x="25146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7095" y="2530855"/>
            <a:ext cx="21964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835">
              <a:lnSpc>
                <a:spcPct val="100000"/>
              </a:lnSpc>
              <a:spcBef>
                <a:spcPts val="100"/>
              </a:spcBef>
            </a:pPr>
            <a:r>
              <a:rPr sz="3000" spc="-90" dirty="0"/>
              <a:t>Research</a:t>
            </a:r>
            <a:endParaRPr sz="3000" dirty="0"/>
          </a:p>
        </p:txBody>
      </p:sp>
      <p:sp>
        <p:nvSpPr>
          <p:cNvPr id="8" name="object 8"/>
          <p:cNvSpPr/>
          <p:nvPr/>
        </p:nvSpPr>
        <p:spPr>
          <a:xfrm>
            <a:off x="2950464" y="188976"/>
            <a:ext cx="6169151" cy="6467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5AEC52-B7C6-44CF-8BC1-07ABFCE97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6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344" y="1965960"/>
            <a:ext cx="2621279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15567" y="2225040"/>
            <a:ext cx="2246375" cy="1360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00683" y="1981200"/>
            <a:ext cx="2514600" cy="1676400"/>
          </a:xfrm>
          <a:custGeom>
            <a:avLst/>
            <a:gdLst/>
            <a:ahLst/>
            <a:cxnLst/>
            <a:rect l="l" t="t" r="r" b="b"/>
            <a:pathLst>
              <a:path w="2514600" h="1676400">
                <a:moveTo>
                  <a:pt x="0" y="0"/>
                </a:moveTo>
                <a:lnTo>
                  <a:pt x="2514600" y="0"/>
                </a:lnTo>
                <a:lnTo>
                  <a:pt x="25146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226819" y="2238755"/>
            <a:ext cx="2083307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167384" y="2650235"/>
            <a:ext cx="2010155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00683" y="2325115"/>
            <a:ext cx="2514600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03555" marR="427990" indent="59055">
              <a:lnSpc>
                <a:spcPts val="3240"/>
              </a:lnSpc>
              <a:spcBef>
                <a:spcPts val="505"/>
              </a:spcBef>
            </a:pPr>
            <a:r>
              <a:rPr sz="3000" spc="-80" dirty="0">
                <a:solidFill>
                  <a:srgbClr val="FFFFFF"/>
                </a:solidFill>
                <a:latin typeface="Corbel"/>
                <a:cs typeface="Corbel"/>
              </a:rPr>
              <a:t>What 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3000" spc="-3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Corbel"/>
                <a:cs typeface="Corbel"/>
              </a:rPr>
              <a:t>an  </a:t>
            </a:r>
            <a:r>
              <a:rPr sz="3000" spc="-90" dirty="0">
                <a:solidFill>
                  <a:srgbClr val="FFFFFF"/>
                </a:solidFill>
                <a:latin typeface="Corbel"/>
                <a:cs typeface="Corbel"/>
              </a:rPr>
              <a:t>Interview?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49217" y="1157767"/>
            <a:ext cx="2408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5465" algn="l"/>
              </a:tabLst>
            </a:pPr>
            <a:r>
              <a:rPr sz="2800" spc="-10" dirty="0">
                <a:solidFill>
                  <a:srgbClr val="595958"/>
                </a:solidFill>
              </a:rPr>
              <a:t>1.	</a:t>
            </a:r>
            <a:r>
              <a:rPr sz="2800" spc="-5" dirty="0">
                <a:solidFill>
                  <a:srgbClr val="595958"/>
                </a:solidFill>
              </a:rPr>
              <a:t>An</a:t>
            </a:r>
            <a:r>
              <a:rPr sz="2800" spc="-65" dirty="0">
                <a:solidFill>
                  <a:srgbClr val="595958"/>
                </a:solidFill>
              </a:rPr>
              <a:t> </a:t>
            </a:r>
            <a:r>
              <a:rPr sz="2800" spc="-5" dirty="0">
                <a:solidFill>
                  <a:srgbClr val="595958"/>
                </a:solidFill>
              </a:rPr>
              <a:t>audition?</a:t>
            </a:r>
            <a:endParaRPr sz="2800" dirty="0"/>
          </a:p>
        </p:txBody>
      </p:sp>
      <p:sp>
        <p:nvSpPr>
          <p:cNvPr id="10" name="object 10"/>
          <p:cNvSpPr/>
          <p:nvPr/>
        </p:nvSpPr>
        <p:spPr>
          <a:xfrm>
            <a:off x="6705600" y="4495800"/>
            <a:ext cx="2135123" cy="2043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14884" y="6248400"/>
            <a:ext cx="1429511" cy="408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924659" y="6459215"/>
            <a:ext cx="17970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90"/>
              </a:lnSpc>
            </a:pPr>
            <a:r>
              <a:rPr lang="en-US" spc="-5" dirty="0"/>
              <a:t>7</a:t>
            </a:r>
            <a:endParaRPr spc="-5" dirty="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4B5274B-5A20-4D81-8CDC-B65BDB7EE325}"/>
              </a:ext>
            </a:extLst>
          </p:cNvPr>
          <p:cNvSpPr txBox="1">
            <a:spLocks/>
          </p:cNvSpPr>
          <p:nvPr/>
        </p:nvSpPr>
        <p:spPr>
          <a:xfrm>
            <a:off x="3630167" y="2020254"/>
            <a:ext cx="398853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  <a:tabLst>
                <a:tab pos="545465" algn="l"/>
              </a:tabLst>
            </a:pPr>
            <a:r>
              <a:rPr lang="en-US" sz="2800" kern="0" spc="-10" dirty="0">
                <a:solidFill>
                  <a:srgbClr val="595958"/>
                </a:solidFill>
              </a:rPr>
              <a:t>2.	</a:t>
            </a:r>
            <a:r>
              <a:rPr lang="en-US" sz="2800" kern="0" spc="-5" dirty="0">
                <a:solidFill>
                  <a:srgbClr val="595958"/>
                </a:solidFill>
              </a:rPr>
              <a:t>A history lesson??</a:t>
            </a:r>
            <a:endParaRPr lang="en-US" sz="2800" kern="0" dirty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1531D624-2343-4617-9FF1-E2773B743676}"/>
              </a:ext>
            </a:extLst>
          </p:cNvPr>
          <p:cNvSpPr txBox="1">
            <a:spLocks/>
          </p:cNvSpPr>
          <p:nvPr/>
        </p:nvSpPr>
        <p:spPr>
          <a:xfrm>
            <a:off x="3628417" y="2753877"/>
            <a:ext cx="5210556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  <a:tabLst>
                <a:tab pos="545465" algn="l"/>
              </a:tabLst>
            </a:pPr>
            <a:r>
              <a:rPr lang="en-US" sz="2800" kern="0" spc="-10" dirty="0">
                <a:solidFill>
                  <a:srgbClr val="595958"/>
                </a:solidFill>
              </a:rPr>
              <a:t>3.	</a:t>
            </a:r>
            <a:r>
              <a:rPr lang="en-US" sz="2800" kern="0" spc="-5" dirty="0">
                <a:solidFill>
                  <a:srgbClr val="595958"/>
                </a:solidFill>
              </a:rPr>
              <a:t>An</a:t>
            </a:r>
            <a:r>
              <a:rPr lang="en-US" sz="2800" kern="0" spc="-65" dirty="0">
                <a:solidFill>
                  <a:srgbClr val="595958"/>
                </a:solidFill>
              </a:rPr>
              <a:t> </a:t>
            </a:r>
            <a:r>
              <a:rPr lang="en-US" sz="2800" kern="0" spc="-5" dirty="0">
                <a:solidFill>
                  <a:srgbClr val="595958"/>
                </a:solidFill>
              </a:rPr>
              <a:t>effort to find the most 	talented person?</a:t>
            </a:r>
            <a:endParaRPr lang="en-US" sz="2800" kern="0" dirty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63371D6-93F6-45DA-BB50-AB2F45063AC0}"/>
              </a:ext>
            </a:extLst>
          </p:cNvPr>
          <p:cNvSpPr txBox="1">
            <a:spLocks/>
          </p:cNvSpPr>
          <p:nvPr/>
        </p:nvSpPr>
        <p:spPr>
          <a:xfrm>
            <a:off x="3639692" y="3886200"/>
            <a:ext cx="428510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  <a:tabLst>
                <a:tab pos="545465" algn="l"/>
              </a:tabLst>
            </a:pPr>
            <a:r>
              <a:rPr lang="en-US" sz="2800" kern="0" spc="-10" dirty="0">
                <a:solidFill>
                  <a:srgbClr val="595958"/>
                </a:solidFill>
              </a:rPr>
              <a:t>4.	</a:t>
            </a:r>
            <a:r>
              <a:rPr lang="en-US" sz="2800" kern="0" spc="-5" dirty="0">
                <a:solidFill>
                  <a:srgbClr val="595958"/>
                </a:solidFill>
              </a:rPr>
              <a:t>A sales process for the 	best fit!</a:t>
            </a:r>
            <a:endParaRPr lang="en-US" sz="2800" kern="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7552" y="586740"/>
            <a:ext cx="7397495" cy="6030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4476" y="5128260"/>
            <a:ext cx="507339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462762" y="5194808"/>
            <a:ext cx="4693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Corbel"/>
                <a:cs typeface="Corbel"/>
              </a:rPr>
              <a:t>Give them </a:t>
            </a:r>
            <a:r>
              <a:rPr sz="2400" i="1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2400" i="1" spc="-5" dirty="0">
                <a:solidFill>
                  <a:srgbClr val="FFFFFF"/>
                </a:solidFill>
                <a:latin typeface="Corbel"/>
                <a:cs typeface="Corbel"/>
              </a:rPr>
              <a:t>Proof with </a:t>
            </a:r>
            <a:r>
              <a:rPr sz="2400" i="1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400" i="1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orbel"/>
                <a:cs typeface="Corbel"/>
              </a:rPr>
              <a:t>Pudding!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6313932"/>
            <a:ext cx="1429511" cy="406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360422" y="1015640"/>
            <a:ext cx="6649720" cy="1666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215" marR="695960" algn="ctr">
              <a:lnSpc>
                <a:spcPct val="110800"/>
              </a:lnSpc>
              <a:spcBef>
                <a:spcPts val="100"/>
              </a:spcBef>
            </a:pP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Most </a:t>
            </a:r>
            <a:r>
              <a:rPr lang="en-US" sz="2400" dirty="0">
                <a:solidFill>
                  <a:srgbClr val="595958"/>
                </a:solidFill>
                <a:latin typeface="Corbel"/>
                <a:cs typeface="Corbel"/>
              </a:rPr>
              <a:t>c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andidates will have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same or </a:t>
            </a:r>
            <a:r>
              <a:rPr sz="2400" spc="-5" dirty="0">
                <a:solidFill>
                  <a:srgbClr val="595958"/>
                </a:solidFill>
                <a:latin typeface="Corbel"/>
                <a:cs typeface="Corbel"/>
              </a:rPr>
              <a:t>similar  functional</a:t>
            </a:r>
            <a:r>
              <a:rPr sz="2400" spc="-15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95958"/>
                </a:solidFill>
                <a:latin typeface="Corbel"/>
                <a:cs typeface="Corbel"/>
              </a:rPr>
              <a:t>experience…</a:t>
            </a:r>
            <a:endParaRPr sz="2400" dirty="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900" spc="-55" dirty="0">
                <a:solidFill>
                  <a:srgbClr val="F0A22E"/>
                </a:solidFill>
                <a:latin typeface="Wingdings 2"/>
                <a:cs typeface="Wingdings 2"/>
              </a:rPr>
              <a:t></a:t>
            </a:r>
            <a:r>
              <a:rPr sz="1900" spc="-55" dirty="0">
                <a:solidFill>
                  <a:srgbClr val="595958"/>
                </a:solidFill>
                <a:latin typeface="Corbel"/>
                <a:cs typeface="Corbel"/>
              </a:rPr>
              <a:t>Sell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more than skill sets – no </a:t>
            </a:r>
            <a:r>
              <a:rPr sz="1900" spc="-10" dirty="0">
                <a:solidFill>
                  <a:srgbClr val="595958"/>
                </a:solidFill>
                <a:latin typeface="Corbel"/>
                <a:cs typeface="Corbel"/>
              </a:rPr>
              <a:t>one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else </a:t>
            </a:r>
            <a:r>
              <a:rPr sz="1900" spc="-10" dirty="0">
                <a:solidFill>
                  <a:srgbClr val="595958"/>
                </a:solidFill>
                <a:latin typeface="Corbel"/>
                <a:cs typeface="Corbel"/>
              </a:rPr>
              <a:t>has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your</a:t>
            </a:r>
            <a:r>
              <a:rPr sz="1900" spc="7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lang="en-US" sz="1900" spc="-5" dirty="0">
                <a:solidFill>
                  <a:srgbClr val="595958"/>
                </a:solidFill>
                <a:latin typeface="Corbel"/>
                <a:cs typeface="Corbel"/>
              </a:rPr>
              <a:t>a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ccomplishments!</a:t>
            </a:r>
            <a:endParaRPr sz="1900" dirty="0">
              <a:latin typeface="Corbel"/>
              <a:cs typeface="Corbel"/>
            </a:endParaRPr>
          </a:p>
          <a:p>
            <a:pPr marL="1270" algn="ctr">
              <a:lnSpc>
                <a:spcPct val="100000"/>
              </a:lnSpc>
              <a:spcBef>
                <a:spcPts val="969"/>
              </a:spcBef>
            </a:pPr>
            <a:r>
              <a:rPr sz="1900" spc="-90" dirty="0">
                <a:solidFill>
                  <a:srgbClr val="F0A22E"/>
                </a:solidFill>
                <a:latin typeface="Wingdings 2"/>
                <a:cs typeface="Wingdings 2"/>
              </a:rPr>
              <a:t></a:t>
            </a:r>
            <a:r>
              <a:rPr sz="1900" spc="-90" dirty="0">
                <a:solidFill>
                  <a:srgbClr val="595958"/>
                </a:solidFill>
                <a:latin typeface="Corbel"/>
                <a:cs typeface="Corbel"/>
              </a:rPr>
              <a:t>Be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precise – ACTION </a:t>
            </a:r>
            <a:r>
              <a:rPr sz="1900" spc="-10" dirty="0">
                <a:solidFill>
                  <a:srgbClr val="595958"/>
                </a:solidFill>
                <a:latin typeface="Corbel"/>
                <a:cs typeface="Corbel"/>
              </a:rPr>
              <a:t>and</a:t>
            </a:r>
            <a:r>
              <a:rPr sz="1900" spc="100" dirty="0">
                <a:solidFill>
                  <a:srgbClr val="595958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595958"/>
                </a:solidFill>
                <a:latin typeface="Corbel"/>
                <a:cs typeface="Corbel"/>
              </a:rPr>
              <a:t>RESULTS</a:t>
            </a:r>
            <a:endParaRPr sz="1900" dirty="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9492" y="67056"/>
            <a:ext cx="3992879" cy="758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105400" y="21336"/>
            <a:ext cx="3968495" cy="949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105400" y="100584"/>
            <a:ext cx="3890771" cy="845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5177" y="185970"/>
            <a:ext cx="3400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85" dirty="0"/>
              <a:t>Product</a:t>
            </a:r>
            <a:r>
              <a:rPr sz="3000" spc="-295" dirty="0"/>
              <a:t> </a:t>
            </a:r>
            <a:r>
              <a:rPr sz="3000" spc="-95" dirty="0"/>
              <a:t>Differentiation</a:t>
            </a:r>
            <a:endParaRPr sz="3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60039C-8BF1-4D74-8125-3FED2A5C5D0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8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47" y="5836920"/>
            <a:ext cx="5135879" cy="873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99744" y="5847588"/>
            <a:ext cx="3779519" cy="949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33756" y="5917691"/>
            <a:ext cx="5029200" cy="767080"/>
          </a:xfrm>
          <a:custGeom>
            <a:avLst/>
            <a:gdLst/>
            <a:ahLst/>
            <a:cxnLst/>
            <a:rect l="l" t="t" r="r" b="b"/>
            <a:pathLst>
              <a:path w="5029200" h="767079">
                <a:moveTo>
                  <a:pt x="0" y="0"/>
                </a:moveTo>
                <a:lnTo>
                  <a:pt x="5029200" y="0"/>
                </a:lnTo>
                <a:lnTo>
                  <a:pt x="5029200" y="766572"/>
                </a:lnTo>
                <a:lnTo>
                  <a:pt x="0" y="766572"/>
                </a:lnTo>
                <a:lnTo>
                  <a:pt x="0" y="0"/>
                </a:lnTo>
                <a:close/>
              </a:path>
            </a:pathLst>
          </a:custGeom>
          <a:solidFill>
            <a:srgbClr val="147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24127" y="5926835"/>
            <a:ext cx="3675887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33756" y="6012971"/>
            <a:ext cx="5029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735">
              <a:lnSpc>
                <a:spcPct val="100000"/>
              </a:lnSpc>
              <a:spcBef>
                <a:spcPts val="100"/>
              </a:spcBef>
            </a:pPr>
            <a:r>
              <a:rPr sz="3000" spc="-65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3000" spc="-90" dirty="0">
                <a:solidFill>
                  <a:srgbClr val="FFFFFF"/>
                </a:solidFill>
                <a:latin typeface="Corbel"/>
                <a:cs typeface="Corbel"/>
              </a:rPr>
              <a:t>Interview</a:t>
            </a:r>
            <a:r>
              <a:rPr sz="3000" spc="-3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Corbel"/>
                <a:cs typeface="Corbel"/>
              </a:rPr>
              <a:t>Process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61859" y="6249923"/>
            <a:ext cx="1427987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129027" y="2159508"/>
            <a:ext cx="1389888" cy="1514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477711" y="2156282"/>
            <a:ext cx="1081405" cy="1206500"/>
          </a:xfrm>
          <a:custGeom>
            <a:avLst/>
            <a:gdLst/>
            <a:ahLst/>
            <a:cxnLst/>
            <a:rect l="l" t="t" r="r" b="b"/>
            <a:pathLst>
              <a:path w="1081404" h="1206500">
                <a:moveTo>
                  <a:pt x="233400" y="0"/>
                </a:moveTo>
                <a:lnTo>
                  <a:pt x="0" y="196697"/>
                </a:lnTo>
                <a:lnTo>
                  <a:pt x="770026" y="1110335"/>
                </a:lnTo>
                <a:lnTo>
                  <a:pt x="692226" y="1175905"/>
                </a:lnTo>
                <a:lnTo>
                  <a:pt x="1050645" y="1206474"/>
                </a:lnTo>
                <a:lnTo>
                  <a:pt x="1075622" y="913625"/>
                </a:lnTo>
                <a:lnTo>
                  <a:pt x="1003414" y="913625"/>
                </a:lnTo>
                <a:lnTo>
                  <a:pt x="233400" y="0"/>
                </a:lnTo>
                <a:close/>
              </a:path>
              <a:path w="1081404" h="1206500">
                <a:moveTo>
                  <a:pt x="1081214" y="848055"/>
                </a:moveTo>
                <a:lnTo>
                  <a:pt x="1003414" y="913625"/>
                </a:lnTo>
                <a:lnTo>
                  <a:pt x="1075622" y="913625"/>
                </a:lnTo>
                <a:lnTo>
                  <a:pt x="1081214" y="848055"/>
                </a:lnTo>
                <a:close/>
              </a:path>
            </a:pathLst>
          </a:custGeom>
          <a:solidFill>
            <a:srgbClr val="C7BF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255775" y="1702307"/>
            <a:ext cx="2002523" cy="1664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04772" y="1699260"/>
            <a:ext cx="1694814" cy="1356360"/>
          </a:xfrm>
          <a:custGeom>
            <a:avLst/>
            <a:gdLst/>
            <a:ahLst/>
            <a:cxnLst/>
            <a:rect l="l" t="t" r="r" b="b"/>
            <a:pathLst>
              <a:path w="1694814" h="1356360">
                <a:moveTo>
                  <a:pt x="1559115" y="0"/>
                </a:moveTo>
                <a:lnTo>
                  <a:pt x="135572" y="0"/>
                </a:lnTo>
                <a:lnTo>
                  <a:pt x="92733" y="6914"/>
                </a:lnTo>
                <a:lnTo>
                  <a:pt x="55519" y="26167"/>
                </a:lnTo>
                <a:lnTo>
                  <a:pt x="26167" y="55527"/>
                </a:lnTo>
                <a:lnTo>
                  <a:pt x="6914" y="92761"/>
                </a:lnTo>
                <a:lnTo>
                  <a:pt x="0" y="135636"/>
                </a:lnTo>
                <a:lnTo>
                  <a:pt x="0" y="1220724"/>
                </a:lnTo>
                <a:lnTo>
                  <a:pt x="6914" y="1263598"/>
                </a:lnTo>
                <a:lnTo>
                  <a:pt x="26167" y="1300832"/>
                </a:lnTo>
                <a:lnTo>
                  <a:pt x="55519" y="1330192"/>
                </a:lnTo>
                <a:lnTo>
                  <a:pt x="92733" y="1349445"/>
                </a:lnTo>
                <a:lnTo>
                  <a:pt x="135572" y="1356360"/>
                </a:lnTo>
                <a:lnTo>
                  <a:pt x="1559115" y="1356360"/>
                </a:lnTo>
                <a:lnTo>
                  <a:pt x="1601954" y="1349445"/>
                </a:lnTo>
                <a:lnTo>
                  <a:pt x="1639168" y="1330192"/>
                </a:lnTo>
                <a:lnTo>
                  <a:pt x="1668520" y="1300832"/>
                </a:lnTo>
                <a:lnTo>
                  <a:pt x="1687773" y="1263598"/>
                </a:lnTo>
                <a:lnTo>
                  <a:pt x="1694688" y="1220724"/>
                </a:lnTo>
                <a:lnTo>
                  <a:pt x="1694688" y="135636"/>
                </a:lnTo>
                <a:lnTo>
                  <a:pt x="1687773" y="92761"/>
                </a:lnTo>
                <a:lnTo>
                  <a:pt x="1668520" y="55527"/>
                </a:lnTo>
                <a:lnTo>
                  <a:pt x="1639168" y="26167"/>
                </a:lnTo>
                <a:lnTo>
                  <a:pt x="1601954" y="6914"/>
                </a:lnTo>
                <a:lnTo>
                  <a:pt x="1559115" y="0"/>
                </a:lnTo>
                <a:close/>
              </a:path>
            </a:pathLst>
          </a:custGeom>
          <a:solidFill>
            <a:srgbClr val="F0A2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75460" y="2052827"/>
            <a:ext cx="1377695" cy="7330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967740" y="2124923"/>
            <a:ext cx="9683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reen</a:t>
            </a:r>
            <a:endParaRPr sz="2600" dirty="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45635" y="1025652"/>
            <a:ext cx="816863" cy="24704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294728" y="1022591"/>
            <a:ext cx="509270" cy="2162810"/>
          </a:xfrm>
          <a:custGeom>
            <a:avLst/>
            <a:gdLst/>
            <a:ahLst/>
            <a:cxnLst/>
            <a:rect l="l" t="t" r="r" b="b"/>
            <a:pathLst>
              <a:path w="509270" h="2162810">
                <a:moveTo>
                  <a:pt x="0" y="1907933"/>
                </a:moveTo>
                <a:lnTo>
                  <a:pt x="253961" y="2162683"/>
                </a:lnTo>
                <a:lnTo>
                  <a:pt x="508711" y="1908721"/>
                </a:lnTo>
                <a:lnTo>
                  <a:pt x="406971" y="1908556"/>
                </a:lnTo>
                <a:lnTo>
                  <a:pt x="406972" y="1908086"/>
                </a:lnTo>
                <a:lnTo>
                  <a:pt x="101739" y="1908086"/>
                </a:lnTo>
                <a:lnTo>
                  <a:pt x="0" y="1907933"/>
                </a:lnTo>
                <a:close/>
              </a:path>
              <a:path w="509270" h="2162810">
                <a:moveTo>
                  <a:pt x="104698" y="0"/>
                </a:moveTo>
                <a:lnTo>
                  <a:pt x="101739" y="1908086"/>
                </a:lnTo>
                <a:lnTo>
                  <a:pt x="406972" y="1908086"/>
                </a:lnTo>
                <a:lnTo>
                  <a:pt x="409930" y="469"/>
                </a:lnTo>
                <a:lnTo>
                  <a:pt x="104698" y="0"/>
                </a:lnTo>
                <a:close/>
              </a:path>
            </a:pathLst>
          </a:custGeom>
          <a:solidFill>
            <a:srgbClr val="C7BF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156204" y="638555"/>
            <a:ext cx="2383535" cy="1664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505200" y="635508"/>
            <a:ext cx="2075814" cy="1356360"/>
          </a:xfrm>
          <a:custGeom>
            <a:avLst/>
            <a:gdLst/>
            <a:ahLst/>
            <a:cxnLst/>
            <a:rect l="l" t="t" r="r" b="b"/>
            <a:pathLst>
              <a:path w="2075814" h="1356360">
                <a:moveTo>
                  <a:pt x="1940090" y="0"/>
                </a:moveTo>
                <a:lnTo>
                  <a:pt x="135597" y="0"/>
                </a:lnTo>
                <a:lnTo>
                  <a:pt x="92746" y="6914"/>
                </a:lnTo>
                <a:lnTo>
                  <a:pt x="55525" y="26167"/>
                </a:lnTo>
                <a:lnTo>
                  <a:pt x="26168" y="55527"/>
                </a:lnTo>
                <a:lnTo>
                  <a:pt x="6914" y="92761"/>
                </a:lnTo>
                <a:lnTo>
                  <a:pt x="0" y="135636"/>
                </a:lnTo>
                <a:lnTo>
                  <a:pt x="0" y="1220724"/>
                </a:lnTo>
                <a:lnTo>
                  <a:pt x="6914" y="1263598"/>
                </a:lnTo>
                <a:lnTo>
                  <a:pt x="26168" y="1300832"/>
                </a:lnTo>
                <a:lnTo>
                  <a:pt x="55525" y="1330192"/>
                </a:lnTo>
                <a:lnTo>
                  <a:pt x="92746" y="1349445"/>
                </a:lnTo>
                <a:lnTo>
                  <a:pt x="135597" y="1356360"/>
                </a:lnTo>
                <a:lnTo>
                  <a:pt x="1940090" y="1356360"/>
                </a:lnTo>
                <a:lnTo>
                  <a:pt x="1982941" y="1349445"/>
                </a:lnTo>
                <a:lnTo>
                  <a:pt x="2020162" y="1330192"/>
                </a:lnTo>
                <a:lnTo>
                  <a:pt x="2049519" y="1300832"/>
                </a:lnTo>
                <a:lnTo>
                  <a:pt x="2068773" y="1263598"/>
                </a:lnTo>
                <a:lnTo>
                  <a:pt x="2075688" y="1220724"/>
                </a:lnTo>
                <a:lnTo>
                  <a:pt x="2075688" y="135636"/>
                </a:lnTo>
                <a:lnTo>
                  <a:pt x="2068773" y="92761"/>
                </a:lnTo>
                <a:lnTo>
                  <a:pt x="2049519" y="55527"/>
                </a:lnTo>
                <a:lnTo>
                  <a:pt x="2020162" y="26167"/>
                </a:lnTo>
                <a:lnTo>
                  <a:pt x="1982941" y="6914"/>
                </a:lnTo>
                <a:lnTo>
                  <a:pt x="1940090" y="0"/>
                </a:lnTo>
                <a:close/>
              </a:path>
            </a:pathLst>
          </a:custGeom>
          <a:solidFill>
            <a:srgbClr val="F0A2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392423" y="989076"/>
            <a:ext cx="2327147" cy="7330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585119" y="1061552"/>
            <a:ext cx="19164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Qualifications</a:t>
            </a:r>
            <a:endParaRPr sz="2600" dirty="0"/>
          </a:p>
        </p:txBody>
      </p:sp>
      <p:sp>
        <p:nvSpPr>
          <p:cNvPr id="20" name="object 20"/>
          <p:cNvSpPr/>
          <p:nvPr/>
        </p:nvSpPr>
        <p:spPr>
          <a:xfrm>
            <a:off x="5070347" y="2218944"/>
            <a:ext cx="1385315" cy="13944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418118" y="2215555"/>
            <a:ext cx="1078865" cy="1086485"/>
          </a:xfrm>
          <a:custGeom>
            <a:avLst/>
            <a:gdLst/>
            <a:ahLst/>
            <a:cxnLst/>
            <a:rect l="l" t="t" r="r" b="b"/>
            <a:pathLst>
              <a:path w="1078864" h="1086485">
                <a:moveTo>
                  <a:pt x="0" y="726186"/>
                </a:moveTo>
                <a:lnTo>
                  <a:pt x="1866" y="1085900"/>
                </a:lnTo>
                <a:lnTo>
                  <a:pt x="361581" y="1084033"/>
                </a:lnTo>
                <a:lnTo>
                  <a:pt x="289267" y="1012469"/>
                </a:lnTo>
                <a:lnTo>
                  <a:pt x="501775" y="797750"/>
                </a:lnTo>
                <a:lnTo>
                  <a:pt x="72326" y="797750"/>
                </a:lnTo>
                <a:lnTo>
                  <a:pt x="0" y="726186"/>
                </a:lnTo>
                <a:close/>
              </a:path>
              <a:path w="1078864" h="1086485">
                <a:moveTo>
                  <a:pt x="861872" y="0"/>
                </a:moveTo>
                <a:lnTo>
                  <a:pt x="72326" y="797750"/>
                </a:lnTo>
                <a:lnTo>
                  <a:pt x="501775" y="797750"/>
                </a:lnTo>
                <a:lnTo>
                  <a:pt x="1078814" y="214706"/>
                </a:lnTo>
                <a:lnTo>
                  <a:pt x="861872" y="0"/>
                </a:lnTo>
                <a:close/>
              </a:path>
            </a:pathLst>
          </a:custGeom>
          <a:solidFill>
            <a:srgbClr val="C7BF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327903" y="1702307"/>
            <a:ext cx="2017775" cy="16642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676900" y="1699260"/>
            <a:ext cx="1710055" cy="1356360"/>
          </a:xfrm>
          <a:custGeom>
            <a:avLst/>
            <a:gdLst/>
            <a:ahLst/>
            <a:cxnLst/>
            <a:rect l="l" t="t" r="r" b="b"/>
            <a:pathLst>
              <a:path w="1710054" h="1356360">
                <a:moveTo>
                  <a:pt x="1574406" y="0"/>
                </a:moveTo>
                <a:lnTo>
                  <a:pt x="135521" y="0"/>
                </a:lnTo>
                <a:lnTo>
                  <a:pt x="92703" y="6914"/>
                </a:lnTo>
                <a:lnTo>
                  <a:pt x="55503" y="26167"/>
                </a:lnTo>
                <a:lnTo>
                  <a:pt x="26160" y="55527"/>
                </a:lnTo>
                <a:lnTo>
                  <a:pt x="6913" y="92761"/>
                </a:lnTo>
                <a:lnTo>
                  <a:pt x="0" y="135636"/>
                </a:lnTo>
                <a:lnTo>
                  <a:pt x="0" y="1220724"/>
                </a:lnTo>
                <a:lnTo>
                  <a:pt x="6913" y="1263598"/>
                </a:lnTo>
                <a:lnTo>
                  <a:pt x="26160" y="1300832"/>
                </a:lnTo>
                <a:lnTo>
                  <a:pt x="55503" y="1330192"/>
                </a:lnTo>
                <a:lnTo>
                  <a:pt x="92703" y="1349445"/>
                </a:lnTo>
                <a:lnTo>
                  <a:pt x="135521" y="1356360"/>
                </a:lnTo>
                <a:lnTo>
                  <a:pt x="1574406" y="1356360"/>
                </a:lnTo>
                <a:lnTo>
                  <a:pt x="1617224" y="1349445"/>
                </a:lnTo>
                <a:lnTo>
                  <a:pt x="1654424" y="1330192"/>
                </a:lnTo>
                <a:lnTo>
                  <a:pt x="1683767" y="1300832"/>
                </a:lnTo>
                <a:lnTo>
                  <a:pt x="1703014" y="1263598"/>
                </a:lnTo>
                <a:lnTo>
                  <a:pt x="1709927" y="1220724"/>
                </a:lnTo>
                <a:lnTo>
                  <a:pt x="1709927" y="135636"/>
                </a:lnTo>
                <a:lnTo>
                  <a:pt x="1703014" y="92761"/>
                </a:lnTo>
                <a:lnTo>
                  <a:pt x="1683767" y="55527"/>
                </a:lnTo>
                <a:lnTo>
                  <a:pt x="1654424" y="26167"/>
                </a:lnTo>
                <a:lnTo>
                  <a:pt x="1617224" y="6914"/>
                </a:lnTo>
                <a:lnTo>
                  <a:pt x="1574406" y="0"/>
                </a:lnTo>
                <a:close/>
              </a:path>
            </a:pathLst>
          </a:custGeom>
          <a:solidFill>
            <a:srgbClr val="F0A2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5824728" y="2052827"/>
            <a:ext cx="1438655" cy="7330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6016960" y="2124923"/>
            <a:ext cx="10280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ult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endParaRPr sz="2600" dirty="0">
              <a:latin typeface="Corbel"/>
              <a:cs typeface="Corbe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70632" y="3284220"/>
            <a:ext cx="3047999" cy="25344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9ECA5CB4-919A-4A19-886F-0D0EB23505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lang="en-US" spc="-5" smtClean="0"/>
              <a:t>9</a:t>
            </a:fld>
            <a:endParaRPr lang="en-US" spc="-5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1394</Words>
  <Application>Microsoft Office PowerPoint</Application>
  <PresentationFormat>On-screen Show (4:3)</PresentationFormat>
  <Paragraphs>293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Chalkboard</vt:lpstr>
      <vt:lpstr>Corbel</vt:lpstr>
      <vt:lpstr>Times New Roman</vt:lpstr>
      <vt:lpstr>Wingdings</vt:lpstr>
      <vt:lpstr>Wingdings 2</vt:lpstr>
      <vt:lpstr>Office Theme</vt:lpstr>
      <vt:lpstr>Interviewing for Success!</vt:lpstr>
      <vt:lpstr>Interviewing</vt:lpstr>
      <vt:lpstr>G  O  A  L</vt:lpstr>
      <vt:lpstr>PowerPoint Presentation</vt:lpstr>
      <vt:lpstr>PowerPoint Presentation</vt:lpstr>
      <vt:lpstr>Research</vt:lpstr>
      <vt:lpstr>1. An audition?</vt:lpstr>
      <vt:lpstr>Product Differentiation</vt:lpstr>
      <vt:lpstr>Qualifications</vt:lpstr>
      <vt:lpstr>Interviews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Keys to</vt:lpstr>
      <vt:lpstr>Keys to</vt:lpstr>
      <vt:lpstr>Interview  Approach</vt:lpstr>
      <vt:lpstr>PowerPoint Presentation</vt:lpstr>
      <vt:lpstr>PowerPoint Presentation</vt:lpstr>
      <vt:lpstr>PowerPoint Presentation</vt:lpstr>
      <vt:lpstr>Types of Interviewers</vt:lpstr>
      <vt:lpstr>IMAGE</vt:lpstr>
      <vt:lpstr>Keys to  Success</vt:lpstr>
      <vt:lpstr>How do you  get to  Carnegie  Hall?</vt:lpstr>
      <vt:lpstr>PowerPoint Presentation</vt:lpstr>
      <vt:lpstr>How do you know if the interview went well?</vt:lpstr>
      <vt:lpstr> Conclusion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Interviewing for Success</dc:title>
  <dc:creator>RECEPTION NEW</dc:creator>
  <cp:lastModifiedBy>Sarah Soule</cp:lastModifiedBy>
  <cp:revision>24</cp:revision>
  <dcterms:created xsi:type="dcterms:W3CDTF">2018-10-10T18:51:21Z</dcterms:created>
  <dcterms:modified xsi:type="dcterms:W3CDTF">2018-10-16T18:08:43Z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2018-09-20T00:00:00Z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2018-10-10T00:00:00Z</vt:filetime>
  </property>
</Properties>
</file>