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8" r:id="rId3"/>
    <p:sldId id="271" r:id="rId4"/>
    <p:sldId id="260" r:id="rId5"/>
    <p:sldId id="259" r:id="rId6"/>
    <p:sldId id="261" r:id="rId7"/>
    <p:sldId id="276" r:id="rId8"/>
    <p:sldId id="263" r:id="rId9"/>
    <p:sldId id="264" r:id="rId10"/>
    <p:sldId id="265" r:id="rId11"/>
    <p:sldId id="277" r:id="rId12"/>
    <p:sldId id="273" r:id="rId13"/>
    <p:sldId id="266" r:id="rId14"/>
    <p:sldId id="279" r:id="rId15"/>
    <p:sldId id="278" r:id="rId16"/>
    <p:sldId id="274" r:id="rId17"/>
    <p:sldId id="275" r:id="rId18"/>
    <p:sldId id="280" r:id="rId19"/>
    <p:sldId id="270" r:id="rId20"/>
    <p:sldId id="269" r:id="rId21"/>
    <p:sldId id="26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75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2115D-DC90-6145-A35A-5D058094C12D}" type="datetimeFigureOut">
              <a:rPr lang="en-US" smtClean="0"/>
              <a:t>11/6/14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0F5FD-7F15-F840-8113-5C55A2B30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5205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BD39B-3F93-2A4B-8072-C9D9EE0350A9}" type="datetimeFigureOut">
              <a:rPr lang="en-US" smtClean="0"/>
              <a:t>11/6/14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9BD6D2-2BAA-1A4D-B023-7D7113AB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5861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BD6D2-2BAA-1A4D-B023-7D7113AB48D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212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4800" cap="all" baseline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124" y="6335851"/>
            <a:ext cx="1503623" cy="37715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90A1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 descr="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124" y="6335851"/>
            <a:ext cx="1503623" cy="37715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solidFill>
                  <a:srgbClr val="790A1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 descr="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124" y="6335851"/>
            <a:ext cx="1503623" cy="37715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1930" y="533400"/>
            <a:ext cx="6394869" cy="9906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 descr="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124" y="6335851"/>
            <a:ext cx="1503623" cy="377159"/>
          </a:xfrm>
          <a:prstGeom prst="rect">
            <a:avLst/>
          </a:prstGeom>
        </p:spPr>
      </p:pic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3615490" y="63919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21549-E3B9-D145-89B4-190F546724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124" y="6335851"/>
            <a:ext cx="1503623" cy="377159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5144" y="533400"/>
            <a:ext cx="6511655" cy="990600"/>
          </a:xfrm>
        </p:spPr>
        <p:txBody>
          <a:bodyPr/>
          <a:lstStyle>
            <a:lvl1pPr>
              <a:defRPr>
                <a:solidFill>
                  <a:srgbClr val="790A1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124" y="6335851"/>
            <a:ext cx="1503623" cy="37715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5144" y="533400"/>
            <a:ext cx="6511655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124" y="6335851"/>
            <a:ext cx="1503623" cy="37715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5144" y="533400"/>
            <a:ext cx="6511655" cy="990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 descr="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124" y="6335851"/>
            <a:ext cx="1503623" cy="37715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124" y="6335851"/>
            <a:ext cx="1503623" cy="37715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9123"/>
            <a:ext cx="2139696" cy="1226337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790A1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832255"/>
            <a:ext cx="2139696" cy="35419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124" y="6335851"/>
            <a:ext cx="1503623" cy="37715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216" y="1507844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790A1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accent3">
              <a:lumMod val="20000"/>
              <a:lumOff val="80000"/>
            </a:schemeClr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90652"/>
            <a:ext cx="2139696" cy="34857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8" name="Picture 7" descr="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124" y="6423445"/>
            <a:ext cx="1503623" cy="377159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5144" y="533400"/>
            <a:ext cx="6511655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3615490" y="63919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21549-E3B9-D145-89B4-190F5467244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logo.png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124" y="6335851"/>
            <a:ext cx="1503623" cy="377159"/>
          </a:xfrm>
          <a:prstGeom prst="rect">
            <a:avLst/>
          </a:prstGeom>
        </p:spPr>
      </p:pic>
      <p:pic>
        <p:nvPicPr>
          <p:cNvPr id="5" name="Picture 4" descr="shutterstock_154527383.jpg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05" y="62619"/>
            <a:ext cx="1869133" cy="124671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Kim@ExecutiveCareerSuccess.com" TargetMode="External"/><Relationship Id="rId4" Type="http://schemas.openxmlformats.org/officeDocument/2006/relationships/hyperlink" Target="http://www.LinkedIn.com/in/KimMeninger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xecutiveCareerSuccess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11732"/>
            <a:ext cx="7848600" cy="178477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cs typeface="Lucida Bright"/>
              </a:rPr>
              <a:t>BUILDING AND MAXIMIZING YOUR PERSONAL BRAND</a:t>
            </a:r>
            <a:endParaRPr lang="en-US" sz="4800" dirty="0">
              <a:solidFill>
                <a:schemeClr val="accent2">
                  <a:lumMod val="75000"/>
                </a:schemeClr>
              </a:solidFill>
              <a:cs typeface="Lucida Br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cs typeface="Lucida Bright"/>
              </a:rPr>
              <a:t>Kim Meninger, ‘97, MBA ‘08</a:t>
            </a:r>
          </a:p>
          <a:p>
            <a:r>
              <a:rPr lang="en-US" sz="2400" dirty="0" smtClean="0">
                <a:solidFill>
                  <a:schemeClr val="tx1"/>
                </a:solidFill>
                <a:cs typeface="Lucida Bright"/>
              </a:rPr>
              <a:t>Executive Career Strategist</a:t>
            </a:r>
          </a:p>
          <a:p>
            <a:r>
              <a:rPr lang="en-US" sz="2400" dirty="0" err="1" smtClean="0">
                <a:solidFill>
                  <a:schemeClr val="tx1"/>
                </a:solidFill>
                <a:cs typeface="Lucida Bright"/>
              </a:rPr>
              <a:t>www.ExecutiveCareerSuccess.com</a:t>
            </a:r>
            <a:endParaRPr lang="en-US" sz="2400" dirty="0">
              <a:solidFill>
                <a:schemeClr val="tx1"/>
              </a:solidFill>
              <a:cs typeface="Lucida Bright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399" y="-125329"/>
            <a:ext cx="831632" cy="783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112885" y="97431"/>
            <a:ext cx="55574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ScalaOT-Regular" pitchFamily="50" charset="0"/>
              </a:rPr>
              <a:t>BOSTON COLLEGE WORLD-WIDE WEBINARS:</a:t>
            </a:r>
          </a:p>
        </p:txBody>
      </p:sp>
    </p:spTree>
    <p:extLst>
      <p:ext uri="{BB962C8B-B14F-4D97-AF65-F5344CB8AC3E}">
        <p14:creationId xmlns:p14="http://schemas.microsoft.com/office/powerpoint/2010/main" val="2065005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Make Relevant Adjustments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Fill gaps</a:t>
            </a:r>
          </a:p>
          <a:p>
            <a:pPr lvl="1"/>
            <a:r>
              <a:rPr lang="en-US" sz="2800" dirty="0" smtClean="0"/>
              <a:t>Education</a:t>
            </a:r>
          </a:p>
          <a:p>
            <a:pPr lvl="1"/>
            <a:r>
              <a:rPr lang="en-US" sz="2800" dirty="0" smtClean="0"/>
              <a:t>Experience</a:t>
            </a:r>
          </a:p>
          <a:p>
            <a:pPr lvl="1"/>
            <a:r>
              <a:rPr lang="en-US" sz="2800" dirty="0" smtClean="0"/>
              <a:t>Relationships</a:t>
            </a:r>
          </a:p>
          <a:p>
            <a:r>
              <a:rPr lang="en-US" sz="3200" dirty="0" smtClean="0"/>
              <a:t>Begin to act the part</a:t>
            </a:r>
          </a:p>
          <a:p>
            <a:pPr lvl="1"/>
            <a:r>
              <a:rPr lang="en-US" sz="2800" dirty="0" smtClean="0"/>
              <a:t>Introduce yourself</a:t>
            </a:r>
          </a:p>
          <a:p>
            <a:pPr lvl="1"/>
            <a:r>
              <a:rPr lang="en-US" sz="2800" dirty="0"/>
              <a:t>Speak the </a:t>
            </a:r>
            <a:r>
              <a:rPr lang="en-US" sz="2800" dirty="0" smtClean="0"/>
              <a:t>language</a:t>
            </a:r>
          </a:p>
          <a:p>
            <a:pPr lvl="1"/>
            <a:r>
              <a:rPr lang="en-US" sz="2800" dirty="0" smtClean="0"/>
              <a:t>Share your story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521549-E3B9-D145-89B4-190F5467244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218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Showcase Your Brand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774"/>
            <a:ext cx="8229600" cy="457222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Build influential relationships.</a:t>
            </a:r>
          </a:p>
          <a:p>
            <a:r>
              <a:rPr lang="en-US" sz="2800" dirty="0" smtClean="0"/>
              <a:t>Get involved in cross-functional projects.</a:t>
            </a:r>
          </a:p>
          <a:p>
            <a:r>
              <a:rPr lang="en-US" sz="2800" dirty="0" smtClean="0"/>
              <a:t>Use volunteering to strengthen or develop skills.</a:t>
            </a:r>
          </a:p>
          <a:p>
            <a:r>
              <a:rPr lang="en-US" sz="2800" dirty="0" smtClean="0"/>
              <a:t>Take on a leadership role in a relevant organization.</a:t>
            </a:r>
          </a:p>
          <a:p>
            <a:r>
              <a:rPr lang="en-US" sz="2800" dirty="0" smtClean="0"/>
              <a:t>Start a website or blog.</a:t>
            </a:r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521549-E3B9-D145-89B4-190F5467244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570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3715" y="1561659"/>
            <a:ext cx="7754485" cy="1585429"/>
          </a:xfrm>
        </p:spPr>
        <p:txBody>
          <a:bodyPr>
            <a:noAutofit/>
          </a:bodyPr>
          <a:lstStyle/>
          <a:p>
            <a:r>
              <a:rPr lang="en-US" sz="4200" dirty="0" smtClean="0">
                <a:solidFill>
                  <a:schemeClr val="accent2">
                    <a:lumMod val="75000"/>
                  </a:schemeClr>
                </a:solidFill>
              </a:rPr>
              <a:t>How Do You leverage social media?</a:t>
            </a:r>
            <a:endParaRPr lang="en-US" sz="4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 descr="social.media.icon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447" y="3564589"/>
            <a:ext cx="2775718" cy="2567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486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4815"/>
            <a:ext cx="8229600" cy="4802185"/>
          </a:xfrm>
        </p:spPr>
        <p:txBody>
          <a:bodyPr>
            <a:normAutofit/>
          </a:bodyPr>
          <a:lstStyle/>
          <a:p>
            <a:r>
              <a:rPr lang="en-US" sz="2200" dirty="0" smtClean="0"/>
              <a:t>Who is your target audience?</a:t>
            </a:r>
          </a:p>
          <a:p>
            <a:r>
              <a:rPr lang="en-US" sz="2200" dirty="0" smtClean="0"/>
              <a:t>Which social media platforms do they use?</a:t>
            </a:r>
          </a:p>
          <a:p>
            <a:r>
              <a:rPr lang="en-US" sz="2200" dirty="0" smtClean="0"/>
              <a:t>Options include:</a:t>
            </a:r>
          </a:p>
          <a:p>
            <a:pPr lvl="1"/>
            <a:r>
              <a:rPr lang="en-US" sz="2200" dirty="0" smtClean="0"/>
              <a:t>Blogging</a:t>
            </a:r>
          </a:p>
          <a:p>
            <a:pPr lvl="2"/>
            <a:r>
              <a:rPr lang="en-US" sz="2200" dirty="0" err="1" smtClean="0"/>
              <a:t>Wordpress</a:t>
            </a:r>
            <a:r>
              <a:rPr lang="en-US" sz="2200" dirty="0" smtClean="0"/>
              <a:t>, LinkedIn publishing platform, etc.</a:t>
            </a:r>
            <a:endParaRPr lang="en-US" sz="2200" dirty="0" smtClean="0"/>
          </a:p>
          <a:p>
            <a:pPr lvl="1"/>
            <a:r>
              <a:rPr lang="en-US" sz="2200" dirty="0" err="1" smtClean="0"/>
              <a:t>Microblogging</a:t>
            </a:r>
            <a:r>
              <a:rPr lang="en-US" sz="2200" dirty="0" smtClean="0"/>
              <a:t> </a:t>
            </a:r>
            <a:r>
              <a:rPr lang="en-US" sz="2200" dirty="0" smtClean="0"/>
              <a:t>sites</a:t>
            </a:r>
          </a:p>
          <a:p>
            <a:pPr lvl="2"/>
            <a:r>
              <a:rPr lang="en-US" sz="2200" dirty="0" smtClean="0"/>
              <a:t>Twitter, LinkedIn, Facebook, Google+, etc.</a:t>
            </a:r>
            <a:endParaRPr lang="en-US" sz="2200" dirty="0" smtClean="0"/>
          </a:p>
          <a:p>
            <a:pPr lvl="1"/>
            <a:r>
              <a:rPr lang="en-US" sz="2200" dirty="0" smtClean="0"/>
              <a:t>Video &amp; audio </a:t>
            </a:r>
            <a:r>
              <a:rPr lang="en-US" sz="2200" dirty="0" smtClean="0"/>
              <a:t>sites</a:t>
            </a:r>
          </a:p>
          <a:p>
            <a:pPr lvl="2"/>
            <a:r>
              <a:rPr lang="en-US" sz="2200" dirty="0" smtClean="0"/>
              <a:t>YouTube, podcasting, </a:t>
            </a:r>
            <a:r>
              <a:rPr lang="en-US" sz="2200" dirty="0" err="1" smtClean="0"/>
              <a:t>SlideShare</a:t>
            </a:r>
            <a:endParaRPr lang="en-US" sz="2200" dirty="0" smtClean="0"/>
          </a:p>
          <a:p>
            <a:pPr lvl="1"/>
            <a:r>
              <a:rPr lang="en-US" sz="2200" dirty="0" smtClean="0"/>
              <a:t>Image </a:t>
            </a:r>
            <a:r>
              <a:rPr lang="en-US" sz="2200" dirty="0" smtClean="0"/>
              <a:t>posting</a:t>
            </a:r>
          </a:p>
          <a:p>
            <a:pPr lvl="2"/>
            <a:r>
              <a:rPr lang="en-US" sz="2200" dirty="0" err="1" smtClean="0"/>
              <a:t>Instagram</a:t>
            </a:r>
            <a:r>
              <a:rPr lang="en-US" sz="2200" dirty="0" smtClean="0"/>
              <a:t>, </a:t>
            </a:r>
            <a:r>
              <a:rPr lang="en-US" sz="2200" dirty="0" err="1" smtClean="0"/>
              <a:t>Pinterest</a:t>
            </a:r>
            <a:r>
              <a:rPr lang="en-US" sz="2200" dirty="0" smtClean="0"/>
              <a:t>, Twitter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521549-E3B9-D145-89B4-190F54672447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91930" y="533400"/>
            <a:ext cx="6394869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Choose Your Platform(s)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25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4815"/>
            <a:ext cx="8229600" cy="480218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Maximizing your brand through social media requires bi-directional engagement.</a:t>
            </a:r>
          </a:p>
          <a:p>
            <a:r>
              <a:rPr lang="en-US" sz="2800" dirty="0" smtClean="0"/>
              <a:t>What do you have to offer?</a:t>
            </a:r>
          </a:p>
          <a:p>
            <a:pPr lvl="1"/>
            <a:r>
              <a:rPr lang="en-US" sz="2400" dirty="0" smtClean="0"/>
              <a:t>Your own content</a:t>
            </a:r>
          </a:p>
          <a:p>
            <a:pPr lvl="1"/>
            <a:r>
              <a:rPr lang="en-US" sz="2400" dirty="0" smtClean="0"/>
              <a:t>Curated </a:t>
            </a:r>
            <a:r>
              <a:rPr lang="en-US" sz="2400" dirty="0" smtClean="0"/>
              <a:t>content</a:t>
            </a:r>
          </a:p>
          <a:p>
            <a:pPr lvl="2"/>
            <a:r>
              <a:rPr lang="en-US" sz="2200" dirty="0" err="1" smtClean="0"/>
              <a:t>Feedly.com</a:t>
            </a:r>
            <a:r>
              <a:rPr lang="en-US" sz="2200" dirty="0" smtClean="0"/>
              <a:t> aggregates news sources</a:t>
            </a:r>
            <a:endParaRPr lang="en-US" sz="2200" dirty="0" smtClean="0"/>
          </a:p>
          <a:p>
            <a:pPr lvl="1"/>
            <a:r>
              <a:rPr lang="en-US" sz="2400" dirty="0" smtClean="0"/>
              <a:t>Engagement</a:t>
            </a:r>
          </a:p>
          <a:p>
            <a:r>
              <a:rPr lang="en-US" sz="2800" dirty="0" smtClean="0"/>
              <a:t>Make deeper connections.</a:t>
            </a:r>
          </a:p>
          <a:p>
            <a:pPr lvl="1"/>
            <a:r>
              <a:rPr lang="en-US" sz="2400" dirty="0" smtClean="0"/>
              <a:t>Connect offline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521549-E3B9-D145-89B4-190F54672447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91930" y="533400"/>
            <a:ext cx="6394869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Establish Your Value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6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4815"/>
            <a:ext cx="8229600" cy="480218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Commit to consistent activity.</a:t>
            </a:r>
          </a:p>
          <a:p>
            <a:r>
              <a:rPr lang="en-US" sz="2800" dirty="0" smtClean="0"/>
              <a:t>Manage your time.</a:t>
            </a:r>
          </a:p>
          <a:p>
            <a:pPr lvl="1"/>
            <a:r>
              <a:rPr lang="en-US" sz="2400" dirty="0" smtClean="0"/>
              <a:t>For example, spend 15 minutes per day on social media activity.</a:t>
            </a:r>
          </a:p>
          <a:p>
            <a:r>
              <a:rPr lang="en-US" sz="2800" dirty="0" smtClean="0"/>
              <a:t>Use automated scheduling tools.</a:t>
            </a:r>
          </a:p>
          <a:p>
            <a:pPr lvl="1"/>
            <a:r>
              <a:rPr lang="en-US" dirty="0" err="1" smtClean="0"/>
              <a:t>Hootsuite</a:t>
            </a:r>
            <a:r>
              <a:rPr lang="en-US" dirty="0" smtClean="0"/>
              <a:t>, </a:t>
            </a:r>
            <a:r>
              <a:rPr lang="en-US" dirty="0" err="1" smtClean="0"/>
              <a:t>TweetDeck</a:t>
            </a:r>
            <a:r>
              <a:rPr lang="en-US" dirty="0" smtClean="0"/>
              <a:t>, etc.</a:t>
            </a:r>
          </a:p>
          <a:p>
            <a:r>
              <a:rPr lang="en-US" sz="2800" dirty="0" smtClean="0"/>
              <a:t>Track your activity.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521549-E3B9-D145-89B4-190F54672447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91930" y="533400"/>
            <a:ext cx="6394869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Create a Social Media Plan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82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3715" y="1561659"/>
            <a:ext cx="7754485" cy="1585429"/>
          </a:xfrm>
        </p:spPr>
        <p:txBody>
          <a:bodyPr>
            <a:noAutofit/>
          </a:bodyPr>
          <a:lstStyle/>
          <a:p>
            <a:r>
              <a:rPr lang="en-US" sz="4200" dirty="0" smtClean="0">
                <a:solidFill>
                  <a:schemeClr val="accent2">
                    <a:lumMod val="75000"/>
                  </a:schemeClr>
                </a:solidFill>
              </a:rPr>
              <a:t>How Do You manage your brand?</a:t>
            </a:r>
            <a:endParaRPr lang="en-US" sz="4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" name="Picture 2" descr="be.proactive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167" y="3431991"/>
            <a:ext cx="30480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364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9601"/>
            <a:ext cx="8229600" cy="48573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Promote your accomplishments.</a:t>
            </a:r>
          </a:p>
          <a:p>
            <a:r>
              <a:rPr lang="en-US" sz="2800" dirty="0"/>
              <a:t>Maximize your </a:t>
            </a:r>
            <a:r>
              <a:rPr lang="en-US" sz="2800" dirty="0" smtClean="0"/>
              <a:t>participation in meetings and groups.</a:t>
            </a:r>
          </a:p>
          <a:p>
            <a:r>
              <a:rPr lang="en-US" sz="2800" dirty="0"/>
              <a:t>Communicate </a:t>
            </a:r>
            <a:r>
              <a:rPr lang="en-US" sz="2800" dirty="0" smtClean="0"/>
              <a:t>effectively.</a:t>
            </a:r>
          </a:p>
          <a:p>
            <a:r>
              <a:rPr lang="en-US" sz="2800" dirty="0" smtClean="0"/>
              <a:t>Stay relevant.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521549-E3B9-D145-89B4-190F54672447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91930" y="533400"/>
            <a:ext cx="6394869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Be Proactive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727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9601"/>
            <a:ext cx="8229600" cy="48573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Choose your associates wisely.</a:t>
            </a:r>
          </a:p>
          <a:p>
            <a:r>
              <a:rPr lang="en-US" sz="2800" dirty="0" smtClean="0"/>
              <a:t>Have a positive attitude.</a:t>
            </a:r>
          </a:p>
          <a:p>
            <a:r>
              <a:rPr lang="en-US" sz="2800" dirty="0" smtClean="0"/>
              <a:t>Dress and act the part.</a:t>
            </a:r>
          </a:p>
          <a:p>
            <a:r>
              <a:rPr lang="en-US" sz="2800" dirty="0" smtClean="0"/>
              <a:t>Maintain a professional image online.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521549-E3B9-D145-89B4-190F54672447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91930" y="533400"/>
            <a:ext cx="6394869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Be Strategic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053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Recommended Resources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8494"/>
            <a:ext cx="8229600" cy="45885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Me 2.0: 4 Steps to Building Your Future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Dan </a:t>
            </a:r>
            <a:r>
              <a:rPr lang="en-US" dirty="0" err="1"/>
              <a:t>Schwabel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Reinventing You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Dorie</a:t>
            </a:r>
            <a:r>
              <a:rPr lang="en-US" dirty="0"/>
              <a:t> </a:t>
            </a:r>
            <a:r>
              <a:rPr lang="en-US" dirty="0" smtClean="0"/>
              <a:t>Clark</a:t>
            </a:r>
          </a:p>
          <a:p>
            <a:pPr marL="0" indent="0">
              <a:buNone/>
            </a:pPr>
            <a:r>
              <a:rPr lang="en-US" b="1" dirty="0"/>
              <a:t>The Start-up of You: Adapt to the Future, Invest in Yourself, and Transform Your Career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Reid Hoffman </a:t>
            </a:r>
          </a:p>
          <a:p>
            <a:pPr marL="0" indent="0">
              <a:buNone/>
            </a:pPr>
            <a:r>
              <a:rPr lang="en-US" b="1" dirty="0"/>
              <a:t>The Brand Called You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Fast Company article by Tom Peters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521549-E3B9-D145-89B4-190F5467244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741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What Is a Personal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rand?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8494"/>
            <a:ext cx="8229600" cy="45885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Personal branding is a popular buzz word, but what does it really mean?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 algn="ctr">
              <a:buNone/>
            </a:pPr>
            <a:r>
              <a:rPr lang="en-US" sz="3600" dirty="0" smtClean="0"/>
              <a:t>“Your brand is what other people say about you when you’re not in the room.” </a:t>
            </a:r>
          </a:p>
          <a:p>
            <a:pPr marL="0" indent="0">
              <a:buNone/>
            </a:pPr>
            <a:r>
              <a:rPr lang="en-US" dirty="0" smtClean="0"/>
              <a:t>					~Jeff Bezos, Amazon</a:t>
            </a:r>
          </a:p>
          <a:p>
            <a:pPr lvl="1"/>
            <a:endParaRPr lang="en-US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521549-E3B9-D145-89B4-190F5467244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583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14222"/>
            <a:ext cx="8229600" cy="52352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/>
              <a:t>Questions?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521549-E3B9-D145-89B4-190F5467244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430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53735"/>
                </a:solidFill>
              </a:rPr>
              <a:t>Contact Me</a:t>
            </a:r>
            <a:endParaRPr lang="en-US" dirty="0">
              <a:solidFill>
                <a:srgbClr val="95373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dirty="0" smtClean="0"/>
              <a:t>Have a question or comment? </a:t>
            </a:r>
          </a:p>
          <a:p>
            <a:pPr marL="0" indent="0" algn="ctr">
              <a:buNone/>
            </a:pPr>
            <a:r>
              <a:rPr lang="en-US" sz="2800" dirty="0" smtClean="0"/>
              <a:t>Need additional support?</a:t>
            </a: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dirty="0" smtClean="0"/>
              <a:t>Visit: </a:t>
            </a:r>
            <a:r>
              <a:rPr lang="en-US" dirty="0" smtClean="0">
                <a:hlinkClick r:id="rId2"/>
              </a:rPr>
              <a:t>www.ExecutiveCareerSuccess.com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Email: </a:t>
            </a:r>
            <a:r>
              <a:rPr lang="en-US" dirty="0" smtClean="0">
                <a:hlinkClick r:id="rId3"/>
              </a:rPr>
              <a:t>Kim@ExecutiveCareerSuccess.com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Connect: </a:t>
            </a:r>
            <a:r>
              <a:rPr lang="en-US" dirty="0" smtClean="0">
                <a:hlinkClick r:id="rId4"/>
              </a:rPr>
              <a:t>www.LinkedIn.com/in/KimMeninger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521549-E3B9-D145-89B4-190F5467244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386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Think of Yourself as a Product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3419"/>
            <a:ext cx="8229600" cy="45885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We all have attitudes and beliefs about </a:t>
            </a:r>
            <a:r>
              <a:rPr lang="en-US" dirty="0" smtClean="0"/>
              <a:t>brands </a:t>
            </a:r>
            <a:r>
              <a:rPr lang="en-US" dirty="0"/>
              <a:t>based on our experiences. </a:t>
            </a:r>
            <a:r>
              <a:rPr lang="en-US" dirty="0" smtClean="0"/>
              <a:t>The strongest brands are:</a:t>
            </a:r>
          </a:p>
          <a:p>
            <a:pPr marL="0" indent="0">
              <a:buNone/>
            </a:pPr>
            <a:endParaRPr lang="en-US" sz="1200" dirty="0" smtClean="0"/>
          </a:p>
          <a:p>
            <a:pPr marL="617220" indent="-571500"/>
            <a:r>
              <a:rPr lang="en-US" dirty="0" smtClean="0"/>
              <a:t>Powerful</a:t>
            </a:r>
          </a:p>
          <a:p>
            <a:pPr marL="617220" indent="-571500"/>
            <a:r>
              <a:rPr lang="en-US" dirty="0" smtClean="0"/>
              <a:t>Authentic</a:t>
            </a:r>
          </a:p>
          <a:p>
            <a:pPr marL="617220" indent="-571500"/>
            <a:r>
              <a:rPr lang="en-US" dirty="0" smtClean="0"/>
              <a:t>Consistent</a:t>
            </a:r>
          </a:p>
          <a:p>
            <a:pPr marL="617220" indent="-571500"/>
            <a:r>
              <a:rPr lang="en-US" dirty="0" smtClean="0"/>
              <a:t>Visible</a:t>
            </a:r>
          </a:p>
          <a:p>
            <a:pPr marL="617220" indent="-571500"/>
            <a:r>
              <a:rPr lang="en-US" dirty="0" smtClean="0"/>
              <a:t>Valuable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The same qualities apply to personal brands.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521549-E3B9-D145-89B4-190F5467244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101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1930" y="533400"/>
            <a:ext cx="6695362" cy="10668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Why Is Your Personal Brand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mportant?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774"/>
            <a:ext cx="8229600" cy="411876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 now have greater control of our own destinies.</a:t>
            </a:r>
          </a:p>
          <a:p>
            <a:pPr lvl="1"/>
            <a:r>
              <a:rPr lang="en-US" dirty="0" smtClean="0"/>
              <a:t>With that comes increased responsibility and competition.</a:t>
            </a:r>
          </a:p>
          <a:p>
            <a:r>
              <a:rPr lang="en-US" sz="2800" dirty="0" smtClean="0"/>
              <a:t>To get ahead, we must manage the impressions others have of us.</a:t>
            </a:r>
          </a:p>
          <a:p>
            <a:r>
              <a:rPr lang="en-US" sz="2800" dirty="0" smtClean="0"/>
              <a:t>With a strong brand, you:</a:t>
            </a:r>
          </a:p>
          <a:p>
            <a:pPr lvl="1"/>
            <a:r>
              <a:rPr lang="en-US" dirty="0" smtClean="0"/>
              <a:t>Differentiate yourself from others.</a:t>
            </a:r>
          </a:p>
          <a:p>
            <a:pPr lvl="1"/>
            <a:r>
              <a:rPr lang="en-US" dirty="0" smtClean="0"/>
              <a:t>Maximize your career potential.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521549-E3B9-D145-89B4-190F5467244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419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7662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What is your current brand?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800" dirty="0" smtClean="0"/>
          </a:p>
          <a:p>
            <a:pPr lvl="1"/>
            <a:endParaRPr lang="en-US" dirty="0" smtClean="0"/>
          </a:p>
          <a:p>
            <a:endParaRPr lang="en-US" sz="2800" dirty="0"/>
          </a:p>
        </p:txBody>
      </p:sp>
      <p:pic>
        <p:nvPicPr>
          <p:cNvPr id="5" name="Picture 4" descr="brandlis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050" y="2946652"/>
            <a:ext cx="2975089" cy="3305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082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1930" y="533400"/>
            <a:ext cx="6852070" cy="990600"/>
          </a:xfrm>
        </p:spPr>
        <p:txBody>
          <a:bodyPr>
            <a:noAutofit/>
          </a:bodyPr>
          <a:lstStyle/>
          <a:p>
            <a:r>
              <a:rPr lang="en-US" sz="3400" dirty="0" smtClean="0">
                <a:solidFill>
                  <a:schemeClr val="accent2">
                    <a:lumMod val="75000"/>
                  </a:schemeClr>
                </a:solidFill>
              </a:rPr>
              <a:t>Ask Yourself…</a:t>
            </a:r>
            <a:endParaRPr lang="en-US" sz="3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4815"/>
            <a:ext cx="8229600" cy="4373157"/>
          </a:xfrm>
        </p:spPr>
        <p:txBody>
          <a:bodyPr>
            <a:normAutofit/>
          </a:bodyPr>
          <a:lstStyle/>
          <a:p>
            <a:r>
              <a:rPr lang="en-US" sz="2800" dirty="0"/>
              <a:t>What makes you special?</a:t>
            </a:r>
          </a:p>
          <a:p>
            <a:pPr lvl="1"/>
            <a:r>
              <a:rPr lang="en-US" dirty="0"/>
              <a:t>What are your greatest strengths?</a:t>
            </a:r>
          </a:p>
          <a:p>
            <a:pPr lvl="1"/>
            <a:r>
              <a:rPr lang="en-US" dirty="0"/>
              <a:t>What differentiates you from others?</a:t>
            </a:r>
          </a:p>
          <a:p>
            <a:r>
              <a:rPr lang="en-US" sz="2800" dirty="0"/>
              <a:t>How does your uniqueness translate to value?</a:t>
            </a:r>
          </a:p>
          <a:p>
            <a:pPr lvl="1"/>
            <a:r>
              <a:rPr lang="en-US" dirty="0"/>
              <a:t>What are your most significant accomplishments?</a:t>
            </a:r>
          </a:p>
          <a:p>
            <a:pPr lvl="1"/>
            <a:r>
              <a:rPr lang="en-US" dirty="0"/>
              <a:t>What do people come to you for?</a:t>
            </a:r>
          </a:p>
          <a:p>
            <a:r>
              <a:rPr lang="en-US" sz="2800" dirty="0"/>
              <a:t>What do you want to be known for?</a:t>
            </a:r>
          </a:p>
          <a:p>
            <a:pPr lvl="1"/>
            <a:r>
              <a:rPr lang="en-US" dirty="0"/>
              <a:t>What do you want others to think when they hear your name?</a:t>
            </a:r>
          </a:p>
          <a:p>
            <a:endParaRPr lang="en-US" sz="2800" dirty="0"/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521549-E3B9-D145-89B4-190F5467244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856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1930" y="533400"/>
            <a:ext cx="6852070" cy="990600"/>
          </a:xfrm>
        </p:spPr>
        <p:txBody>
          <a:bodyPr>
            <a:noAutofit/>
          </a:bodyPr>
          <a:lstStyle/>
          <a:p>
            <a:r>
              <a:rPr lang="en-US" sz="3400" dirty="0" smtClean="0">
                <a:solidFill>
                  <a:schemeClr val="accent2">
                    <a:lumMod val="75000"/>
                  </a:schemeClr>
                </a:solidFill>
              </a:rPr>
              <a:t>Seek Feedback</a:t>
            </a:r>
            <a:endParaRPr lang="en-US" sz="3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4815"/>
            <a:ext cx="8229600" cy="43731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Is the perception of others consistent with your perception of yourself?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Talk to trusted colleagues.</a:t>
            </a:r>
          </a:p>
          <a:p>
            <a:r>
              <a:rPr lang="en-US" sz="2800" dirty="0" smtClean="0"/>
              <a:t>Use 360-degree surveys, if possible.</a:t>
            </a:r>
          </a:p>
          <a:p>
            <a:r>
              <a:rPr lang="en-US" sz="2800" dirty="0" smtClean="0"/>
              <a:t>Review past performance reviews.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521549-E3B9-D145-89B4-190F5467244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978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3715" y="1561659"/>
            <a:ext cx="7754485" cy="1585429"/>
          </a:xfrm>
        </p:spPr>
        <p:txBody>
          <a:bodyPr>
            <a:noAutofit/>
          </a:bodyPr>
          <a:lstStyle/>
          <a:p>
            <a:r>
              <a:rPr lang="en-US" sz="4200" dirty="0" smtClean="0">
                <a:solidFill>
                  <a:schemeClr val="accent2">
                    <a:lumMod val="75000"/>
                  </a:schemeClr>
                </a:solidFill>
              </a:rPr>
              <a:t>How Do You strengthen your brand?</a:t>
            </a:r>
            <a:endParaRPr lang="en-US" sz="4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" name="Picture 2" descr="shutterstock_16170209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356" y="3651307"/>
            <a:ext cx="3464221" cy="2310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851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1930" y="533400"/>
            <a:ext cx="6695362" cy="990600"/>
          </a:xfrm>
        </p:spPr>
        <p:txBody>
          <a:bodyPr>
            <a:noAutofit/>
          </a:bodyPr>
          <a:lstStyle/>
          <a:p>
            <a:r>
              <a:rPr lang="en-US" sz="3400" dirty="0" smtClean="0">
                <a:solidFill>
                  <a:schemeClr val="accent2">
                    <a:lumMod val="75000"/>
                  </a:schemeClr>
                </a:solidFill>
              </a:rPr>
              <a:t>Determine…</a:t>
            </a:r>
            <a:endParaRPr lang="en-US" sz="3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774"/>
            <a:ext cx="8229600" cy="457222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is your goal?</a:t>
            </a:r>
          </a:p>
          <a:p>
            <a:r>
              <a:rPr lang="en-US" sz="2800" dirty="0" smtClean="0"/>
              <a:t>Who is your target audience?</a:t>
            </a:r>
          </a:p>
          <a:p>
            <a:r>
              <a:rPr lang="en-US" sz="2800" dirty="0" smtClean="0"/>
              <a:t>How does your current brand position you to achieve your goal?</a:t>
            </a:r>
          </a:p>
          <a:p>
            <a:r>
              <a:rPr lang="en-US" sz="2800" dirty="0" smtClean="0"/>
              <a:t>Do you need to make any changes?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521549-E3B9-D145-89B4-190F5467244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209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Tradition">
      <a:dk1>
        <a:srgbClr val="000000"/>
      </a:dk1>
      <a:lt1>
        <a:srgbClr val="FFFFFF"/>
      </a:lt1>
      <a:dk2>
        <a:srgbClr val="59480D"/>
      </a:dk2>
      <a:lt2>
        <a:srgbClr val="D28E11"/>
      </a:lt2>
      <a:accent1>
        <a:srgbClr val="6B4A0B"/>
      </a:accent1>
      <a:accent2>
        <a:srgbClr val="790A14"/>
      </a:accent2>
      <a:accent3>
        <a:srgbClr val="908342"/>
      </a:accent3>
      <a:accent4>
        <a:srgbClr val="423E5C"/>
      </a:accent4>
      <a:accent5>
        <a:srgbClr val="641345"/>
      </a:accent5>
      <a:accent6>
        <a:srgbClr val="748A2F"/>
      </a:accent6>
      <a:hlink>
        <a:srgbClr val="DD7E0E"/>
      </a:hlink>
      <a:folHlink>
        <a:srgbClr val="7F6F6F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18158</TotalTime>
  <Words>656</Words>
  <Application>Microsoft Macintosh PowerPoint</Application>
  <PresentationFormat>On-screen Show (4:3)</PresentationFormat>
  <Paragraphs>139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Clarity</vt:lpstr>
      <vt:lpstr>BUILDING AND MAXIMIZING YOUR PERSONAL BRAND</vt:lpstr>
      <vt:lpstr>What Is a Personal Brand?</vt:lpstr>
      <vt:lpstr>Think of Yourself as a Product</vt:lpstr>
      <vt:lpstr>Why Is Your Personal Brand Important?</vt:lpstr>
      <vt:lpstr>What is your current brand?</vt:lpstr>
      <vt:lpstr>Ask Yourself…</vt:lpstr>
      <vt:lpstr>Seek Feedback</vt:lpstr>
      <vt:lpstr>How Do You strengthen your brand?</vt:lpstr>
      <vt:lpstr>Determine…</vt:lpstr>
      <vt:lpstr>Make Relevant Adjustments</vt:lpstr>
      <vt:lpstr>Showcase Your Brand</vt:lpstr>
      <vt:lpstr>How Do You leverage social media?</vt:lpstr>
      <vt:lpstr>Choose Your Platform(s)</vt:lpstr>
      <vt:lpstr>Establish Your Value</vt:lpstr>
      <vt:lpstr>Create a Social Media Plan</vt:lpstr>
      <vt:lpstr>How Do You manage your brand?</vt:lpstr>
      <vt:lpstr>Be Proactive</vt:lpstr>
      <vt:lpstr>Be Strategic</vt:lpstr>
      <vt:lpstr>Recommended Resources</vt:lpstr>
      <vt:lpstr>PowerPoint Presentation</vt:lpstr>
      <vt:lpstr>Contact 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Norris</dc:creator>
  <cp:lastModifiedBy>Kimberly Meninger</cp:lastModifiedBy>
  <cp:revision>44</cp:revision>
  <dcterms:created xsi:type="dcterms:W3CDTF">2014-09-10T17:36:54Z</dcterms:created>
  <dcterms:modified xsi:type="dcterms:W3CDTF">2014-11-06T20:09:42Z</dcterms:modified>
</cp:coreProperties>
</file>