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920" r:id="rId1"/>
  </p:sldMasterIdLst>
  <p:notesMasterIdLst>
    <p:notesMasterId r:id="rId22"/>
  </p:notesMasterIdLst>
  <p:handoutMasterIdLst>
    <p:handoutMasterId r:id="rId23"/>
  </p:handoutMasterIdLst>
  <p:sldIdLst>
    <p:sldId id="340" r:id="rId2"/>
    <p:sldId id="410" r:id="rId3"/>
    <p:sldId id="411" r:id="rId4"/>
    <p:sldId id="393" r:id="rId5"/>
    <p:sldId id="394" r:id="rId6"/>
    <p:sldId id="395" r:id="rId7"/>
    <p:sldId id="396" r:id="rId8"/>
    <p:sldId id="406" r:id="rId9"/>
    <p:sldId id="407" r:id="rId10"/>
    <p:sldId id="397" r:id="rId11"/>
    <p:sldId id="408" r:id="rId12"/>
    <p:sldId id="398" r:id="rId13"/>
    <p:sldId id="399" r:id="rId14"/>
    <p:sldId id="409" r:id="rId15"/>
    <p:sldId id="400" r:id="rId16"/>
    <p:sldId id="401" r:id="rId17"/>
    <p:sldId id="402" r:id="rId18"/>
    <p:sldId id="403" r:id="rId19"/>
    <p:sldId id="404" r:id="rId20"/>
    <p:sldId id="405" r:id="rId21"/>
  </p:sldIdLst>
  <p:sldSz cx="9144000" cy="6858000" type="screen4x3"/>
  <p:notesSz cx="9296400" cy="6881813"/>
  <p:embeddedFontLst>
    <p:embeddedFont>
      <p:font typeface="Century Gothic" panose="020B050202020202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8000"/>
    <a:srgbClr val="81A6AD"/>
    <a:srgbClr val="8CA293"/>
    <a:srgbClr val="003366"/>
    <a:srgbClr val="FFFFCC"/>
    <a:srgbClr val="000000"/>
    <a:srgbClr val="E3E820"/>
    <a:srgbClr val="4F316D"/>
    <a:srgbClr val="3E3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8387" autoAdjust="0"/>
  </p:normalViewPr>
  <p:slideViewPr>
    <p:cSldViewPr snapToObjects="1">
      <p:cViewPr>
        <p:scale>
          <a:sx n="105" d="100"/>
          <a:sy n="105" d="100"/>
        </p:scale>
        <p:origin x="-179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2" d="100"/>
          <a:sy n="82" d="100"/>
        </p:scale>
        <p:origin x="-1565" y="-8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2009</c:v>
                </c:pt>
              </c:strCache>
            </c:strRef>
          </c:tx>
          <c:spPr>
            <a:solidFill>
              <a:schemeClr val="tx1"/>
            </a:solidFill>
          </c:spPr>
          <c:invertIfNegative val="0"/>
          <c:cat>
            <c:numRef>
              <c:f>Sheet1!$A$2:$A$6</c:f>
              <c:numCache>
                <c:formatCode>General</c:formatCode>
                <c:ptCount val="5"/>
                <c:pt idx="1">
                  <c:v>2009</c:v>
                </c:pt>
                <c:pt idx="2">
                  <c:v>2010</c:v>
                </c:pt>
                <c:pt idx="3">
                  <c:v>2011</c:v>
                </c:pt>
                <c:pt idx="4">
                  <c:v>2012</c:v>
                </c:pt>
              </c:numCache>
            </c:numRef>
          </c:cat>
          <c:val>
            <c:numRef>
              <c:f>Sheet1!$B$2:$B$6</c:f>
              <c:numCache>
                <c:formatCode>0%</c:formatCode>
                <c:ptCount val="5"/>
                <c:pt idx="1">
                  <c:v>0.60000000000000031</c:v>
                </c:pt>
                <c:pt idx="2">
                  <c:v>0.70000000000000029</c:v>
                </c:pt>
                <c:pt idx="3">
                  <c:v>0.75000000000000033</c:v>
                </c:pt>
                <c:pt idx="4">
                  <c:v>1.33</c:v>
                </c:pt>
              </c:numCache>
            </c:numRef>
          </c:val>
        </c:ser>
        <c:ser>
          <c:idx val="1"/>
          <c:order val="1"/>
          <c:tx>
            <c:strRef>
              <c:f>Sheet1!$C$1</c:f>
              <c:strCache>
                <c:ptCount val="1"/>
                <c:pt idx="0">
                  <c:v>2010</c:v>
                </c:pt>
              </c:strCache>
            </c:strRef>
          </c:tx>
          <c:invertIfNegative val="0"/>
          <c:cat>
            <c:numRef>
              <c:f>Sheet1!$A$2:$A$6</c:f>
              <c:numCache>
                <c:formatCode>General</c:formatCode>
                <c:ptCount val="5"/>
                <c:pt idx="1">
                  <c:v>2009</c:v>
                </c:pt>
                <c:pt idx="2">
                  <c:v>2010</c:v>
                </c:pt>
                <c:pt idx="3">
                  <c:v>2011</c:v>
                </c:pt>
                <c:pt idx="4">
                  <c:v>2012</c:v>
                </c:pt>
              </c:numCache>
            </c:numRef>
          </c:cat>
          <c:val>
            <c:numRef>
              <c:f>Sheet1!$C$2:$C$6</c:f>
              <c:numCache>
                <c:formatCode>General</c:formatCode>
                <c:ptCount val="5"/>
              </c:numCache>
            </c:numRef>
          </c:val>
        </c:ser>
        <c:ser>
          <c:idx val="2"/>
          <c:order val="2"/>
          <c:tx>
            <c:strRef>
              <c:f>Sheet1!$D$1</c:f>
              <c:strCache>
                <c:ptCount val="1"/>
                <c:pt idx="0">
                  <c:v>2011</c:v>
                </c:pt>
              </c:strCache>
            </c:strRef>
          </c:tx>
          <c:invertIfNegative val="0"/>
          <c:cat>
            <c:numRef>
              <c:f>Sheet1!$A$2:$A$6</c:f>
              <c:numCache>
                <c:formatCode>General</c:formatCode>
                <c:ptCount val="5"/>
                <c:pt idx="1">
                  <c:v>2009</c:v>
                </c:pt>
                <c:pt idx="2">
                  <c:v>2010</c:v>
                </c:pt>
                <c:pt idx="3">
                  <c:v>2011</c:v>
                </c:pt>
                <c:pt idx="4">
                  <c:v>2012</c:v>
                </c:pt>
              </c:numCache>
            </c:numRef>
          </c:cat>
          <c:val>
            <c:numRef>
              <c:f>Sheet1!$D$2:$D$6</c:f>
              <c:numCache>
                <c:formatCode>General</c:formatCode>
                <c:ptCount val="5"/>
              </c:numCache>
            </c:numRef>
          </c:val>
        </c:ser>
        <c:ser>
          <c:idx val="3"/>
          <c:order val="3"/>
          <c:tx>
            <c:strRef>
              <c:f>Sheet1!$E$1</c:f>
              <c:strCache>
                <c:ptCount val="1"/>
                <c:pt idx="0">
                  <c:v>2012</c:v>
                </c:pt>
              </c:strCache>
            </c:strRef>
          </c:tx>
          <c:invertIfNegative val="0"/>
          <c:cat>
            <c:numRef>
              <c:f>Sheet1!$A$2:$A$6</c:f>
              <c:numCache>
                <c:formatCode>General</c:formatCode>
                <c:ptCount val="5"/>
                <c:pt idx="1">
                  <c:v>2009</c:v>
                </c:pt>
                <c:pt idx="2">
                  <c:v>2010</c:v>
                </c:pt>
                <c:pt idx="3">
                  <c:v>2011</c:v>
                </c:pt>
                <c:pt idx="4">
                  <c:v>2012</c:v>
                </c:pt>
              </c:numCache>
            </c:numRef>
          </c:cat>
          <c:val>
            <c:numRef>
              <c:f>Sheet1!$E$2:$E$6</c:f>
              <c:numCache>
                <c:formatCode>General</c:formatCode>
                <c:ptCount val="5"/>
              </c:numCache>
            </c:numRef>
          </c:val>
        </c:ser>
        <c:dLbls>
          <c:showLegendKey val="0"/>
          <c:showVal val="0"/>
          <c:showCatName val="0"/>
          <c:showSerName val="0"/>
          <c:showPercent val="0"/>
          <c:showBubbleSize val="0"/>
        </c:dLbls>
        <c:gapWidth val="150"/>
        <c:axId val="47220224"/>
        <c:axId val="47221760"/>
      </c:barChart>
      <c:catAx>
        <c:axId val="47220224"/>
        <c:scaling>
          <c:orientation val="minMax"/>
        </c:scaling>
        <c:delete val="0"/>
        <c:axPos val="b"/>
        <c:numFmt formatCode="General" sourceLinked="1"/>
        <c:majorTickMark val="out"/>
        <c:minorTickMark val="none"/>
        <c:tickLblPos val="nextTo"/>
        <c:txPr>
          <a:bodyPr/>
          <a:lstStyle/>
          <a:p>
            <a:pPr>
              <a:defRPr sz="900"/>
            </a:pPr>
            <a:endParaRPr lang="en-US"/>
          </a:p>
        </c:txPr>
        <c:crossAx val="47221760"/>
        <c:crosses val="autoZero"/>
        <c:auto val="1"/>
        <c:lblAlgn val="ctr"/>
        <c:lblOffset val="100"/>
        <c:noMultiLvlLbl val="0"/>
      </c:catAx>
      <c:valAx>
        <c:axId val="47221760"/>
        <c:scaling>
          <c:orientation val="minMax"/>
        </c:scaling>
        <c:delete val="0"/>
        <c:axPos val="l"/>
        <c:majorGridlines/>
        <c:numFmt formatCode="0%" sourceLinked="1"/>
        <c:majorTickMark val="out"/>
        <c:minorTickMark val="none"/>
        <c:tickLblPos val="nextTo"/>
        <c:txPr>
          <a:bodyPr/>
          <a:lstStyle/>
          <a:p>
            <a:pPr>
              <a:defRPr sz="1000"/>
            </a:pPr>
            <a:endParaRPr lang="en-US"/>
          </a:p>
        </c:txPr>
        <c:crossAx val="47220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4" y="2"/>
            <a:ext cx="4029075" cy="34440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dirty="0"/>
          </a:p>
        </p:txBody>
      </p:sp>
      <p:sp>
        <p:nvSpPr>
          <p:cNvPr id="110595" name="Rectangle 3"/>
          <p:cNvSpPr>
            <a:spLocks noGrp="1" noChangeArrowheads="1"/>
          </p:cNvSpPr>
          <p:nvPr>
            <p:ph type="dt" sz="quarter" idx="1"/>
          </p:nvPr>
        </p:nvSpPr>
        <p:spPr bwMode="auto">
          <a:xfrm>
            <a:off x="5265742" y="2"/>
            <a:ext cx="4029075" cy="34440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dirty="0"/>
          </a:p>
        </p:txBody>
      </p:sp>
      <p:sp>
        <p:nvSpPr>
          <p:cNvPr id="110596" name="Rectangle 4"/>
          <p:cNvSpPr>
            <a:spLocks noGrp="1" noChangeArrowheads="1"/>
          </p:cNvSpPr>
          <p:nvPr>
            <p:ph type="ftr" sz="quarter" idx="2"/>
          </p:nvPr>
        </p:nvSpPr>
        <p:spPr bwMode="auto">
          <a:xfrm>
            <a:off x="4" y="6535855"/>
            <a:ext cx="4029075" cy="34440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dirty="0"/>
          </a:p>
        </p:txBody>
      </p:sp>
      <p:sp>
        <p:nvSpPr>
          <p:cNvPr id="110597" name="Rectangle 5"/>
          <p:cNvSpPr>
            <a:spLocks noGrp="1" noChangeArrowheads="1"/>
          </p:cNvSpPr>
          <p:nvPr>
            <p:ph type="sldNum" sz="quarter" idx="3"/>
          </p:nvPr>
        </p:nvSpPr>
        <p:spPr bwMode="auto">
          <a:xfrm>
            <a:off x="5265742" y="6535855"/>
            <a:ext cx="4029075" cy="34440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EFCED6EC-0EBA-4D55-AFAA-2472887D3A81}" type="slidenum">
              <a:rPr lang="en-US"/>
              <a:pPr>
                <a:defRPr/>
              </a:pPr>
              <a:t>‹#›</a:t>
            </a:fld>
            <a:endParaRPr lang="en-US" dirty="0"/>
          </a:p>
        </p:txBody>
      </p:sp>
    </p:spTree>
    <p:extLst>
      <p:ext uri="{BB962C8B-B14F-4D97-AF65-F5344CB8AC3E}">
        <p14:creationId xmlns:p14="http://schemas.microsoft.com/office/powerpoint/2010/main" val="4052315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4" y="2"/>
            <a:ext cx="4029075" cy="34440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dirty="0"/>
          </a:p>
        </p:txBody>
      </p:sp>
      <p:sp>
        <p:nvSpPr>
          <p:cNvPr id="51203" name="Rectangle 3"/>
          <p:cNvSpPr>
            <a:spLocks noGrp="1" noChangeArrowheads="1"/>
          </p:cNvSpPr>
          <p:nvPr>
            <p:ph type="dt" idx="1"/>
          </p:nvPr>
        </p:nvSpPr>
        <p:spPr bwMode="auto">
          <a:xfrm>
            <a:off x="5265742" y="2"/>
            <a:ext cx="4029075" cy="34440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30280" y="3269486"/>
            <a:ext cx="7435849" cy="309650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4" y="6535855"/>
            <a:ext cx="4029075" cy="34440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dirty="0"/>
          </a:p>
        </p:txBody>
      </p:sp>
      <p:sp>
        <p:nvSpPr>
          <p:cNvPr id="51207" name="Rectangle 7"/>
          <p:cNvSpPr>
            <a:spLocks noGrp="1" noChangeArrowheads="1"/>
          </p:cNvSpPr>
          <p:nvPr>
            <p:ph type="sldNum" sz="quarter" idx="5"/>
          </p:nvPr>
        </p:nvSpPr>
        <p:spPr bwMode="auto">
          <a:xfrm>
            <a:off x="5265742" y="6535855"/>
            <a:ext cx="4029075" cy="34440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4FD1D2FE-A234-40CE-B290-A64671F3FABC}" type="slidenum">
              <a:rPr lang="en-US"/>
              <a:pPr>
                <a:defRPr/>
              </a:pPr>
              <a:t>‹#›</a:t>
            </a:fld>
            <a:endParaRPr lang="en-US" dirty="0"/>
          </a:p>
        </p:txBody>
      </p:sp>
    </p:spTree>
    <p:extLst>
      <p:ext uri="{BB962C8B-B14F-4D97-AF65-F5344CB8AC3E}">
        <p14:creationId xmlns:p14="http://schemas.microsoft.com/office/powerpoint/2010/main" val="30456054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A94C9C5-EAC1-4069-BC13-D9117AA89E24}" type="slidenum">
              <a:rPr lang="en-US"/>
              <a:pPr/>
              <a:t>1</a:t>
            </a:fld>
            <a:endParaRPr lang="en-US" dirty="0"/>
          </a:p>
        </p:txBody>
      </p:sp>
      <p:sp>
        <p:nvSpPr>
          <p:cNvPr id="28675" name="Rectangle 2"/>
          <p:cNvSpPr>
            <a:spLocks noGrp="1" noRot="1" noChangeAspect="1" noChangeArrowheads="1" noTextEdit="1"/>
          </p:cNvSpPr>
          <p:nvPr>
            <p:ph type="sldImg"/>
          </p:nvPr>
        </p:nvSpPr>
        <p:spPr>
          <a:xfrm>
            <a:off x="576263" y="449263"/>
            <a:ext cx="8166100" cy="61245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D1D2FE-A234-40CE-B290-A64671F3FABC}" type="slidenum">
              <a:rPr lang="en-US" smtClean="0"/>
              <a:pPr>
                <a:defRPr/>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0" name="Picture 28" descr="PPP_SBUSI_TLE_Global_Business_Teamwor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152400" y="1676400"/>
            <a:ext cx="4419600" cy="2819400"/>
          </a:xfrm>
        </p:spPr>
        <p:txBody>
          <a:bodyPr/>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4648200"/>
            <a:ext cx="8839200" cy="1676400"/>
          </a:xfrm>
        </p:spPr>
        <p:txBody>
          <a:bodyPr anchor="ctr"/>
          <a:lstStyle>
            <a:lvl1pPr marL="0" indent="0" algn="ctr">
              <a:buFontTx/>
              <a:buNone/>
              <a:defRPr/>
            </a:lvl1pPr>
          </a:lstStyle>
          <a:p>
            <a:r>
              <a:rPr lang="en-US" smtClean="0"/>
              <a:t>Click to edit Master subtitle style</a:t>
            </a:r>
            <a:endParaRPr lang="en-US"/>
          </a:p>
        </p:txBody>
      </p:sp>
      <p:sp>
        <p:nvSpPr>
          <p:cNvPr id="3090" name="Rectangle 18"/>
          <p:cNvSpPr>
            <a:spLocks noGrp="1" noChangeArrowheads="1"/>
          </p:cNvSpPr>
          <p:nvPr>
            <p:ph type="dt" sz="half" idx="2"/>
          </p:nvPr>
        </p:nvSpPr>
        <p:spPr/>
        <p:txBody>
          <a:bodyPr/>
          <a:lstStyle>
            <a:lvl1pPr>
              <a:defRPr/>
            </a:lvl1pPr>
          </a:lstStyle>
          <a:p>
            <a:pPr>
              <a:defRPr/>
            </a:pPr>
            <a:endParaRPr lang="en-US" dirty="0"/>
          </a:p>
        </p:txBody>
      </p:sp>
      <p:sp>
        <p:nvSpPr>
          <p:cNvPr id="3091" name="Rectangle 19"/>
          <p:cNvSpPr>
            <a:spLocks noGrp="1" noChangeArrowheads="1"/>
          </p:cNvSpPr>
          <p:nvPr>
            <p:ph type="ftr" sz="quarter" idx="3"/>
          </p:nvPr>
        </p:nvSpPr>
        <p:spPr/>
        <p:txBody>
          <a:bodyPr/>
          <a:lstStyle>
            <a:lvl1pPr>
              <a:defRPr/>
            </a:lvl1pPr>
          </a:lstStyle>
          <a:p>
            <a:pPr>
              <a:defRPr/>
            </a:pPr>
            <a:endParaRPr lang="en-US" dirty="0"/>
          </a:p>
        </p:txBody>
      </p:sp>
      <p:sp>
        <p:nvSpPr>
          <p:cNvPr id="3092" name="Rectangle 20"/>
          <p:cNvSpPr>
            <a:spLocks noGrp="1" noChangeArrowheads="1"/>
          </p:cNvSpPr>
          <p:nvPr>
            <p:ph type="sldNum" sz="quarter" idx="4"/>
          </p:nvPr>
        </p:nvSpPr>
        <p:spPr/>
        <p:txBody>
          <a:bodyPr/>
          <a:lstStyle>
            <a:lvl1pPr>
              <a:defRPr/>
            </a:lvl1pPr>
          </a:lstStyle>
          <a:p>
            <a:pPr>
              <a:defRPr/>
            </a:pPr>
            <a:fld id="{8C42AEE3-8FBF-4092-84A4-A34BAA5063E2}"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750828-1393-4841-8BED-96CDFAEF5C40}"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40F8F2-F9AB-4D6F-8D43-DD4D09DF384F}"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7225858A-26DB-4A35-BF65-2D9BA54D3D92}" type="slidenum">
              <a:rPr lang="en-US" smtClean="0"/>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2" y="6400804"/>
            <a:ext cx="1340282" cy="389763"/>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B4F091-B7FE-4715-AAEA-2CBAD0B8E723}"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E03C437-0365-4625-BEB3-71CB8E765101}"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8C7FB285-0675-4585-A67C-969635A3780D}"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16546C51-9368-4457-9E89-116A2DE5CED7}"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2F93E00-29A7-4B6D-9AFB-99E1B9688A4A}"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B82A34C-5BB0-48CD-AE78-77C6674B27C8}"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57" name="Picture 33" descr="PPP_SBUSI_TXT_Global_Business_Teamwork"/>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52400" y="228600"/>
            <a:ext cx="6248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524000"/>
            <a:ext cx="8839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524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2" name="Rectangle 8"/>
          <p:cNvSpPr>
            <a:spLocks noGrp="1" noChangeArrowheads="1"/>
          </p:cNvSpPr>
          <p:nvPr>
            <p:ph type="ftr" sz="quarter" idx="3"/>
          </p:nvPr>
        </p:nvSpPr>
        <p:spPr bwMode="auto">
          <a:xfrm>
            <a:off x="31242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3" name="Rectangle 9"/>
          <p:cNvSpPr>
            <a:spLocks noGrp="1" noChangeArrowheads="1"/>
          </p:cNvSpPr>
          <p:nvPr>
            <p:ph type="sldNum" sz="quarter" idx="4"/>
          </p:nvPr>
        </p:nvSpPr>
        <p:spPr bwMode="auto">
          <a:xfrm>
            <a:off x="68580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0B3A34-3F9B-401A-8247-CAA6D0ADDBE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p:fade/>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tresumebuilder.com/" TargetMode="External"/><Relationship Id="rId2" Type="http://schemas.openxmlformats.org/officeDocument/2006/relationships/hyperlink" Target="http://www.resume-now.co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resume.com/" TargetMode="External"/><Relationship Id="rId4" Type="http://schemas.openxmlformats.org/officeDocument/2006/relationships/hyperlink" Target="http://www.sarmsof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itionssolutions_logo"/>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6109579" y="5681551"/>
            <a:ext cx="2438401" cy="700761"/>
          </a:xfrm>
          <a:prstGeom prst="rect">
            <a:avLst/>
          </a:prstGeom>
          <a:noFill/>
          <a:ln w="9525" algn="in">
            <a:noFill/>
            <a:miter lim="800000"/>
            <a:headEnd/>
            <a:tailEnd/>
          </a:ln>
          <a:effectLst/>
        </p:spPr>
      </p:pic>
      <p:sp>
        <p:nvSpPr>
          <p:cNvPr id="7" name="Title 1"/>
          <p:cNvSpPr txBox="1">
            <a:spLocks/>
          </p:cNvSpPr>
          <p:nvPr/>
        </p:nvSpPr>
        <p:spPr>
          <a:xfrm>
            <a:off x="152400" y="457200"/>
            <a:ext cx="62484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all" spc="0" normalizeH="0" baseline="0" noProof="0" dirty="0" smtClean="0">
                <a:ln>
                  <a:noFill/>
                </a:ln>
                <a:solidFill>
                  <a:schemeClr val="tx2"/>
                </a:solidFill>
                <a:effectLst/>
                <a:uLnTx/>
                <a:uFillTx/>
                <a:latin typeface="Century Gothic" pitchFamily="34" charset="0"/>
                <a:ea typeface="+mj-ea"/>
                <a:cs typeface="+mj-cs"/>
              </a:rPr>
              <a:t>RESUME WRITING WORKSHOP</a:t>
            </a:r>
            <a:endParaRPr kumimoji="0" lang="en-US" sz="3000" b="1" i="0" u="none" strike="noStrike" kern="0" cap="all" spc="0" normalizeH="0" baseline="0" noProof="0" dirty="0">
              <a:ln>
                <a:noFill/>
              </a:ln>
              <a:solidFill>
                <a:schemeClr val="tx2"/>
              </a:solidFill>
              <a:effectLst/>
              <a:uLnTx/>
              <a:uFillTx/>
              <a:latin typeface="Century Gothic" pitchFamily="34" charset="0"/>
              <a:ea typeface="+mj-ea"/>
              <a:cs typeface="+mj-cs"/>
            </a:endParaRPr>
          </a:p>
        </p:txBody>
      </p:sp>
      <p:sp>
        <p:nvSpPr>
          <p:cNvPr id="2" name="TextBox 1"/>
          <p:cNvSpPr txBox="1"/>
          <p:nvPr/>
        </p:nvSpPr>
        <p:spPr bwMode="auto">
          <a:xfrm>
            <a:off x="637515" y="2925117"/>
            <a:ext cx="7924800" cy="86177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2800" b="1" dirty="0" smtClean="0">
                <a:latin typeface="Cambria" pitchFamily="-28" charset="0"/>
                <a:cs typeface="Cambria" pitchFamily="-28" charset="0"/>
              </a:rPr>
              <a:t>BOSTON COLLEGE WORLD-WIDE WEBINARS:</a:t>
            </a:r>
          </a:p>
          <a:p>
            <a:r>
              <a:rPr lang="en-US" sz="2200" dirty="0">
                <a:latin typeface="Cambria" panose="02040503050406030204" pitchFamily="18" charset="0"/>
              </a:rPr>
              <a:t>Resume Writing: Selling Yourself in a Buyer's Market Event</a:t>
            </a:r>
            <a:endParaRPr lang="en-US" sz="2200" dirty="0">
              <a:latin typeface="Cambria" panose="02040503050406030204" pitchFamily="18" charset="0"/>
              <a:cs typeface="Cambria" pitchFamily="-28" charset="0"/>
            </a:endParaRPr>
          </a:p>
        </p:txBody>
      </p:sp>
      <p:sp>
        <p:nvSpPr>
          <p:cNvPr id="4" name="TextBox 3"/>
          <p:cNvSpPr txBox="1"/>
          <p:nvPr/>
        </p:nvSpPr>
        <p:spPr bwMode="auto">
          <a:xfrm>
            <a:off x="637515" y="4038600"/>
            <a:ext cx="79248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i="1" dirty="0">
                <a:latin typeface="Cambria" pitchFamily="-28" charset="0"/>
                <a:cs typeface="Cambria" pitchFamily="-28" charset="0"/>
              </a:rPr>
              <a:t>w</a:t>
            </a:r>
            <a:r>
              <a:rPr lang="en-US" i="1" dirty="0" smtClean="0">
                <a:latin typeface="Cambria" pitchFamily="-28" charset="0"/>
                <a:cs typeface="Cambria" pitchFamily="-28" charset="0"/>
              </a:rPr>
              <a:t>ith Donna Sullivan ’85, Vice-President, Transition Solutions</a:t>
            </a:r>
            <a:endParaRPr lang="en-US" i="1" dirty="0">
              <a:latin typeface="Cambria" pitchFamily="-28" charset="0"/>
              <a:cs typeface="Cambria" pitchFamily="-28" charset="0"/>
            </a:endParaRPr>
          </a:p>
        </p:txBody>
      </p:sp>
      <p:pic>
        <p:nvPicPr>
          <p:cNvPr id="1028" name="Picture 4" descr="C:\Users\REMILLAJ\Desktop\BC logotype\seal_color.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48" t="8553" r="7307" b="7802"/>
          <a:stretch/>
        </p:blipFill>
        <p:spPr bwMode="auto">
          <a:xfrm>
            <a:off x="4038600" y="1929141"/>
            <a:ext cx="966457" cy="9449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9144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Translate Position Descriptions to Power-Packed Achievements</a:t>
            </a:r>
            <a:endParaRPr lang="en-US" sz="3200" b="1" dirty="0"/>
          </a:p>
        </p:txBody>
      </p:sp>
      <p:sp>
        <p:nvSpPr>
          <p:cNvPr id="7" name="Rectangle 3"/>
          <p:cNvSpPr txBox="1">
            <a:spLocks noChangeArrowheads="1"/>
          </p:cNvSpPr>
          <p:nvPr/>
        </p:nvSpPr>
        <p:spPr bwMode="auto">
          <a:xfrm>
            <a:off x="169652" y="2590800"/>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solidFill>
                  <a:srgbClr val="FF0000"/>
                </a:solidFill>
                <a:latin typeface="Cambria" pitchFamily="-28" charset="0"/>
                <a:cs typeface="Cambria" pitchFamily="-28" charset="0"/>
              </a:rPr>
              <a:t>Look for the “one thing”</a:t>
            </a:r>
          </a:p>
          <a:p>
            <a:pPr lvl="1"/>
            <a:r>
              <a:rPr lang="en-US" altLang="en-US" dirty="0">
                <a:solidFill>
                  <a:srgbClr val="FF0000"/>
                </a:solidFill>
                <a:latin typeface="Cambria" pitchFamily="-28" charset="0"/>
                <a:cs typeface="Cambria" pitchFamily="-28" charset="0"/>
              </a:rPr>
              <a:t>DIFFERENTIATOR</a:t>
            </a:r>
          </a:p>
          <a:p>
            <a:pPr>
              <a:spcBef>
                <a:spcPts val="1000"/>
              </a:spcBef>
            </a:pPr>
            <a:r>
              <a:rPr lang="en-US" altLang="en-US" sz="2600" dirty="0">
                <a:latin typeface="Cambria" pitchFamily="-28" charset="0"/>
                <a:cs typeface="Cambria" pitchFamily="-28" charset="0"/>
              </a:rPr>
              <a:t>Avoid dry, detailed lists of job duties; give readers credit for knowing basic job functions</a:t>
            </a:r>
          </a:p>
          <a:p>
            <a:pPr>
              <a:spcBef>
                <a:spcPts val="1000"/>
              </a:spcBef>
            </a:pPr>
            <a:r>
              <a:rPr lang="en-US" altLang="en-US" sz="2600" dirty="0">
                <a:latin typeface="Cambria" pitchFamily="-28" charset="0"/>
                <a:cs typeface="Cambria" pitchFamily="-28" charset="0"/>
              </a:rPr>
              <a:t>Include job details in achievement statements rather than job summaries</a:t>
            </a:r>
          </a:p>
          <a:p>
            <a:pPr>
              <a:spcBef>
                <a:spcPts val="1000"/>
              </a:spcBef>
            </a:pPr>
            <a:r>
              <a:rPr lang="en-US" altLang="en-US" sz="2600" dirty="0">
                <a:latin typeface="Cambria" pitchFamily="-28" charset="0"/>
                <a:cs typeface="Cambria" pitchFamily="-28" charset="0"/>
              </a:rPr>
              <a:t>Tip: Uncover context and frame each position within the </a:t>
            </a:r>
            <a:r>
              <a:rPr lang="en-US" altLang="en-US" sz="2600" dirty="0">
                <a:solidFill>
                  <a:srgbClr val="FF0000"/>
                </a:solidFill>
                <a:latin typeface="Cambria" pitchFamily="-28" charset="0"/>
                <a:cs typeface="Cambria" pitchFamily="-28" charset="0"/>
              </a:rPr>
              <a:t>context of challenge/opportunity</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10</a:t>
            </a:fld>
            <a:endParaRPr lang="en-US" dirty="0"/>
          </a:p>
        </p:txBody>
      </p:sp>
    </p:spTree>
    <p:extLst>
      <p:ext uri="{BB962C8B-B14F-4D97-AF65-F5344CB8AC3E}">
        <p14:creationId xmlns:p14="http://schemas.microsoft.com/office/powerpoint/2010/main" val="406551020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Century Gothic" pitchFamily="34" charset="0"/>
              </a:rPr>
              <a:t>Example of Accomplishment/Differentiation</a:t>
            </a:r>
            <a:endParaRPr lang="en-US" sz="3000" b="1" dirty="0">
              <a:latin typeface="Century Gothic" pitchFamily="34" charset="0"/>
            </a:endParaRPr>
          </a:p>
        </p:txBody>
      </p:sp>
      <p:sp>
        <p:nvSpPr>
          <p:cNvPr id="3" name="Content Placeholder 2"/>
          <p:cNvSpPr>
            <a:spLocks noGrp="1"/>
          </p:cNvSpPr>
          <p:nvPr>
            <p:ph idx="1"/>
          </p:nvPr>
        </p:nvSpPr>
        <p:spPr/>
        <p:txBody>
          <a:bodyPr/>
          <a:lstStyle/>
          <a:p>
            <a:endParaRPr lang="en-US" sz="1400" dirty="0" smtClean="0"/>
          </a:p>
          <a:p>
            <a:pPr>
              <a:buFont typeface="Wingdings" pitchFamily="2" charset="2"/>
              <a:buChar char="§"/>
            </a:pPr>
            <a:r>
              <a:rPr lang="en-US" sz="1400" b="1" dirty="0" smtClean="0"/>
              <a:t>Drove sales from $4.5 million to $7.2 million while operating with a 38-40 percent gross profit margin by forging alliances with key accounts and by spearheading highly effective inventory control and productivity enhancement initiatives. </a:t>
            </a:r>
          </a:p>
          <a:p>
            <a:pPr>
              <a:buFont typeface="Wingdings" pitchFamily="2" charset="2"/>
              <a:buChar char="§"/>
            </a:pPr>
            <a:endParaRPr lang="en-US" sz="1400" b="1" dirty="0" smtClean="0"/>
          </a:p>
          <a:p>
            <a:pPr>
              <a:buFont typeface="Wingdings" pitchFamily="2" charset="2"/>
              <a:buChar char="§"/>
            </a:pPr>
            <a:r>
              <a:rPr lang="en-US" sz="1400" b="1" dirty="0" smtClean="0"/>
              <a:t>Increased charitable funding by 50% within three years which increased charities funded from 1,000 to 2,000 by building case and gaining buy-in from senior management. </a:t>
            </a:r>
          </a:p>
          <a:p>
            <a:pPr>
              <a:buNone/>
            </a:pPr>
            <a:endParaRPr lang="en-US" sz="1400" b="1" dirty="0" smtClean="0"/>
          </a:p>
          <a:p>
            <a:pPr>
              <a:buFont typeface="Wingdings" pitchFamily="2" charset="2"/>
              <a:buChar char="§"/>
            </a:pPr>
            <a:r>
              <a:rPr lang="en-US" sz="1400" b="1" dirty="0" smtClean="0"/>
              <a:t>Spearheaded effort to understand and address issues faced by female associates and customers which accounted for 58% of associates and 65% of customer population resulting in increased donations from $3.5 million to $23 million over 5 years, and increased volunteerism from associates and customers </a:t>
            </a:r>
          </a:p>
          <a:p>
            <a:pPr>
              <a:buFont typeface="Wingdings" pitchFamily="2" charset="2"/>
              <a:buChar char="§"/>
            </a:pPr>
            <a:endParaRPr lang="en-US" sz="1400" b="1" dirty="0" smtClean="0"/>
          </a:p>
          <a:p>
            <a:pPr>
              <a:buFont typeface="Wingdings" pitchFamily="2" charset="2"/>
              <a:buChar char="§"/>
            </a:pPr>
            <a:r>
              <a:rPr lang="en-US" sz="1400" b="1" dirty="0" smtClean="0"/>
              <a:t> Delivered double-digit growth as a result of an effective campaign of corporate events and in-store samples that elevated brand and product awareness; exceeded annual EBIT targets in 2013 by $3MM. </a:t>
            </a:r>
          </a:p>
          <a:p>
            <a:endParaRPr lang="en-US" sz="1400" dirty="0" smtClean="0"/>
          </a:p>
          <a:p>
            <a:pPr>
              <a:buFont typeface="Wingdings" pitchFamily="2" charset="2"/>
              <a:buChar char="§"/>
            </a:pPr>
            <a:endParaRPr lang="en-US" sz="1400" b="1" dirty="0" smtClean="0"/>
          </a:p>
          <a:p>
            <a:pPr>
              <a:buFont typeface="Wingdings" pitchFamily="2" charset="2"/>
              <a:buChar char="§"/>
            </a:pPr>
            <a:endParaRPr lang="en-US" sz="1400" b="1" dirty="0" smtClean="0"/>
          </a:p>
        </p:txBody>
      </p:sp>
      <p:sp>
        <p:nvSpPr>
          <p:cNvPr id="4" name="Slide Number Placeholder 3"/>
          <p:cNvSpPr>
            <a:spLocks noGrp="1"/>
          </p:cNvSpPr>
          <p:nvPr>
            <p:ph type="sldNum" sz="quarter" idx="12"/>
          </p:nvPr>
        </p:nvSpPr>
        <p:spPr/>
        <p:txBody>
          <a:bodyPr/>
          <a:lstStyle/>
          <a:p>
            <a:pPr>
              <a:defRPr/>
            </a:pPr>
            <a:fld id="{7225858A-26DB-4A35-BF65-2D9BA54D3D92}" type="slidenum">
              <a:rPr lang="en-US" smtClean="0"/>
              <a:pPr>
                <a:defRPr/>
              </a:pPr>
              <a:t>11</a:t>
            </a:fld>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600" b="1" dirty="0" smtClean="0">
                <a:latin typeface="Cambria" pitchFamily="-28" charset="0"/>
                <a:cs typeface="Cambria" pitchFamily="-28" charset="0"/>
              </a:rPr>
              <a:t>Critical Clues to Context</a:t>
            </a:r>
            <a:endParaRPr lang="en-US" sz="36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b="1" dirty="0">
                <a:latin typeface="Cambria" pitchFamily="-28" charset="0"/>
                <a:cs typeface="Cambria" pitchFamily="-28" charset="0"/>
              </a:rPr>
              <a:t>Context:</a:t>
            </a:r>
            <a:r>
              <a:rPr lang="en-US" altLang="en-US" sz="2600" dirty="0">
                <a:latin typeface="Cambria" pitchFamily="-28" charset="0"/>
                <a:cs typeface="Cambria" pitchFamily="-28" charset="0"/>
              </a:rPr>
              <a:t> What was going on at the time?</a:t>
            </a:r>
          </a:p>
          <a:p>
            <a:pPr lvl="1">
              <a:spcBef>
                <a:spcPts val="300"/>
              </a:spcBef>
            </a:pPr>
            <a:r>
              <a:rPr lang="en-US" altLang="en-US" i="1" dirty="0">
                <a:latin typeface="Cambria" pitchFamily="-28" charset="0"/>
                <a:cs typeface="Cambria" pitchFamily="-28" charset="0"/>
              </a:rPr>
              <a:t>Why were you hired?</a:t>
            </a:r>
          </a:p>
          <a:p>
            <a:pPr lvl="1">
              <a:spcBef>
                <a:spcPts val="300"/>
              </a:spcBef>
            </a:pPr>
            <a:r>
              <a:rPr lang="en-US" altLang="en-US" i="1" dirty="0">
                <a:latin typeface="Cambria" pitchFamily="-28" charset="0"/>
                <a:cs typeface="Cambria" pitchFamily="-28" charset="0"/>
              </a:rPr>
              <a:t>Why were you chosen for this role?</a:t>
            </a:r>
          </a:p>
          <a:p>
            <a:pPr lvl="1">
              <a:spcBef>
                <a:spcPts val="300"/>
              </a:spcBef>
            </a:pPr>
            <a:r>
              <a:rPr lang="en-US" altLang="en-US" i="1" dirty="0">
                <a:latin typeface="Cambria" pitchFamily="-28" charset="0"/>
                <a:cs typeface="Cambria" pitchFamily="-28" charset="0"/>
              </a:rPr>
              <a:t>What was going at the company/in the market/in the industry/in the economy?</a:t>
            </a:r>
          </a:p>
          <a:p>
            <a:pPr lvl="1">
              <a:spcBef>
                <a:spcPts val="300"/>
              </a:spcBef>
            </a:pPr>
            <a:r>
              <a:rPr lang="en-US" altLang="en-US" i="1" dirty="0">
                <a:latin typeface="Cambria" pitchFamily="-28" charset="0"/>
                <a:cs typeface="Cambria" pitchFamily="-28" charset="0"/>
              </a:rPr>
              <a:t>Was there a problem?</a:t>
            </a:r>
          </a:p>
          <a:p>
            <a:pPr>
              <a:spcBef>
                <a:spcPts val="800"/>
              </a:spcBef>
            </a:pPr>
            <a:r>
              <a:rPr lang="en-US" altLang="en-US" sz="2600" b="1" dirty="0">
                <a:latin typeface="Cambria" pitchFamily="-28" charset="0"/>
                <a:cs typeface="Cambria" pitchFamily="-28" charset="0"/>
              </a:rPr>
              <a:t>Challenge:</a:t>
            </a:r>
            <a:r>
              <a:rPr lang="en-US" altLang="en-US" sz="2600" dirty="0">
                <a:latin typeface="Cambria" pitchFamily="-28" charset="0"/>
                <a:cs typeface="Cambria" pitchFamily="-28" charset="0"/>
              </a:rPr>
              <a:t> What challenges did you face?</a:t>
            </a:r>
          </a:p>
          <a:p>
            <a:pPr>
              <a:spcBef>
                <a:spcPts val="800"/>
              </a:spcBef>
            </a:pPr>
            <a:r>
              <a:rPr lang="en-US" altLang="en-US" sz="2600" b="1" dirty="0">
                <a:latin typeface="Cambria" pitchFamily="-28" charset="0"/>
                <a:cs typeface="Cambria" pitchFamily="-28" charset="0"/>
              </a:rPr>
              <a:t>Actions:</a:t>
            </a:r>
            <a:r>
              <a:rPr lang="en-US" altLang="en-US" sz="2600" dirty="0">
                <a:latin typeface="Cambria" pitchFamily="-28" charset="0"/>
                <a:cs typeface="Cambria" pitchFamily="-28" charset="0"/>
              </a:rPr>
              <a:t> What did you do about it?</a:t>
            </a:r>
          </a:p>
          <a:p>
            <a:pPr>
              <a:spcBef>
                <a:spcPts val="800"/>
              </a:spcBef>
            </a:pPr>
            <a:r>
              <a:rPr lang="en-US" altLang="en-US" sz="2600" b="1" dirty="0">
                <a:latin typeface="Cambria" pitchFamily="-28" charset="0"/>
                <a:cs typeface="Cambria" pitchFamily="-28" charset="0"/>
              </a:rPr>
              <a:t>Results:</a:t>
            </a:r>
            <a:r>
              <a:rPr lang="en-US" altLang="en-US" sz="2600" dirty="0">
                <a:latin typeface="Cambria" pitchFamily="-28" charset="0"/>
                <a:cs typeface="Cambria" pitchFamily="-28" charset="0"/>
              </a:rPr>
              <a:t> What were the results?</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12</a:t>
            </a:fld>
            <a:endParaRPr lang="en-US" dirty="0"/>
          </a:p>
        </p:txBody>
      </p:sp>
    </p:spTree>
    <p:extLst>
      <p:ext uri="{BB962C8B-B14F-4D97-AF65-F5344CB8AC3E}">
        <p14:creationId xmlns:p14="http://schemas.microsoft.com/office/powerpoint/2010/main" val="425847561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scene3d>
              <a:camera prst="orthographicFront"/>
              <a:lightRig rig="threePt" dir="t">
                <a:rot lat="0" lon="0" rev="3000000"/>
              </a:lightRig>
            </a:scene3d>
            <a:sp3d prstMaterial="dkEdge"/>
          </a:bodyPr>
          <a:lstStyle/>
          <a:p>
            <a:pPr marL="0" indent="0" algn="ctr">
              <a:buNone/>
            </a:pPr>
            <a:r>
              <a:rPr lang="en-US" altLang="en-US" sz="3200" b="1" dirty="0" smtClean="0">
                <a:latin typeface="Cambria" pitchFamily="-28" charset="0"/>
                <a:cs typeface="Cambria" pitchFamily="-28" charset="0"/>
              </a:rPr>
              <a:t>Pump Up the </a:t>
            </a:r>
            <a:r>
              <a:rPr lang="en-US" altLang="en-US" sz="3200" b="1" dirty="0" smtClean="0">
                <a:ln>
                  <a:solidFill>
                    <a:schemeClr val="accent6">
                      <a:shade val="95000"/>
                      <a:satMod val="105000"/>
                      <a:alpha val="46000"/>
                    </a:schemeClr>
                  </a:solidFill>
                </a:ln>
                <a:latin typeface="Cambria" pitchFamily="-28" charset="0"/>
                <a:cs typeface="Cambria" pitchFamily="-28" charset="0"/>
              </a:rPr>
              <a:t>Impact</a:t>
            </a:r>
            <a:endParaRPr lang="en-US" sz="3200" b="1" dirty="0">
              <a:ln>
                <a:solidFill>
                  <a:schemeClr val="accent6">
                    <a:shade val="95000"/>
                    <a:satMod val="105000"/>
                    <a:alpha val="46000"/>
                  </a:schemeClr>
                </a:solidFill>
              </a:ln>
            </a:endParaRPr>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latin typeface="Cambria" pitchFamily="-28" charset="0"/>
                <a:cs typeface="Cambria" pitchFamily="-28" charset="0"/>
              </a:rPr>
              <a:t>Graphs / charts</a:t>
            </a:r>
          </a:p>
          <a:p>
            <a:r>
              <a:rPr lang="en-US" altLang="en-US" sz="2600" dirty="0">
                <a:latin typeface="Cambria" pitchFamily="-28" charset="0"/>
                <a:cs typeface="Cambria" pitchFamily="-28" charset="0"/>
              </a:rPr>
              <a:t>Tables</a:t>
            </a:r>
          </a:p>
          <a:p>
            <a:r>
              <a:rPr lang="en-US" altLang="en-US" sz="2600" dirty="0">
                <a:latin typeface="Cambria" pitchFamily="-28" charset="0"/>
                <a:cs typeface="Cambria" pitchFamily="-28" charset="0"/>
              </a:rPr>
              <a:t>Color</a:t>
            </a:r>
          </a:p>
          <a:p>
            <a:r>
              <a:rPr lang="en-US" altLang="en-US" sz="2600" dirty="0">
                <a:latin typeface="Cambria" pitchFamily="-28" charset="0"/>
                <a:cs typeface="Cambria" pitchFamily="-28" charset="0"/>
              </a:rPr>
              <a:t>Visual design</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13</a:t>
            </a:fld>
            <a:endParaRPr lang="en-US" dirty="0"/>
          </a:p>
        </p:txBody>
      </p:sp>
    </p:spTree>
    <p:extLst>
      <p:ext uri="{BB962C8B-B14F-4D97-AF65-F5344CB8AC3E}">
        <p14:creationId xmlns:p14="http://schemas.microsoft.com/office/powerpoint/2010/main" val="188868688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Century Gothic" pitchFamily="34" charset="0"/>
              </a:rPr>
              <a:t>Example of Graph Use</a:t>
            </a:r>
            <a:endParaRPr lang="en-US" sz="3000" b="1" dirty="0">
              <a:latin typeface="Century Gothic" pitchFamily="34" charset="0"/>
            </a:endParaRPr>
          </a:p>
        </p:txBody>
      </p:sp>
      <p:sp>
        <p:nvSpPr>
          <p:cNvPr id="3" name="Content Placeholder 2"/>
          <p:cNvSpPr>
            <a:spLocks noGrp="1"/>
          </p:cNvSpPr>
          <p:nvPr>
            <p:ph idx="1"/>
          </p:nvPr>
        </p:nvSpPr>
        <p:spPr/>
        <p:txBody>
          <a:bodyPr/>
          <a:lstStyle/>
          <a:p>
            <a:pPr>
              <a:buNone/>
            </a:pPr>
            <a:r>
              <a:rPr lang="en-US" sz="1200" b="1" dirty="0" smtClean="0"/>
              <a:t>Key member of executive team that increased shareholder value 330% in 4 years for the largest hazardous waste/environmental services company in North America ($830M revenue). </a:t>
            </a:r>
          </a:p>
          <a:p>
            <a:pPr>
              <a:buNone/>
            </a:pPr>
            <a:r>
              <a:rPr lang="en-US" sz="1200" dirty="0" smtClean="0"/>
              <a:t>Reporting directly to company Chairman, assumed leadership of newly created organization and held multiple roles and</a:t>
            </a:r>
          </a:p>
          <a:p>
            <a:pPr>
              <a:buNone/>
            </a:pPr>
            <a:r>
              <a:rPr lang="en-US" sz="1200" dirty="0" smtClean="0"/>
              <a:t>responsibilities under title of Executive VP—sales, marketing, external communications, pricing, logistics and transportation,</a:t>
            </a:r>
          </a:p>
          <a:p>
            <a:pPr>
              <a:buNone/>
            </a:pPr>
            <a:r>
              <a:rPr lang="en-US" sz="1200" dirty="0" smtClean="0"/>
              <a:t>strategic planning, human resources, cost program management, and proposals and contracts, with ongoing activity in M&amp;A </a:t>
            </a:r>
          </a:p>
          <a:p>
            <a:pPr>
              <a:buNone/>
            </a:pPr>
            <a:r>
              <a:rPr lang="en-US" sz="1200" dirty="0" smtClean="0"/>
              <a:t>integration and synergy capture.</a:t>
            </a:r>
          </a:p>
          <a:p>
            <a:r>
              <a:rPr lang="en-US" sz="1200" dirty="0" smtClean="0"/>
              <a:t>Drove up shareholder value, boosting stock price from $10.50 to $45.22.</a:t>
            </a:r>
          </a:p>
          <a:p>
            <a:r>
              <a:rPr lang="en-US" sz="1200" dirty="0" smtClean="0"/>
              <a:t> Achieved revenue growth both organically and through acquisition.</a:t>
            </a:r>
            <a:r>
              <a:rPr lang="en-US" sz="1200" b="1" dirty="0" smtClean="0"/>
              <a:t> </a:t>
            </a:r>
            <a:endParaRPr lang="en-US" sz="1200" dirty="0" smtClean="0"/>
          </a:p>
          <a:p>
            <a:r>
              <a:rPr lang="en-US" sz="1200" dirty="0" smtClean="0"/>
              <a:t>Initiated and led (in collaboration with McKinsey consultants) the company’s</a:t>
            </a:r>
          </a:p>
          <a:p>
            <a:pPr>
              <a:buNone/>
            </a:pPr>
            <a:r>
              <a:rPr lang="en-US" sz="1200" dirty="0" smtClean="0"/>
              <a:t> 	first strategic planning process; resulted in formation of regional 			</a:t>
            </a:r>
          </a:p>
          <a:p>
            <a:pPr>
              <a:buNone/>
            </a:pPr>
            <a:r>
              <a:rPr lang="en-US" sz="1200" dirty="0" smtClean="0"/>
              <a:t>	sales and service organization to control costs and streamline market approaches.</a:t>
            </a:r>
          </a:p>
          <a:p>
            <a:r>
              <a:rPr lang="en-US" sz="1200" dirty="0" smtClean="0"/>
              <a:t>Conceived and implemented a vertical markets organization</a:t>
            </a:r>
          </a:p>
          <a:p>
            <a:pPr>
              <a:buNone/>
            </a:pPr>
            <a:r>
              <a:rPr lang="en-US" sz="1200" dirty="0" smtClean="0"/>
              <a:t>	 to ignite sales in 6 strategic industries; realigned corporate account sales structure.	</a:t>
            </a:r>
          </a:p>
          <a:p>
            <a:r>
              <a:rPr lang="en-US" sz="1200" dirty="0" smtClean="0"/>
              <a:t>Developed and introduced first long-term incentive </a:t>
            </a:r>
            <a:r>
              <a:rPr lang="en-US" sz="1200" smtClean="0"/>
              <a:t>plan</a:t>
            </a:r>
            <a:r>
              <a:rPr lang="en-US" sz="1200" b="1" i="1" smtClean="0"/>
              <a:t> 			       </a:t>
            </a:r>
            <a:r>
              <a:rPr lang="en-US" sz="900" b="1" i="1" smtClean="0"/>
              <a:t>Revenue </a:t>
            </a:r>
            <a:r>
              <a:rPr lang="en-US" sz="900" b="1" i="1" dirty="0" smtClean="0"/>
              <a:t>Growth </a:t>
            </a:r>
            <a:r>
              <a:rPr lang="en-US" sz="900" i="1" dirty="0" smtClean="0"/>
              <a:t>(in millions)</a:t>
            </a:r>
            <a:endParaRPr lang="en-US" sz="900" dirty="0" smtClean="0"/>
          </a:p>
          <a:p>
            <a:pPr>
              <a:buNone/>
            </a:pPr>
            <a:r>
              <a:rPr lang="en-US" sz="1200" dirty="0" smtClean="0"/>
              <a:t>	 for corporate senior managers to ensure goal alignment, encourage retention, and increase equity ownership.	</a:t>
            </a:r>
          </a:p>
          <a:p>
            <a:r>
              <a:rPr lang="en-US" sz="1200" dirty="0" smtClean="0"/>
              <a:t>Accelerated growth of professional services organization to 250 outsourced staff at</a:t>
            </a:r>
            <a:br>
              <a:rPr lang="en-US" sz="1200" dirty="0" smtClean="0"/>
            </a:br>
            <a:r>
              <a:rPr lang="en-US" sz="1200" dirty="0" smtClean="0"/>
              <a:t>70+ customer locations. Direct all facets of the business from strategy through general management.</a:t>
            </a:r>
          </a:p>
          <a:p>
            <a:endParaRPr lang="en-US" dirty="0"/>
          </a:p>
        </p:txBody>
      </p:sp>
      <p:graphicFrame>
        <p:nvGraphicFramePr>
          <p:cNvPr id="4" name="Chart 3"/>
          <p:cNvGraphicFramePr/>
          <p:nvPr/>
        </p:nvGraphicFramePr>
        <p:xfrm>
          <a:off x="6400800" y="2971800"/>
          <a:ext cx="2438400" cy="144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14</a:t>
            </a:fld>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Challenging Situations:  Age</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latin typeface="Cambria" pitchFamily="-28" charset="0"/>
                <a:cs typeface="Cambria" pitchFamily="-28" charset="0"/>
              </a:rPr>
              <a:t>Summarize older experience</a:t>
            </a:r>
          </a:p>
          <a:p>
            <a:pPr lvl="1"/>
            <a:r>
              <a:rPr lang="en-US" altLang="en-US" dirty="0">
                <a:latin typeface="Cambria" pitchFamily="-28" charset="0"/>
                <a:cs typeface="Cambria" pitchFamily="-28" charset="0"/>
              </a:rPr>
              <a:t>Omit dates from education</a:t>
            </a:r>
          </a:p>
          <a:p>
            <a:pPr>
              <a:spcBef>
                <a:spcPts val="1000"/>
              </a:spcBef>
            </a:pPr>
            <a:r>
              <a:rPr lang="en-US" altLang="en-US" sz="2600" dirty="0">
                <a:latin typeface="Cambria" pitchFamily="-28" charset="0"/>
                <a:cs typeface="Cambria" pitchFamily="-28" charset="0"/>
              </a:rPr>
              <a:t>Or… date all experience</a:t>
            </a:r>
          </a:p>
          <a:p>
            <a:pPr lvl="1"/>
            <a:r>
              <a:rPr lang="en-US" altLang="en-US" dirty="0">
                <a:latin typeface="Cambria" pitchFamily="-28" charset="0"/>
                <a:cs typeface="Cambria" pitchFamily="-28" charset="0"/>
              </a:rPr>
              <a:t>Then, include dates of graduation</a:t>
            </a:r>
          </a:p>
          <a:p>
            <a:pPr>
              <a:spcBef>
                <a:spcPts val="1000"/>
              </a:spcBef>
            </a:pPr>
            <a:r>
              <a:rPr lang="en-US" altLang="en-US" sz="2600" dirty="0">
                <a:latin typeface="Cambria" pitchFamily="-28" charset="0"/>
                <a:cs typeface="Cambria" pitchFamily="-28" charset="0"/>
              </a:rPr>
              <a:t>Beware:</a:t>
            </a:r>
          </a:p>
          <a:p>
            <a:pPr lvl="1"/>
            <a:r>
              <a:rPr lang="en-US" altLang="en-US" dirty="0">
                <a:latin typeface="Cambria" pitchFamily="-28" charset="0"/>
                <a:cs typeface="Cambria" pitchFamily="-28" charset="0"/>
              </a:rPr>
              <a:t>Making </a:t>
            </a:r>
            <a:r>
              <a:rPr lang="en-US" altLang="en-US" dirty="0" smtClean="0">
                <a:latin typeface="Cambria" pitchFamily="-28" charset="0"/>
                <a:cs typeface="Cambria" pitchFamily="-28" charset="0"/>
              </a:rPr>
              <a:t>Yourself </a:t>
            </a:r>
            <a:r>
              <a:rPr lang="en-US" altLang="en-US" dirty="0">
                <a:latin typeface="Cambria" pitchFamily="-28" charset="0"/>
                <a:cs typeface="Cambria" pitchFamily="-28" charset="0"/>
              </a:rPr>
              <a:t>too young/too inexperienced</a:t>
            </a:r>
          </a:p>
          <a:p>
            <a:pPr lvl="1"/>
            <a:r>
              <a:rPr lang="en-US" altLang="en-US" dirty="0">
                <a:solidFill>
                  <a:srgbClr val="FF0000"/>
                </a:solidFill>
                <a:latin typeface="Cambria" pitchFamily="-28" charset="0"/>
                <a:cs typeface="Cambria" pitchFamily="-28" charset="0"/>
              </a:rPr>
              <a:t>Inadvertently aging </a:t>
            </a:r>
            <a:r>
              <a:rPr lang="en-US" altLang="en-US" dirty="0" smtClean="0">
                <a:solidFill>
                  <a:srgbClr val="FF0000"/>
                </a:solidFill>
                <a:latin typeface="Cambria" pitchFamily="-28" charset="0"/>
                <a:cs typeface="Cambria" pitchFamily="-28" charset="0"/>
              </a:rPr>
              <a:t>yourself -  NEVER use </a:t>
            </a:r>
          </a:p>
          <a:p>
            <a:pPr lvl="1">
              <a:buNone/>
            </a:pPr>
            <a:r>
              <a:rPr lang="en-US" altLang="en-US" dirty="0" smtClean="0">
                <a:solidFill>
                  <a:srgbClr val="FF0000"/>
                </a:solidFill>
                <a:latin typeface="Cambria" pitchFamily="-28" charset="0"/>
                <a:cs typeface="Cambria" pitchFamily="-28" charset="0"/>
              </a:rPr>
              <a:t>            “ More than 20 years experience……”</a:t>
            </a:r>
            <a:endParaRPr lang="en-US" altLang="en-US" dirty="0">
              <a:solidFill>
                <a:srgbClr val="FF0000"/>
              </a:solidFill>
              <a:latin typeface="Cambria" pitchFamily="-28" charset="0"/>
              <a:cs typeface="Cambria" pitchFamily="-28" charset="0"/>
            </a:endParaRP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15</a:t>
            </a:fld>
            <a:endParaRPr lang="en-US" dirty="0"/>
          </a:p>
        </p:txBody>
      </p:sp>
    </p:spTree>
    <p:extLst>
      <p:ext uri="{BB962C8B-B14F-4D97-AF65-F5344CB8AC3E}">
        <p14:creationId xmlns:p14="http://schemas.microsoft.com/office/powerpoint/2010/main" val="79153487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Challenging Situations:  Short Tenure</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latin typeface="Cambria" pitchFamily="-28" charset="0"/>
                <a:cs typeface="Cambria" pitchFamily="-28" charset="0"/>
              </a:rPr>
              <a:t>Use years only, not months and years</a:t>
            </a:r>
          </a:p>
          <a:p>
            <a:pPr>
              <a:spcBef>
                <a:spcPts val="1000"/>
              </a:spcBef>
            </a:pPr>
            <a:r>
              <a:rPr lang="en-US" altLang="en-US" sz="2600" dirty="0">
                <a:solidFill>
                  <a:srgbClr val="FF0000"/>
                </a:solidFill>
                <a:latin typeface="Cambria" pitchFamily="-28" charset="0"/>
                <a:cs typeface="Cambria" pitchFamily="-28" charset="0"/>
              </a:rPr>
              <a:t>Omit jobs</a:t>
            </a:r>
          </a:p>
          <a:p>
            <a:pPr>
              <a:spcBef>
                <a:spcPts val="1000"/>
              </a:spcBef>
            </a:pPr>
            <a:r>
              <a:rPr lang="en-US" altLang="en-US" sz="2600" dirty="0">
                <a:latin typeface="Cambria" pitchFamily="-28" charset="0"/>
                <a:cs typeface="Cambria" pitchFamily="-28" charset="0"/>
              </a:rPr>
              <a:t>Create “umbrella” entry for multiple jobs</a:t>
            </a:r>
          </a:p>
          <a:p>
            <a:pPr lvl="1"/>
            <a:r>
              <a:rPr lang="en-US" altLang="en-US" dirty="0">
                <a:latin typeface="Cambria" pitchFamily="-28" charset="0"/>
                <a:cs typeface="Cambria" pitchFamily="-28" charset="0"/>
              </a:rPr>
              <a:t>Especially useful for contractors/freelancers</a:t>
            </a:r>
          </a:p>
          <a:p>
            <a:pPr>
              <a:spcBef>
                <a:spcPts val="1000"/>
              </a:spcBef>
            </a:pPr>
            <a:r>
              <a:rPr lang="en-US" altLang="en-US" sz="2600" dirty="0">
                <a:latin typeface="Cambria" pitchFamily="-28" charset="0"/>
                <a:cs typeface="Cambria" pitchFamily="-28" charset="0"/>
              </a:rPr>
              <a:t>Use language such as “interim” or “contract”</a:t>
            </a:r>
          </a:p>
          <a:p>
            <a:pPr>
              <a:spcBef>
                <a:spcPts val="1000"/>
              </a:spcBef>
            </a:pPr>
            <a:r>
              <a:rPr lang="en-US" altLang="en-US" sz="2600" dirty="0" smtClean="0">
                <a:latin typeface="Cambria" pitchFamily="-28" charset="0"/>
                <a:cs typeface="Cambria" pitchFamily="-28" charset="0"/>
              </a:rPr>
              <a:t>how do you </a:t>
            </a:r>
            <a:r>
              <a:rPr lang="en-US" altLang="en-US" sz="2600" dirty="0">
                <a:latin typeface="Cambria" pitchFamily="-28" charset="0"/>
                <a:cs typeface="Cambria" pitchFamily="-28" charset="0"/>
              </a:rPr>
              <a:t>deal with the question</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16</a:t>
            </a:fld>
            <a:endParaRPr lang="en-US" dirty="0"/>
          </a:p>
        </p:txBody>
      </p:sp>
    </p:spTree>
    <p:extLst>
      <p:ext uri="{BB962C8B-B14F-4D97-AF65-F5344CB8AC3E}">
        <p14:creationId xmlns:p14="http://schemas.microsoft.com/office/powerpoint/2010/main" val="213900405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Challenging Situations:  Long Tenure</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latin typeface="Cambria" pitchFamily="-28" charset="0"/>
                <a:cs typeface="Cambria" pitchFamily="-28" charset="0"/>
              </a:rPr>
              <a:t>Date individual jobs, NOT entire tenure</a:t>
            </a:r>
          </a:p>
          <a:p>
            <a:pPr>
              <a:spcBef>
                <a:spcPts val="1000"/>
              </a:spcBef>
            </a:pPr>
            <a:r>
              <a:rPr lang="en-US" altLang="en-US" sz="2600" dirty="0">
                <a:latin typeface="Cambria" pitchFamily="-28" charset="0"/>
                <a:cs typeface="Cambria" pitchFamily="-28" charset="0"/>
              </a:rPr>
              <a:t>If possible break up jobs held for more than 5 years</a:t>
            </a:r>
          </a:p>
          <a:p>
            <a:pPr lvl="1"/>
            <a:r>
              <a:rPr lang="en-US" altLang="en-US" dirty="0">
                <a:latin typeface="Cambria" pitchFamily="-28" charset="0"/>
                <a:cs typeface="Cambria" pitchFamily="-28" charset="0"/>
              </a:rPr>
              <a:t>Merger/acquisition?</a:t>
            </a:r>
          </a:p>
          <a:p>
            <a:pPr lvl="1"/>
            <a:r>
              <a:rPr lang="en-US" altLang="en-US" dirty="0">
                <a:latin typeface="Cambria" pitchFamily="-28" charset="0"/>
                <a:cs typeface="Cambria" pitchFamily="-28" charset="0"/>
              </a:rPr>
              <a:t>New/different areas of responsibility?</a:t>
            </a:r>
          </a:p>
          <a:p>
            <a:pPr lvl="1"/>
            <a:r>
              <a:rPr lang="en-US" altLang="en-US" dirty="0">
                <a:latin typeface="Cambria" pitchFamily="-28" charset="0"/>
                <a:cs typeface="Cambria" pitchFamily="-28" charset="0"/>
              </a:rPr>
              <a:t>New challenge?</a:t>
            </a:r>
          </a:p>
          <a:p>
            <a:pPr>
              <a:spcBef>
                <a:spcPts val="1000"/>
              </a:spcBef>
            </a:pPr>
            <a:r>
              <a:rPr lang="en-US" altLang="en-US" sz="2600" dirty="0">
                <a:latin typeface="Cambria" pitchFamily="-28" charset="0"/>
                <a:cs typeface="Cambria" pitchFamily="-28" charset="0"/>
              </a:rPr>
              <a:t>Show progression even if in same job</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17</a:t>
            </a:fld>
            <a:endParaRPr lang="en-US" dirty="0"/>
          </a:p>
        </p:txBody>
      </p:sp>
    </p:spTree>
    <p:extLst>
      <p:ext uri="{BB962C8B-B14F-4D97-AF65-F5344CB8AC3E}">
        <p14:creationId xmlns:p14="http://schemas.microsoft.com/office/powerpoint/2010/main" val="49266802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Challenging Situations:  Changing Careers</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1000"/>
              </a:spcBef>
            </a:pPr>
            <a:r>
              <a:rPr lang="en-US" altLang="en-US" sz="2600" dirty="0">
                <a:latin typeface="Cambria" pitchFamily="-28" charset="0"/>
                <a:cs typeface="Cambria" pitchFamily="-28" charset="0"/>
              </a:rPr>
              <a:t>Clarify goals</a:t>
            </a:r>
          </a:p>
          <a:p>
            <a:pPr>
              <a:spcBef>
                <a:spcPts val="1000"/>
              </a:spcBef>
            </a:pPr>
            <a:r>
              <a:rPr lang="en-US" altLang="en-US" sz="2600" dirty="0">
                <a:latin typeface="Cambria" pitchFamily="-28" charset="0"/>
                <a:cs typeface="Cambria" pitchFamily="-28" charset="0"/>
              </a:rPr>
              <a:t>Use chronological format whenever possible</a:t>
            </a:r>
          </a:p>
          <a:p>
            <a:pPr>
              <a:spcBef>
                <a:spcPts val="1000"/>
              </a:spcBef>
            </a:pPr>
            <a:r>
              <a:rPr lang="en-US" altLang="en-US" sz="2600" dirty="0">
                <a:solidFill>
                  <a:srgbClr val="FF0000"/>
                </a:solidFill>
                <a:latin typeface="Cambria" pitchFamily="-28" charset="0"/>
                <a:cs typeface="Cambria" pitchFamily="-28" charset="0"/>
              </a:rPr>
              <a:t>Use summary as a “positioning piece”</a:t>
            </a:r>
          </a:p>
          <a:p>
            <a:pPr>
              <a:spcBef>
                <a:spcPts val="1000"/>
              </a:spcBef>
            </a:pPr>
            <a:r>
              <a:rPr lang="en-US" altLang="en-US" sz="2600" dirty="0">
                <a:latin typeface="Cambria" pitchFamily="-28" charset="0"/>
                <a:cs typeface="Cambria" pitchFamily="-28" charset="0"/>
              </a:rPr>
              <a:t>Use functional headings within job descriptions to highlight relevant skills</a:t>
            </a:r>
          </a:p>
          <a:p>
            <a:pPr>
              <a:spcBef>
                <a:spcPts val="1000"/>
              </a:spcBef>
            </a:pPr>
            <a:r>
              <a:rPr lang="en-US" altLang="en-US" sz="2600" dirty="0">
                <a:latin typeface="Cambria" pitchFamily="-28" charset="0"/>
                <a:cs typeface="Cambria" pitchFamily="-28" charset="0"/>
              </a:rPr>
              <a:t>Omit irrelevant information</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18</a:t>
            </a:fld>
            <a:endParaRPr lang="en-US" dirty="0"/>
          </a:p>
        </p:txBody>
      </p:sp>
    </p:spTree>
    <p:extLst>
      <p:ext uri="{BB962C8B-B14F-4D97-AF65-F5344CB8AC3E}">
        <p14:creationId xmlns:p14="http://schemas.microsoft.com/office/powerpoint/2010/main" val="411548858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b="1" dirty="0" smtClean="0">
                <a:latin typeface="Cambria" pitchFamily="-28" charset="0"/>
                <a:cs typeface="Cambria" pitchFamily="-28" charset="0"/>
              </a:rPr>
              <a:t>Additional Challenges</a:t>
            </a:r>
            <a:endParaRPr lang="en-US" b="1" dirty="0"/>
          </a:p>
        </p:txBody>
      </p:sp>
      <p:sp>
        <p:nvSpPr>
          <p:cNvPr id="7" name="Rectangle 3"/>
          <p:cNvSpPr txBox="1">
            <a:spLocks noChangeArrowheads="1"/>
          </p:cNvSpPr>
          <p:nvPr/>
        </p:nvSpPr>
        <p:spPr bwMode="auto">
          <a:xfrm>
            <a:off x="169652" y="2209800"/>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altLang="en-US" dirty="0" smtClean="0">
                <a:latin typeface="Cambria" pitchFamily="-28" charset="0"/>
                <a:cs typeface="Cambria" pitchFamily="-28" charset="0"/>
              </a:rPr>
              <a:t>Q/A</a:t>
            </a:r>
            <a:endParaRPr lang="en-US" altLang="en-US" dirty="0">
              <a:latin typeface="Cambria" pitchFamily="-28" charset="0"/>
              <a:cs typeface="Cambria" pitchFamily="-28" charset="0"/>
            </a:endParaRP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19</a:t>
            </a:fld>
            <a:endParaRPr lang="en-US" dirty="0"/>
          </a:p>
        </p:txBody>
      </p:sp>
    </p:spTree>
    <p:extLst>
      <p:ext uri="{BB962C8B-B14F-4D97-AF65-F5344CB8AC3E}">
        <p14:creationId xmlns:p14="http://schemas.microsoft.com/office/powerpoint/2010/main" val="312052964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Century Gothic" pitchFamily="34" charset="0"/>
              </a:rPr>
              <a:t>What is a Resume?</a:t>
            </a:r>
            <a:endParaRPr lang="en-US" sz="3000" b="1" dirty="0">
              <a:latin typeface="Century Gothic" pitchFamily="34" charset="0"/>
            </a:endParaRPr>
          </a:p>
        </p:txBody>
      </p:sp>
      <p:sp>
        <p:nvSpPr>
          <p:cNvPr id="3" name="Content Placeholder 2"/>
          <p:cNvSpPr>
            <a:spLocks noGrp="1"/>
          </p:cNvSpPr>
          <p:nvPr>
            <p:ph idx="1"/>
          </p:nvPr>
        </p:nvSpPr>
        <p:spPr/>
        <p:txBody>
          <a:bodyPr/>
          <a:lstStyle/>
          <a:p>
            <a:r>
              <a:rPr lang="en-US" dirty="0" smtClean="0"/>
              <a:t>A Historical Document?</a:t>
            </a:r>
          </a:p>
          <a:p>
            <a:r>
              <a:rPr lang="en-US" dirty="0" smtClean="0"/>
              <a:t>A laundry List of Jobs/Titles and Companies?</a:t>
            </a:r>
          </a:p>
          <a:p>
            <a:r>
              <a:rPr lang="en-US" dirty="0" smtClean="0"/>
              <a:t>A Paper that you pull out every time you change jobs- so that you can add the latest?</a:t>
            </a:r>
          </a:p>
          <a:p>
            <a:endParaRPr lang="en-US" dirty="0" smtClean="0"/>
          </a:p>
          <a:p>
            <a:r>
              <a:rPr lang="en-US" dirty="0" smtClean="0"/>
              <a:t>A SALES document!  </a:t>
            </a:r>
            <a:endParaRPr lang="en-US" dirty="0"/>
          </a:p>
        </p:txBody>
      </p:sp>
      <p:sp>
        <p:nvSpPr>
          <p:cNvPr id="4" name="Slide Number Placeholder 3"/>
          <p:cNvSpPr>
            <a:spLocks noGrp="1"/>
          </p:cNvSpPr>
          <p:nvPr>
            <p:ph type="sldNum" sz="quarter" idx="12"/>
          </p:nvPr>
        </p:nvSpPr>
        <p:spPr/>
        <p:txBody>
          <a:bodyPr/>
          <a:lstStyle/>
          <a:p>
            <a:pPr>
              <a:defRPr/>
            </a:pPr>
            <a:fld id="{7225858A-26DB-4A35-BF65-2D9BA54D3D92}" type="slidenum">
              <a:rPr lang="en-US" smtClean="0"/>
              <a:pPr>
                <a:defRPr/>
              </a:pPr>
              <a:t>2</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solidFill>
            <a:schemeClr val="tx2"/>
          </a:solidFill>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b="1" dirty="0" smtClean="0">
                <a:solidFill>
                  <a:schemeClr val="tx1"/>
                </a:solidFill>
                <a:latin typeface="Cambria" pitchFamily="-28" charset="0"/>
                <a:cs typeface="Cambria" pitchFamily="-28" charset="0"/>
              </a:rPr>
              <a:t>Resume Assistance</a:t>
            </a:r>
          </a:p>
          <a:p>
            <a:pPr marL="0" indent="0">
              <a:buNone/>
            </a:pPr>
            <a:endParaRPr lang="en-US" sz="1600" b="1" dirty="0" smtClean="0">
              <a:solidFill>
                <a:schemeClr val="tx1"/>
              </a:solidFill>
              <a:latin typeface="Cambria" pitchFamily="-28" charset="0"/>
            </a:endParaRPr>
          </a:p>
          <a:p>
            <a:pPr marL="0" indent="0">
              <a:buNone/>
            </a:pPr>
            <a:endParaRPr lang="en-US" sz="1600" b="1" dirty="0" smtClean="0">
              <a:solidFill>
                <a:schemeClr val="tx1"/>
              </a:solidFill>
              <a:latin typeface="Cambria" pitchFamily="-28" charset="0"/>
            </a:endParaRPr>
          </a:p>
          <a:p>
            <a:pPr marL="0" indent="0">
              <a:buNone/>
            </a:pPr>
            <a:endParaRPr lang="en-US" sz="1600" b="1" dirty="0" smtClean="0">
              <a:solidFill>
                <a:schemeClr val="tx1"/>
              </a:solidFill>
              <a:latin typeface="Cambria" pitchFamily="-28" charset="0"/>
            </a:endParaRPr>
          </a:p>
          <a:p>
            <a:pPr marL="0" indent="0">
              <a:buNone/>
            </a:pPr>
            <a:endParaRPr lang="en-US" sz="1600" b="1" dirty="0" smtClean="0">
              <a:solidFill>
                <a:schemeClr val="tx1"/>
              </a:solidFill>
              <a:latin typeface="Cambria" pitchFamily="-28" charset="0"/>
            </a:endParaRPr>
          </a:p>
          <a:p>
            <a:pPr marL="0" indent="0">
              <a:buNone/>
            </a:pPr>
            <a:r>
              <a:rPr lang="en-US" sz="1600" b="1" dirty="0" smtClean="0">
                <a:solidFill>
                  <a:schemeClr val="tx1"/>
                </a:solidFill>
                <a:latin typeface="Cambria" pitchFamily="-28" charset="0"/>
              </a:rPr>
              <a:t>Alumni Connection for Boston College – Alumni Rate</a:t>
            </a:r>
          </a:p>
          <a:p>
            <a:pPr marL="0" indent="0">
              <a:buNone/>
            </a:pPr>
            <a:r>
              <a:rPr lang="en-US" sz="1600" b="1" dirty="0" smtClean="0">
                <a:solidFill>
                  <a:schemeClr val="tx1"/>
                </a:solidFill>
                <a:latin typeface="Cambria" pitchFamily="-28" charset="0"/>
              </a:rPr>
              <a:t>	</a:t>
            </a:r>
            <a:r>
              <a:rPr lang="en-US" sz="1600" i="1" dirty="0" smtClean="0">
                <a:solidFill>
                  <a:schemeClr val="tx1"/>
                </a:solidFill>
                <a:latin typeface="Cambria" pitchFamily="-28" charset="0"/>
              </a:rPr>
              <a:t>Transitionsolutions.com</a:t>
            </a:r>
          </a:p>
          <a:p>
            <a:pPr marL="0" indent="0">
              <a:buNone/>
            </a:pPr>
            <a:endParaRPr lang="en-US" sz="1600" b="1" dirty="0" smtClean="0">
              <a:solidFill>
                <a:schemeClr val="tx1"/>
              </a:solidFill>
              <a:latin typeface="Cambria" pitchFamily="-28" charset="0"/>
            </a:endParaRPr>
          </a:p>
          <a:p>
            <a:pPr marL="0" indent="0">
              <a:buNone/>
            </a:pPr>
            <a:r>
              <a:rPr lang="en-US" sz="1600" b="1" dirty="0" smtClean="0">
                <a:solidFill>
                  <a:schemeClr val="tx1"/>
                </a:solidFill>
                <a:latin typeface="Cambria" pitchFamily="-28" charset="0"/>
              </a:rPr>
              <a:t>Seek out Resume Certified Professionals – Google on Internet</a:t>
            </a:r>
          </a:p>
          <a:p>
            <a:pPr marL="0" indent="0">
              <a:buNone/>
            </a:pPr>
            <a:endParaRPr lang="en-US" sz="1600" b="1" dirty="0" smtClean="0">
              <a:solidFill>
                <a:schemeClr val="tx1"/>
              </a:solidFill>
              <a:latin typeface="Cambria" pitchFamily="-28" charset="0"/>
            </a:endParaRPr>
          </a:p>
          <a:p>
            <a:r>
              <a:rPr lang="en-US" sz="1600" dirty="0" smtClean="0">
                <a:solidFill>
                  <a:schemeClr val="tx1"/>
                </a:solidFill>
              </a:rPr>
              <a:t>Free and paid</a:t>
            </a:r>
          </a:p>
          <a:p>
            <a:r>
              <a:rPr lang="en-US" sz="1600" u="sng" dirty="0" smtClean="0">
                <a:hlinkClick r:id="rId2"/>
              </a:rPr>
              <a:t>http://www.resume-now.com/</a:t>
            </a:r>
            <a:endParaRPr lang="en-US" sz="1600" dirty="0" smtClean="0"/>
          </a:p>
          <a:p>
            <a:r>
              <a:rPr lang="en-US" sz="1600" u="sng" dirty="0" smtClean="0">
                <a:hlinkClick r:id="rId3"/>
              </a:rPr>
              <a:t>http://www.gotresumebuilder.com/</a:t>
            </a:r>
            <a:endParaRPr lang="en-US" sz="1600" dirty="0" smtClean="0"/>
          </a:p>
          <a:p>
            <a:r>
              <a:rPr lang="en-US" sz="1600" u="sng" dirty="0" smtClean="0">
                <a:hlinkClick r:id="rId4"/>
              </a:rPr>
              <a:t>http://www.sarmsoft.com</a:t>
            </a:r>
            <a:r>
              <a:rPr lang="en-US" sz="1600" u="sng" dirty="0" smtClean="0">
                <a:solidFill>
                  <a:schemeClr val="tx1"/>
                </a:solidFill>
                <a:hlinkClick r:id="rId4"/>
              </a:rPr>
              <a:t>/</a:t>
            </a:r>
            <a:r>
              <a:rPr lang="en-US" sz="1600" dirty="0" smtClean="0">
                <a:solidFill>
                  <a:schemeClr val="tx1"/>
                </a:solidFill>
              </a:rPr>
              <a:t> (download)</a:t>
            </a:r>
          </a:p>
          <a:p>
            <a:r>
              <a:rPr lang="en-US" sz="1600" u="sng" dirty="0" smtClean="0">
                <a:hlinkClick r:id="rId5"/>
              </a:rPr>
              <a:t>https://www.resume.com/</a:t>
            </a:r>
            <a:endParaRPr lang="en-US" sz="1600" dirty="0" smtClean="0"/>
          </a:p>
          <a:p>
            <a:r>
              <a:rPr lang="en-US" sz="1600" dirty="0" smtClean="0"/>
              <a:t> </a:t>
            </a:r>
          </a:p>
          <a:p>
            <a:pPr marL="0" indent="0">
              <a:buNone/>
            </a:pPr>
            <a:r>
              <a:rPr lang="en-US" sz="1600" b="1" dirty="0" smtClean="0">
                <a:latin typeface="Cambria" pitchFamily="-28" charset="0"/>
              </a:rPr>
              <a:t> </a:t>
            </a:r>
            <a:endParaRPr lang="en-US" sz="1600" b="1" dirty="0"/>
          </a:p>
        </p:txBody>
      </p:sp>
      <p:pic>
        <p:nvPicPr>
          <p:cNvPr id="5" name="Picture 2" descr="transitionssolutions_logo"/>
          <p:cNvPicPr>
            <a:picLocks noChangeAspect="1" noChangeArrowheads="1"/>
          </p:cNvPicPr>
          <p:nvPr/>
        </p:nvPicPr>
        <p:blipFill>
          <a:blip r:embed="rId6" cstate="print">
            <a:clrChange>
              <a:clrFrom>
                <a:srgbClr val="FFFFFE"/>
              </a:clrFrom>
              <a:clrTo>
                <a:srgbClr val="FFFFFE">
                  <a:alpha val="0"/>
                </a:srgbClr>
              </a:clrTo>
            </a:clrChange>
          </a:blip>
          <a:srcRect/>
          <a:stretch>
            <a:fillRect/>
          </a:stretch>
        </p:blipFill>
        <p:spPr bwMode="auto">
          <a:xfrm>
            <a:off x="381000" y="2225458"/>
            <a:ext cx="2438401" cy="700761"/>
          </a:xfrm>
          <a:prstGeom prst="rect">
            <a:avLst/>
          </a:prstGeom>
          <a:noFill/>
          <a:ln w="9525" algn="in">
            <a:noFill/>
            <a:miter lim="800000"/>
            <a:headEnd/>
            <a:tailEnd/>
          </a:ln>
          <a:effectLst/>
        </p:spPr>
      </p:pic>
      <p:sp>
        <p:nvSpPr>
          <p:cNvPr id="6" name="Slide Number Placeholder 5"/>
          <p:cNvSpPr>
            <a:spLocks noGrp="1"/>
          </p:cNvSpPr>
          <p:nvPr>
            <p:ph type="sldNum" sz="quarter" idx="12"/>
          </p:nvPr>
        </p:nvSpPr>
        <p:spPr/>
        <p:txBody>
          <a:bodyPr/>
          <a:lstStyle/>
          <a:p>
            <a:pPr>
              <a:defRPr/>
            </a:pPr>
            <a:fld id="{7225858A-26DB-4A35-BF65-2D9BA54D3D92}" type="slidenum">
              <a:rPr lang="en-US" smtClean="0"/>
              <a:pPr>
                <a:defRPr/>
              </a:pPr>
              <a:t>20</a:t>
            </a:fld>
            <a:endParaRPr lang="en-US" dirty="0"/>
          </a:p>
        </p:txBody>
      </p:sp>
    </p:spTree>
    <p:extLst>
      <p:ext uri="{BB962C8B-B14F-4D97-AF65-F5344CB8AC3E}">
        <p14:creationId xmlns:p14="http://schemas.microsoft.com/office/powerpoint/2010/main" val="221572306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latin typeface="Century Gothic" pitchFamily="34" charset="0"/>
              </a:rPr>
              <a:t>What you need before you begin</a:t>
            </a:r>
            <a:endParaRPr lang="en-US" sz="3000" b="1" dirty="0">
              <a:latin typeface="Century Gothic" pitchFamily="34" charset="0"/>
            </a:endParaRPr>
          </a:p>
        </p:txBody>
      </p:sp>
      <p:sp>
        <p:nvSpPr>
          <p:cNvPr id="3" name="Content Placeholder 2"/>
          <p:cNvSpPr>
            <a:spLocks noGrp="1"/>
          </p:cNvSpPr>
          <p:nvPr>
            <p:ph idx="1"/>
          </p:nvPr>
        </p:nvSpPr>
        <p:spPr/>
        <p:txBody>
          <a:bodyPr/>
          <a:lstStyle/>
          <a:p>
            <a:pPr>
              <a:buNone/>
            </a:pPr>
            <a:r>
              <a:rPr lang="en-US" dirty="0" smtClean="0"/>
              <a:t>You are the Product.</a:t>
            </a:r>
          </a:p>
          <a:p>
            <a:pPr>
              <a:buNone/>
            </a:pPr>
            <a:endParaRPr lang="en-US" dirty="0" smtClean="0"/>
          </a:p>
          <a:p>
            <a:r>
              <a:rPr lang="en-US" sz="2400" dirty="0" smtClean="0"/>
              <a:t>What are your Features/Benefits?</a:t>
            </a:r>
          </a:p>
          <a:p>
            <a:r>
              <a:rPr lang="en-US" sz="2400" dirty="0" smtClean="0"/>
              <a:t>What are your differentiators?</a:t>
            </a:r>
          </a:p>
          <a:p>
            <a:endParaRPr lang="en-US" sz="2400" dirty="0" smtClean="0"/>
          </a:p>
          <a:p>
            <a:pPr algn="ctr">
              <a:buNone/>
            </a:pPr>
            <a:r>
              <a:rPr lang="en-US" sz="2000" b="1" i="1" dirty="0" smtClean="0"/>
              <a:t>Understand what you are selling and your Target Market</a:t>
            </a:r>
          </a:p>
          <a:p>
            <a:pPr>
              <a:buNone/>
            </a:pPr>
            <a:endParaRPr lang="en-US" dirty="0"/>
          </a:p>
        </p:txBody>
      </p:sp>
      <p:sp>
        <p:nvSpPr>
          <p:cNvPr id="4" name="Slide Number Placeholder 3"/>
          <p:cNvSpPr>
            <a:spLocks noGrp="1"/>
          </p:cNvSpPr>
          <p:nvPr>
            <p:ph type="sldNum" sz="quarter" idx="12"/>
          </p:nvPr>
        </p:nvSpPr>
        <p:spPr/>
        <p:txBody>
          <a:bodyPr/>
          <a:lstStyle/>
          <a:p>
            <a:pPr>
              <a:defRPr/>
            </a:pPr>
            <a:fld id="{7225858A-26DB-4A35-BF65-2D9BA54D3D92}" type="slidenum">
              <a:rPr lang="en-US" smtClean="0"/>
              <a:pPr>
                <a:defRPr/>
              </a:pPr>
              <a:t>3</a:t>
            </a:fld>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Basic Building Blocks</a:t>
            </a:r>
            <a:endParaRPr lang="en-US" sz="3200" b="1" dirty="0"/>
          </a:p>
        </p:txBody>
      </p:sp>
      <p:sp>
        <p:nvSpPr>
          <p:cNvPr id="7" name="Rectangle 3"/>
          <p:cNvSpPr txBox="1">
            <a:spLocks noChangeArrowheads="1"/>
          </p:cNvSpPr>
          <p:nvPr/>
        </p:nvSpPr>
        <p:spPr bwMode="auto">
          <a:xfrm>
            <a:off x="171512" y="2438401"/>
            <a:ext cx="8821947"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kern="0" dirty="0" smtClean="0">
                <a:latin typeface="Cambria" pitchFamily="-28" charset="0"/>
                <a:cs typeface="Cambria" pitchFamily="-28" charset="0"/>
              </a:rPr>
              <a:t>Strategy</a:t>
            </a:r>
          </a:p>
          <a:p>
            <a:r>
              <a:rPr lang="en-US" altLang="en-US" kern="0" dirty="0" smtClean="0">
                <a:latin typeface="Cambria" pitchFamily="-28" charset="0"/>
                <a:cs typeface="Cambria" pitchFamily="-28" charset="0"/>
              </a:rPr>
              <a:t>Positioning</a:t>
            </a:r>
          </a:p>
          <a:p>
            <a:r>
              <a:rPr lang="en-US" altLang="en-US" kern="0" dirty="0" smtClean="0">
                <a:latin typeface="Cambria" pitchFamily="-28" charset="0"/>
                <a:cs typeface="Cambria" pitchFamily="-28" charset="0"/>
              </a:rPr>
              <a:t>Merchandising</a:t>
            </a:r>
          </a:p>
          <a:p>
            <a:r>
              <a:rPr lang="en-US" altLang="en-US" i="1" kern="0" dirty="0" smtClean="0">
                <a:latin typeface="Cambria" pitchFamily="-28" charset="0"/>
                <a:cs typeface="Cambria" pitchFamily="-28" charset="0"/>
              </a:rPr>
              <a:t>Who are you?</a:t>
            </a:r>
            <a:br>
              <a:rPr lang="en-US" altLang="en-US" i="1" kern="0" dirty="0" smtClean="0">
                <a:latin typeface="Cambria" pitchFamily="-28" charset="0"/>
                <a:cs typeface="Cambria" pitchFamily="-28" charset="0"/>
              </a:rPr>
            </a:br>
            <a:r>
              <a:rPr lang="en-US" altLang="en-US" i="1" kern="0" dirty="0" smtClean="0">
                <a:latin typeface="Cambria" pitchFamily="-28" charset="0"/>
                <a:cs typeface="Cambria" pitchFamily="-28" charset="0"/>
              </a:rPr>
              <a:t>How do you want to be perceived?</a:t>
            </a:r>
          </a:p>
          <a:p>
            <a:pPr>
              <a:buNone/>
            </a:pPr>
            <a:endParaRPr lang="en-US" altLang="en-US" i="1" kern="0" dirty="0" smtClean="0">
              <a:latin typeface="Cambria" pitchFamily="-28" charset="0"/>
              <a:cs typeface="Cambria" pitchFamily="-28" charset="0"/>
            </a:endParaRPr>
          </a:p>
          <a:p>
            <a:r>
              <a:rPr lang="en-US" altLang="en-US" kern="0" dirty="0" smtClean="0">
                <a:latin typeface="Cambria" pitchFamily="-28" charset="0"/>
                <a:cs typeface="Cambria" pitchFamily="-28" charset="0"/>
              </a:rPr>
              <a:t>Create Your Product</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4</a:t>
            </a:fld>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Today’s Resumes</a:t>
            </a:r>
            <a:endParaRPr lang="en-US" sz="3200" b="1" dirty="0"/>
          </a:p>
        </p:txBody>
      </p:sp>
      <p:sp>
        <p:nvSpPr>
          <p:cNvPr id="7" name="Rectangle 3"/>
          <p:cNvSpPr txBox="1">
            <a:spLocks noChangeArrowheads="1"/>
          </p:cNvSpPr>
          <p:nvPr/>
        </p:nvSpPr>
        <p:spPr bwMode="auto">
          <a:xfrm>
            <a:off x="169652" y="2441448"/>
            <a:ext cx="8821947" cy="4187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1000"/>
              </a:spcBef>
            </a:pPr>
            <a:r>
              <a:rPr lang="en-US" altLang="en-US" sz="2600" dirty="0">
                <a:latin typeface="Cambria" pitchFamily="-28" charset="0"/>
                <a:cs typeface="Cambria" pitchFamily="-28" charset="0"/>
              </a:rPr>
              <a:t>Shorter, crisper, tighter</a:t>
            </a:r>
          </a:p>
          <a:p>
            <a:pPr>
              <a:lnSpc>
                <a:spcPct val="90000"/>
              </a:lnSpc>
              <a:spcBef>
                <a:spcPts val="1000"/>
              </a:spcBef>
            </a:pPr>
            <a:r>
              <a:rPr lang="en-US" altLang="en-US" sz="2600" dirty="0">
                <a:latin typeface="Cambria" pitchFamily="-28" charset="0"/>
                <a:cs typeface="Cambria" pitchFamily="-28" charset="0"/>
              </a:rPr>
              <a:t>Overt message of value</a:t>
            </a:r>
          </a:p>
          <a:p>
            <a:pPr marL="457200" lvl="1" indent="0">
              <a:lnSpc>
                <a:spcPct val="90000"/>
              </a:lnSpc>
              <a:spcBef>
                <a:spcPts val="600"/>
              </a:spcBef>
              <a:buNone/>
            </a:pPr>
            <a:r>
              <a:rPr lang="en-US" altLang="en-US" i="1" dirty="0">
                <a:solidFill>
                  <a:srgbClr val="FF0000"/>
                </a:solidFill>
                <a:latin typeface="Cambria" pitchFamily="-28" charset="0"/>
                <a:cs typeface="Cambria" pitchFamily="-28" charset="0"/>
              </a:rPr>
              <a:t>“Hit-’em-over-the-head obvious” </a:t>
            </a:r>
            <a:r>
              <a:rPr lang="en-US" altLang="en-US" i="1" dirty="0">
                <a:latin typeface="Cambria" pitchFamily="-28" charset="0"/>
                <a:cs typeface="Cambria" pitchFamily="-28" charset="0"/>
              </a:rPr>
              <a:t>(“Alka-Seltzer” resumes)</a:t>
            </a:r>
          </a:p>
          <a:p>
            <a:pPr>
              <a:lnSpc>
                <a:spcPct val="90000"/>
              </a:lnSpc>
              <a:spcBef>
                <a:spcPts val="1000"/>
              </a:spcBef>
            </a:pPr>
            <a:r>
              <a:rPr lang="en-US" altLang="en-US" sz="2600" dirty="0">
                <a:latin typeface="Cambria" pitchFamily="-28" charset="0"/>
                <a:cs typeface="Cambria" pitchFamily="-28" charset="0"/>
              </a:rPr>
              <a:t>Recommend 2 pages maximum</a:t>
            </a:r>
          </a:p>
          <a:p>
            <a:pPr>
              <a:lnSpc>
                <a:spcPct val="90000"/>
              </a:lnSpc>
              <a:spcBef>
                <a:spcPts val="1000"/>
              </a:spcBef>
            </a:pPr>
            <a:r>
              <a:rPr lang="en-US" altLang="en-US" sz="2600" dirty="0">
                <a:latin typeface="Cambria" pitchFamily="-28" charset="0"/>
                <a:cs typeface="Cambria" pitchFamily="-28" charset="0"/>
              </a:rPr>
              <a:t>Highly skimmable</a:t>
            </a:r>
          </a:p>
          <a:p>
            <a:pPr lvl="1">
              <a:lnSpc>
                <a:spcPct val="90000"/>
              </a:lnSpc>
              <a:spcBef>
                <a:spcPts val="600"/>
              </a:spcBef>
            </a:pPr>
            <a:r>
              <a:rPr lang="en-US" altLang="en-US" dirty="0">
                <a:solidFill>
                  <a:srgbClr val="FF0000"/>
                </a:solidFill>
                <a:latin typeface="Cambria" pitchFamily="-28" charset="0"/>
                <a:cs typeface="Cambria" pitchFamily="-28" charset="0"/>
              </a:rPr>
              <a:t>Short paragraphs </a:t>
            </a:r>
            <a:r>
              <a:rPr lang="en-US" altLang="en-US" dirty="0">
                <a:latin typeface="Cambria" pitchFamily="-28" charset="0"/>
                <a:cs typeface="Cambria" pitchFamily="-28" charset="0"/>
              </a:rPr>
              <a:t>– no more than 4–5 lines</a:t>
            </a:r>
          </a:p>
          <a:p>
            <a:pPr lvl="1">
              <a:lnSpc>
                <a:spcPct val="90000"/>
              </a:lnSpc>
              <a:spcBef>
                <a:spcPts val="600"/>
              </a:spcBef>
            </a:pPr>
            <a:r>
              <a:rPr lang="en-US" altLang="en-US" dirty="0">
                <a:latin typeface="Cambria" pitchFamily="-28" charset="0"/>
                <a:cs typeface="Cambria" pitchFamily="-28" charset="0"/>
              </a:rPr>
              <a:t>No “laundry lists” of bullet points – restrain to 4–6 maximum</a:t>
            </a:r>
          </a:p>
          <a:p>
            <a:pPr lvl="1">
              <a:lnSpc>
                <a:spcPct val="90000"/>
              </a:lnSpc>
              <a:spcBef>
                <a:spcPts val="600"/>
              </a:spcBef>
            </a:pPr>
            <a:r>
              <a:rPr lang="en-US" altLang="en-US" dirty="0">
                <a:latin typeface="Cambria" pitchFamily="-28" charset="0"/>
                <a:cs typeface="Cambria" pitchFamily="-28" charset="0"/>
              </a:rPr>
              <a:t>Bold, spacing, lists, groupings, boxes… all toward the goal of helping the reader grab information in a </a:t>
            </a:r>
            <a:r>
              <a:rPr lang="en-US" altLang="en-US" dirty="0">
                <a:solidFill>
                  <a:srgbClr val="FF0000"/>
                </a:solidFill>
                <a:latin typeface="Cambria" pitchFamily="-28" charset="0"/>
                <a:cs typeface="Cambria" pitchFamily="-28" charset="0"/>
              </a:rPr>
              <a:t>very quick read</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5</a:t>
            </a:fld>
            <a:endParaRPr lang="en-US" dirty="0"/>
          </a:p>
        </p:txBody>
      </p:sp>
    </p:spTree>
    <p:extLst>
      <p:ext uri="{BB962C8B-B14F-4D97-AF65-F5344CB8AC3E}">
        <p14:creationId xmlns:p14="http://schemas.microsoft.com/office/powerpoint/2010/main" val="19480874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Today’s Resumes</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altLang="en-US" sz="2600" dirty="0">
                <a:latin typeface="Cambria" pitchFamily="-28" charset="0"/>
                <a:cs typeface="Cambria" pitchFamily="-28" charset="0"/>
              </a:rPr>
              <a:t>Summary / intro</a:t>
            </a:r>
          </a:p>
          <a:p>
            <a:pPr lvl="1"/>
            <a:r>
              <a:rPr lang="en-US" altLang="en-US" dirty="0">
                <a:solidFill>
                  <a:srgbClr val="FF0000"/>
                </a:solidFill>
                <a:latin typeface="Cambria" pitchFamily="-28" charset="0"/>
                <a:cs typeface="Cambria" pitchFamily="-28" charset="0"/>
              </a:rPr>
              <a:t>Be </a:t>
            </a:r>
            <a:r>
              <a:rPr lang="en-US" altLang="en-US" dirty="0" smtClean="0">
                <a:solidFill>
                  <a:srgbClr val="FF0000"/>
                </a:solidFill>
                <a:latin typeface="Cambria" pitchFamily="-28" charset="0"/>
                <a:cs typeface="Cambria" pitchFamily="-28" charset="0"/>
              </a:rPr>
              <a:t>Creative!  Be Direct!</a:t>
            </a:r>
            <a:endParaRPr lang="en-US" altLang="en-US" dirty="0">
              <a:solidFill>
                <a:srgbClr val="FF0000"/>
              </a:solidFill>
              <a:latin typeface="Cambria" pitchFamily="-28" charset="0"/>
              <a:cs typeface="Cambria" pitchFamily="-28" charset="0"/>
            </a:endParaRPr>
          </a:p>
          <a:p>
            <a:pPr>
              <a:spcBef>
                <a:spcPts val="1000"/>
              </a:spcBef>
            </a:pPr>
            <a:r>
              <a:rPr lang="en-US" altLang="en-US" sz="2600" dirty="0">
                <a:latin typeface="Cambria" pitchFamily="-28" charset="0"/>
                <a:cs typeface="Cambria" pitchFamily="-28" charset="0"/>
              </a:rPr>
              <a:t>Reverse-chronological work history emphasizing accomplishments</a:t>
            </a:r>
          </a:p>
          <a:p>
            <a:pPr lvl="1"/>
            <a:r>
              <a:rPr lang="en-US" altLang="en-US" dirty="0">
                <a:latin typeface="Cambria" pitchFamily="-28" charset="0"/>
                <a:cs typeface="Cambria" pitchFamily="-28" charset="0"/>
              </a:rPr>
              <a:t>Use functional format </a:t>
            </a:r>
            <a:r>
              <a:rPr lang="en-US" altLang="en-US" i="1" dirty="0">
                <a:latin typeface="Cambria" pitchFamily="-28" charset="0"/>
                <a:cs typeface="Cambria" pitchFamily="-28" charset="0"/>
              </a:rPr>
              <a:t>only</a:t>
            </a:r>
            <a:r>
              <a:rPr lang="en-US" altLang="en-US" dirty="0">
                <a:latin typeface="Cambria" pitchFamily="-28" charset="0"/>
                <a:cs typeface="Cambria" pitchFamily="-28" charset="0"/>
              </a:rPr>
              <a:t> when it is the only choice!</a:t>
            </a:r>
          </a:p>
          <a:p>
            <a:pPr>
              <a:spcBef>
                <a:spcPts val="1000"/>
              </a:spcBef>
            </a:pPr>
            <a:r>
              <a:rPr lang="en-US" altLang="en-US" sz="2600" dirty="0">
                <a:latin typeface="Cambria" pitchFamily="-28" charset="0"/>
                <a:cs typeface="Cambria" pitchFamily="-28" charset="0"/>
              </a:rPr>
              <a:t>Education, affiliations, extras</a:t>
            </a:r>
          </a:p>
          <a:p>
            <a:pPr lvl="1"/>
            <a:r>
              <a:rPr lang="en-US" altLang="en-US" dirty="0" smtClean="0">
                <a:solidFill>
                  <a:srgbClr val="FF0000"/>
                </a:solidFill>
                <a:latin typeface="Cambria" pitchFamily="-28" charset="0"/>
                <a:cs typeface="Cambria" pitchFamily="-28" charset="0"/>
              </a:rPr>
              <a:t>Include only what adds value</a:t>
            </a:r>
            <a:endParaRPr lang="en-US" altLang="en-US" dirty="0">
              <a:solidFill>
                <a:srgbClr val="FF0000"/>
              </a:solidFill>
              <a:latin typeface="Cambria" pitchFamily="-28" charset="0"/>
              <a:cs typeface="Cambria" pitchFamily="-28" charset="0"/>
            </a:endParaRP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6</a:t>
            </a:fld>
            <a:endParaRPr lang="en-US" dirty="0"/>
          </a:p>
        </p:txBody>
      </p:sp>
    </p:spTree>
    <p:extLst>
      <p:ext uri="{BB962C8B-B14F-4D97-AF65-F5344CB8AC3E}">
        <p14:creationId xmlns:p14="http://schemas.microsoft.com/office/powerpoint/2010/main" val="121992892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cap="all" dirty="0" smtClean="0">
                <a:latin typeface="Century Gothic" pitchFamily="34" charset="0"/>
              </a:rPr>
              <a:t>RESUME WRITING WORKSHOP</a:t>
            </a:r>
            <a:endParaRPr lang="en-US" sz="3000" b="1" cap="all" dirty="0">
              <a:latin typeface="Century Gothic" pitchFamily="34" charset="0"/>
            </a:endParaRPr>
          </a:p>
        </p:txBody>
      </p:sp>
      <p:sp>
        <p:nvSpPr>
          <p:cNvPr id="4" name="Content Placeholder 3"/>
          <p:cNvSpPr>
            <a:spLocks noGrp="1"/>
          </p:cNvSpPr>
          <p:nvPr>
            <p:ph idx="1"/>
          </p:nvPr>
        </p:nvSpPr>
        <p:spPr>
          <a:xfrm>
            <a:off x="152400" y="1600200"/>
            <a:ext cx="8839200" cy="685800"/>
          </a:xfrm>
        </p:spPr>
        <p:style>
          <a:lnRef idx="1">
            <a:schemeClr val="accent6"/>
          </a:lnRef>
          <a:fillRef idx="3">
            <a:schemeClr val="accent6"/>
          </a:fillRef>
          <a:effectRef idx="2">
            <a:schemeClr val="accent6"/>
          </a:effectRef>
          <a:fontRef idx="minor">
            <a:schemeClr val="lt1"/>
          </a:fontRef>
        </p:style>
        <p:txBody>
          <a:bodyPr/>
          <a:lstStyle/>
          <a:p>
            <a:pPr marL="0" indent="0" algn="ctr">
              <a:buNone/>
            </a:pPr>
            <a:r>
              <a:rPr lang="en-US" altLang="en-US" sz="3200" b="1" dirty="0" smtClean="0">
                <a:latin typeface="Cambria" pitchFamily="-28" charset="0"/>
                <a:cs typeface="Cambria" pitchFamily="-28" charset="0"/>
              </a:rPr>
              <a:t>Writing Stronger Summaries</a:t>
            </a:r>
            <a:endParaRPr lang="en-US" sz="3200" b="1" dirty="0"/>
          </a:p>
        </p:txBody>
      </p:sp>
      <p:sp>
        <p:nvSpPr>
          <p:cNvPr id="7" name="Rectangle 3"/>
          <p:cNvSpPr txBox="1">
            <a:spLocks noChangeArrowheads="1"/>
          </p:cNvSpPr>
          <p:nvPr/>
        </p:nvSpPr>
        <p:spPr bwMode="auto">
          <a:xfrm>
            <a:off x="169652" y="2441448"/>
            <a:ext cx="8821947" cy="4106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90000"/>
              </a:lnSpc>
            </a:pPr>
            <a:r>
              <a:rPr lang="en-US" altLang="en-US" sz="2600" dirty="0">
                <a:solidFill>
                  <a:srgbClr val="FF0000"/>
                </a:solidFill>
                <a:latin typeface="Cambria" pitchFamily="-28" charset="0"/>
                <a:cs typeface="Cambria" pitchFamily="-28" charset="0"/>
              </a:rPr>
              <a:t>Avoid clichés, fluff, and overused language</a:t>
            </a:r>
          </a:p>
          <a:p>
            <a:pPr lvl="1">
              <a:lnSpc>
                <a:spcPct val="90000"/>
              </a:lnSpc>
            </a:pPr>
            <a:r>
              <a:rPr lang="en-US" altLang="en-US" dirty="0">
                <a:solidFill>
                  <a:srgbClr val="FF0000"/>
                </a:solidFill>
                <a:latin typeface="Cambria" pitchFamily="-28" charset="0"/>
                <a:cs typeface="Cambria" pitchFamily="-28" charset="0"/>
              </a:rPr>
              <a:t>“Dynamic executive”</a:t>
            </a:r>
          </a:p>
          <a:p>
            <a:pPr lvl="1">
              <a:lnSpc>
                <a:spcPct val="90000"/>
              </a:lnSpc>
            </a:pPr>
            <a:r>
              <a:rPr lang="en-US" altLang="en-US" dirty="0">
                <a:solidFill>
                  <a:srgbClr val="FF0000"/>
                </a:solidFill>
                <a:latin typeface="Cambria" pitchFamily="-28" charset="0"/>
                <a:cs typeface="Cambria" pitchFamily="-28" charset="0"/>
              </a:rPr>
              <a:t>“Results-oriented professional”</a:t>
            </a:r>
          </a:p>
          <a:p>
            <a:pPr lvl="1">
              <a:lnSpc>
                <a:spcPct val="90000"/>
              </a:lnSpc>
            </a:pPr>
            <a:r>
              <a:rPr lang="en-US" altLang="en-US" dirty="0">
                <a:solidFill>
                  <a:srgbClr val="FF0000"/>
                </a:solidFill>
                <a:latin typeface="Cambria" pitchFamily="-28" charset="0"/>
                <a:cs typeface="Cambria" pitchFamily="-28" charset="0"/>
              </a:rPr>
              <a:t>“Excellent communication skills</a:t>
            </a:r>
            <a:r>
              <a:rPr lang="en-US" altLang="en-US" dirty="0" smtClean="0">
                <a:solidFill>
                  <a:srgbClr val="FF0000"/>
                </a:solidFill>
                <a:latin typeface="Cambria" pitchFamily="-28" charset="0"/>
                <a:cs typeface="Cambria" pitchFamily="-28" charset="0"/>
              </a:rPr>
              <a:t>” – UGH!</a:t>
            </a:r>
            <a:endParaRPr lang="en-US" altLang="en-US" dirty="0">
              <a:solidFill>
                <a:srgbClr val="FF0000"/>
              </a:solidFill>
              <a:latin typeface="Cambria" pitchFamily="-28" charset="0"/>
              <a:cs typeface="Cambria" pitchFamily="-28" charset="0"/>
            </a:endParaRPr>
          </a:p>
          <a:p>
            <a:pPr>
              <a:spcBef>
                <a:spcPts val="1000"/>
              </a:spcBef>
            </a:pPr>
            <a:r>
              <a:rPr lang="en-US" altLang="en-US" sz="2600" dirty="0">
                <a:latin typeface="Cambria" pitchFamily="-28" charset="0"/>
                <a:cs typeface="Cambria" pitchFamily="-28" charset="0"/>
              </a:rPr>
              <a:t>Create a “mini-resume”</a:t>
            </a:r>
          </a:p>
          <a:p>
            <a:pPr>
              <a:spcBef>
                <a:spcPts val="1000"/>
              </a:spcBef>
            </a:pPr>
            <a:r>
              <a:rPr lang="en-US" altLang="en-US" sz="2600" dirty="0">
                <a:latin typeface="Cambria" pitchFamily="-28" charset="0"/>
                <a:cs typeface="Cambria" pitchFamily="-28" charset="0"/>
              </a:rPr>
              <a:t>Reference specific accomplishment highlights</a:t>
            </a:r>
          </a:p>
          <a:p>
            <a:pPr>
              <a:spcBef>
                <a:spcPts val="1000"/>
              </a:spcBef>
            </a:pPr>
            <a:r>
              <a:rPr lang="en-US" altLang="en-US" sz="2600" dirty="0">
                <a:latin typeface="Cambria" pitchFamily="-28" charset="0"/>
                <a:cs typeface="Cambria" pitchFamily="-28" charset="0"/>
              </a:rPr>
              <a:t>Include keyword competencies if you wish</a:t>
            </a:r>
          </a:p>
          <a:p>
            <a:pPr lvl="1">
              <a:lnSpc>
                <a:spcPct val="90000"/>
              </a:lnSpc>
            </a:pPr>
            <a:r>
              <a:rPr lang="en-US" altLang="en-US" dirty="0">
                <a:latin typeface="Cambria" pitchFamily="-28" charset="0"/>
                <a:cs typeface="Cambria" pitchFamily="-28" charset="0"/>
              </a:rPr>
              <a:t>Look for creative ways to present them</a:t>
            </a:r>
          </a:p>
        </p:txBody>
      </p:sp>
      <p:sp>
        <p:nvSpPr>
          <p:cNvPr id="5" name="Slide Number Placeholder 4"/>
          <p:cNvSpPr>
            <a:spLocks noGrp="1"/>
          </p:cNvSpPr>
          <p:nvPr>
            <p:ph type="sldNum" sz="quarter" idx="12"/>
          </p:nvPr>
        </p:nvSpPr>
        <p:spPr/>
        <p:txBody>
          <a:bodyPr/>
          <a:lstStyle/>
          <a:p>
            <a:pPr>
              <a:defRPr/>
            </a:pPr>
            <a:fld id="{7225858A-26DB-4A35-BF65-2D9BA54D3D92}" type="slidenum">
              <a:rPr lang="en-US" smtClean="0"/>
              <a:pPr>
                <a:defRPr/>
              </a:pPr>
              <a:t>7</a:t>
            </a:fld>
            <a:endParaRPr lang="en-US" dirty="0"/>
          </a:p>
        </p:txBody>
      </p:sp>
    </p:spTree>
    <p:extLst>
      <p:ext uri="{BB962C8B-B14F-4D97-AF65-F5344CB8AC3E}">
        <p14:creationId xmlns:p14="http://schemas.microsoft.com/office/powerpoint/2010/main" val="4074257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latin typeface="Century Gothic" pitchFamily="34" charset="0"/>
              </a:rPr>
              <a:t>Summary Example</a:t>
            </a:r>
            <a:endParaRPr lang="en-US" sz="3000" b="1" dirty="0">
              <a:latin typeface="Century Gothic" pitchFamily="34" charset="0"/>
            </a:endParaRPr>
          </a:p>
        </p:txBody>
      </p:sp>
      <p:sp>
        <p:nvSpPr>
          <p:cNvPr id="3" name="Content Placeholder 2"/>
          <p:cNvSpPr>
            <a:spLocks noGrp="1"/>
          </p:cNvSpPr>
          <p:nvPr>
            <p:ph idx="1"/>
          </p:nvPr>
        </p:nvSpPr>
        <p:spPr/>
        <p:txBody>
          <a:bodyPr/>
          <a:lstStyle/>
          <a:p>
            <a:endParaRPr lang="en-US" dirty="0" smtClean="0"/>
          </a:p>
          <a:p>
            <a:pPr algn="ctr">
              <a:buNone/>
            </a:pPr>
            <a:r>
              <a:rPr lang="en-US" sz="1600" dirty="0" smtClean="0"/>
              <a:t> </a:t>
            </a:r>
            <a:r>
              <a:rPr lang="en-US" sz="1600" b="1" dirty="0" smtClean="0"/>
              <a:t>Retail Professional </a:t>
            </a:r>
          </a:p>
          <a:p>
            <a:pPr algn="ctr">
              <a:buNone/>
            </a:pPr>
            <a:r>
              <a:rPr lang="en-US" sz="1600" dirty="0" smtClean="0"/>
              <a:t>Corner Store | National Chain | Virtual Marketplace </a:t>
            </a:r>
          </a:p>
          <a:p>
            <a:pPr>
              <a:buNone/>
            </a:pPr>
            <a:endParaRPr lang="en-US" sz="1200" dirty="0" smtClean="0"/>
          </a:p>
          <a:p>
            <a:pPr>
              <a:buNone/>
            </a:pPr>
            <a:r>
              <a:rPr lang="en-US" sz="1200" dirty="0" smtClean="0"/>
              <a:t>        A highly successful sales, merchandising and management professional with particular expertise in retail healthcare. Breadth of experience includes early career roles as a store manager for both small independent establishments and regional chains; then advancing to category management roles at the first internet pharmacy to do business on the Web; culminating in leading the marketing/ merchandising functions for a multi-million dollar business within a leading national pharmacy and retail healthcare chain. Success has been based on a thorough knowledge of the sales/ merchandising/ marketing process, extensive product knowledge, creatively and effectively working with vendors/ partners, a keen sense of customer expectations and the ability to find/hire/retain superior talent for all aspects of a physical or virtual large retail operation. </a:t>
            </a:r>
          </a:p>
          <a:p>
            <a:pPr>
              <a:buNone/>
            </a:pPr>
            <a:endParaRPr lang="en-US" sz="1600" dirty="0" smtClean="0"/>
          </a:p>
          <a:p>
            <a:pPr algn="ctr">
              <a:buNone/>
            </a:pPr>
            <a:r>
              <a:rPr lang="en-US" sz="1400" dirty="0" smtClean="0"/>
              <a:t>Sales Strategies | Brand Positioning | E-Commerce | Retail Operations </a:t>
            </a:r>
          </a:p>
          <a:p>
            <a:pPr algn="ctr">
              <a:buNone/>
            </a:pPr>
            <a:r>
              <a:rPr lang="en-US" sz="1400" dirty="0" smtClean="0"/>
              <a:t>New Markets/New Operations | Market/Competitor Analysis | Hire/Retain Top Talent </a:t>
            </a:r>
            <a:endParaRPr lang="en-US" sz="1400" dirty="0"/>
          </a:p>
        </p:txBody>
      </p:sp>
      <p:sp>
        <p:nvSpPr>
          <p:cNvPr id="4" name="Slide Number Placeholder 3"/>
          <p:cNvSpPr>
            <a:spLocks noGrp="1"/>
          </p:cNvSpPr>
          <p:nvPr>
            <p:ph type="sldNum" sz="quarter" idx="12"/>
          </p:nvPr>
        </p:nvSpPr>
        <p:spPr/>
        <p:txBody>
          <a:bodyPr/>
          <a:lstStyle/>
          <a:p>
            <a:pPr>
              <a:defRPr/>
            </a:pPr>
            <a:fld id="{7225858A-26DB-4A35-BF65-2D9BA54D3D92}" type="slidenum">
              <a:rPr lang="en-US" smtClean="0"/>
              <a:pPr>
                <a:defRPr/>
              </a:pPr>
              <a:t>8</a:t>
            </a:fld>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latin typeface="Century Gothic" pitchFamily="34" charset="0"/>
              </a:rPr>
              <a:t>Summary Example</a:t>
            </a:r>
            <a:endParaRPr lang="en-US" sz="3000" b="1" dirty="0">
              <a:latin typeface="Century Gothic" pitchFamily="34" charset="0"/>
            </a:endParaRPr>
          </a:p>
        </p:txBody>
      </p:sp>
      <p:sp>
        <p:nvSpPr>
          <p:cNvPr id="3" name="Content Placeholder 2"/>
          <p:cNvSpPr>
            <a:spLocks noGrp="1"/>
          </p:cNvSpPr>
          <p:nvPr>
            <p:ph idx="1"/>
          </p:nvPr>
        </p:nvSpPr>
        <p:spPr/>
        <p:txBody>
          <a:bodyPr/>
          <a:lstStyle/>
          <a:p>
            <a:endParaRPr lang="en-US" dirty="0" smtClean="0"/>
          </a:p>
          <a:p>
            <a:pPr algn="ctr">
              <a:buNone/>
            </a:pPr>
            <a:r>
              <a:rPr lang="en-US" sz="1400" b="1" dirty="0" smtClean="0"/>
              <a:t>MEDIA/MARKETING EXECUTIVE </a:t>
            </a:r>
          </a:p>
          <a:p>
            <a:pPr algn="ctr">
              <a:buNone/>
            </a:pPr>
            <a:r>
              <a:rPr lang="en-US" sz="1400" b="1" i="1" dirty="0" smtClean="0"/>
              <a:t>Strategic Planning/Management/Measurement </a:t>
            </a:r>
          </a:p>
          <a:p>
            <a:pPr>
              <a:buNone/>
            </a:pPr>
            <a:endParaRPr lang="en-US" sz="1400" dirty="0" smtClean="0"/>
          </a:p>
          <a:p>
            <a:pPr>
              <a:buNone/>
            </a:pPr>
            <a:r>
              <a:rPr lang="en-US" sz="1400" b="1" i="1" dirty="0" smtClean="0"/>
              <a:t>       A Marketing Professional </a:t>
            </a:r>
            <a:r>
              <a:rPr lang="en-US" sz="1400" dirty="0" smtClean="0"/>
              <a:t>with extensive experience managing creation and execution of marketing programs through multiple media channels. This includes search engine marketing, digital display advertising, direct mail, print, broadcast, out-of-home and email marketing across retail, healthcare, automotive, telecommunications, computer electronics, catalog, footwear, consumer package goods and consumer services industries. Driven leader with continual success in growing revenues, fostering brand awareness and managing multi-channel media campaigns to solve a variety of marketing challenges. Assess business needs and develop tactical plans to leverage media channel power and pinpoint target audience. Talent for cultivating trust and respect with clients, vendor partners and colleagues. </a:t>
            </a:r>
          </a:p>
          <a:p>
            <a:pPr algn="ctr">
              <a:buNone/>
            </a:pPr>
            <a:r>
              <a:rPr lang="en-US" sz="1400" b="1" i="1" dirty="0" smtClean="0"/>
              <a:t>CORE COMPETENCIES </a:t>
            </a:r>
          </a:p>
          <a:p>
            <a:pPr>
              <a:buNone/>
            </a:pPr>
            <a:r>
              <a:rPr lang="en-US" sz="1400" dirty="0" smtClean="0"/>
              <a:t> Media Strategy and Media Planning                   Paid Search Campaign Management and Optimization </a:t>
            </a:r>
          </a:p>
          <a:p>
            <a:pPr>
              <a:buNone/>
            </a:pPr>
            <a:r>
              <a:rPr lang="en-US" sz="1400" dirty="0" smtClean="0"/>
              <a:t> Target Market and Audience Identification          Campaign Performance Analysis </a:t>
            </a:r>
          </a:p>
          <a:p>
            <a:pPr>
              <a:buNone/>
            </a:pPr>
            <a:r>
              <a:rPr lang="en-US" sz="1400" dirty="0" smtClean="0"/>
              <a:t> Project/Budget Management                               Relationship Management </a:t>
            </a:r>
          </a:p>
          <a:p>
            <a:pPr>
              <a:buNone/>
            </a:pPr>
            <a:r>
              <a:rPr lang="en-US" sz="1400" dirty="0" smtClean="0"/>
              <a:t> Contract Negotiation                                             Team Management </a:t>
            </a:r>
          </a:p>
          <a:p>
            <a:pPr>
              <a:buNone/>
            </a:pPr>
            <a:r>
              <a:rPr lang="en-US" sz="1600" dirty="0" smtClean="0"/>
              <a:t>	</a:t>
            </a:r>
          </a:p>
          <a:p>
            <a:pPr algn="ctr">
              <a:buNone/>
            </a:pPr>
            <a:r>
              <a:rPr lang="en-US" sz="1600" dirty="0" smtClean="0"/>
              <a:t> </a:t>
            </a:r>
            <a:endParaRPr lang="en-US" sz="1400" dirty="0"/>
          </a:p>
        </p:txBody>
      </p:sp>
      <p:sp>
        <p:nvSpPr>
          <p:cNvPr id="4" name="Slide Number Placeholder 3"/>
          <p:cNvSpPr>
            <a:spLocks noGrp="1"/>
          </p:cNvSpPr>
          <p:nvPr>
            <p:ph type="sldNum" sz="quarter" idx="12"/>
          </p:nvPr>
        </p:nvSpPr>
        <p:spPr/>
        <p:txBody>
          <a:bodyPr/>
          <a:lstStyle/>
          <a:p>
            <a:pPr>
              <a:defRPr/>
            </a:pPr>
            <a:fld id="{7225858A-26DB-4A35-BF65-2D9BA54D3D92}" type="slidenum">
              <a:rPr lang="en-US" smtClean="0"/>
              <a:pPr>
                <a:defRPr/>
              </a:pPr>
              <a:t>9</a:t>
            </a:fld>
            <a:endParaRPr lang="en-US"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CVS2">
  <a:themeElements>
    <a:clrScheme name="">
      <a:dk1>
        <a:srgbClr val="000000"/>
      </a:dk1>
      <a:lt1>
        <a:srgbClr val="DDDDDD"/>
      </a:lt1>
      <a:dk2>
        <a:srgbClr val="FFFFFF"/>
      </a:dk2>
      <a:lt2>
        <a:srgbClr val="DDDDDD"/>
      </a:lt2>
      <a:accent1>
        <a:srgbClr val="BBE0E3"/>
      </a:accent1>
      <a:accent2>
        <a:srgbClr val="3366CC"/>
      </a:accent2>
      <a:accent3>
        <a:srgbClr val="EBEBEB"/>
      </a:accent3>
      <a:accent4>
        <a:srgbClr val="000000"/>
      </a:accent4>
      <a:accent5>
        <a:srgbClr val="DAEDEF"/>
      </a:accent5>
      <a:accent6>
        <a:srgbClr val="2D5CB9"/>
      </a:accent6>
      <a:hlink>
        <a:srgbClr val="009999"/>
      </a:hlink>
      <a:folHlink>
        <a:srgbClr val="99CC00"/>
      </a:folHlink>
    </a:clrScheme>
    <a:fontScheme name="PPP_STRAN_TXT_Airport_L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a:defRPr dirty="0">
            <a:latin typeface="Cambria" pitchFamily="-28" charset="0"/>
            <a:cs typeface="Cambria" pitchFamily="-28" charset="0"/>
          </a:defRPr>
        </a:defPPr>
      </a:lstStyle>
    </a:txDef>
  </a:objectDefaults>
  <a:extraClrSchemeLst>
    <a:extraClrScheme>
      <a:clrScheme name="PPP_STRAN_TXT_Airport_Lan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TRAN_TXT_Airport_Land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TRAN_TXT_Airport_Land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TRAN_TXT_Airport_Land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TRAN_TXT_Airport_Land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TRAN_TXT_Airport_Land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TRAN_TXT_Airport_Land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TRAN_TXT_Airport_Land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TRAN_TXT_Airport_Land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TRAN_TXT_Airport_Land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TRAN_TXT_Airport_Land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TRAN_TXT_Airport_Landing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15">
        <a:dk1>
          <a:srgbClr val="808080"/>
        </a:dk1>
        <a:lt1>
          <a:srgbClr val="FFFFFF"/>
        </a:lt1>
        <a:dk2>
          <a:srgbClr val="DDDDDD"/>
        </a:dk2>
        <a:lt2>
          <a:srgbClr val="3366CC"/>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PP_STRAN_TXT_Airport_Landing 16">
        <a:dk1>
          <a:srgbClr val="808080"/>
        </a:dk1>
        <a:lt1>
          <a:srgbClr val="FFFFFF"/>
        </a:lt1>
        <a:dk2>
          <a:srgbClr val="DDDDDD"/>
        </a:dk2>
        <a:lt2>
          <a:srgbClr val="000000"/>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ThemeCVS2</Template>
  <TotalTime>0</TotalTime>
  <Words>1242</Words>
  <Application>Microsoft Office PowerPoint</Application>
  <PresentationFormat>On-screen Show (4:3)</PresentationFormat>
  <Paragraphs>199</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Wingdings</vt:lpstr>
      <vt:lpstr>Cambria</vt:lpstr>
      <vt:lpstr>ThemeCVS2</vt:lpstr>
      <vt:lpstr>PowerPoint Presentation</vt:lpstr>
      <vt:lpstr>What is a Resume?</vt:lpstr>
      <vt:lpstr>What you need before you begin</vt:lpstr>
      <vt:lpstr>RESUME WRITING WORKSHOP</vt:lpstr>
      <vt:lpstr>RESUME WRITING WORKSHOP</vt:lpstr>
      <vt:lpstr>RESUME WRITING WORKSHOP</vt:lpstr>
      <vt:lpstr>RESUME WRITING WORKSHOP</vt:lpstr>
      <vt:lpstr>Summary Example</vt:lpstr>
      <vt:lpstr>Summary Example</vt:lpstr>
      <vt:lpstr>RESUME WRITING WORKSHOP</vt:lpstr>
      <vt:lpstr>Example of Accomplishment/Differentiation</vt:lpstr>
      <vt:lpstr>RESUME WRITING WORKSHOP</vt:lpstr>
      <vt:lpstr>RESUME WRITING WORKSHOP</vt:lpstr>
      <vt:lpstr>Example of Graph Use</vt:lpstr>
      <vt:lpstr>RESUME WRITING WORKSHOP</vt:lpstr>
      <vt:lpstr>RESUME WRITING WORKSHOP</vt:lpstr>
      <vt:lpstr>RESUME WRITING WORKSHOP</vt:lpstr>
      <vt:lpstr>RESUME WRITING WORKSHOP</vt:lpstr>
      <vt:lpstr>RESUME WRITING WORKSHOP</vt:lpstr>
      <vt:lpstr>RESUME WRITING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2010-07-21T19:42:51Z</dcterms:created>
  <dcterms:modified xsi:type="dcterms:W3CDTF">2014-06-17T14:31:42Z</dcterms:modified>
</cp:coreProperties>
</file>