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41"/>
  </p:notesMasterIdLst>
  <p:handoutMasterIdLst>
    <p:handoutMasterId r:id="rId42"/>
  </p:handoutMasterIdLst>
  <p:sldIdLst>
    <p:sldId id="594" r:id="rId7"/>
    <p:sldId id="509" r:id="rId8"/>
    <p:sldId id="508" r:id="rId9"/>
    <p:sldId id="306" r:id="rId10"/>
    <p:sldId id="588" r:id="rId11"/>
    <p:sldId id="515" r:id="rId12"/>
    <p:sldId id="307" r:id="rId13"/>
    <p:sldId id="519" r:id="rId14"/>
    <p:sldId id="520" r:id="rId15"/>
    <p:sldId id="308" r:id="rId16"/>
    <p:sldId id="524" r:id="rId17"/>
    <p:sldId id="523" r:id="rId18"/>
    <p:sldId id="525" r:id="rId19"/>
    <p:sldId id="526" r:id="rId20"/>
    <p:sldId id="537" r:id="rId21"/>
    <p:sldId id="527" r:id="rId22"/>
    <p:sldId id="528" r:id="rId23"/>
    <p:sldId id="529" r:id="rId24"/>
    <p:sldId id="530" r:id="rId25"/>
    <p:sldId id="531" r:id="rId26"/>
    <p:sldId id="592" r:id="rId27"/>
    <p:sldId id="533" r:id="rId28"/>
    <p:sldId id="534" r:id="rId29"/>
    <p:sldId id="538" r:id="rId30"/>
    <p:sldId id="330" r:id="rId31"/>
    <p:sldId id="539" r:id="rId32"/>
    <p:sldId id="540" r:id="rId33"/>
    <p:sldId id="542" r:id="rId34"/>
    <p:sldId id="502" r:id="rId35"/>
    <p:sldId id="503" r:id="rId36"/>
    <p:sldId id="504" r:id="rId37"/>
    <p:sldId id="505" r:id="rId38"/>
    <p:sldId id="585" r:id="rId39"/>
    <p:sldId id="596" r:id="rId40"/>
  </p:sldIdLst>
  <p:sldSz cx="9144000" cy="6858000" type="screen4x3"/>
  <p:notesSz cx="7010400" cy="9296400"/>
  <p:custDataLst>
    <p:tags r:id="rId43"/>
  </p:custDataLst>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STOUN" initials="M" lastIdx="33" clrIdx="0"/>
  <p:cmAuthor id="1" name="Nationwide" initials="N" lastIdx="8" clrIdx="1"/>
  <p:cmAuthor id="2" name="madmin" initials="m" lastIdx="0" clrIdx="2"/>
  <p:cmAuthor id="3" name="john" initials="j" lastIdx="1" clrIdx="3"/>
  <p:cmAuthor id="4" name="Chris Braunreuther" initials="CB" lastIdx="2" clrIdx="4"/>
  <p:cmAuthor id="5" name="Robert Poletto" initials="RP" lastIdx="11" clrIdx="5"/>
  <p:cmAuthor id="6" name="SHUGERM" initials="S" lastIdx="23" clrIdx="6"/>
  <p:cmAuthor id="7" name="Jay Blistan" initials="JB" lastIdx="2" clrIdx="7"/>
  <p:cmAuthor id="8" name="R Poletto" initials="RP" lastIdx="1" clrIdx="8"/>
  <p:cmAuthor id="9" name="garbes3" initials="sg" lastIdx="1" clrIdx="9"/>
  <p:cmAuthor id="10" name="Robert Nance" initials="RN" lastIdx="25" clrIdx="10"/>
  <p:cmAuthor id="11" name="Hausch, Staci" initials="HS" lastIdx="1" clrIdx="11">
    <p:extLst/>
  </p:cmAuthor>
  <p:cmAuthor id="12" name="Hausch, Staci" initials="HS [2]" lastIdx="1" clrIdx="12">
    <p:extLst/>
  </p:cmAuthor>
  <p:cmAuthor id="13" name="Waldrop, Rachel" initials="WR" lastIdx="1" clrIdx="13">
    <p:extLst/>
  </p:cmAuthor>
  <p:cmAuthor id="14" name="Waldrop, Rachel" initials="WR [2]" lastIdx="1" clrIdx="14">
    <p:extLst/>
  </p:cmAuthor>
  <p:cmAuthor id="15" name="Queen, Stephanie G" initials="QSG" lastIdx="1" clrIdx="15">
    <p:extLst/>
  </p:cmAuthor>
  <p:cmAuthor id="16" name="Queen, Stephanie G" initials="QSG [2]" lastIdx="1" clrIdx="16">
    <p:extLst/>
  </p:cmAuthor>
  <p:cmAuthor id="17" name="Queen, Stephanie G" initials="QSG [3]" lastIdx="1" clrIdx="17">
    <p:extLst/>
  </p:cmAuthor>
  <p:cmAuthor id="18" name="Queen, Stephanie G" initials="QSG [4]" lastIdx="1" clrIdx="18">
    <p:extLst/>
  </p:cmAuthor>
  <p:cmAuthor id="19" name="Queen, Stephanie G" initials="QSG [5]" lastIdx="1" clrIdx="19">
    <p:extLst/>
  </p:cmAuthor>
  <p:cmAuthor id="20" name="Queen, Stephanie G" initials="QSG [6]" lastIdx="1" clrIdx="20">
    <p:extLst/>
  </p:cmAuthor>
  <p:cmAuthor id="21" name="Queen, Stephanie G" initials="QSG [7]" lastIdx="1" clrIdx="21">
    <p:extLst/>
  </p:cmAuthor>
  <p:cmAuthor id="22" name="Queen, Stephanie G" initials="QSG [8]" lastIdx="1" clrIdx="22">
    <p:extLst/>
  </p:cmAuthor>
  <p:cmAuthor id="23" name="Queen, Stephanie G" initials="QSG [9]" lastIdx="1" clrIdx="23">
    <p:extLst/>
  </p:cmAuthor>
  <p:cmAuthor id="24" name="Queen, Stephanie G" initials="QSG [10]" lastIdx="1" clrIdx="24">
    <p:extLst/>
  </p:cmAuthor>
  <p:cmAuthor id="25" name="Queen, Stephanie G" initials="QSG [11]" lastIdx="1" clrIdx="25">
    <p:extLst/>
  </p:cmAuthor>
  <p:cmAuthor id="26" name="Queen, Stephanie G" initials="QSG [12]" lastIdx="1" clrIdx="26">
    <p:extLst/>
  </p:cmAuthor>
  <p:cmAuthor id="27" name="Queen, Stephanie G" initials="QSG [13]" lastIdx="1" clrIdx="27">
    <p:extLst/>
  </p:cmAuthor>
  <p:cmAuthor id="28" name="Queen, Stephanie G" initials="QSG [14]" lastIdx="1" clrIdx="28">
    <p:extLst/>
  </p:cmAuthor>
  <p:cmAuthor id="29" name="Queen, Stephanie G" initials="QSG [15]" lastIdx="1" clrIdx="29">
    <p:extLst/>
  </p:cmAuthor>
  <p:cmAuthor id="30" name="Queen, Stephanie G" initials="QSG [16]" lastIdx="1" clrIdx="30">
    <p:extLst/>
  </p:cmAuthor>
  <p:cmAuthor id="31" name="Queen, Stephanie G" initials="QSG [17]" lastIdx="1" clrIdx="31">
    <p:extLst/>
  </p:cmAuthor>
  <p:cmAuthor id="32" name="Queen, Stephanie G" initials="QSG [18]" lastIdx="1" clrIdx="32">
    <p:extLst/>
  </p:cmAuthor>
  <p:cmAuthor id="33" name="Queen, Stephanie G" initials="QSG [19]" lastIdx="1" clrIdx="33">
    <p:extLst/>
  </p:cmAuthor>
  <p:cmAuthor id="34" name="Queen, Stephanie G" initials="QSG [20]" lastIdx="1" clrIdx="34">
    <p:extLst/>
  </p:cmAuthor>
  <p:cmAuthor id="35" name="Queen, Stephanie G" initials="QSG [21]" lastIdx="1" clrIdx="35">
    <p:extLst/>
  </p:cmAuthor>
  <p:cmAuthor id="36" name="Queen, Stephanie G" initials="QSG [22]" lastIdx="1" clrIdx="36">
    <p:extLst/>
  </p:cmAuthor>
  <p:cmAuthor id="37" name="Queen, Stephanie G" initials="QSG [23]" lastIdx="1" clrIdx="37">
    <p:extLst/>
  </p:cmAuthor>
  <p:cmAuthor id="38" name="Queen, Stephanie G" initials="QSG [24]" lastIdx="1" clrIdx="38">
    <p:extLst/>
  </p:cmAuthor>
  <p:cmAuthor id="39" name="Queen, Stephanie G" initials="QSG [25]" lastIdx="1" clrIdx="39">
    <p:extLst/>
  </p:cmAuthor>
  <p:cmAuthor id="40" name="Queen, Stephanie G" initials="QSG [26]" lastIdx="1" clrIdx="40">
    <p:extLst/>
  </p:cmAuthor>
  <p:cmAuthor id="41" name="Queen, Stephanie G" initials="QSG [27]" lastIdx="1" clrIdx="41">
    <p:extLst/>
  </p:cmAuthor>
  <p:cmAuthor id="42" name="Queen, Stephanie G" initials="QSG [28]" lastIdx="1" clrIdx="42">
    <p:extLst/>
  </p:cmAuthor>
  <p:cmAuthor id="43" name="Queen, Stephanie G" initials="QSG [29]" lastIdx="1" clrIdx="43">
    <p:extLst/>
  </p:cmAuthor>
  <p:cmAuthor id="44" name="Queen, Stephanie G" initials="QSG [30]" lastIdx="1" clrIdx="44">
    <p:extLst/>
  </p:cmAuthor>
  <p:cmAuthor id="45" name="Queen, Stephanie G" initials="QSG [31]" lastIdx="1" clrIdx="45">
    <p:extLst/>
  </p:cmAuthor>
  <p:cmAuthor id="46" name="Queen, Stephanie G" initials="QSG [32]" lastIdx="1" clrIdx="46">
    <p:extLst/>
  </p:cmAuthor>
  <p:cmAuthor id="47" name="Queen, Stephanie G" initials="QSG [33]" lastIdx="1" clrIdx="47">
    <p:extLst/>
  </p:cmAuthor>
  <p:cmAuthor id="48" name="Queen, Stephanie G" initials="QSG [34]" lastIdx="1" clrIdx="48">
    <p:extLst/>
  </p:cmAuthor>
  <p:cmAuthor id="49" name="Queen, Stephanie G" initials="QSG [35]" lastIdx="1" clrIdx="49">
    <p:extLst/>
  </p:cmAuthor>
  <p:cmAuthor id="50" name="Queen, Stephanie G" initials="QSG [36]" lastIdx="1" clrIdx="50">
    <p:extLst/>
  </p:cmAuthor>
  <p:cmAuthor id="51" name="Queen, Stephanie G" initials="QSG [37]" lastIdx="1" clrIdx="51">
    <p:extLst/>
  </p:cmAuthor>
  <p:cmAuthor id="52" name="Queen, Stephanie G" initials="QSG [38]" lastIdx="1" clrIdx="52">
    <p:extLst/>
  </p:cmAuthor>
  <p:cmAuthor id="53" name="Queen, Stephanie G" initials="QSG [39]" lastIdx="1" clrIdx="53">
    <p:extLst/>
  </p:cmAuthor>
  <p:cmAuthor id="54" name="Queen, Stephanie G" initials="QSG [40]" lastIdx="1" clrIdx="54">
    <p:extLst/>
  </p:cmAuthor>
  <p:cmAuthor id="55" name="Queen, Stephanie G" initials="QSG [41]" lastIdx="1" clrIdx="55">
    <p:extLst/>
  </p:cmAuthor>
  <p:cmAuthor id="56" name="Queen, Stephanie G" initials="QSG [42]" lastIdx="1" clrIdx="56">
    <p:extLst/>
  </p:cmAuthor>
  <p:cmAuthor id="57" name="Queen, Stephanie G" initials="QSG [43]" lastIdx="1" clrIdx="57">
    <p:extLst/>
  </p:cmAuthor>
  <p:cmAuthor id="58" name="Queen, Stephanie G" initials="QSG [44]" lastIdx="1" clrIdx="58">
    <p:extLst/>
  </p:cmAuthor>
  <p:cmAuthor id="59" name="Queen, Stephanie G" initials="QSG [45]" lastIdx="1" clrIdx="59">
    <p:extLst/>
  </p:cmAuthor>
  <p:cmAuthor id="60" name="Queen, Stephanie G" initials="QSG [46]" lastIdx="1" clrIdx="60">
    <p:extLst/>
  </p:cmAuthor>
  <p:cmAuthor id="61" name="Queen, Stephanie G" initials="QSG [47]" lastIdx="1" clrIdx="61">
    <p:extLst/>
  </p:cmAuthor>
  <p:cmAuthor id="62" name="Queen, Stephanie G" initials="QSG [48]" lastIdx="1" clrIdx="62">
    <p:extLst/>
  </p:cmAuthor>
  <p:cmAuthor id="63" name="Queen, Stephanie G" initials="QSG [49]" lastIdx="1" clrIdx="63">
    <p:extLst/>
  </p:cmAuthor>
  <p:cmAuthor id="64" name="Queen, Stephanie G" initials="QSG [50]" lastIdx="1" clrIdx="64">
    <p:extLst/>
  </p:cmAuthor>
  <p:cmAuthor id="65" name="Queen, Stephanie G" initials="QSG [51]" lastIdx="1" clrIdx="65">
    <p:extLst/>
  </p:cmAuthor>
  <p:cmAuthor id="66" name="Queen, Stephanie G" initials="QSG [52]" lastIdx="1" clrIdx="66">
    <p:extLst/>
  </p:cmAuthor>
  <p:cmAuthor id="67" name="Queen, Stephanie G" initials="QSG [53]" lastIdx="1" clrIdx="67">
    <p:extLst/>
  </p:cmAuthor>
  <p:cmAuthor id="68" name="Queen, Stephanie G" initials="QSG [54]" lastIdx="1" clrIdx="68">
    <p:extLst/>
  </p:cmAuthor>
  <p:cmAuthor id="69" name="Queen, Stephanie G" initials="QSG [55]" lastIdx="1" clrIdx="69">
    <p:extLst/>
  </p:cmAuthor>
  <p:cmAuthor id="70" name="Queen, Stephanie G" initials="QSG [56]" lastIdx="1" clrIdx="70">
    <p:extLst/>
  </p:cmAuthor>
  <p:cmAuthor id="71" name="Queen, Stephanie G" initials="QSG [57]" lastIdx="1" clrIdx="71">
    <p:extLst/>
  </p:cmAuthor>
  <p:cmAuthor id="72" name="Queen, Stephanie G" initials="QSG [58]" lastIdx="1" clrIdx="72">
    <p:extLst/>
  </p:cmAuthor>
  <p:cmAuthor id="73" name="Queen, Stephanie G" initials="QSG [59]" lastIdx="1" clrIdx="73">
    <p:extLst/>
  </p:cmAuthor>
  <p:cmAuthor id="74" name="Queen, Stephanie G" initials="QSG [60]" lastIdx="1" clrIdx="74">
    <p:extLst/>
  </p:cmAuthor>
  <p:cmAuthor id="75" name="Queen, Stephanie G" initials="QSG [61]" lastIdx="1" clrIdx="75">
    <p:extLst/>
  </p:cmAuthor>
  <p:cmAuthor id="76" name="Queen, Stephanie G" initials="QSG [62]" lastIdx="1" clrIdx="76">
    <p:extLst/>
  </p:cmAuthor>
  <p:cmAuthor id="77" name="Queen, Stephanie G" initials="QSG [63]" lastIdx="1" clrIdx="77">
    <p:extLst/>
  </p:cmAuthor>
  <p:cmAuthor id="78" name="Queen, Stephanie G" initials="QSG [64]" lastIdx="1" clrIdx="78">
    <p:extLst/>
  </p:cmAuthor>
  <p:cmAuthor id="79" name="Queen, Stephanie G" initials="QSG [65]" lastIdx="1" clrIdx="79">
    <p:extLst/>
  </p:cmAuthor>
  <p:cmAuthor id="80" name="Queen, Stephanie G" initials="QSG [66]" lastIdx="1" clrIdx="80">
    <p:extLst/>
  </p:cmAuthor>
  <p:cmAuthor id="81" name="Queen, Stephanie G" initials="QSG [67]" lastIdx="1" clrIdx="81">
    <p:extLst/>
  </p:cmAuthor>
  <p:cmAuthor id="82" name="Queen, Stephanie G" initials="QSG [68]" lastIdx="1" clrIdx="82">
    <p:extLst/>
  </p:cmAuthor>
  <p:cmAuthor id="83" name="Queen, Stephanie G" initials="QSG [69]" lastIdx="1" clrIdx="83">
    <p:extLst/>
  </p:cmAuthor>
  <p:cmAuthor id="84" name="Queen, Stephanie G" initials="QSG [70]" lastIdx="1" clrIdx="84">
    <p:extLst/>
  </p:cmAuthor>
  <p:cmAuthor id="85" name="Queen, Stephanie G" initials="QSG [71]" lastIdx="1" clrIdx="85">
    <p:extLst/>
  </p:cmAuthor>
  <p:cmAuthor id="86" name="Queen, Stephanie G" initials="QSG [72]" lastIdx="1" clrIdx="86">
    <p:extLst/>
  </p:cmAuthor>
  <p:cmAuthor id="87" name="Queen, Stephanie G" initials="QSG [73]" lastIdx="1" clrIdx="87">
    <p:extLst/>
  </p:cmAuthor>
  <p:cmAuthor id="88" name="Queen, Stephanie G" initials="QSG [74]" lastIdx="1" clrIdx="88">
    <p:extLst/>
  </p:cmAuthor>
  <p:cmAuthor id="89" name="Queen, Stephanie G" initials="QSG [75]" lastIdx="1" clrIdx="89">
    <p:extLst/>
  </p:cmAuthor>
  <p:cmAuthor id="90" name="Queen, Stephanie G" initials="QSG [76]" lastIdx="1" clrIdx="90">
    <p:extLst/>
  </p:cmAuthor>
  <p:cmAuthor id="91" name="Queen, Stephanie G" initials="QSG [77]" lastIdx="1" clrIdx="91">
    <p:extLst/>
  </p:cmAuthor>
  <p:cmAuthor id="92" name="Queen, Stephanie G" initials="QSG [78]" lastIdx="1" clrIdx="92">
    <p:extLst/>
  </p:cmAuthor>
  <p:cmAuthor id="93" name="Queen, Stephanie G" initials="QSG [79]" lastIdx="1" clrIdx="93">
    <p:extLst/>
  </p:cmAuthor>
  <p:cmAuthor id="94" name="Queen, Stephanie G" initials="QSG [80]" lastIdx="1" clrIdx="94">
    <p:extLst/>
  </p:cmAuthor>
  <p:cmAuthor id="95" name="Queen, Stephanie G" initials="QSG [81]" lastIdx="1" clrIdx="95">
    <p:extLst/>
  </p:cmAuthor>
  <p:cmAuthor id="96" name="Queen, Stephanie G" initials="QSG [82]" lastIdx="1" clrIdx="96">
    <p:extLst/>
  </p:cmAuthor>
  <p:cmAuthor id="97" name="Queen, Stephanie G" initials="QSG [83]" lastIdx="1" clrIdx="97">
    <p:extLst/>
  </p:cmAuthor>
  <p:cmAuthor id="98" name="Queen, Stephanie G" initials="QSG [84]" lastIdx="1" clrIdx="98">
    <p:extLst/>
  </p:cmAuthor>
  <p:cmAuthor id="99" name="Queen, Stephanie G" initials="QSG [85]" lastIdx="1" clrIdx="99">
    <p:extLst/>
  </p:cmAuthor>
  <p:cmAuthor id="100" name="Queen, Stephanie G" initials="QSG [86]" lastIdx="1" clrIdx="100">
    <p:extLst/>
  </p:cmAuthor>
  <p:cmAuthor id="101" name="Queen, Stephanie G" initials="QSG [87]" lastIdx="1" clrIdx="101">
    <p:extLst/>
  </p:cmAuthor>
  <p:cmAuthor id="102" name="Queen, Stephanie G" initials="QSG [88]" lastIdx="1" clrIdx="102">
    <p:extLst/>
  </p:cmAuthor>
  <p:cmAuthor id="103" name="Queen, Stephanie G" initials="QSG [89]" lastIdx="1" clrIdx="103">
    <p:extLst/>
  </p:cmAuthor>
  <p:cmAuthor id="104" name="Queen, Stephanie G" initials="QSG [90]" lastIdx="1" clrIdx="104">
    <p:extLst/>
  </p:cmAuthor>
  <p:cmAuthor id="105" name="Queen, Stephanie G" initials="QSG [91]" lastIdx="1" clrIdx="105">
    <p:extLst/>
  </p:cmAuthor>
  <p:cmAuthor id="106" name="Queen, Stephanie G" initials="QSG [92]" lastIdx="1" clrIdx="10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B5C"/>
    <a:srgbClr val="326295"/>
    <a:srgbClr val="62706F"/>
    <a:srgbClr val="FDBA2E"/>
    <a:srgbClr val="4D4F53"/>
    <a:srgbClr val="87898B"/>
    <a:srgbClr val="6E8878"/>
    <a:srgbClr val="948756"/>
    <a:srgbClr val="003D71"/>
    <a:srgbClr val="0035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81722" autoAdjust="0"/>
  </p:normalViewPr>
  <p:slideViewPr>
    <p:cSldViewPr snapToGrid="0" snapToObjects="1">
      <p:cViewPr varScale="1">
        <p:scale>
          <a:sx n="88" d="100"/>
          <a:sy n="88" d="100"/>
        </p:scale>
        <p:origin x="63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8" d="100"/>
          <a:sy n="108" d="100"/>
        </p:scale>
        <p:origin x="3808" y="2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326295"/>
              </a:solidFill>
              <a:ln w="19050">
                <a:solidFill>
                  <a:schemeClr val="lt1"/>
                </a:solidFill>
              </a:ln>
              <a:effectLst/>
            </c:spPr>
            <c:extLst>
              <c:ext xmlns:c16="http://schemas.microsoft.com/office/drawing/2014/chart" uri="{C3380CC4-5D6E-409C-BE32-E72D297353CC}">
                <c16:uniqueId val="{00000001-0F13-4AD3-9522-5BDC427C4A46}"/>
              </c:ext>
            </c:extLst>
          </c:dPt>
          <c:dPt>
            <c:idx val="1"/>
            <c:bubble3D val="0"/>
            <c:spPr>
              <a:solidFill>
                <a:srgbClr val="87898B"/>
              </a:solidFill>
              <a:ln w="31750">
                <a:solidFill>
                  <a:schemeClr val="lt1"/>
                </a:solidFill>
              </a:ln>
              <a:effectLst/>
            </c:spPr>
            <c:extLst>
              <c:ext xmlns:c16="http://schemas.microsoft.com/office/drawing/2014/chart" uri="{C3380CC4-5D6E-409C-BE32-E72D297353CC}">
                <c16:uniqueId val="{00000003-0F13-4AD3-9522-5BDC427C4A4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F13-4AD3-9522-5BDC427C4A4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F13-4AD3-9522-5BDC427C4A46}"/>
              </c:ext>
            </c:extLst>
          </c:dPt>
          <c:cat>
            <c:strRef>
              <c:f>Sheet1!$A$2:$A$5</c:f>
              <c:strCache>
                <c:ptCount val="2"/>
                <c:pt idx="0">
                  <c:v>1st Qtr</c:v>
                </c:pt>
                <c:pt idx="1">
                  <c:v>2nd Qtr</c:v>
                </c:pt>
              </c:strCache>
            </c:strRef>
          </c:cat>
          <c:val>
            <c:numRef>
              <c:f>Sheet1!$B$2:$B$5</c:f>
              <c:numCache>
                <c:formatCode>0%</c:formatCode>
                <c:ptCount val="4"/>
                <c:pt idx="0">
                  <c:v>0.78</c:v>
                </c:pt>
                <c:pt idx="1">
                  <c:v>0.22</c:v>
                </c:pt>
              </c:numCache>
            </c:numRef>
          </c:val>
          <c:extLst>
            <c:ext xmlns:c16="http://schemas.microsoft.com/office/drawing/2014/chart" uri="{C3380CC4-5D6E-409C-BE32-E72D297353CC}">
              <c16:uniqueId val="{00000008-0F13-4AD3-9522-5BDC427C4A46}"/>
            </c:ext>
          </c:extLst>
        </c:ser>
        <c:dLbls>
          <c:showLegendKey val="0"/>
          <c:showVal val="0"/>
          <c:showCatName val="0"/>
          <c:showSerName val="0"/>
          <c:showPercent val="0"/>
          <c:showBubbleSize val="0"/>
          <c:showLeaderLines val="0"/>
        </c:dLbls>
        <c:firstSliceAng val="0"/>
        <c:holeSize val="78"/>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Expense</c:v>
                </c:pt>
              </c:strCache>
            </c:strRef>
          </c:tx>
          <c:dPt>
            <c:idx val="0"/>
            <c:bubble3D val="0"/>
            <c:spPr>
              <a:solidFill>
                <a:srgbClr val="FDBA2E"/>
              </a:solidFill>
              <a:ln w="31750">
                <a:noFill/>
              </a:ln>
              <a:effectLst/>
            </c:spPr>
            <c:extLst>
              <c:ext xmlns:c16="http://schemas.microsoft.com/office/drawing/2014/chart" uri="{C3380CC4-5D6E-409C-BE32-E72D297353CC}">
                <c16:uniqueId val="{00000001-97D7-430F-B7BA-2BA91EC24502}"/>
              </c:ext>
            </c:extLst>
          </c:dPt>
          <c:dPt>
            <c:idx val="1"/>
            <c:bubble3D val="0"/>
            <c:spPr>
              <a:solidFill>
                <a:srgbClr val="326295"/>
              </a:solidFill>
              <a:ln w="31750">
                <a:noFill/>
              </a:ln>
              <a:effectLst/>
            </c:spPr>
            <c:extLst>
              <c:ext xmlns:c16="http://schemas.microsoft.com/office/drawing/2014/chart" uri="{C3380CC4-5D6E-409C-BE32-E72D297353CC}">
                <c16:uniqueId val="{00000003-97D7-430F-B7BA-2BA91EC24502}"/>
              </c:ext>
            </c:extLst>
          </c:dPt>
          <c:dPt>
            <c:idx val="2"/>
            <c:bubble3D val="0"/>
            <c:spPr>
              <a:solidFill>
                <a:srgbClr val="003B5C"/>
              </a:solidFill>
              <a:ln w="31750">
                <a:noFill/>
              </a:ln>
              <a:effectLst/>
            </c:spPr>
            <c:extLst>
              <c:ext xmlns:c16="http://schemas.microsoft.com/office/drawing/2014/chart" uri="{C3380CC4-5D6E-409C-BE32-E72D297353CC}">
                <c16:uniqueId val="{00000005-97D7-430F-B7BA-2BA91EC245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7D7-430F-B7BA-2BA91EC24502}"/>
              </c:ext>
            </c:extLst>
          </c:dPt>
          <c:cat>
            <c:strRef>
              <c:f>Sheet1!$A$2:$A$5</c:f>
              <c:strCache>
                <c:ptCount val="3"/>
                <c:pt idx="0">
                  <c:v>Cost-sharing</c:v>
                </c:pt>
                <c:pt idx="1">
                  <c:v>Premiums</c:v>
                </c:pt>
                <c:pt idx="2">
                  <c:v>Out-of-Pocket</c:v>
                </c:pt>
              </c:strCache>
            </c:strRef>
          </c:cat>
          <c:val>
            <c:numRef>
              <c:f>Sheet1!$B$2:$B$5</c:f>
              <c:numCache>
                <c:formatCode>0%</c:formatCode>
                <c:ptCount val="4"/>
                <c:pt idx="0">
                  <c:v>0.45</c:v>
                </c:pt>
                <c:pt idx="1">
                  <c:v>0.32000000000000006</c:v>
                </c:pt>
                <c:pt idx="2">
                  <c:v>0.23</c:v>
                </c:pt>
              </c:numCache>
            </c:numRef>
          </c:val>
          <c:extLst>
            <c:ext xmlns:c16="http://schemas.microsoft.com/office/drawing/2014/chart" uri="{C3380CC4-5D6E-409C-BE32-E72D297353CC}">
              <c16:uniqueId val="{00000008-97D7-430F-B7BA-2BA91EC24502}"/>
            </c:ext>
          </c:extLst>
        </c:ser>
        <c:dLbls>
          <c:showLegendKey val="0"/>
          <c:showVal val="0"/>
          <c:showCatName val="0"/>
          <c:showSerName val="0"/>
          <c:showPercent val="0"/>
          <c:showBubbleSize val="0"/>
          <c:showLeaderLines val="0"/>
        </c:dLbls>
        <c:firstSliceAng val="0"/>
        <c:holeSize val="74"/>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145" cy="465743"/>
          </a:xfrm>
          <a:prstGeom prst="rect">
            <a:avLst/>
          </a:prstGeom>
        </p:spPr>
        <p:txBody>
          <a:bodyPr vert="horz" lIns="91400" tIns="45699" rIns="91400" bIns="45699"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970734" y="2"/>
            <a:ext cx="3038145" cy="465743"/>
          </a:xfrm>
          <a:prstGeom prst="rect">
            <a:avLst/>
          </a:prstGeom>
        </p:spPr>
        <p:txBody>
          <a:bodyPr vert="horz" wrap="square" lIns="91400" tIns="45699" rIns="91400" bIns="45699" numCol="1" anchor="t" anchorCtr="0" compatLnSpc="1">
            <a:prstTxWarp prst="textNoShape">
              <a:avLst/>
            </a:prstTxWarp>
          </a:bodyPr>
          <a:lstStyle>
            <a:lvl1pPr algn="r">
              <a:defRPr sz="1200"/>
            </a:lvl1pPr>
          </a:lstStyle>
          <a:p>
            <a:fld id="{46944D7C-E4E0-4D33-874B-7F9206727CFF}" type="datetime1">
              <a:rPr lang="en-US"/>
              <a:pPr/>
              <a:t>9/21/2017</a:t>
            </a:fld>
            <a:endParaRPr lang="en-US" dirty="0"/>
          </a:p>
        </p:txBody>
      </p:sp>
      <p:sp>
        <p:nvSpPr>
          <p:cNvPr id="4" name="Footer Placeholder 3"/>
          <p:cNvSpPr>
            <a:spLocks noGrp="1"/>
          </p:cNvSpPr>
          <p:nvPr>
            <p:ph type="ftr" sz="quarter" idx="2"/>
          </p:nvPr>
        </p:nvSpPr>
        <p:spPr>
          <a:xfrm>
            <a:off x="2" y="8829123"/>
            <a:ext cx="3038145" cy="465743"/>
          </a:xfrm>
          <a:prstGeom prst="rect">
            <a:avLst/>
          </a:prstGeom>
        </p:spPr>
        <p:txBody>
          <a:bodyPr vert="horz" lIns="91400" tIns="45699" rIns="91400" bIns="45699"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970734" y="8829123"/>
            <a:ext cx="3038145" cy="465743"/>
          </a:xfrm>
          <a:prstGeom prst="rect">
            <a:avLst/>
          </a:prstGeom>
        </p:spPr>
        <p:txBody>
          <a:bodyPr vert="horz" wrap="square" lIns="91400" tIns="45699" rIns="91400" bIns="45699" numCol="1" anchor="b" anchorCtr="0" compatLnSpc="1">
            <a:prstTxWarp prst="textNoShape">
              <a:avLst/>
            </a:prstTxWarp>
          </a:bodyPr>
          <a:lstStyle>
            <a:lvl1pPr algn="r">
              <a:defRPr sz="1200"/>
            </a:lvl1pPr>
          </a:lstStyle>
          <a:p>
            <a:fld id="{7511CB9A-7982-4E95-B351-9A7F8E9F715E}" type="slidenum">
              <a:rPr lang="en-US"/>
              <a:pPr/>
              <a:t>‹#›</a:t>
            </a:fld>
            <a:endParaRPr lang="en-US" dirty="0"/>
          </a:p>
        </p:txBody>
      </p:sp>
    </p:spTree>
    <p:extLst>
      <p:ext uri="{BB962C8B-B14F-4D97-AF65-F5344CB8AC3E}">
        <p14:creationId xmlns:p14="http://schemas.microsoft.com/office/powerpoint/2010/main" val="37778372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145" cy="464205"/>
          </a:xfrm>
          <a:prstGeom prst="rect">
            <a:avLst/>
          </a:prstGeom>
        </p:spPr>
        <p:txBody>
          <a:bodyPr vert="horz" lIns="93136" tIns="46569" rIns="93136" bIns="46569" rtlCol="0"/>
          <a:lstStyle>
            <a:lvl1pPr algn="l">
              <a:defRPr sz="1200">
                <a:cs typeface="ＭＳ Ｐゴシック" charset="-128"/>
              </a:defRPr>
            </a:lvl1pPr>
          </a:lstStyle>
          <a:p>
            <a:pPr>
              <a:defRPr/>
            </a:pPr>
            <a:endParaRPr lang="en-US" dirty="0"/>
          </a:p>
        </p:txBody>
      </p:sp>
      <p:sp>
        <p:nvSpPr>
          <p:cNvPr id="3" name="Date Placeholder 2"/>
          <p:cNvSpPr>
            <a:spLocks noGrp="1"/>
          </p:cNvSpPr>
          <p:nvPr>
            <p:ph type="dt" idx="1"/>
          </p:nvPr>
        </p:nvSpPr>
        <p:spPr>
          <a:xfrm>
            <a:off x="3970734" y="3"/>
            <a:ext cx="3038145" cy="464205"/>
          </a:xfrm>
          <a:prstGeom prst="rect">
            <a:avLst/>
          </a:prstGeom>
        </p:spPr>
        <p:txBody>
          <a:bodyPr vert="horz" wrap="square" lIns="93136" tIns="46569" rIns="93136" bIns="46569" numCol="1" anchor="t" anchorCtr="0" compatLnSpc="1">
            <a:prstTxWarp prst="textNoShape">
              <a:avLst/>
            </a:prstTxWarp>
          </a:bodyPr>
          <a:lstStyle>
            <a:lvl1pPr algn="r">
              <a:defRPr sz="1200"/>
            </a:lvl1pPr>
          </a:lstStyle>
          <a:p>
            <a:fld id="{7BB2688F-B517-4037-8121-E131C8FAF3CD}" type="datetime1">
              <a:rPr lang="en-US"/>
              <a:pPr/>
              <a:t>9/21/2017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6" tIns="46569" rIns="93136" bIns="46569" rtlCol="0" anchor="ctr"/>
          <a:lstStyle/>
          <a:p>
            <a:pPr lvl="0"/>
            <a:endParaRPr lang="en-US" noProof="0" dirty="0"/>
          </a:p>
        </p:txBody>
      </p:sp>
      <p:sp>
        <p:nvSpPr>
          <p:cNvPr id="5" name="Notes Placeholder 4"/>
          <p:cNvSpPr>
            <a:spLocks noGrp="1"/>
          </p:cNvSpPr>
          <p:nvPr>
            <p:ph type="body" sz="quarter" idx="3"/>
          </p:nvPr>
        </p:nvSpPr>
        <p:spPr>
          <a:xfrm>
            <a:off x="701347" y="4416101"/>
            <a:ext cx="5607711" cy="4182457"/>
          </a:xfrm>
          <a:prstGeom prst="rect">
            <a:avLst/>
          </a:prstGeom>
        </p:spPr>
        <p:txBody>
          <a:bodyPr vert="horz" lIns="93136" tIns="46569" rIns="93136" bIns="4656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30661"/>
            <a:ext cx="3038145" cy="464205"/>
          </a:xfrm>
          <a:prstGeom prst="rect">
            <a:avLst/>
          </a:prstGeom>
        </p:spPr>
        <p:txBody>
          <a:bodyPr vert="horz" lIns="93136" tIns="46569" rIns="93136" bIns="46569" rtlCol="0" anchor="b"/>
          <a:lstStyle>
            <a:lvl1pPr algn="l">
              <a:defRPr sz="1200">
                <a:cs typeface="ＭＳ Ｐゴシック" charset="-128"/>
              </a:defRPr>
            </a:lvl1pPr>
          </a:lstStyle>
          <a:p>
            <a:pPr>
              <a:defRPr/>
            </a:pPr>
            <a:endParaRPr lang="en-US" dirty="0"/>
          </a:p>
        </p:txBody>
      </p:sp>
      <p:sp>
        <p:nvSpPr>
          <p:cNvPr id="7" name="Slide Number Placeholder 6"/>
          <p:cNvSpPr>
            <a:spLocks noGrp="1"/>
          </p:cNvSpPr>
          <p:nvPr>
            <p:ph type="sldNum" sz="quarter" idx="5"/>
          </p:nvPr>
        </p:nvSpPr>
        <p:spPr>
          <a:xfrm>
            <a:off x="3970734" y="8830661"/>
            <a:ext cx="3038145" cy="464205"/>
          </a:xfrm>
          <a:prstGeom prst="rect">
            <a:avLst/>
          </a:prstGeom>
        </p:spPr>
        <p:txBody>
          <a:bodyPr vert="horz" wrap="square" lIns="93136" tIns="46569" rIns="93136" bIns="46569" numCol="1" anchor="b" anchorCtr="0" compatLnSpc="1">
            <a:prstTxWarp prst="textNoShape">
              <a:avLst/>
            </a:prstTxWarp>
          </a:bodyPr>
          <a:lstStyle>
            <a:lvl1pPr algn="r">
              <a:defRPr sz="1200"/>
            </a:lvl1pPr>
          </a:lstStyle>
          <a:p>
            <a:fld id="{DB6AD210-D280-4354-8A72-E237CE8EC9FD}" type="slidenum">
              <a:rPr lang="en-US"/>
              <a:pPr/>
              <a:t>‹#›</a:t>
            </a:fld>
            <a:endParaRPr lang="en-US" dirty="0"/>
          </a:p>
        </p:txBody>
      </p:sp>
    </p:spTree>
    <p:extLst>
      <p:ext uri="{BB962C8B-B14F-4D97-AF65-F5344CB8AC3E}">
        <p14:creationId xmlns:p14="http://schemas.microsoft.com/office/powerpoint/2010/main" val="88935124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716618" y="4489386"/>
            <a:ext cx="5732948" cy="4253102"/>
          </a:xfrm>
          <a:prstGeom prst="rect">
            <a:avLst/>
          </a:prstGeom>
          <a:noFill/>
          <a:ln>
            <a:noFill/>
          </a:ln>
        </p:spPr>
        <p:txBody>
          <a:bodyPr lIns="94931" tIns="47453" rIns="94931" bIns="47453" anchor="t" anchorCtr="0">
            <a:noAutofit/>
          </a:bodyPr>
          <a:lstStyle/>
          <a:p>
            <a:endParaRPr lang="en-US" baseline="0" dirty="0"/>
          </a:p>
        </p:txBody>
      </p:sp>
      <p:sp>
        <p:nvSpPr>
          <p:cNvPr id="126" name="Shape 126"/>
          <p:cNvSpPr txBox="1">
            <a:spLocks noGrp="1"/>
          </p:cNvSpPr>
          <p:nvPr>
            <p:ph type="sldNum" idx="12"/>
          </p:nvPr>
        </p:nvSpPr>
        <p:spPr>
          <a:xfrm>
            <a:off x="4059181" y="8977134"/>
            <a:ext cx="3105347" cy="472566"/>
          </a:xfrm>
          <a:prstGeom prst="rect">
            <a:avLst/>
          </a:prstGeom>
          <a:noFill/>
          <a:ln>
            <a:noFill/>
          </a:ln>
        </p:spPr>
        <p:txBody>
          <a:bodyPr lIns="94931" tIns="47453" rIns="94931" bIns="47453" anchor="b" anchorCtr="0">
            <a:noAutofit/>
          </a:bodyPr>
          <a:lstStyle/>
          <a:p>
            <a:pPr algn="r">
              <a:buSzPct val="25000"/>
            </a:pPr>
            <a:r>
              <a:rPr lang="en" dirty="0"/>
              <a:t> </a:t>
            </a:r>
          </a:p>
        </p:txBody>
      </p:sp>
    </p:spTree>
    <p:extLst>
      <p:ext uri="{BB962C8B-B14F-4D97-AF65-F5344CB8AC3E}">
        <p14:creationId xmlns:p14="http://schemas.microsoft.com/office/powerpoint/2010/main" val="1755115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ヒラギノ角ゴ Pro W3" charset="-128"/>
              </a:rPr>
              <a:t>[READ SLIDE]</a:t>
            </a:r>
          </a:p>
        </p:txBody>
      </p:sp>
      <p:sp>
        <p:nvSpPr>
          <p:cNvPr id="62468" name="Slide Number Placeholder 3"/>
          <p:cNvSpPr>
            <a:spLocks noGrp="1"/>
          </p:cNvSpPr>
          <p:nvPr>
            <p:ph type="sldNum" sz="quarter" idx="5"/>
          </p:nvPr>
        </p:nvSpPr>
        <p:spPr bwMode="auto">
          <a:noFill/>
          <a:ln>
            <a:miter lim="800000"/>
            <a:headEnd/>
            <a:tailEnd/>
          </a:ln>
        </p:spPr>
        <p:txBody>
          <a:bodyPr/>
          <a:lstStyle/>
          <a:p>
            <a:fld id="{83E9F15A-3F97-41E6-A021-D3D7ACC33AD1}" type="slidenum">
              <a:rPr lang="en-US"/>
              <a:pPr/>
              <a:t>10</a:t>
            </a:fld>
            <a:endParaRPr lang="en-US" dirty="0"/>
          </a:p>
        </p:txBody>
      </p:sp>
    </p:spTree>
    <p:extLst>
      <p:ext uri="{BB962C8B-B14F-4D97-AF65-F5344CB8AC3E}">
        <p14:creationId xmlns:p14="http://schemas.microsoft.com/office/powerpoint/2010/main" val="1465191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To do this, let’s break down health care expenses for the average retired couple.</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Nearly half of their expenses are Medicare cost-sharing provisions such as copays and deductibles. It’s important to note that Premiums for Medicare Parts B and D as well as out of pocket expenses make up over half their expenses.</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It’s been estimated that a couple retiring now will need between $259,000 and $392,000 to cover their out of pocket health care expenses. </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It’s important to note that the pie chart does not include other health-related expenses, such as over-the-counter medications, most dental services and long-term care.</a:t>
            </a:r>
            <a:endParaRPr lang="en-US" sz="1000"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11</a:t>
            </a:fld>
            <a:endParaRPr lang="en-US" dirty="0"/>
          </a:p>
        </p:txBody>
      </p:sp>
    </p:spTree>
    <p:extLst>
      <p:ext uri="{BB962C8B-B14F-4D97-AF65-F5344CB8AC3E}">
        <p14:creationId xmlns:p14="http://schemas.microsoft.com/office/powerpoint/2010/main" val="1961414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To do this, let’s break down health care expenses for the average retired couple.</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Nearly half of their expenses are Medicare cost-sharing provisions such as copays and deductibles. It’s important to note that Premiums for Medicare Parts B and D as well as out of pocket expenses make up over half their expenses.</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It’s been estimated that a couple retiring now will need between $259,000 and $395,000 to cover their out of pocket health care expenses. </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It’s important to note that the pie chart does not include other health-related expenses, such as over-the-counter medications, most dental services and long-term care.</a:t>
            </a:r>
            <a:endParaRPr lang="en-US" sz="1000"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12</a:t>
            </a:fld>
            <a:endParaRPr lang="en-US" dirty="0"/>
          </a:p>
        </p:txBody>
      </p:sp>
    </p:spTree>
    <p:extLst>
      <p:ext uri="{BB962C8B-B14F-4D97-AF65-F5344CB8AC3E}">
        <p14:creationId xmlns:p14="http://schemas.microsoft.com/office/powerpoint/2010/main" val="50081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Americans, on the whole, are not prepared for the reality of health care costs in retirement. In addition, Americans don’t really understand how Medicare works. For example, 47% of people surveyed think that Medicare helps pay for long-term care, and it does not. In fact, according to The Employee Benefit Research Institute, Medicare covers 62% of expenses associated with health care services. Individuals are in large part responsible for covering the other 38%.</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The Medicare website states, "It is important … to understand that Medicare does not cover everything, and it does not pay the total cost for most services or supplies that are covered.“</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The website has a Medicare Coverage Database where you can search for Medicare Coverage information by state and coverage topic. Entering information into the Medicare Coverage Database will most likely reinforce the idea that “Medicare does not cover everything.” For example, I entered a few coverage topics in Massachusetts and received the following information:</a:t>
            </a:r>
          </a:p>
          <a:p>
            <a:pPr marL="628650" lvl="1" indent="-171450" eaLnBrk="1" hangingPunct="1">
              <a:spcBef>
                <a:spcPct val="0"/>
              </a:spcBef>
              <a:buFontTx/>
              <a:buChar char="-"/>
            </a:pPr>
            <a:r>
              <a:rPr lang="en-US" sz="1000" dirty="0">
                <a:latin typeface="Arial" charset="0"/>
                <a:ea typeface="ヒラギノ角ゴ Pro W3" charset="-128"/>
              </a:rPr>
              <a:t>Medicare does not cover an eye exam.</a:t>
            </a:r>
          </a:p>
          <a:p>
            <a:pPr marL="628650" lvl="1" indent="-171450" eaLnBrk="1" hangingPunct="1">
              <a:spcBef>
                <a:spcPct val="0"/>
              </a:spcBef>
              <a:buFontTx/>
              <a:buChar char="-"/>
            </a:pPr>
            <a:r>
              <a:rPr lang="en-US" sz="1000" dirty="0">
                <a:latin typeface="Arial" charset="0"/>
                <a:ea typeface="ヒラギノ角ゴ Pro W3" charset="-128"/>
              </a:rPr>
              <a:t>Generally Medicare does not cover eyeglasses or contact lenses.</a:t>
            </a:r>
          </a:p>
          <a:p>
            <a:pPr marL="628650" lvl="1" indent="-171450" eaLnBrk="1" hangingPunct="1">
              <a:spcBef>
                <a:spcPct val="0"/>
              </a:spcBef>
              <a:buFontTx/>
              <a:buChar char="-"/>
            </a:pPr>
            <a:r>
              <a:rPr lang="en-US" sz="1000" dirty="0">
                <a:latin typeface="Arial" charset="0"/>
                <a:ea typeface="ヒラギノ角ゴ Pro W3" charset="-128"/>
              </a:rPr>
              <a:t>Medicare does not cover routine hearing exams or hearing aids.-  Medicare does not cover routine dental care or most dental procedures such as cleanings, fillings, tooth extractions or dentures. Medicare does not pay for dental plates or other dental devices.</a:t>
            </a:r>
            <a:endParaRPr lang="en-US" sz="1000"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13</a:t>
            </a:fld>
            <a:endParaRPr lang="en-US" dirty="0"/>
          </a:p>
        </p:txBody>
      </p:sp>
    </p:spTree>
    <p:extLst>
      <p:ext uri="{BB962C8B-B14F-4D97-AF65-F5344CB8AC3E}">
        <p14:creationId xmlns:p14="http://schemas.microsoft.com/office/powerpoint/2010/main" val="1086832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Americans, on the whole, are not prepared for the reality of health care costs in retirement. In addition, Americans don’t really understand how Medicare works. For example, 47% of people surveyed think that Medicare helps pay for long-term care, and it does not. In fact, according to The Employee Benefit Research Institute, Medicare covers 62% of expenses associated with health care services. Individuals are in large part responsible for covering the other 38%.</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The Medicare website states, "It is important … to understand that Medicare does not cover everything, and it does not pay the total cost for most services or supplies that are covered.“</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The website has a Medicare Coverage Database where you can search for Medicare Coverage information by state and coverage topic. Entering information into the Medicare Coverage Database will most likely reinforce the idea that “Medicare does not cover everything.” For example, I entered a few coverage topics in Massachusetts and received the following information:</a:t>
            </a:r>
          </a:p>
          <a:p>
            <a:pPr marL="628650" lvl="1" indent="-171450" eaLnBrk="1" hangingPunct="1">
              <a:spcBef>
                <a:spcPct val="0"/>
              </a:spcBef>
              <a:buFontTx/>
              <a:buChar char="-"/>
            </a:pPr>
            <a:r>
              <a:rPr lang="en-US" sz="1000" dirty="0">
                <a:latin typeface="Arial" charset="0"/>
                <a:ea typeface="ヒラギノ角ゴ Pro W3" charset="-128"/>
              </a:rPr>
              <a:t>Medicare does not cover an eye exam.</a:t>
            </a:r>
          </a:p>
          <a:p>
            <a:pPr marL="628650" lvl="1" indent="-171450" eaLnBrk="1" hangingPunct="1">
              <a:spcBef>
                <a:spcPct val="0"/>
              </a:spcBef>
              <a:buFontTx/>
              <a:buChar char="-"/>
            </a:pPr>
            <a:r>
              <a:rPr lang="en-US" sz="1000" dirty="0">
                <a:latin typeface="Arial" charset="0"/>
                <a:ea typeface="ヒラギノ角ゴ Pro W3" charset="-128"/>
              </a:rPr>
              <a:t>Generally Medicare does not cover eyeglasses or contact lenses.</a:t>
            </a:r>
          </a:p>
          <a:p>
            <a:pPr marL="628650" lvl="1" indent="-171450" eaLnBrk="1" hangingPunct="1">
              <a:spcBef>
                <a:spcPct val="0"/>
              </a:spcBef>
              <a:buFontTx/>
              <a:buChar char="-"/>
            </a:pPr>
            <a:r>
              <a:rPr lang="en-US" sz="1000" dirty="0">
                <a:latin typeface="Arial" charset="0"/>
                <a:ea typeface="ヒラギノ角ゴ Pro W3" charset="-128"/>
              </a:rPr>
              <a:t>Medicare does not cover routine hearing exams or hearing aids.-  Medicare does not cover routine dental care or most dental procedures such as cleanings, fillings, tooth extractions or dentures. Medicare does not pay for dental plates or other dental devices.</a:t>
            </a:r>
            <a:endParaRPr lang="en-US" sz="1000"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14</a:t>
            </a:fld>
            <a:endParaRPr lang="en-US" dirty="0"/>
          </a:p>
        </p:txBody>
      </p:sp>
    </p:spTree>
    <p:extLst>
      <p:ext uri="{BB962C8B-B14F-4D97-AF65-F5344CB8AC3E}">
        <p14:creationId xmlns:p14="http://schemas.microsoft.com/office/powerpoint/2010/main" val="364845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latin typeface="Arial" charset="0"/>
                <a:ea typeface="ヒラギノ角ゴ Pro W3" charset="-128"/>
              </a:rPr>
              <a:t>Social Security tells people it is best to apply for Medicare three months before age 65. Clients don’t have to be retired to get Medicare. The retirement age for full Social Security benefits is slowly going up to age 67, but clients can still get full Medicare benefits at age 65. Clients can’t get Medicare benefits before age 65 unless they have a disability or End Stage Renal Disease. If they are already receiving Social Security benefits (for example, getting early retirement), they will be automatically enrolled in Medicare without having to apply again. They will get a Medicare card and other information about three months before age 65 or before their 25th month of disability benefits.</a:t>
            </a:r>
          </a:p>
          <a:p>
            <a:pPr eaLnBrk="1" hangingPunct="1">
              <a:spcBef>
                <a:spcPct val="0"/>
              </a:spcBef>
            </a:pPr>
            <a:endParaRPr lang="en-US" dirty="0">
              <a:latin typeface="Arial" charset="0"/>
              <a:ea typeface="ヒラギノ角ゴ Pro W3" charset="-128"/>
            </a:endParaRPr>
          </a:p>
        </p:txBody>
      </p:sp>
      <p:sp>
        <p:nvSpPr>
          <p:cNvPr id="4" name="Slide Number Placeholder 3"/>
          <p:cNvSpPr>
            <a:spLocks noGrp="1"/>
          </p:cNvSpPr>
          <p:nvPr>
            <p:ph type="sldNum" sz="quarter" idx="10"/>
          </p:nvPr>
        </p:nvSpPr>
        <p:spPr/>
        <p:txBody>
          <a:bodyPr/>
          <a:lstStyle/>
          <a:p>
            <a:fld id="{DB6AD210-D280-4354-8A72-E237CE8EC9FD}" type="slidenum">
              <a:rPr lang="en-US" smtClean="0"/>
              <a:pPr/>
              <a:t>15</a:t>
            </a:fld>
            <a:endParaRPr lang="en-US" dirty="0"/>
          </a:p>
        </p:txBody>
      </p:sp>
    </p:spTree>
    <p:extLst>
      <p:ext uri="{BB962C8B-B14F-4D97-AF65-F5344CB8AC3E}">
        <p14:creationId xmlns:p14="http://schemas.microsoft.com/office/powerpoint/2010/main" val="284235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Let’s talk more about Medicare to get a better understanding of what we’re dealing with. </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[OPTIONAL]</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Medicare is a federal health insurance program administered by the Centers for Medicare and Medicaid Services (CMS) for people 65 and older, any age and disabled, or those diagnosed with End Stage Renal Disease (ESRD).</a:t>
            </a:r>
          </a:p>
        </p:txBody>
      </p:sp>
      <p:sp>
        <p:nvSpPr>
          <p:cNvPr id="4" name="Slide Number Placeholder 3"/>
          <p:cNvSpPr>
            <a:spLocks noGrp="1"/>
          </p:cNvSpPr>
          <p:nvPr>
            <p:ph type="sldNum" sz="quarter" idx="10"/>
          </p:nvPr>
        </p:nvSpPr>
        <p:spPr/>
        <p:txBody>
          <a:bodyPr/>
          <a:lstStyle/>
          <a:p>
            <a:fld id="{DB6AD210-D280-4354-8A72-E237CE8EC9FD}" type="slidenum">
              <a:rPr lang="en-US" smtClean="0"/>
              <a:pPr/>
              <a:t>16</a:t>
            </a:fld>
            <a:endParaRPr lang="en-US" dirty="0"/>
          </a:p>
        </p:txBody>
      </p:sp>
    </p:spTree>
    <p:extLst>
      <p:ext uri="{BB962C8B-B14F-4D97-AF65-F5344CB8AC3E}">
        <p14:creationId xmlns:p14="http://schemas.microsoft.com/office/powerpoint/2010/main" val="816008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Let’s just look at an overview of what Medicare Part A doesn’t cover. Notice the high out-of-pocket cost for an extended hospital stay.</a:t>
            </a:r>
          </a:p>
        </p:txBody>
      </p:sp>
      <p:sp>
        <p:nvSpPr>
          <p:cNvPr id="4" name="Slide Number Placeholder 3"/>
          <p:cNvSpPr>
            <a:spLocks noGrp="1"/>
          </p:cNvSpPr>
          <p:nvPr>
            <p:ph type="sldNum" sz="quarter" idx="10"/>
          </p:nvPr>
        </p:nvSpPr>
        <p:spPr/>
        <p:txBody>
          <a:bodyPr/>
          <a:lstStyle/>
          <a:p>
            <a:fld id="{DB6AD210-D280-4354-8A72-E237CE8EC9FD}" type="slidenum">
              <a:rPr lang="en-US" smtClean="0"/>
              <a:pPr/>
              <a:t>17</a:t>
            </a:fld>
            <a:endParaRPr lang="en-US" dirty="0"/>
          </a:p>
        </p:txBody>
      </p:sp>
    </p:spTree>
    <p:extLst>
      <p:ext uri="{BB962C8B-B14F-4D97-AF65-F5344CB8AC3E}">
        <p14:creationId xmlns:p14="http://schemas.microsoft.com/office/powerpoint/2010/main" val="2042227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Let’s look at an overview of what Medicare Part B doesn’t cover. Please also note that a client’s income in retirement determines the monthly premium for Medicare Part B – the higher the adjusted gross income, the higher the premium.</a:t>
            </a:r>
          </a:p>
          <a:p>
            <a:pPr eaLnBrk="1" hangingPunct="1">
              <a:spcBef>
                <a:spcPct val="0"/>
              </a:spcBef>
            </a:pPr>
            <a:endParaRPr lang="en-US" sz="1000" dirty="0">
              <a:latin typeface="Arial" charset="0"/>
              <a:ea typeface="ヒラギノ角ゴ Pro W3" charset="-128"/>
            </a:endParaRPr>
          </a:p>
          <a:p>
            <a:pPr marL="171450" indent="-171450" eaLnBrk="1" hangingPunct="1">
              <a:spcBef>
                <a:spcPct val="0"/>
              </a:spcBef>
              <a:buFont typeface="Arial" charset="0"/>
              <a:buChar char="•"/>
            </a:pPr>
            <a:r>
              <a:rPr lang="en-US" sz="1000" dirty="0">
                <a:latin typeface="Arial" charset="0"/>
                <a:ea typeface="ヒラギノ角ゴ Pro W3" charset="-128"/>
              </a:rPr>
              <a:t>Changes to original Medicare under the Affordable Care Act, in effect since 2011:</a:t>
            </a:r>
          </a:p>
          <a:p>
            <a:pPr marL="171450" indent="-171450" eaLnBrk="1" hangingPunct="1">
              <a:spcBef>
                <a:spcPct val="0"/>
              </a:spcBef>
              <a:buFont typeface="Arial" charset="0"/>
              <a:buChar char="•"/>
            </a:pPr>
            <a:r>
              <a:rPr lang="en-US" sz="1000" dirty="0">
                <a:latin typeface="Arial" charset="0"/>
                <a:ea typeface="ヒラギノ角ゴ Pro W3" charset="-128"/>
              </a:rPr>
              <a:t>No out-of-pocket costs for most preventive services</a:t>
            </a:r>
          </a:p>
          <a:p>
            <a:pPr marL="628650" lvl="1" indent="-171450" eaLnBrk="1" hangingPunct="1">
              <a:spcBef>
                <a:spcPct val="0"/>
              </a:spcBef>
              <a:buFont typeface="Arial" charset="0"/>
              <a:buChar char="•"/>
            </a:pPr>
            <a:r>
              <a:rPr lang="en-US" sz="1000" dirty="0">
                <a:latin typeface="Arial" charset="0"/>
                <a:ea typeface="ヒラギノ角ゴ Pro W3" charset="-128"/>
              </a:rPr>
              <a:t>Part B Deductible and Coinsurance will be waived</a:t>
            </a:r>
          </a:p>
          <a:p>
            <a:pPr marL="171450" indent="-171450" eaLnBrk="1" hangingPunct="1">
              <a:spcBef>
                <a:spcPct val="0"/>
              </a:spcBef>
              <a:buFont typeface="Arial" charset="0"/>
              <a:buChar char="•"/>
            </a:pPr>
            <a:r>
              <a:rPr lang="en-US" sz="1000" dirty="0">
                <a:latin typeface="Arial" charset="0"/>
                <a:ea typeface="ヒラギノ角ゴ Pro W3" charset="-128"/>
              </a:rPr>
              <a:t>Annual Wellness Visit</a:t>
            </a:r>
          </a:p>
          <a:p>
            <a:pPr marL="628650" lvl="1" indent="-171450" eaLnBrk="1" hangingPunct="1">
              <a:spcBef>
                <a:spcPct val="0"/>
              </a:spcBef>
              <a:buFont typeface="Arial" charset="0"/>
              <a:buChar char="•"/>
            </a:pPr>
            <a:r>
              <a:rPr lang="en-US" sz="1000" dirty="0">
                <a:latin typeface="Arial" charset="0"/>
                <a:ea typeface="ヒラギノ角ゴ Pro W3" charset="-128"/>
              </a:rPr>
              <a:t>Comprehensive health risk assessment</a:t>
            </a:r>
          </a:p>
          <a:p>
            <a:pPr marL="628650" lvl="1" indent="-171450" eaLnBrk="1" hangingPunct="1">
              <a:spcBef>
                <a:spcPct val="0"/>
              </a:spcBef>
              <a:buFont typeface="Arial" charset="0"/>
              <a:buChar char="•"/>
            </a:pPr>
            <a:r>
              <a:rPr lang="en-US" sz="1000" dirty="0">
                <a:latin typeface="Arial" charset="0"/>
                <a:ea typeface="ヒラギノ角ゴ Pro W3" charset="-128"/>
              </a:rPr>
              <a:t>Personalized Prevention Plan</a:t>
            </a:r>
          </a:p>
          <a:p>
            <a:pPr marL="628650" lvl="1" indent="-171450" eaLnBrk="1" hangingPunct="1">
              <a:spcBef>
                <a:spcPct val="0"/>
              </a:spcBef>
              <a:buFont typeface="Arial" charset="0"/>
              <a:buChar char="•"/>
            </a:pPr>
            <a:r>
              <a:rPr lang="en-US" sz="1000" dirty="0">
                <a:latin typeface="Arial" charset="0"/>
                <a:ea typeface="ヒラギノ角ゴ Pro W3" charset="-128"/>
              </a:rPr>
              <a:t>Health advice and referral to education and preventive counseling</a:t>
            </a:r>
          </a:p>
          <a:p>
            <a:pPr marL="171450" indent="-171450" eaLnBrk="1" hangingPunct="1">
              <a:spcBef>
                <a:spcPct val="0"/>
              </a:spcBef>
              <a:buFont typeface="Arial" charset="0"/>
              <a:buChar char="•"/>
            </a:pPr>
            <a:r>
              <a:rPr lang="en-US" sz="1000" dirty="0">
                <a:latin typeface="Arial" charset="0"/>
                <a:ea typeface="ヒラギノ角ゴ Pro W3" charset="-128"/>
              </a:rPr>
              <a:t>Part B income thresholds are frozen at 2010 levels through 2019</a:t>
            </a:r>
          </a:p>
        </p:txBody>
      </p:sp>
      <p:sp>
        <p:nvSpPr>
          <p:cNvPr id="4" name="Slide Number Placeholder 3"/>
          <p:cNvSpPr>
            <a:spLocks noGrp="1"/>
          </p:cNvSpPr>
          <p:nvPr>
            <p:ph type="sldNum" sz="quarter" idx="10"/>
          </p:nvPr>
        </p:nvSpPr>
        <p:spPr/>
        <p:txBody>
          <a:bodyPr/>
          <a:lstStyle/>
          <a:p>
            <a:fld id="{DB6AD210-D280-4354-8A72-E237CE8EC9FD}" type="slidenum">
              <a:rPr lang="en-US" smtClean="0"/>
              <a:pPr/>
              <a:t>18</a:t>
            </a:fld>
            <a:endParaRPr lang="en-US" dirty="0"/>
          </a:p>
        </p:txBody>
      </p:sp>
    </p:spTree>
    <p:extLst>
      <p:ext uri="{BB962C8B-B14F-4D97-AF65-F5344CB8AC3E}">
        <p14:creationId xmlns:p14="http://schemas.microsoft.com/office/powerpoint/2010/main" val="226512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charset="-128"/>
                <a:cs typeface="ＭＳ Ｐゴシック" charset="-128"/>
              </a:rPr>
              <a:t>Let’s look at an overview of what Medicare Part B doesn’t cover. Please also note that a client’s income in retirement determines the monthly premium for Medicare Part B – the higher the adjusted gross income, the higher the premium.  It covers expenses for doctors, equipment and some preventive services.  </a:t>
            </a:r>
          </a:p>
          <a:p>
            <a:r>
              <a:rPr lang="en-US" sz="1200" kern="1200" dirty="0">
                <a:solidFill>
                  <a:schemeClr val="tx1"/>
                </a:solidFill>
                <a:effectLst/>
                <a:latin typeface="+mn-lt"/>
                <a:ea typeface="ＭＳ Ｐゴシック" charset="-128"/>
                <a:cs typeface="ＭＳ Ｐゴシック" charset="-128"/>
              </a:rPr>
              <a:t/>
            </a:r>
            <a:br>
              <a:rPr lang="en-US" sz="1200" kern="1200" dirty="0">
                <a:solidFill>
                  <a:schemeClr val="tx1"/>
                </a:solidFill>
                <a:effectLst/>
                <a:latin typeface="+mn-lt"/>
                <a:ea typeface="ＭＳ Ｐゴシック" charset="-128"/>
                <a:cs typeface="ＭＳ Ｐゴシック" charset="-128"/>
              </a:rPr>
            </a:br>
            <a:r>
              <a:rPr lang="en-US" sz="1200" kern="1200" dirty="0">
                <a:solidFill>
                  <a:schemeClr val="tx1"/>
                </a:solidFill>
                <a:effectLst/>
                <a:latin typeface="+mn-lt"/>
                <a:ea typeface="ＭＳ Ｐゴシック" charset="-128"/>
                <a:cs typeface="ＭＳ Ｐゴシック" charset="-128"/>
              </a:rPr>
              <a:t>Premiums are paid monthly, starting at just over $100 and scale up based on your modified adjusted gross income. (Your adjusted gross income plus your tax exempt interest income). Please note that a client's income in retirement determines the monthly premium for Medicare Part B -- the higher the adjusted gross income, the higher the premium.</a:t>
            </a:r>
          </a:p>
          <a:p>
            <a:r>
              <a:rPr lang="en-US" sz="1200" kern="1200" dirty="0">
                <a:solidFill>
                  <a:schemeClr val="tx1"/>
                </a:solidFill>
                <a:effectLst/>
                <a:latin typeface="+mn-lt"/>
                <a:ea typeface="ＭＳ Ｐゴシック" charset="-128"/>
                <a:cs typeface="ＭＳ Ｐゴシック" charset="-128"/>
              </a:rPr>
              <a:t/>
            </a:r>
            <a:br>
              <a:rPr lang="en-US" sz="1200" kern="1200" dirty="0">
                <a:solidFill>
                  <a:schemeClr val="tx1"/>
                </a:solidFill>
                <a:effectLst/>
                <a:latin typeface="+mn-lt"/>
                <a:ea typeface="ＭＳ Ｐゴシック" charset="-128"/>
                <a:cs typeface="ＭＳ Ｐゴシック" charset="-128"/>
              </a:rPr>
            </a:br>
            <a:r>
              <a:rPr lang="en-US" sz="1200" kern="1200" dirty="0">
                <a:solidFill>
                  <a:schemeClr val="tx1"/>
                </a:solidFill>
                <a:effectLst/>
                <a:latin typeface="+mn-lt"/>
                <a:ea typeface="ＭＳ Ｐゴシック" charset="-128"/>
                <a:cs typeface="ＭＳ Ｐゴシック" charset="-128"/>
              </a:rPr>
              <a:t>$85,000 or less $170,000 or less $109* or $141</a:t>
            </a:r>
          </a:p>
          <a:p>
            <a:r>
              <a:rPr lang="en-US" sz="1200" kern="1200" dirty="0">
                <a:solidFill>
                  <a:schemeClr val="tx1"/>
                </a:solidFill>
                <a:effectLst/>
                <a:latin typeface="+mn-lt"/>
                <a:ea typeface="ＭＳ Ｐゴシック" charset="-128"/>
                <a:cs typeface="ＭＳ Ｐゴシック" charset="-128"/>
              </a:rPr>
              <a:t/>
            </a:r>
            <a:br>
              <a:rPr lang="en-US" sz="1200" kern="1200" dirty="0">
                <a:solidFill>
                  <a:schemeClr val="tx1"/>
                </a:solidFill>
                <a:effectLst/>
                <a:latin typeface="+mn-lt"/>
                <a:ea typeface="ＭＳ Ｐゴシック" charset="-128"/>
                <a:cs typeface="ＭＳ Ｐゴシック" charset="-128"/>
              </a:rPr>
            </a:br>
            <a:r>
              <a:rPr lang="en-US" sz="1200" kern="1200" dirty="0">
                <a:solidFill>
                  <a:schemeClr val="tx1"/>
                </a:solidFill>
                <a:effectLst/>
                <a:latin typeface="+mn-lt"/>
                <a:ea typeface="ＭＳ Ｐゴシック" charset="-128"/>
                <a:cs typeface="ＭＳ Ｐゴシック" charset="-128"/>
              </a:rPr>
              <a:t>*If protected by the hold-harmless provision;</a:t>
            </a:r>
            <a:r>
              <a:rPr lang="en-US" sz="1200" kern="1200" baseline="0" dirty="0">
                <a:solidFill>
                  <a:schemeClr val="tx1"/>
                </a:solidFill>
                <a:effectLst/>
                <a:latin typeface="+mn-lt"/>
                <a:ea typeface="ＭＳ Ｐゴシック" charset="-128"/>
                <a:cs typeface="ＭＳ Ｐゴシック" charset="-128"/>
              </a:rPr>
              <a:t> otherwise, it’s $134.</a:t>
            </a:r>
            <a:endParaRPr lang="en-US" sz="1200"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DB6AD210-D280-4354-8A72-E237CE8EC9FD}" type="slidenum">
              <a:rPr lang="en-US" smtClean="0"/>
              <a:pPr/>
              <a:t>19</a:t>
            </a:fld>
            <a:endParaRPr lang="en-US" dirty="0"/>
          </a:p>
        </p:txBody>
      </p:sp>
    </p:spTree>
    <p:extLst>
      <p:ext uri="{BB962C8B-B14F-4D97-AF65-F5344CB8AC3E}">
        <p14:creationId xmlns:p14="http://schemas.microsoft.com/office/powerpoint/2010/main" val="1216075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[READ SLIDE]</a:t>
            </a:r>
          </a:p>
        </p:txBody>
      </p:sp>
      <p:sp>
        <p:nvSpPr>
          <p:cNvPr id="4" name="Slide Number Placeholder 3"/>
          <p:cNvSpPr>
            <a:spLocks noGrp="1"/>
          </p:cNvSpPr>
          <p:nvPr>
            <p:ph type="sldNum" sz="quarter" idx="10"/>
          </p:nvPr>
        </p:nvSpPr>
        <p:spPr/>
        <p:txBody>
          <a:bodyPr/>
          <a:lstStyle/>
          <a:p>
            <a:fld id="{DB6AD210-D280-4354-8A72-E237CE8EC9FD}" type="slidenum">
              <a:rPr lang="en-US" smtClean="0"/>
              <a:pPr/>
              <a:t>2</a:t>
            </a:fld>
            <a:endParaRPr lang="en-US" dirty="0"/>
          </a:p>
        </p:txBody>
      </p:sp>
    </p:spTree>
    <p:extLst>
      <p:ext uri="{BB962C8B-B14F-4D97-AF65-F5344CB8AC3E}">
        <p14:creationId xmlns:p14="http://schemas.microsoft.com/office/powerpoint/2010/main" val="1049531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spcBef>
                <a:spcPct val="0"/>
              </a:spcBef>
            </a:pPr>
            <a:r>
              <a:rPr lang="en-US" sz="1000" dirty="0">
                <a:latin typeface="Arial" charset="0"/>
                <a:ea typeface="ヒラギノ角ゴ Pro W3" charset="-128"/>
              </a:rPr>
              <a:t>All people with Medicare have the option to join a plan that covers prescription drugs.</a:t>
            </a:r>
          </a:p>
          <a:p>
            <a:pPr eaLnBrk="1" hangingPunct="1">
              <a:lnSpc>
                <a:spcPct val="90000"/>
              </a:lnSpc>
              <a:spcBef>
                <a:spcPct val="0"/>
              </a:spcBef>
            </a:pPr>
            <a:r>
              <a:rPr lang="en-US" sz="1000" dirty="0">
                <a:latin typeface="Arial" charset="0"/>
                <a:ea typeface="ヒラギノ角ゴ Pro W3" charset="-128"/>
              </a:rPr>
              <a:t>Anyone who has Medicare Part A (Hospital Insurance), or Medicare Part B (Medical Insurance), or both Part A and Part B is eligible to join a Medicare prescription drug plan and must enroll in a plan to get Medicare prescription drug coverage. However, those who live outside the US or who are incarcerated may not enroll and are not eligible for coverage.</a:t>
            </a:r>
          </a:p>
          <a:p>
            <a:pPr eaLnBrk="1" hangingPunct="1">
              <a:lnSpc>
                <a:spcPct val="90000"/>
              </a:lnSpc>
              <a:spcBef>
                <a:spcPct val="0"/>
              </a:spcBef>
            </a:pPr>
            <a:endParaRPr lang="en-US" sz="1000" dirty="0">
              <a:latin typeface="Arial" charset="0"/>
              <a:ea typeface="ヒラギノ角ゴ Pro W3" charset="-128"/>
            </a:endParaRPr>
          </a:p>
          <a:p>
            <a:pPr eaLnBrk="1" hangingPunct="1">
              <a:lnSpc>
                <a:spcPct val="90000"/>
              </a:lnSpc>
              <a:spcBef>
                <a:spcPct val="0"/>
              </a:spcBef>
            </a:pPr>
            <a:r>
              <a:rPr lang="en-US" sz="1000" dirty="0">
                <a:latin typeface="Arial" charset="0"/>
                <a:ea typeface="ヒラギノ角ゴ Pro W3" charset="-128"/>
              </a:rPr>
              <a:t>Costs will vary depending on the plan; at a minimum, plans must provide a standard level of coverage as shown here. Plans may offer more coverage and additional drugs for a higher monthly premium. </a:t>
            </a:r>
          </a:p>
        </p:txBody>
      </p:sp>
      <p:sp>
        <p:nvSpPr>
          <p:cNvPr id="4" name="Slide Number Placeholder 3"/>
          <p:cNvSpPr>
            <a:spLocks noGrp="1"/>
          </p:cNvSpPr>
          <p:nvPr>
            <p:ph type="sldNum" sz="quarter" idx="10"/>
          </p:nvPr>
        </p:nvSpPr>
        <p:spPr/>
        <p:txBody>
          <a:bodyPr/>
          <a:lstStyle/>
          <a:p>
            <a:fld id="{DB6AD210-D280-4354-8A72-E237CE8EC9FD}" type="slidenum">
              <a:rPr lang="en-US" smtClean="0"/>
              <a:pPr/>
              <a:t>20</a:t>
            </a:fld>
            <a:endParaRPr lang="en-US" dirty="0"/>
          </a:p>
        </p:txBody>
      </p:sp>
    </p:spTree>
    <p:extLst>
      <p:ext uri="{BB962C8B-B14F-4D97-AF65-F5344CB8AC3E}">
        <p14:creationId xmlns:p14="http://schemas.microsoft.com/office/powerpoint/2010/main" val="1378674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charset="-128"/>
                <a:cs typeface="ＭＳ Ｐゴシック" charset="-128"/>
              </a:rPr>
              <a:t>This slide provides an overview of what Medicare Part D covers and what it doesn’t. </a:t>
            </a:r>
            <a:br>
              <a:rPr lang="en-US" sz="1200" kern="1200" dirty="0">
                <a:solidFill>
                  <a:schemeClr val="tx1"/>
                </a:solidFill>
                <a:effectLst/>
                <a:latin typeface="+mn-lt"/>
                <a:ea typeface="ＭＳ Ｐゴシック" charset="-128"/>
                <a:cs typeface="ＭＳ Ｐゴシック" charset="-128"/>
              </a:rPr>
            </a:br>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Some recent changes to Medicare Part D include:</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  Annual Deductible: $0 – $400</a:t>
            </a:r>
          </a:p>
          <a:p>
            <a:r>
              <a:rPr lang="en-US" sz="1200" kern="1200" dirty="0">
                <a:solidFill>
                  <a:schemeClr val="tx1"/>
                </a:solidFill>
                <a:effectLst/>
                <a:latin typeface="+mn-lt"/>
                <a:ea typeface="ＭＳ Ｐゴシック" charset="-128"/>
                <a:cs typeface="ＭＳ Ｐゴシック" charset="-128"/>
              </a:rPr>
              <a:t>•  Co-pays: 25% or flat co-pay amounts based on formulary</a:t>
            </a:r>
          </a:p>
          <a:p>
            <a:r>
              <a:rPr lang="en-US" sz="1200" kern="1200" dirty="0">
                <a:solidFill>
                  <a:schemeClr val="tx1"/>
                </a:solidFill>
                <a:effectLst/>
                <a:latin typeface="+mn-lt"/>
                <a:ea typeface="ＭＳ Ｐゴシック" charset="-128"/>
                <a:cs typeface="ＭＳ Ｐゴシック" charset="-128"/>
              </a:rPr>
              <a:t>•  Coverage Gap (donut hole): $3,700 - $7,425 in total drug costs</a:t>
            </a:r>
          </a:p>
          <a:p>
            <a:r>
              <a:rPr lang="en-US" sz="1200" kern="1200" dirty="0">
                <a:solidFill>
                  <a:schemeClr val="tx1"/>
                </a:solidFill>
                <a:effectLst/>
                <a:latin typeface="+mn-lt"/>
                <a:ea typeface="ＭＳ Ｐゴシック" charset="-128"/>
                <a:cs typeface="ＭＳ Ｐゴシック" charset="-128"/>
              </a:rPr>
              <a:t>•  Coverage Gap the insured pays: 40% of the cost on brand name medications and 51% of the cost on generic medications during coverage gap</a:t>
            </a:r>
          </a:p>
          <a:p>
            <a:r>
              <a:rPr lang="en-US" sz="1200" kern="1200" dirty="0">
                <a:solidFill>
                  <a:schemeClr val="tx1"/>
                </a:solidFill>
                <a:effectLst/>
                <a:latin typeface="+mn-lt"/>
                <a:ea typeface="ＭＳ Ｐゴシック" charset="-128"/>
                <a:cs typeface="ＭＳ Ｐゴシック" charset="-128"/>
              </a:rPr>
              <a:t>•  Catastrophic Coverage is reached after $4,950 is spent out of pocket: approximately 5% co-pay after coverage gap</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The “donut hole” discounts will increase each year until the gap is closed in 2020. After that, retirees will be responsible for 25% of all prescription drug costs after the deductible until they reach the level of catastrophic coverage.</a:t>
            </a:r>
          </a:p>
          <a:p>
            <a:pPr eaLnBrk="1" hangingPunct="1">
              <a:lnSpc>
                <a:spcPct val="90000"/>
              </a:lnSpc>
              <a:spcBef>
                <a:spcPct val="0"/>
              </a:spcBef>
            </a:pPr>
            <a:endParaRPr lang="en-US" sz="1000" dirty="0">
              <a:latin typeface="Arial" charset="0"/>
              <a:ea typeface="ヒラギノ角ゴ Pro W3" charset="-128"/>
            </a:endParaRPr>
          </a:p>
        </p:txBody>
      </p:sp>
      <p:sp>
        <p:nvSpPr>
          <p:cNvPr id="4" name="Slide Number Placeholder 3"/>
          <p:cNvSpPr>
            <a:spLocks noGrp="1"/>
          </p:cNvSpPr>
          <p:nvPr>
            <p:ph type="sldNum" sz="quarter" idx="10"/>
          </p:nvPr>
        </p:nvSpPr>
        <p:spPr/>
        <p:txBody>
          <a:bodyPr/>
          <a:lstStyle/>
          <a:p>
            <a:fld id="{DB6AD210-D280-4354-8A72-E237CE8EC9FD}" type="slidenum">
              <a:rPr lang="en-US" smtClean="0"/>
              <a:pPr/>
              <a:t>21</a:t>
            </a:fld>
            <a:endParaRPr lang="en-US" dirty="0"/>
          </a:p>
        </p:txBody>
      </p:sp>
    </p:spTree>
    <p:extLst>
      <p:ext uri="{BB962C8B-B14F-4D97-AF65-F5344CB8AC3E}">
        <p14:creationId xmlns:p14="http://schemas.microsoft.com/office/powerpoint/2010/main" val="2239578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latin typeface="Arial"/>
                <a:ea typeface="ヒラギノ角ゴ Pro W3" charset="-128"/>
                <a:cs typeface="Arial"/>
              </a:rPr>
              <a:t>This slide provides an overview of </a:t>
            </a:r>
            <a:r>
              <a:rPr lang="en-US" dirty="0" err="1">
                <a:latin typeface="Arial"/>
                <a:ea typeface="ヒラギノ角ゴ Pro W3" charset="-128"/>
                <a:cs typeface="Arial"/>
              </a:rPr>
              <a:t>Medigap</a:t>
            </a:r>
            <a:r>
              <a:rPr lang="en-US" dirty="0">
                <a:latin typeface="Arial"/>
                <a:ea typeface="ヒラギノ角ゴ Pro W3" charset="-128"/>
                <a:cs typeface="Arial"/>
              </a:rPr>
              <a:t> coverage. [Read bullets.]</a:t>
            </a:r>
          </a:p>
          <a:p>
            <a:pPr eaLnBrk="1" hangingPunct="1">
              <a:spcBef>
                <a:spcPct val="0"/>
              </a:spcBef>
            </a:pPr>
            <a:endParaRPr lang="en-US" dirty="0">
              <a:latin typeface="Arial"/>
              <a:ea typeface="ヒラギノ角ゴ Pro W3" charset="-128"/>
              <a:cs typeface="Arial"/>
            </a:endParaRPr>
          </a:p>
          <a:p>
            <a:pPr eaLnBrk="1" hangingPunct="1">
              <a:spcBef>
                <a:spcPct val="0"/>
              </a:spcBef>
            </a:pPr>
            <a:r>
              <a:rPr lang="en-US" dirty="0">
                <a:latin typeface="Arial"/>
                <a:ea typeface="ヒラギノ角ゴ Pro W3" charset="-128"/>
                <a:cs typeface="Arial"/>
              </a:rPr>
              <a:t>Additional talking points:</a:t>
            </a:r>
          </a:p>
          <a:p>
            <a:pPr marL="218754" lvl="1" indent="-218754" defTabSz="440565">
              <a:buClr>
                <a:schemeClr val="tx1"/>
              </a:buClr>
              <a:buFont typeface="Arial" charset="0"/>
              <a:buChar char="•"/>
              <a:defRPr/>
            </a:pPr>
            <a:r>
              <a:rPr lang="en-US" dirty="0">
                <a:solidFill>
                  <a:srgbClr val="000000"/>
                </a:solidFill>
                <a:latin typeface="Arial"/>
                <a:cs typeface="Arial"/>
              </a:rPr>
              <a:t>10 standard plans offering different levels of coverage (A–L). </a:t>
            </a:r>
            <a:r>
              <a:rPr lang="en-US" dirty="0">
                <a:latin typeface="Arial"/>
                <a:ea typeface="ヒラギノ角ゴ Pro W3" charset="-128"/>
                <a:cs typeface="Arial"/>
              </a:rPr>
              <a:t>The number of standard plans was reduced from 12 standard plans to 10 standard plans in 2010.</a:t>
            </a:r>
          </a:p>
          <a:p>
            <a:pPr marL="218754" indent="-218754">
              <a:buClr>
                <a:schemeClr val="tx1"/>
              </a:buClr>
              <a:buFont typeface="Arial" charset="0"/>
              <a:buChar char="•"/>
            </a:pPr>
            <a:r>
              <a:rPr lang="en-US" dirty="0">
                <a:solidFill>
                  <a:srgbClr val="000000"/>
                </a:solidFill>
                <a:latin typeface="Arial"/>
                <a:cs typeface="Arial"/>
              </a:rPr>
              <a:t>Different premiums for same coverage, depending upon insurance company</a:t>
            </a:r>
          </a:p>
          <a:p>
            <a:pPr marL="218754" indent="-218754">
              <a:buClr>
                <a:schemeClr val="tx1"/>
              </a:buClr>
              <a:buFont typeface="Arial" charset="0"/>
              <a:buChar char="•"/>
            </a:pPr>
            <a:r>
              <a:rPr lang="en-US" dirty="0">
                <a:solidFill>
                  <a:srgbClr val="000000"/>
                </a:solidFill>
                <a:latin typeface="Arial"/>
                <a:cs typeface="Arial"/>
              </a:rPr>
              <a:t>No coverage for prescription drugs, dental, hearing or vision</a:t>
            </a:r>
          </a:p>
        </p:txBody>
      </p:sp>
      <p:sp>
        <p:nvSpPr>
          <p:cNvPr id="4" name="Slide Number Placeholder 3"/>
          <p:cNvSpPr>
            <a:spLocks noGrp="1"/>
          </p:cNvSpPr>
          <p:nvPr>
            <p:ph type="sldNum" sz="quarter" idx="10"/>
          </p:nvPr>
        </p:nvSpPr>
        <p:spPr/>
        <p:txBody>
          <a:bodyPr/>
          <a:lstStyle/>
          <a:p>
            <a:fld id="{DB6AD210-D280-4354-8A72-E237CE8EC9FD}" type="slidenum">
              <a:rPr lang="en-US" smtClean="0"/>
              <a:pPr/>
              <a:t>22</a:t>
            </a:fld>
            <a:endParaRPr lang="en-US" dirty="0"/>
          </a:p>
        </p:txBody>
      </p:sp>
    </p:spTree>
    <p:extLst>
      <p:ext uri="{BB962C8B-B14F-4D97-AF65-F5344CB8AC3E}">
        <p14:creationId xmlns:p14="http://schemas.microsoft.com/office/powerpoint/2010/main" val="1371573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ＭＳ Ｐゴシック" charset="-128"/>
                <a:cs typeface="ＭＳ Ｐゴシック" charset="-128"/>
              </a:rPr>
              <a:t>For this discussion let’s look at a couple who is married, filing jointly with an MAGI below $170,000.  Both husband and wife are healthy and will not have any additional health care expenses besides required premiums.  </a:t>
            </a:r>
          </a:p>
          <a:p>
            <a:r>
              <a:rPr lang="en-US" sz="1200" kern="1200" dirty="0">
                <a:solidFill>
                  <a:schemeClr val="tx1"/>
                </a:solidFill>
                <a:effectLst/>
                <a:latin typeface="+mn-lt"/>
                <a:ea typeface="ＭＳ Ｐゴシック" charset="-128"/>
                <a:cs typeface="ＭＳ Ｐゴシック" charset="-128"/>
              </a:rPr>
              <a:t/>
            </a:r>
            <a:br>
              <a:rPr lang="en-US" sz="1200" kern="1200" dirty="0">
                <a:solidFill>
                  <a:schemeClr val="tx1"/>
                </a:solidFill>
                <a:effectLst/>
                <a:latin typeface="+mn-lt"/>
                <a:ea typeface="ＭＳ Ｐゴシック" charset="-128"/>
                <a:cs typeface="ＭＳ Ｐゴシック" charset="-128"/>
              </a:rPr>
            </a:br>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Medicare Part B premiums are based on your MAGI. This grid shows you the actual cost of premiums based on investor’s annual income below $170,000 married filed jointly is $109 per month.</a:t>
            </a:r>
          </a:p>
          <a:p>
            <a:r>
              <a:rPr lang="en-US" sz="1200" kern="1200" dirty="0">
                <a:solidFill>
                  <a:schemeClr val="tx1"/>
                </a:solidFill>
                <a:effectLst/>
                <a:latin typeface="+mn-lt"/>
                <a:ea typeface="ＭＳ Ｐゴシック" charset="-128"/>
                <a:cs typeface="ＭＳ Ｐゴシック" charset="-128"/>
              </a:rPr>
              <a:t> </a:t>
            </a:r>
          </a:p>
          <a:p>
            <a:r>
              <a:rPr lang="en-US" sz="1200" kern="1200" dirty="0">
                <a:solidFill>
                  <a:schemeClr val="tx1"/>
                </a:solidFill>
                <a:effectLst/>
                <a:latin typeface="+mn-lt"/>
                <a:ea typeface="ＭＳ Ｐゴシック" charset="-128"/>
                <a:cs typeface="ＭＳ Ｐゴシック" charset="-128"/>
              </a:rPr>
              <a:t>Medicare Part D premiums are on average about $500 per year (varies by state) and are subject to the plan a person selects. The plan would be selected based on the prescription drugs being taken.</a:t>
            </a:r>
          </a:p>
          <a:p>
            <a:r>
              <a:rPr lang="en-US" sz="1200" kern="1200" dirty="0">
                <a:solidFill>
                  <a:schemeClr val="tx1"/>
                </a:solidFill>
                <a:effectLst/>
                <a:latin typeface="+mn-lt"/>
                <a:ea typeface="ＭＳ Ｐゴシック" charset="-128"/>
                <a:cs typeface="ＭＳ Ｐゴシック" charset="-128"/>
              </a:rPr>
              <a:t> </a:t>
            </a:r>
          </a:p>
          <a:p>
            <a:r>
              <a:rPr lang="en-US" sz="1200" kern="1200" dirty="0" err="1">
                <a:solidFill>
                  <a:schemeClr val="tx1"/>
                </a:solidFill>
                <a:effectLst/>
                <a:latin typeface="+mn-lt"/>
                <a:ea typeface="ＭＳ Ｐゴシック" charset="-128"/>
                <a:cs typeface="ＭＳ Ｐゴシック" charset="-128"/>
              </a:rPr>
              <a:t>Medigap</a:t>
            </a:r>
            <a:r>
              <a:rPr lang="en-US" sz="1200" kern="1200" dirty="0">
                <a:solidFill>
                  <a:schemeClr val="tx1"/>
                </a:solidFill>
                <a:effectLst/>
                <a:latin typeface="+mn-lt"/>
                <a:ea typeface="ＭＳ Ｐゴシック" charset="-128"/>
                <a:cs typeface="ＭＳ Ｐゴシック" charset="-128"/>
              </a:rPr>
              <a:t> insurance can vary by carrier. The median premium in Ohio for 2016 is $173.00 per person per month for an annual cost of about $2,076. This would cover plan C, which is considered to be a benchmark plan. </a:t>
            </a:r>
          </a:p>
          <a:p>
            <a:r>
              <a:rPr lang="en-US" sz="1200" kern="1200" dirty="0">
                <a:solidFill>
                  <a:schemeClr val="tx1"/>
                </a:solidFill>
                <a:effectLst/>
                <a:latin typeface="+mn-lt"/>
                <a:ea typeface="ＭＳ Ｐゴシック" charset="-128"/>
                <a:cs typeface="ＭＳ Ｐゴシック" charset="-128"/>
              </a:rPr>
              <a:t/>
            </a:r>
            <a:br>
              <a:rPr lang="en-US" sz="1200" kern="1200" dirty="0">
                <a:solidFill>
                  <a:schemeClr val="tx1"/>
                </a:solidFill>
                <a:effectLst/>
                <a:latin typeface="+mn-lt"/>
                <a:ea typeface="ＭＳ Ｐゴシック" charset="-128"/>
                <a:cs typeface="ＭＳ Ｐゴシック" charset="-128"/>
              </a:rPr>
            </a:br>
            <a:endParaRPr lang="en-US" sz="1200" kern="1200" dirty="0">
              <a:solidFill>
                <a:schemeClr val="tx1"/>
              </a:solidFill>
              <a:effectLst/>
              <a:latin typeface="+mn-lt"/>
              <a:ea typeface="ＭＳ Ｐゴシック" charset="-128"/>
              <a:cs typeface="ＭＳ Ｐゴシック" charset="-128"/>
            </a:endParaRPr>
          </a:p>
          <a:p>
            <a:r>
              <a:rPr lang="en-US" sz="1200" kern="1200" dirty="0" err="1">
                <a:solidFill>
                  <a:schemeClr val="tx1"/>
                </a:solidFill>
                <a:effectLst/>
                <a:latin typeface="+mn-lt"/>
                <a:ea typeface="ＭＳ Ｐゴシック" charset="-128"/>
                <a:cs typeface="ＭＳ Ｐゴシック" charset="-128"/>
              </a:rPr>
              <a:t>Medigap</a:t>
            </a:r>
            <a:r>
              <a:rPr lang="en-US" sz="1200" kern="1200" dirty="0">
                <a:solidFill>
                  <a:schemeClr val="tx1"/>
                </a:solidFill>
                <a:effectLst/>
                <a:latin typeface="+mn-lt"/>
                <a:ea typeface="ＭＳ Ｐゴシック" charset="-128"/>
                <a:cs typeface="ＭＳ Ｐゴシック" charset="-128"/>
              </a:rPr>
              <a:t> plan F is the most popular and covers all the same categories as C, with the additional coverage for Medicare Part B excess charges </a:t>
            </a:r>
            <a:r>
              <a:rPr lang="en-US" sz="1200" kern="1200" dirty="0" err="1">
                <a:solidFill>
                  <a:schemeClr val="tx1"/>
                </a:solidFill>
                <a:effectLst/>
                <a:latin typeface="+mn-lt"/>
                <a:ea typeface="ＭＳ Ｐゴシック" charset="-128"/>
                <a:cs typeface="ＭＳ Ｐゴシック" charset="-128"/>
              </a:rPr>
              <a:t>Medigap</a:t>
            </a:r>
            <a:r>
              <a:rPr lang="en-US" sz="1200" kern="1200" dirty="0">
                <a:solidFill>
                  <a:schemeClr val="tx1"/>
                </a:solidFill>
                <a:effectLst/>
                <a:latin typeface="+mn-lt"/>
                <a:ea typeface="ＭＳ Ｐゴシック" charset="-128"/>
                <a:cs typeface="ＭＳ Ｐゴシック" charset="-128"/>
              </a:rPr>
              <a:t> policies range between $116 and $247 in the state of Ohio, as an example.</a:t>
            </a:r>
          </a:p>
          <a:p>
            <a:pPr eaLnBrk="1" hangingPunct="1">
              <a:spcBef>
                <a:spcPct val="0"/>
              </a:spcBef>
            </a:pPr>
            <a:endParaRPr lang="en-US" sz="1000" dirty="0">
              <a:latin typeface="Arial" charset="0"/>
              <a:ea typeface="ヒラギノ角ゴ Pro W3" charset="-128"/>
            </a:endParaRPr>
          </a:p>
        </p:txBody>
      </p:sp>
      <p:sp>
        <p:nvSpPr>
          <p:cNvPr id="4" name="Slide Number Placeholder 3"/>
          <p:cNvSpPr>
            <a:spLocks noGrp="1"/>
          </p:cNvSpPr>
          <p:nvPr>
            <p:ph type="sldNum" sz="quarter" idx="10"/>
          </p:nvPr>
        </p:nvSpPr>
        <p:spPr/>
        <p:txBody>
          <a:bodyPr/>
          <a:lstStyle/>
          <a:p>
            <a:fld id="{DB6AD210-D280-4354-8A72-E237CE8EC9FD}" type="slidenum">
              <a:rPr lang="en-US" smtClean="0"/>
              <a:pPr/>
              <a:t>23</a:t>
            </a:fld>
            <a:endParaRPr lang="en-US" dirty="0"/>
          </a:p>
        </p:txBody>
      </p:sp>
    </p:spTree>
    <p:extLst>
      <p:ext uri="{BB962C8B-B14F-4D97-AF65-F5344CB8AC3E}">
        <p14:creationId xmlns:p14="http://schemas.microsoft.com/office/powerpoint/2010/main" val="1764730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latin typeface="Arial" charset="0"/>
                <a:ea typeface="ヒラギノ角ゴ Pro W3" charset="-128"/>
              </a:rPr>
              <a:t>Here are a few resources for furthering your health care planning knowledge. Please note that SHIP programs and contact information vary by state.</a:t>
            </a:r>
          </a:p>
          <a:p>
            <a:pPr eaLnBrk="1" hangingPunct="1">
              <a:spcBef>
                <a:spcPct val="0"/>
              </a:spcBef>
            </a:pPr>
            <a:endParaRPr lang="en-US" dirty="0">
              <a:latin typeface="Arial" charset="0"/>
              <a:ea typeface="ヒラギノ角ゴ Pro W3" charset="-128"/>
            </a:endParaRPr>
          </a:p>
        </p:txBody>
      </p:sp>
      <p:sp>
        <p:nvSpPr>
          <p:cNvPr id="4" name="Slide Number Placeholder 3"/>
          <p:cNvSpPr>
            <a:spLocks noGrp="1"/>
          </p:cNvSpPr>
          <p:nvPr>
            <p:ph type="sldNum" sz="quarter" idx="10"/>
          </p:nvPr>
        </p:nvSpPr>
        <p:spPr/>
        <p:txBody>
          <a:bodyPr/>
          <a:lstStyle/>
          <a:p>
            <a:fld id="{DB6AD210-D280-4354-8A72-E237CE8EC9FD}" type="slidenum">
              <a:rPr lang="en-US" smtClean="0"/>
              <a:pPr/>
              <a:t>24</a:t>
            </a:fld>
            <a:endParaRPr lang="en-US" dirty="0"/>
          </a:p>
        </p:txBody>
      </p:sp>
    </p:spTree>
    <p:extLst>
      <p:ext uri="{BB962C8B-B14F-4D97-AF65-F5344CB8AC3E}">
        <p14:creationId xmlns:p14="http://schemas.microsoft.com/office/powerpoint/2010/main" val="119728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ヒラギノ角ゴ Pro W3" charset="-128"/>
              </a:rPr>
              <a:t>[READ SLIDE]</a:t>
            </a:r>
          </a:p>
        </p:txBody>
      </p:sp>
      <p:sp>
        <p:nvSpPr>
          <p:cNvPr id="89092" name="Slide Number Placeholder 3"/>
          <p:cNvSpPr>
            <a:spLocks noGrp="1"/>
          </p:cNvSpPr>
          <p:nvPr>
            <p:ph type="sldNum" sz="quarter" idx="5"/>
          </p:nvPr>
        </p:nvSpPr>
        <p:spPr bwMode="auto">
          <a:noFill/>
          <a:ln>
            <a:miter lim="800000"/>
            <a:headEnd/>
            <a:tailEnd/>
          </a:ln>
        </p:spPr>
        <p:txBody>
          <a:bodyPr/>
          <a:lstStyle/>
          <a:p>
            <a:fld id="{817D0AE5-E537-4142-9261-98910E90E991}" type="slidenum">
              <a:rPr lang="en-US"/>
              <a:pPr/>
              <a:t>25</a:t>
            </a:fld>
            <a:endParaRPr lang="en-US" dirty="0"/>
          </a:p>
        </p:txBody>
      </p:sp>
    </p:spTree>
    <p:extLst>
      <p:ext uri="{BB962C8B-B14F-4D97-AF65-F5344CB8AC3E}">
        <p14:creationId xmlns:p14="http://schemas.microsoft.com/office/powerpoint/2010/main" val="3305167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Arial" charset="0"/>
                <a:ea typeface="ヒラギノ角ゴ Pro W3" charset="-128"/>
              </a:rPr>
              <a:t>[READ SLIDE]</a:t>
            </a:r>
          </a:p>
        </p:txBody>
      </p:sp>
      <p:sp>
        <p:nvSpPr>
          <p:cNvPr id="4" name="Slide Number Placeholder 3"/>
          <p:cNvSpPr>
            <a:spLocks noGrp="1"/>
          </p:cNvSpPr>
          <p:nvPr>
            <p:ph type="sldNum" sz="quarter" idx="10"/>
          </p:nvPr>
        </p:nvSpPr>
        <p:spPr/>
        <p:txBody>
          <a:bodyPr/>
          <a:lstStyle/>
          <a:p>
            <a:fld id="{DB6AD210-D280-4354-8A72-E237CE8EC9FD}" type="slidenum">
              <a:rPr lang="en-US" smtClean="0"/>
              <a:pPr/>
              <a:t>26</a:t>
            </a:fld>
            <a:endParaRPr lang="en-US" dirty="0"/>
          </a:p>
        </p:txBody>
      </p:sp>
    </p:spTree>
    <p:extLst>
      <p:ext uri="{BB962C8B-B14F-4D97-AF65-F5344CB8AC3E}">
        <p14:creationId xmlns:p14="http://schemas.microsoft.com/office/powerpoint/2010/main" val="853562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sz="1200" dirty="0">
                <a:latin typeface="Arial" charset="0"/>
                <a:cs typeface="Arial" charset="0"/>
              </a:rPr>
              <a:t>We know that a couple both age 65 today living to average life expectancy could need as much as $220,000 to cover premiums for health insurance coverage and out-of-pocket expenses during retirement. A couple who lives to age 95 could need as a much as $550,000. This example is for an </a:t>
            </a:r>
            <a:r>
              <a:rPr lang="en-US" sz="1200" i="1" dirty="0">
                <a:latin typeface="Arial" charset="0"/>
                <a:cs typeface="Arial" charset="0"/>
              </a:rPr>
              <a:t>average</a:t>
            </a:r>
            <a:r>
              <a:rPr lang="en-US" sz="1200" dirty="0">
                <a:latin typeface="Arial" charset="0"/>
                <a:cs typeface="Arial" charset="0"/>
              </a:rPr>
              <a:t> couple. This is an important number; but a realistic number for your clients, based on their personal health history, will be much more valuable.</a:t>
            </a:r>
          </a:p>
          <a:p>
            <a:pPr eaLnBrk="1" hangingPunct="1">
              <a:lnSpc>
                <a:spcPct val="80000"/>
              </a:lnSpc>
              <a:spcBef>
                <a:spcPct val="0"/>
              </a:spcBef>
            </a:pPr>
            <a:endParaRPr lang="en-US" sz="1200" dirty="0">
              <a:latin typeface="Arial" charset="0"/>
              <a:cs typeface="Arial" charset="0"/>
            </a:endParaRPr>
          </a:p>
          <a:p>
            <a:pPr eaLnBrk="1" hangingPunct="1">
              <a:lnSpc>
                <a:spcPct val="80000"/>
              </a:lnSpc>
              <a:spcBef>
                <a:spcPct val="0"/>
              </a:spcBef>
            </a:pPr>
            <a:r>
              <a:rPr lang="en-US" sz="1200" dirty="0">
                <a:latin typeface="Arial" charset="0"/>
                <a:cs typeface="Arial" charset="0"/>
              </a:rPr>
              <a:t>Fortunately, we can help with a tool called the Nationwide P Health Care Cost Assessment. This tool was developed by a team of professionals, including leading physicians and experienced actuaries, using proprietary health risk analysis and up-to-date actuarial cost data. These experts analyze personal health and lifestyle information, healthcare costs, actuarial data and medical coverage. The result is a meaningful, personalized cost estimate that will help your clients plan for future health care expense, including Medicare, out-of-pocket and long-term care costs. </a:t>
            </a:r>
          </a:p>
          <a:p>
            <a:pPr eaLnBrk="1" hangingPunct="1">
              <a:lnSpc>
                <a:spcPct val="80000"/>
              </a:lnSpc>
              <a:spcBef>
                <a:spcPct val="0"/>
              </a:spcBef>
            </a:pPr>
            <a:endParaRPr lang="en-US" sz="1200" dirty="0">
              <a:latin typeface="Arial" charset="0"/>
              <a:cs typeface="Arial" charset="0"/>
            </a:endParaRPr>
          </a:p>
          <a:p>
            <a:pPr eaLnBrk="1" hangingPunct="1">
              <a:lnSpc>
                <a:spcPct val="80000"/>
              </a:lnSpc>
              <a:spcBef>
                <a:spcPct val="0"/>
              </a:spcBef>
            </a:pPr>
            <a:r>
              <a:rPr lang="en-US" sz="1200" dirty="0">
                <a:latin typeface="Arial" charset="0"/>
                <a:cs typeface="Arial" charset="0"/>
              </a:rPr>
              <a:t>With the Nationwide Personalized Health Care Cost Assessment, we can assess a client’s health status and how it may affect their future medical costs. Then we can estimate their years in retirement and health care costs during those years. We can also assess alternative scenarios. For example, what is the financial impact if they retire one year earlier or one year later than they currently plan?</a:t>
            </a:r>
          </a:p>
        </p:txBody>
      </p:sp>
      <p:sp>
        <p:nvSpPr>
          <p:cNvPr id="4" name="Slide Number Placeholder 3"/>
          <p:cNvSpPr>
            <a:spLocks noGrp="1"/>
          </p:cNvSpPr>
          <p:nvPr>
            <p:ph type="sldNum" sz="quarter" idx="10"/>
          </p:nvPr>
        </p:nvSpPr>
        <p:spPr/>
        <p:txBody>
          <a:bodyPr/>
          <a:lstStyle/>
          <a:p>
            <a:fld id="{DB6AD210-D280-4354-8A72-E237CE8EC9FD}" type="slidenum">
              <a:rPr lang="en-US" smtClean="0"/>
              <a:pPr/>
              <a:t>27</a:t>
            </a:fld>
            <a:endParaRPr lang="en-US" dirty="0"/>
          </a:p>
        </p:txBody>
      </p:sp>
    </p:spTree>
    <p:extLst>
      <p:ext uri="{BB962C8B-B14F-4D97-AF65-F5344CB8AC3E}">
        <p14:creationId xmlns:p14="http://schemas.microsoft.com/office/powerpoint/2010/main" val="1552395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40541">
              <a:spcBef>
                <a:spcPct val="0"/>
              </a:spcBef>
              <a:defRPr/>
            </a:pPr>
            <a:r>
              <a:rPr lang="en-US" sz="1000" dirty="0">
                <a:latin typeface="Arial" pitchFamily="34" charset="0"/>
                <a:cs typeface="Arial" pitchFamily="34" charset="0"/>
              </a:rPr>
              <a:t>The personalized health care cost assessment allows you to easily and quickly provide your clients with possible annual health care cost estimates based on their individual profiles.</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The Assessment starts with a 3-part questionnaire on the client’s health history, lifestyle and history of medical conditions. It also allows them to choose a metro region for retirement, which will more accurately calculate the cost of long-term care in that area.  </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Completing this assessment is a critical first step for planning. The report will tell clients about their health profile, health risks, estimated life expectancy based on those risks and hypothetical estimates for health care costs in retirement. Costs are broken out into Medicare, out-of-pocket and long-term care expense categories so clients can take an even more detailed look into what their costs will be. </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The report will help you determine what clients need to invest today to fund their health care costs during retirement. We will utilize tools that allow for “what-if” scenarios. For example, how will a change in their year of retirement affect their out-of-pocket health care costs? </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You can talk with your clients about the most appropriate way to save so that they don’t have to worry about having the funds needed to cover one of the most important expenses they will have during retirement.</a:t>
            </a:r>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28</a:t>
            </a:fld>
            <a:endParaRPr lang="en-US" dirty="0"/>
          </a:p>
        </p:txBody>
      </p:sp>
    </p:spTree>
    <p:extLst>
      <p:ext uri="{BB962C8B-B14F-4D97-AF65-F5344CB8AC3E}">
        <p14:creationId xmlns:p14="http://schemas.microsoft.com/office/powerpoint/2010/main" val="1550111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29</a:t>
            </a:fld>
            <a:endParaRPr lang="en-US" dirty="0"/>
          </a:p>
        </p:txBody>
      </p:sp>
    </p:spTree>
    <p:extLst>
      <p:ext uri="{BB962C8B-B14F-4D97-AF65-F5344CB8AC3E}">
        <p14:creationId xmlns:p14="http://schemas.microsoft.com/office/powerpoint/2010/main" val="129662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Arial" charset="0"/>
                <a:cs typeface="Arial" charset="0"/>
              </a:rPr>
              <a:t>Transitioning</a:t>
            </a:r>
            <a:r>
              <a:rPr lang="en-US" baseline="0" dirty="0">
                <a:latin typeface="Arial" charset="0"/>
                <a:cs typeface="Arial" charset="0"/>
              </a:rPr>
              <a:t> back to Health Care, s</a:t>
            </a:r>
            <a:r>
              <a:rPr lang="en-US" dirty="0">
                <a:latin typeface="Arial" charset="0"/>
                <a:cs typeface="Arial" charset="0"/>
              </a:rPr>
              <a:t>pecifically, we’ll cover: the retirement income challenge, the health care opportunity and understanding health care. We’ll also discuss how Nationwide can help you create plans to address your clients’ health care costs.</a:t>
            </a:r>
          </a:p>
          <a:p>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3</a:t>
            </a:fld>
            <a:endParaRPr lang="en-US" dirty="0"/>
          </a:p>
        </p:txBody>
      </p:sp>
    </p:spTree>
    <p:extLst>
      <p:ext uri="{BB962C8B-B14F-4D97-AF65-F5344CB8AC3E}">
        <p14:creationId xmlns:p14="http://schemas.microsoft.com/office/powerpoint/2010/main" val="2114844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30</a:t>
            </a:fld>
            <a:endParaRPr lang="en-US" dirty="0"/>
          </a:p>
        </p:txBody>
      </p:sp>
    </p:spTree>
    <p:extLst>
      <p:ext uri="{BB962C8B-B14F-4D97-AF65-F5344CB8AC3E}">
        <p14:creationId xmlns:p14="http://schemas.microsoft.com/office/powerpoint/2010/main" val="1902212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32</a:t>
            </a:fld>
            <a:endParaRPr lang="en-US" dirty="0"/>
          </a:p>
        </p:txBody>
      </p:sp>
    </p:spTree>
    <p:extLst>
      <p:ext uri="{BB962C8B-B14F-4D97-AF65-F5344CB8AC3E}">
        <p14:creationId xmlns:p14="http://schemas.microsoft.com/office/powerpoint/2010/main" val="1643574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Arial" charset="0"/>
                <a:cs typeface="Arial" charset="0"/>
              </a:rPr>
              <a:t>Now that we have covered these topics in detail, let’s summarize our discussion:</a:t>
            </a:r>
          </a:p>
          <a:p>
            <a:pPr>
              <a:spcBef>
                <a:spcPct val="0"/>
              </a:spcBef>
            </a:pPr>
            <a:endParaRPr lang="en-US" dirty="0">
              <a:latin typeface="Arial" charset="0"/>
              <a:cs typeface="Arial" charset="0"/>
            </a:endParaRPr>
          </a:p>
          <a:p>
            <a:pPr eaLnBrk="1" hangingPunct="1">
              <a:spcBef>
                <a:spcPct val="0"/>
              </a:spcBef>
            </a:pPr>
            <a:r>
              <a:rPr lang="en-US" dirty="0">
                <a:latin typeface="Arial" charset="0"/>
                <a:cs typeface="Arial" charset="0"/>
              </a:rPr>
              <a:t>- Leverage the growing anxiety and attention directed at health care today.</a:t>
            </a:r>
          </a:p>
          <a:p>
            <a:pPr eaLnBrk="1" hangingPunct="1">
              <a:spcBef>
                <a:spcPct val="0"/>
              </a:spcBef>
            </a:pPr>
            <a:endParaRPr lang="en-US" dirty="0">
              <a:latin typeface="Arial" charset="0"/>
              <a:cs typeface="Arial" charset="0"/>
            </a:endParaRPr>
          </a:p>
          <a:p>
            <a:pPr eaLnBrk="1" hangingPunct="1">
              <a:spcBef>
                <a:spcPct val="0"/>
              </a:spcBef>
            </a:pPr>
            <a:r>
              <a:rPr lang="en-US" dirty="0">
                <a:latin typeface="Arial" charset="0"/>
                <a:cs typeface="Arial" charset="0"/>
              </a:rPr>
              <a:t>- Follow the three-step strategy for making the most of today’s health care opportunity.</a:t>
            </a:r>
          </a:p>
          <a:p>
            <a:pPr eaLnBrk="1" hangingPunct="1">
              <a:spcBef>
                <a:spcPct val="0"/>
              </a:spcBef>
            </a:pPr>
            <a:endParaRPr lang="en-US" dirty="0">
              <a:latin typeface="Arial" charset="0"/>
              <a:cs typeface="Arial" charset="0"/>
            </a:endParaRPr>
          </a:p>
          <a:p>
            <a:pPr eaLnBrk="1" hangingPunct="1">
              <a:spcBef>
                <a:spcPct val="0"/>
              </a:spcBef>
            </a:pPr>
            <a:r>
              <a:rPr lang="en-US" dirty="0">
                <a:latin typeface="Arial" charset="0"/>
                <a:cs typeface="Arial" charset="0"/>
              </a:rPr>
              <a:t>- Differentiate yourself in the eyes of your clients.</a:t>
            </a:r>
          </a:p>
          <a:p>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33</a:t>
            </a:fld>
            <a:endParaRPr lang="en-US" dirty="0"/>
          </a:p>
        </p:txBody>
      </p:sp>
    </p:spTree>
    <p:extLst>
      <p:ext uri="{BB962C8B-B14F-4D97-AF65-F5344CB8AC3E}">
        <p14:creationId xmlns:p14="http://schemas.microsoft.com/office/powerpoint/2010/main" val="204886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ヒラギノ角ゴ Pro W3" charset="-128"/>
              </a:rPr>
              <a:t>[READ SLIDE]</a:t>
            </a:r>
          </a:p>
        </p:txBody>
      </p:sp>
      <p:sp>
        <p:nvSpPr>
          <p:cNvPr id="35844" name="Slide Number Placeholder 3"/>
          <p:cNvSpPr>
            <a:spLocks noGrp="1"/>
          </p:cNvSpPr>
          <p:nvPr>
            <p:ph type="sldNum" sz="quarter" idx="5"/>
          </p:nvPr>
        </p:nvSpPr>
        <p:spPr bwMode="auto">
          <a:noFill/>
          <a:ln>
            <a:miter lim="800000"/>
            <a:headEnd/>
            <a:tailEnd/>
          </a:ln>
        </p:spPr>
        <p:txBody>
          <a:bodyPr/>
          <a:lstStyle/>
          <a:p>
            <a:fld id="{27C45C27-A89A-410D-A22B-3DAAD589625E}" type="slidenum">
              <a:rPr lang="en-US"/>
              <a:pPr/>
              <a:t>4</a:t>
            </a:fld>
            <a:endParaRPr lang="en-US" dirty="0"/>
          </a:p>
        </p:txBody>
      </p:sp>
    </p:spTree>
    <p:extLst>
      <p:ext uri="{BB962C8B-B14F-4D97-AF65-F5344CB8AC3E}">
        <p14:creationId xmlns:p14="http://schemas.microsoft.com/office/powerpoint/2010/main" val="220740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Arial" charset="0"/>
                <a:ea typeface="ＭＳ Ｐゴシック"/>
                <a:cs typeface="Arial" charset="0"/>
              </a:rPr>
              <a:t>Retirees must plan for many decisions, most of them guided by law, between the ages of 55 and 70½. These decisions may largely influence retirement success as well as long-term financial adequacy – how and when you withdraw, and how to get the most from retirement benefits like Social Security and Medicare.</a:t>
            </a:r>
          </a:p>
          <a:p>
            <a:pPr marL="0" marR="0" indent="0" algn="l" defTabSz="457200" rtl="0" eaLnBrk="1" fontAlgn="base" latinLnBrk="0" hangingPunct="1">
              <a:lnSpc>
                <a:spcPct val="100000"/>
              </a:lnSpc>
              <a:spcBef>
                <a:spcPct val="0"/>
              </a:spcBef>
              <a:spcAft>
                <a:spcPct val="0"/>
              </a:spcAft>
              <a:buClrTx/>
              <a:buSzTx/>
              <a:buFontTx/>
              <a:buNone/>
              <a:tabLst/>
              <a:defRPr/>
            </a:pPr>
            <a:endParaRPr lang="en-US" dirty="0">
              <a:latin typeface="Arial" charset="0"/>
              <a:ea typeface="ＭＳ Ｐゴシック"/>
              <a:cs typeface="Arial"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Arial" charset="0"/>
                <a:ea typeface="ＭＳ Ｐゴシック"/>
                <a:cs typeface="Arial" charset="0"/>
              </a:rPr>
              <a:t>This means that everyone needs to be educated before and after retirement to make decisions at these key ages. </a:t>
            </a:r>
          </a:p>
          <a:p>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5</a:t>
            </a:fld>
            <a:endParaRPr lang="en-US" dirty="0"/>
          </a:p>
        </p:txBody>
      </p:sp>
    </p:spTree>
    <p:extLst>
      <p:ext uri="{BB962C8B-B14F-4D97-AF65-F5344CB8AC3E}">
        <p14:creationId xmlns:p14="http://schemas.microsoft.com/office/powerpoint/2010/main" val="65888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charset="-128"/>
                <a:cs typeface="ＭＳ Ｐゴシック" charset="-128"/>
              </a:rPr>
              <a:t>According to a new study by Nationwide titled “Health care costs in retirement”, nearly three-quarters of consumers underestimate, or have no idea about health care costs.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The majority of adults can’t estimate their health care costs in retirement (60%) or their LTC costs (70%) for themselves. </a:t>
            </a:r>
          </a:p>
          <a:p>
            <a:r>
              <a:rPr lang="en-US" sz="1200" kern="1200" dirty="0">
                <a:solidFill>
                  <a:schemeClr val="tx1"/>
                </a:solidFill>
                <a:effectLst/>
                <a:latin typeface="+mn-lt"/>
                <a:ea typeface="ＭＳ Ｐゴシック" charset="-128"/>
                <a:cs typeface="ＭＳ Ｐゴシック" charset="-128"/>
              </a:rPr>
              <a:t>However, among those who provided an estimate, the annual costs for health care in retirement are expected to be approximately $11,680 for themselves and their spouse combined; the estimate is considerably higher for LTC costs at $81,050. </a:t>
            </a:r>
          </a:p>
        </p:txBody>
      </p:sp>
      <p:sp>
        <p:nvSpPr>
          <p:cNvPr id="4" name="Slide Number Placeholder 3"/>
          <p:cNvSpPr>
            <a:spLocks noGrp="1"/>
          </p:cNvSpPr>
          <p:nvPr>
            <p:ph type="sldNum" sz="quarter" idx="10"/>
          </p:nvPr>
        </p:nvSpPr>
        <p:spPr/>
        <p:txBody>
          <a:bodyPr/>
          <a:lstStyle/>
          <a:p>
            <a:fld id="{DB6AD210-D280-4354-8A72-E237CE8EC9FD}" type="slidenum">
              <a:rPr lang="en-US" smtClean="0"/>
              <a:pPr/>
              <a:t>6</a:t>
            </a:fld>
            <a:endParaRPr lang="en-US" dirty="0"/>
          </a:p>
        </p:txBody>
      </p:sp>
    </p:spTree>
    <p:extLst>
      <p:ext uri="{BB962C8B-B14F-4D97-AF65-F5344CB8AC3E}">
        <p14:creationId xmlns:p14="http://schemas.microsoft.com/office/powerpoint/2010/main" val="188086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ヒラギノ角ゴ Pro W3" charset="-128"/>
              </a:rPr>
              <a:t>[READ SLIDE]</a:t>
            </a:r>
          </a:p>
        </p:txBody>
      </p:sp>
      <p:sp>
        <p:nvSpPr>
          <p:cNvPr id="50180" name="Slide Number Placeholder 3"/>
          <p:cNvSpPr>
            <a:spLocks noGrp="1"/>
          </p:cNvSpPr>
          <p:nvPr>
            <p:ph type="sldNum" sz="quarter" idx="5"/>
          </p:nvPr>
        </p:nvSpPr>
        <p:spPr bwMode="auto">
          <a:noFill/>
          <a:ln>
            <a:miter lim="800000"/>
            <a:headEnd/>
            <a:tailEnd/>
          </a:ln>
        </p:spPr>
        <p:txBody>
          <a:bodyPr/>
          <a:lstStyle/>
          <a:p>
            <a:fld id="{FBA4A58D-C35F-4AA0-8584-CFA48D84EE29}" type="slidenum">
              <a:rPr lang="en-US"/>
              <a:pPr/>
              <a:t>7</a:t>
            </a:fld>
            <a:endParaRPr lang="en-US" dirty="0"/>
          </a:p>
        </p:txBody>
      </p:sp>
    </p:spTree>
    <p:extLst>
      <p:ext uri="{BB962C8B-B14F-4D97-AF65-F5344CB8AC3E}">
        <p14:creationId xmlns:p14="http://schemas.microsoft.com/office/powerpoint/2010/main" val="287946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Arial" charset="0"/>
                <a:ea typeface="ヒラギノ角ゴ Pro W3" charset="-128"/>
              </a:rPr>
              <a:t>Various surveys and health care cost estimates, as well as other outside health care studies, help explain why health care is such an important concern.</a:t>
            </a:r>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8</a:t>
            </a:fld>
            <a:endParaRPr lang="en-US" dirty="0"/>
          </a:p>
        </p:txBody>
      </p:sp>
    </p:spTree>
    <p:extLst>
      <p:ext uri="{BB962C8B-B14F-4D97-AF65-F5344CB8AC3E}">
        <p14:creationId xmlns:p14="http://schemas.microsoft.com/office/powerpoint/2010/main" val="1071078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Arial" charset="0"/>
                <a:ea typeface="ヒラギノ角ゴ Pro W3" charset="-128"/>
              </a:rPr>
              <a:t>The good news is that consumers want help, presenting a large opportunity for knowledgeable advisors.</a:t>
            </a:r>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9</a:t>
            </a:fld>
            <a:endParaRPr lang="en-US" dirty="0"/>
          </a:p>
        </p:txBody>
      </p:sp>
    </p:spTree>
    <p:extLst>
      <p:ext uri="{BB962C8B-B14F-4D97-AF65-F5344CB8AC3E}">
        <p14:creationId xmlns:p14="http://schemas.microsoft.com/office/powerpoint/2010/main" val="45956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NFM-9512AO.20</a:t>
            </a:r>
            <a:r>
              <a:rPr lang="en-US" sz="800" baseline="0" dirty="0">
                <a:solidFill>
                  <a:srgbClr val="FFFFFF"/>
                </a:solidFill>
                <a:latin typeface="Arial"/>
                <a:cs typeface="Arial"/>
              </a:rPr>
              <a:t> </a:t>
            </a:r>
            <a:r>
              <a:rPr lang="en-US" sz="800" dirty="0">
                <a:solidFill>
                  <a:srgbClr val="FFFFFF"/>
                </a:solidFill>
                <a:latin typeface="Arial"/>
                <a:cs typeface="Arial"/>
              </a:rPr>
              <a:t>(03/16)     FOR BROKER/DEALER USE ONLY—NOT FOR USE WITH THE PUBLIC</a:t>
            </a:r>
          </a:p>
        </p:txBody>
      </p:sp>
      <p:sp>
        <p:nvSpPr>
          <p:cNvPr id="14" name="Rectangle 13"/>
          <p:cNvSpPr/>
          <p:nvPr userDrawn="1"/>
        </p:nvSpPr>
        <p:spPr>
          <a:xfrm>
            <a:off x="4898570" y="731518"/>
            <a:ext cx="3026229" cy="14490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421454"/>
            <a:ext cx="2133600" cy="214296"/>
          </a:xfrm>
          <a:prstGeom prst="rect">
            <a:avLst/>
          </a:prstGeom>
        </p:spPr>
        <p:txBody>
          <a:bodyPr/>
          <a:lstStyle>
            <a:lvl1pPr>
              <a:defRPr/>
            </a:lvl1pPr>
          </a:lstStyle>
          <a:p>
            <a:fld id="{63795AFA-DCCB-4248-B202-8A418B6CA38F}"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2605" y="1775975"/>
            <a:ext cx="7684195" cy="86283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421454"/>
            <a:ext cx="2133600" cy="214296"/>
          </a:xfrm>
          <a:prstGeom prst="rect">
            <a:avLst/>
          </a:prstGeom>
        </p:spPr>
        <p:txBody>
          <a:bodyPr/>
          <a:lstStyle>
            <a:lvl1pPr>
              <a:defRPr/>
            </a:lvl1pPr>
          </a:lstStyle>
          <a:p>
            <a:fld id="{BB318FFF-1E38-45FE-8DA7-8ACB0166BD3F}"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2605" y="1775975"/>
            <a:ext cx="7684195" cy="86283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9" name="Slide Number Placeholder 8"/>
          <p:cNvSpPr>
            <a:spLocks noGrp="1"/>
          </p:cNvSpPr>
          <p:nvPr>
            <p:ph type="sldNum" sz="quarter" idx="12"/>
          </p:nvPr>
        </p:nvSpPr>
        <p:spPr>
          <a:xfrm>
            <a:off x="6553200" y="6421454"/>
            <a:ext cx="2133600" cy="214296"/>
          </a:xfrm>
          <a:prstGeom prst="rect">
            <a:avLst/>
          </a:prstGeom>
        </p:spPr>
        <p:txBody>
          <a:bodyPr/>
          <a:lstStyle>
            <a:lvl1pPr>
              <a:defRPr/>
            </a:lvl1pPr>
          </a:lstStyle>
          <a:p>
            <a:fld id="{2B79C2CD-E5E3-4C5A-BD47-A9F74D842396}"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2605" y="1775975"/>
            <a:ext cx="7684195" cy="86283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5" name="Slide Number Placeholder 4"/>
          <p:cNvSpPr>
            <a:spLocks noGrp="1"/>
          </p:cNvSpPr>
          <p:nvPr>
            <p:ph type="sldNum" sz="quarter" idx="12"/>
          </p:nvPr>
        </p:nvSpPr>
        <p:spPr>
          <a:xfrm>
            <a:off x="6553200" y="6421454"/>
            <a:ext cx="2133600" cy="214296"/>
          </a:xfrm>
          <a:prstGeom prst="rect">
            <a:avLst/>
          </a:prstGeom>
        </p:spPr>
        <p:txBody>
          <a:bodyPr/>
          <a:lstStyle>
            <a:lvl1pPr>
              <a:defRPr/>
            </a:lvl1pPr>
          </a:lstStyle>
          <a:p>
            <a:fld id="{8C9C9A9C-4A71-4135-89BB-A8AB57BCA1E9}"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6553200" y="6421454"/>
            <a:ext cx="2133600" cy="214296"/>
          </a:xfrm>
          <a:prstGeom prst="rect">
            <a:avLst/>
          </a:prstGeom>
        </p:spPr>
        <p:txBody>
          <a:bodyPr/>
          <a:lstStyle>
            <a:lvl1pPr>
              <a:defRPr/>
            </a:lvl1pPr>
          </a:lstStyle>
          <a:p>
            <a:fld id="{614EFCBD-A122-45EE-9D49-267D3629F79C}"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421454"/>
            <a:ext cx="2133600" cy="214296"/>
          </a:xfrm>
          <a:prstGeom prst="rect">
            <a:avLst/>
          </a:prstGeom>
        </p:spPr>
        <p:txBody>
          <a:bodyPr/>
          <a:lstStyle>
            <a:lvl1pPr>
              <a:defRPr/>
            </a:lvl1pPr>
          </a:lstStyle>
          <a:p>
            <a:fld id="{08BAA45D-D63A-434B-A66E-7004EA150C0B}"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421454"/>
            <a:ext cx="2133600" cy="214296"/>
          </a:xfrm>
          <a:prstGeom prst="rect">
            <a:avLst/>
          </a:prstGeom>
        </p:spPr>
        <p:txBody>
          <a:bodyPr/>
          <a:lstStyle>
            <a:lvl1pPr>
              <a:defRPr/>
            </a:lvl1pPr>
          </a:lstStyle>
          <a:p>
            <a:fld id="{7FCDB613-2080-4694-80EF-07110BBA64E0}"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2605" y="1775975"/>
            <a:ext cx="7684195" cy="86283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421454"/>
            <a:ext cx="2133600" cy="214296"/>
          </a:xfrm>
          <a:prstGeom prst="rect">
            <a:avLst/>
          </a:prstGeom>
        </p:spPr>
        <p:txBody>
          <a:bodyPr/>
          <a:lstStyle>
            <a:lvl1pPr>
              <a:defRPr/>
            </a:lvl1pPr>
          </a:lstStyle>
          <a:p>
            <a:fld id="{9290870E-21E4-42D5-B588-B776DC278DC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421454"/>
            <a:ext cx="2133600" cy="214296"/>
          </a:xfrm>
          <a:prstGeom prst="rect">
            <a:avLst/>
          </a:prstGeom>
        </p:spPr>
        <p:txBody>
          <a:bodyPr/>
          <a:lstStyle>
            <a:lvl1pPr>
              <a:defRPr/>
            </a:lvl1pPr>
          </a:lstStyle>
          <a:p>
            <a:fld id="{EB052DBB-2AEC-41C1-85BB-5222350964D1}"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0" name="Picture 9" descr="Slide-master.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17200" y="685800"/>
            <a:ext cx="8229600" cy="1143000"/>
          </a:xfrm>
          <a:prstGeom prst="rect">
            <a:avLst/>
          </a:prstGeom>
        </p:spPr>
        <p:txBody>
          <a:bodyPr lIns="0" tIns="0" rIns="0" bIns="0" anchor="t">
            <a:normAutofit/>
          </a:bodyPr>
          <a:lstStyle>
            <a:lvl1pPr algn="l">
              <a:defRPr sz="2800" b="1" i="0">
                <a:solidFill>
                  <a:srgbClr val="00467F"/>
                </a:solidFill>
                <a:latin typeface="Arial"/>
                <a:cs typeface="Arial"/>
              </a:defRPr>
            </a:lvl1pPr>
          </a:lstStyle>
          <a:p>
            <a:r>
              <a:rPr lang="en-US" dirty="0"/>
              <a:t>Click to edit Master title style</a:t>
            </a:r>
          </a:p>
        </p:txBody>
      </p:sp>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NFM-10661AO.2 (11/12)            FOR BROKER/DEALER USE ONLY—NOT FOR USE WITH THE PUBLIC</a:t>
            </a:r>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fld id="{7D0E1C95-8D5A-2245-83ED-DCE907925895}" type="slidenum">
              <a:rPr lang="en-US" smtClean="0"/>
              <a:pPr/>
              <a:t>‹#›</a:t>
            </a:fld>
            <a:endParaRPr lang="en-US" dirty="0"/>
          </a:p>
        </p:txBody>
      </p:sp>
      <p:sp>
        <p:nvSpPr>
          <p:cNvPr id="9" name="Text Placeholder 2"/>
          <p:cNvSpPr>
            <a:spLocks noGrp="1"/>
          </p:cNvSpPr>
          <p:nvPr>
            <p:ph type="body" idx="1" hasCustomPrompt="1"/>
          </p:nvPr>
        </p:nvSpPr>
        <p:spPr>
          <a:xfrm>
            <a:off x="904240" y="1382078"/>
            <a:ext cx="7842560" cy="639762"/>
          </a:xfrm>
          <a:prstGeom prst="rect">
            <a:avLst/>
          </a:prstGeo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 styles</a:t>
            </a:r>
          </a:p>
        </p:txBody>
      </p:sp>
      <p:sp>
        <p:nvSpPr>
          <p:cNvPr id="11" name="Content Placeholder 3"/>
          <p:cNvSpPr>
            <a:spLocks noGrp="1"/>
          </p:cNvSpPr>
          <p:nvPr>
            <p:ph sz="half" idx="2"/>
          </p:nvPr>
        </p:nvSpPr>
        <p:spPr>
          <a:xfrm>
            <a:off x="904240" y="2021840"/>
            <a:ext cx="7842560"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2" name="Rectangle 1"/>
          <p:cNvSpPr/>
          <p:nvPr userDrawn="1"/>
        </p:nvSpPr>
        <p:spPr>
          <a:xfrm>
            <a:off x="0" y="6616640"/>
            <a:ext cx="9144000" cy="256627"/>
          </a:xfrm>
          <a:prstGeom prst="rect">
            <a:avLst/>
          </a:prstGeom>
          <a:solidFill>
            <a:srgbClr val="FDBA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914400" y="987014"/>
            <a:ext cx="8229600" cy="970878"/>
          </a:xfrm>
          <a:prstGeom prst="rect">
            <a:avLst/>
          </a:prstGeom>
        </p:spPr>
        <p:txBody>
          <a:bodyPr lIns="0" tIns="0" rIns="0" bIns="0" anchor="t">
            <a:normAutofit/>
          </a:bodyPr>
          <a:lstStyle>
            <a:lvl1pPr algn="l">
              <a:defRPr sz="3600" b="0" i="0">
                <a:solidFill>
                  <a:srgbClr val="62706F"/>
                </a:solidFill>
                <a:latin typeface="Arial"/>
                <a:cs typeface="Arial"/>
              </a:defRPr>
            </a:lvl1pPr>
          </a:lstStyle>
          <a:p>
            <a:r>
              <a:rPr lang="en-US" dirty="0"/>
              <a:t>Click to edit Master title style</a:t>
            </a:r>
          </a:p>
        </p:txBody>
      </p:sp>
      <p:sp>
        <p:nvSpPr>
          <p:cNvPr id="8" name="Text Placeholder 7"/>
          <p:cNvSpPr>
            <a:spLocks noGrp="1"/>
          </p:cNvSpPr>
          <p:nvPr>
            <p:ph type="body" sz="quarter" idx="10"/>
          </p:nvPr>
        </p:nvSpPr>
        <p:spPr>
          <a:xfrm>
            <a:off x="1726406" y="2355571"/>
            <a:ext cx="6605588" cy="3582650"/>
          </a:xfrm>
          <a:prstGeom prst="rect">
            <a:avLst/>
          </a:prstGeom>
        </p:spPr>
        <p:txBody>
          <a:bodyPr/>
          <a:lstStyle>
            <a:lvl1pPr>
              <a:buClr>
                <a:srgbClr val="FDBA2E"/>
              </a:buClr>
              <a:buSzPct val="125000"/>
              <a:defRPr sz="2400">
                <a:solidFill>
                  <a:srgbClr val="62706F"/>
                </a:solidFill>
                <a:latin typeface="Arial" charset="0"/>
                <a:ea typeface="Arial" charset="0"/>
                <a:cs typeface="Arial" charset="0"/>
              </a:defRPr>
            </a:lvl1pPr>
            <a:lvl2pPr>
              <a:defRPr sz="2400">
                <a:latin typeface="Arial" charset="0"/>
                <a:ea typeface="Arial" charset="0"/>
                <a:cs typeface="Arial" charset="0"/>
              </a:defRPr>
            </a:lvl2pPr>
            <a:lvl3pPr>
              <a:defRPr sz="2400">
                <a:latin typeface="Arial" charset="0"/>
                <a:ea typeface="Arial" charset="0"/>
                <a:cs typeface="Arial" charset="0"/>
              </a:defRPr>
            </a:lvl3pPr>
            <a:lvl4pPr>
              <a:defRPr sz="2400">
                <a:latin typeface="Arial" charset="0"/>
                <a:ea typeface="Arial" charset="0"/>
                <a:cs typeface="Arial" charset="0"/>
              </a:defRPr>
            </a:lvl4pPr>
            <a:lvl5pPr>
              <a:defRPr sz="2400">
                <a:latin typeface="Arial" charset="0"/>
                <a:ea typeface="Arial" charset="0"/>
                <a:cs typeface="Arial" charset="0"/>
              </a:defRPr>
            </a:lvl5pPr>
          </a:lstStyle>
          <a:p>
            <a:pPr lvl="0"/>
            <a:r>
              <a:rPr lang="en-US" dirty="0"/>
              <a:t>Click to edit Master text styles</a:t>
            </a:r>
          </a:p>
        </p:txBody>
      </p:sp>
      <p:sp>
        <p:nvSpPr>
          <p:cNvPr id="5" name="Slide Number Placeholder 5"/>
          <p:cNvSpPr>
            <a:spLocks noGrp="1"/>
          </p:cNvSpPr>
          <p:nvPr>
            <p:ph type="sldNum" sz="quarter" idx="4"/>
          </p:nvPr>
        </p:nvSpPr>
        <p:spPr>
          <a:xfrm>
            <a:off x="6819900" y="6616640"/>
            <a:ext cx="2133600" cy="237027"/>
          </a:xfrm>
          <a:prstGeom prst="rect">
            <a:avLst/>
          </a:prstGeom>
        </p:spPr>
        <p:txBody>
          <a:bodyPr vert="horz" lIns="91440" tIns="45720" rIns="0" bIns="0" rtlCol="0" anchor="ctr"/>
          <a:lstStyle>
            <a:lvl1pPr algn="r">
              <a:defRPr sz="900">
                <a:solidFill>
                  <a:srgbClr val="4D4F53"/>
                </a:solidFill>
                <a:latin typeface="Arial"/>
                <a:cs typeface="Arial"/>
              </a:defRPr>
            </a:lvl1pPr>
          </a:lstStyle>
          <a:p>
            <a:fld id="{7D0E1C95-8D5A-2245-83ED-DCE907925895}" type="slidenum">
              <a:rPr lang="en-US" smtClean="0"/>
              <a:pPr/>
              <a:t>‹#›</a:t>
            </a:fld>
            <a:endParaRPr lang="en-US" dirty="0"/>
          </a:p>
        </p:txBody>
      </p:sp>
      <p:sp>
        <p:nvSpPr>
          <p:cNvPr id="7" name="TextBox 6"/>
          <p:cNvSpPr txBox="1"/>
          <p:nvPr userDrawn="1"/>
        </p:nvSpPr>
        <p:spPr>
          <a:xfrm>
            <a:off x="228600" y="6695008"/>
            <a:ext cx="5577840" cy="123111"/>
          </a:xfrm>
          <a:prstGeom prst="rect">
            <a:avLst/>
          </a:prstGeom>
          <a:noFill/>
        </p:spPr>
        <p:txBody>
          <a:bodyPr wrap="square" lIns="0" tIns="0" rIns="0" bIns="0" rtlCol="0" anchor="b">
            <a:spAutoFit/>
          </a:bodyPr>
          <a:lstStyle/>
          <a:p>
            <a:r>
              <a:rPr lang="en-US" sz="800" dirty="0">
                <a:solidFill>
                  <a:srgbClr val="4D4F53"/>
                </a:solidFill>
                <a:latin typeface="Arial"/>
                <a:cs typeface="Arial"/>
              </a:rPr>
              <a:t>FOR BROKER/DEALER USE ONLY—NOT FOR USE WITH THE PUBLIC</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10" name="Picture 9" descr="Slide-master.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17200" y="685800"/>
            <a:ext cx="8229600" cy="1143000"/>
          </a:xfrm>
          <a:prstGeom prst="rect">
            <a:avLst/>
          </a:prstGeom>
        </p:spPr>
        <p:txBody>
          <a:bodyPr lIns="0" tIns="0" rIns="0" bIns="0" anchor="t">
            <a:normAutofit/>
          </a:bodyPr>
          <a:lstStyle>
            <a:lvl1pPr algn="l">
              <a:defRPr sz="2800" b="1" i="0">
                <a:solidFill>
                  <a:srgbClr val="00467F"/>
                </a:solidFill>
                <a:latin typeface="Arial"/>
                <a:cs typeface="Arial"/>
              </a:defRPr>
            </a:lvl1pPr>
          </a:lstStyle>
          <a:p>
            <a:r>
              <a:rPr lang="en-US" dirty="0"/>
              <a:t>Click to edit Master title style</a:t>
            </a:r>
          </a:p>
        </p:txBody>
      </p:sp>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NFM-10661AO.2 (11/12)            FOR BROKER/DEALER USE ONLY—NOT FOR USE WITH THE PUBLIC</a:t>
            </a:r>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fld id="{7D0E1C95-8D5A-2245-83ED-DCE907925895}" type="slidenum">
              <a:rPr lang="en-US" smtClean="0"/>
              <a:pPr/>
              <a:t>‹#›</a:t>
            </a:fld>
            <a:endParaRPr lang="en-US" dirty="0"/>
          </a:p>
        </p:txBody>
      </p:sp>
      <p:sp>
        <p:nvSpPr>
          <p:cNvPr id="9" name="Text Placeholder 2"/>
          <p:cNvSpPr>
            <a:spLocks noGrp="1"/>
          </p:cNvSpPr>
          <p:nvPr>
            <p:ph type="body" idx="1" hasCustomPrompt="1"/>
          </p:nvPr>
        </p:nvSpPr>
        <p:spPr>
          <a:xfrm>
            <a:off x="904240" y="1382078"/>
            <a:ext cx="7842560" cy="639762"/>
          </a:xfrm>
          <a:prstGeom prst="rect">
            <a:avLst/>
          </a:prstGeo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 styles</a:t>
            </a:r>
          </a:p>
        </p:txBody>
      </p:sp>
      <p:sp>
        <p:nvSpPr>
          <p:cNvPr id="11" name="Content Placeholder 3"/>
          <p:cNvSpPr>
            <a:spLocks noGrp="1"/>
          </p:cNvSpPr>
          <p:nvPr>
            <p:ph sz="half" idx="2"/>
          </p:nvPr>
        </p:nvSpPr>
        <p:spPr>
          <a:xfrm>
            <a:off x="904240" y="2021840"/>
            <a:ext cx="7842560"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10" name="Picture 9" descr="Slide-master.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17200" y="685800"/>
            <a:ext cx="8229600" cy="1143000"/>
          </a:xfrm>
          <a:prstGeom prst="rect">
            <a:avLst/>
          </a:prstGeom>
        </p:spPr>
        <p:txBody>
          <a:bodyPr lIns="0" tIns="0" rIns="0" bIns="0" anchor="t">
            <a:normAutofit/>
          </a:bodyPr>
          <a:lstStyle>
            <a:lvl1pPr algn="l">
              <a:defRPr sz="2800" b="1" i="0">
                <a:solidFill>
                  <a:srgbClr val="00467F"/>
                </a:solidFill>
                <a:latin typeface="Arial"/>
                <a:cs typeface="Arial"/>
              </a:defRPr>
            </a:lvl1pPr>
          </a:lstStyle>
          <a:p>
            <a:r>
              <a:rPr lang="en-US" dirty="0"/>
              <a:t>Click to edit Master title style</a:t>
            </a:r>
          </a:p>
        </p:txBody>
      </p:sp>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NFM-10661AO.2 (11/12)            FOR BROKER/DEALER USE ONLY—NOT FOR USE WITH THE PUBLIC</a:t>
            </a:r>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fld id="{7D0E1C95-8D5A-2245-83ED-DCE907925895}" type="slidenum">
              <a:rPr lang="en-US" smtClean="0"/>
              <a:pPr/>
              <a:t>‹#›</a:t>
            </a:fld>
            <a:endParaRPr lang="en-US" dirty="0"/>
          </a:p>
        </p:txBody>
      </p:sp>
      <p:sp>
        <p:nvSpPr>
          <p:cNvPr id="9" name="Text Placeholder 2"/>
          <p:cNvSpPr>
            <a:spLocks noGrp="1"/>
          </p:cNvSpPr>
          <p:nvPr>
            <p:ph type="body" idx="1" hasCustomPrompt="1"/>
          </p:nvPr>
        </p:nvSpPr>
        <p:spPr>
          <a:xfrm>
            <a:off x="904240" y="1382078"/>
            <a:ext cx="7842560" cy="639762"/>
          </a:xfrm>
          <a:prstGeom prst="rect">
            <a:avLst/>
          </a:prstGeo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 styles</a:t>
            </a:r>
          </a:p>
        </p:txBody>
      </p:sp>
      <p:sp>
        <p:nvSpPr>
          <p:cNvPr id="11" name="Content Placeholder 3"/>
          <p:cNvSpPr>
            <a:spLocks noGrp="1"/>
          </p:cNvSpPr>
          <p:nvPr>
            <p:ph sz="half" idx="2"/>
          </p:nvPr>
        </p:nvSpPr>
        <p:spPr>
          <a:xfrm>
            <a:off x="904240" y="2021840"/>
            <a:ext cx="7842560"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10" name="Picture 9" descr="Slide-master.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17200" y="685800"/>
            <a:ext cx="8229600" cy="1143000"/>
          </a:xfrm>
          <a:prstGeom prst="rect">
            <a:avLst/>
          </a:prstGeom>
        </p:spPr>
        <p:txBody>
          <a:bodyPr lIns="0" tIns="0" rIns="0" bIns="0" anchor="t">
            <a:normAutofit/>
          </a:bodyPr>
          <a:lstStyle>
            <a:lvl1pPr algn="l">
              <a:defRPr sz="2800" b="1" i="0">
                <a:solidFill>
                  <a:srgbClr val="00467F"/>
                </a:solidFill>
                <a:latin typeface="Arial"/>
                <a:cs typeface="Arial"/>
              </a:defRPr>
            </a:lvl1pPr>
          </a:lstStyle>
          <a:p>
            <a:r>
              <a:rPr lang="en-US" dirty="0"/>
              <a:t>Click to edit Master title style</a:t>
            </a:r>
          </a:p>
        </p:txBody>
      </p:sp>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NFM-10661AO.2 (11/12)            FOR BROKER/DEALER USE ONLY—NOT FOR USE WITH THE PUBLIC</a:t>
            </a:r>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fld id="{7D0E1C95-8D5A-2245-83ED-DCE907925895}" type="slidenum">
              <a:rPr lang="en-US" smtClean="0"/>
              <a:pPr/>
              <a:t>‹#›</a:t>
            </a:fld>
            <a:endParaRPr lang="en-US" dirty="0"/>
          </a:p>
        </p:txBody>
      </p:sp>
      <p:sp>
        <p:nvSpPr>
          <p:cNvPr id="9" name="Text Placeholder 2"/>
          <p:cNvSpPr>
            <a:spLocks noGrp="1"/>
          </p:cNvSpPr>
          <p:nvPr>
            <p:ph type="body" idx="1" hasCustomPrompt="1"/>
          </p:nvPr>
        </p:nvSpPr>
        <p:spPr>
          <a:xfrm>
            <a:off x="904240" y="1382078"/>
            <a:ext cx="7842560" cy="639762"/>
          </a:xfrm>
          <a:prstGeom prst="rect">
            <a:avLst/>
          </a:prstGeo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 styles</a:t>
            </a:r>
          </a:p>
        </p:txBody>
      </p:sp>
      <p:sp>
        <p:nvSpPr>
          <p:cNvPr id="11" name="Content Placeholder 3"/>
          <p:cNvSpPr>
            <a:spLocks noGrp="1"/>
          </p:cNvSpPr>
          <p:nvPr>
            <p:ph sz="half" idx="2"/>
          </p:nvPr>
        </p:nvSpPr>
        <p:spPr>
          <a:xfrm>
            <a:off x="904240" y="2021840"/>
            <a:ext cx="7842560"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pic>
        <p:nvPicPr>
          <p:cNvPr id="10" name="Picture 9" descr="Slide-master.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17200" y="685800"/>
            <a:ext cx="8229600" cy="1143000"/>
          </a:xfrm>
          <a:prstGeom prst="rect">
            <a:avLst/>
          </a:prstGeom>
        </p:spPr>
        <p:txBody>
          <a:bodyPr lIns="0" tIns="0" rIns="0" bIns="0" anchor="t">
            <a:normAutofit/>
          </a:bodyPr>
          <a:lstStyle>
            <a:lvl1pPr algn="l">
              <a:defRPr sz="2800" b="1" i="0">
                <a:solidFill>
                  <a:srgbClr val="00467F"/>
                </a:solidFill>
                <a:latin typeface="Arial"/>
                <a:cs typeface="Arial"/>
              </a:defRPr>
            </a:lvl1pPr>
          </a:lstStyle>
          <a:p>
            <a:r>
              <a:rPr lang="en-US" dirty="0"/>
              <a:t>Click to edit Master title style</a:t>
            </a:r>
          </a:p>
        </p:txBody>
      </p:sp>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NFM-10661AO.2 (11/12)            FOR BROKER/DEALER USE ONLY—NOT FOR USE WITH THE PUBLIC</a:t>
            </a:r>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fld id="{7D0E1C95-8D5A-2245-83ED-DCE907925895}" type="slidenum">
              <a:rPr lang="en-US" smtClean="0"/>
              <a:pPr/>
              <a:t>‹#›</a:t>
            </a:fld>
            <a:endParaRPr lang="en-US" dirty="0"/>
          </a:p>
        </p:txBody>
      </p:sp>
      <p:sp>
        <p:nvSpPr>
          <p:cNvPr id="9" name="Text Placeholder 2"/>
          <p:cNvSpPr>
            <a:spLocks noGrp="1"/>
          </p:cNvSpPr>
          <p:nvPr>
            <p:ph type="body" idx="1" hasCustomPrompt="1"/>
          </p:nvPr>
        </p:nvSpPr>
        <p:spPr>
          <a:xfrm>
            <a:off x="904240" y="1382078"/>
            <a:ext cx="7842560" cy="639762"/>
          </a:xfrm>
          <a:prstGeom prst="rect">
            <a:avLst/>
          </a:prstGeo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 styles</a:t>
            </a:r>
          </a:p>
        </p:txBody>
      </p:sp>
      <p:sp>
        <p:nvSpPr>
          <p:cNvPr id="11" name="Content Placeholder 3"/>
          <p:cNvSpPr>
            <a:spLocks noGrp="1"/>
          </p:cNvSpPr>
          <p:nvPr>
            <p:ph sz="half" idx="2"/>
          </p:nvPr>
        </p:nvSpPr>
        <p:spPr>
          <a:xfrm>
            <a:off x="904240" y="2021840"/>
            <a:ext cx="7842560"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pic>
        <p:nvPicPr>
          <p:cNvPr id="10" name="Picture 9" descr="Slide-master.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17200" y="685800"/>
            <a:ext cx="8229600" cy="1143000"/>
          </a:xfrm>
          <a:prstGeom prst="rect">
            <a:avLst/>
          </a:prstGeom>
        </p:spPr>
        <p:txBody>
          <a:bodyPr lIns="0" tIns="0" rIns="0" bIns="0" anchor="t">
            <a:normAutofit/>
          </a:bodyPr>
          <a:lstStyle>
            <a:lvl1pPr algn="l">
              <a:defRPr sz="2800" b="1" i="0">
                <a:solidFill>
                  <a:srgbClr val="00467F"/>
                </a:solidFill>
                <a:latin typeface="Arial"/>
                <a:cs typeface="Arial"/>
              </a:defRPr>
            </a:lvl1pPr>
          </a:lstStyle>
          <a:p>
            <a:r>
              <a:rPr lang="en-US" dirty="0"/>
              <a:t>Click to edit Master title style</a:t>
            </a:r>
          </a:p>
        </p:txBody>
      </p:sp>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NFM-10661AO.2 (11/12)            FOR BROKER/DEALER USE ONLY—NOT FOR USE WITH THE PUBLIC</a:t>
            </a:r>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fld id="{7D0E1C95-8D5A-2245-83ED-DCE907925895}" type="slidenum">
              <a:rPr lang="en-US" smtClean="0"/>
              <a:pPr/>
              <a:t>‹#›</a:t>
            </a:fld>
            <a:endParaRPr lang="en-US" dirty="0"/>
          </a:p>
        </p:txBody>
      </p:sp>
      <p:sp>
        <p:nvSpPr>
          <p:cNvPr id="9" name="Text Placeholder 2"/>
          <p:cNvSpPr>
            <a:spLocks noGrp="1"/>
          </p:cNvSpPr>
          <p:nvPr>
            <p:ph type="body" idx="1" hasCustomPrompt="1"/>
          </p:nvPr>
        </p:nvSpPr>
        <p:spPr>
          <a:xfrm>
            <a:off x="904240" y="1382078"/>
            <a:ext cx="7842560" cy="639762"/>
          </a:xfrm>
          <a:prstGeom prst="rect">
            <a:avLst/>
          </a:prstGeo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 styles</a:t>
            </a:r>
          </a:p>
        </p:txBody>
      </p:sp>
      <p:sp>
        <p:nvSpPr>
          <p:cNvPr id="11" name="Content Placeholder 3"/>
          <p:cNvSpPr>
            <a:spLocks noGrp="1"/>
          </p:cNvSpPr>
          <p:nvPr>
            <p:ph sz="half" idx="2"/>
          </p:nvPr>
        </p:nvSpPr>
        <p:spPr>
          <a:xfrm>
            <a:off x="904240" y="2021840"/>
            <a:ext cx="7842560"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pic>
        <p:nvPicPr>
          <p:cNvPr id="10" name="Picture 9" descr="Slide-master.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17200" y="685800"/>
            <a:ext cx="8229600" cy="1143000"/>
          </a:xfrm>
          <a:prstGeom prst="rect">
            <a:avLst/>
          </a:prstGeom>
        </p:spPr>
        <p:txBody>
          <a:bodyPr lIns="0" tIns="0" rIns="0" bIns="0" anchor="t">
            <a:normAutofit/>
          </a:bodyPr>
          <a:lstStyle>
            <a:lvl1pPr algn="l">
              <a:defRPr sz="2800" b="1" i="0">
                <a:solidFill>
                  <a:srgbClr val="00467F"/>
                </a:solidFill>
                <a:latin typeface="Arial"/>
                <a:cs typeface="Arial"/>
              </a:defRPr>
            </a:lvl1pPr>
          </a:lstStyle>
          <a:p>
            <a:r>
              <a:rPr lang="en-US" dirty="0"/>
              <a:t>Click to edit Master title style</a:t>
            </a:r>
          </a:p>
        </p:txBody>
      </p:sp>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NFM-10661AO.2 (11/12)            FOR BROKER/DEALER USE ONLY—NOT FOR USE WITH THE PUBLIC</a:t>
            </a:r>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fld id="{7D0E1C95-8D5A-2245-83ED-DCE907925895}" type="slidenum">
              <a:rPr lang="en-US" smtClean="0"/>
              <a:pPr/>
              <a:t>‹#›</a:t>
            </a:fld>
            <a:endParaRPr lang="en-US" dirty="0"/>
          </a:p>
        </p:txBody>
      </p:sp>
      <p:sp>
        <p:nvSpPr>
          <p:cNvPr id="9" name="Text Placeholder 2"/>
          <p:cNvSpPr>
            <a:spLocks noGrp="1"/>
          </p:cNvSpPr>
          <p:nvPr>
            <p:ph type="body" idx="1" hasCustomPrompt="1"/>
          </p:nvPr>
        </p:nvSpPr>
        <p:spPr>
          <a:xfrm>
            <a:off x="904240" y="1382078"/>
            <a:ext cx="7842560" cy="639762"/>
          </a:xfrm>
          <a:prstGeom prst="rect">
            <a:avLst/>
          </a:prstGeo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 styles</a:t>
            </a:r>
          </a:p>
        </p:txBody>
      </p:sp>
      <p:sp>
        <p:nvSpPr>
          <p:cNvPr id="11" name="Content Placeholder 3"/>
          <p:cNvSpPr>
            <a:spLocks noGrp="1"/>
          </p:cNvSpPr>
          <p:nvPr>
            <p:ph sz="half" idx="2"/>
          </p:nvPr>
        </p:nvSpPr>
        <p:spPr>
          <a:xfrm>
            <a:off x="904240" y="2021840"/>
            <a:ext cx="7842560"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pic>
        <p:nvPicPr>
          <p:cNvPr id="10" name="Picture 9" descr="Slide-master.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17200" y="685800"/>
            <a:ext cx="8229600" cy="1143000"/>
          </a:xfrm>
          <a:prstGeom prst="rect">
            <a:avLst/>
          </a:prstGeom>
        </p:spPr>
        <p:txBody>
          <a:bodyPr lIns="0" tIns="0" rIns="0" bIns="0" anchor="t">
            <a:normAutofit/>
          </a:bodyPr>
          <a:lstStyle>
            <a:lvl1pPr algn="l">
              <a:defRPr sz="2800" b="1" i="0">
                <a:solidFill>
                  <a:srgbClr val="00467F"/>
                </a:solidFill>
                <a:latin typeface="Arial"/>
                <a:cs typeface="Arial"/>
              </a:defRPr>
            </a:lvl1pPr>
          </a:lstStyle>
          <a:p>
            <a:r>
              <a:rPr lang="en-US" dirty="0"/>
              <a:t>Click to edit Master title style</a:t>
            </a:r>
          </a:p>
        </p:txBody>
      </p:sp>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NFM-10661AO.2 (11/12)            FOR BROKER/DEALER USE ONLY—NOT FOR USE WITH THE PUBLIC</a:t>
            </a:r>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fld id="{7D0E1C95-8D5A-2245-83ED-DCE907925895}" type="slidenum">
              <a:rPr lang="en-US" smtClean="0"/>
              <a:pPr/>
              <a:t>‹#›</a:t>
            </a:fld>
            <a:endParaRPr lang="en-US" dirty="0"/>
          </a:p>
        </p:txBody>
      </p:sp>
      <p:sp>
        <p:nvSpPr>
          <p:cNvPr id="9" name="Text Placeholder 2"/>
          <p:cNvSpPr>
            <a:spLocks noGrp="1"/>
          </p:cNvSpPr>
          <p:nvPr>
            <p:ph type="body" idx="1" hasCustomPrompt="1"/>
          </p:nvPr>
        </p:nvSpPr>
        <p:spPr>
          <a:xfrm>
            <a:off x="904240" y="1382078"/>
            <a:ext cx="7842560" cy="639762"/>
          </a:xfrm>
          <a:prstGeom prst="rect">
            <a:avLst/>
          </a:prstGeo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 styles</a:t>
            </a:r>
          </a:p>
        </p:txBody>
      </p:sp>
      <p:sp>
        <p:nvSpPr>
          <p:cNvPr id="11" name="Content Placeholder 3"/>
          <p:cNvSpPr>
            <a:spLocks noGrp="1"/>
          </p:cNvSpPr>
          <p:nvPr>
            <p:ph sz="half" idx="2"/>
          </p:nvPr>
        </p:nvSpPr>
        <p:spPr>
          <a:xfrm>
            <a:off x="904240" y="2021840"/>
            <a:ext cx="7842560"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pic>
        <p:nvPicPr>
          <p:cNvPr id="10" name="Picture 9" descr="Slide-master.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17200" y="685800"/>
            <a:ext cx="8229600" cy="1143000"/>
          </a:xfrm>
          <a:prstGeom prst="rect">
            <a:avLst/>
          </a:prstGeom>
        </p:spPr>
        <p:txBody>
          <a:bodyPr lIns="0" tIns="0" rIns="0" bIns="0" anchor="t">
            <a:normAutofit/>
          </a:bodyPr>
          <a:lstStyle>
            <a:lvl1pPr algn="l">
              <a:defRPr sz="2800" b="1" i="0">
                <a:solidFill>
                  <a:srgbClr val="00467F"/>
                </a:solidFill>
                <a:latin typeface="Arial"/>
                <a:cs typeface="Arial"/>
              </a:defRPr>
            </a:lvl1pPr>
          </a:lstStyle>
          <a:p>
            <a:r>
              <a:rPr lang="en-US" dirty="0"/>
              <a:t>Click to edit Master title style</a:t>
            </a:r>
          </a:p>
        </p:txBody>
      </p:sp>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NFM-10661AO.2 (11/12)            FOR BROKER/DEALER USE ONLY—NOT FOR USE WITH THE PUBLIC</a:t>
            </a:r>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fld id="{7D0E1C95-8D5A-2245-83ED-DCE907925895}" type="slidenum">
              <a:rPr lang="en-US" smtClean="0"/>
              <a:pPr/>
              <a:t>‹#›</a:t>
            </a:fld>
            <a:endParaRPr lang="en-US" dirty="0"/>
          </a:p>
        </p:txBody>
      </p:sp>
      <p:sp>
        <p:nvSpPr>
          <p:cNvPr id="9" name="Text Placeholder 2"/>
          <p:cNvSpPr>
            <a:spLocks noGrp="1"/>
          </p:cNvSpPr>
          <p:nvPr>
            <p:ph type="body" idx="1" hasCustomPrompt="1"/>
          </p:nvPr>
        </p:nvSpPr>
        <p:spPr>
          <a:xfrm>
            <a:off x="904240" y="1382078"/>
            <a:ext cx="7842560" cy="639762"/>
          </a:xfrm>
          <a:prstGeom prst="rect">
            <a:avLst/>
          </a:prstGeo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 styles</a:t>
            </a:r>
          </a:p>
        </p:txBody>
      </p:sp>
      <p:sp>
        <p:nvSpPr>
          <p:cNvPr id="11" name="Content Placeholder 3"/>
          <p:cNvSpPr>
            <a:spLocks noGrp="1"/>
          </p:cNvSpPr>
          <p:nvPr>
            <p:ph sz="half" idx="2"/>
          </p:nvPr>
        </p:nvSpPr>
        <p:spPr>
          <a:xfrm>
            <a:off x="904240" y="2021840"/>
            <a:ext cx="7842560"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pic>
        <p:nvPicPr>
          <p:cNvPr id="10" name="Picture 9" descr="Slide-master.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17200" y="685800"/>
            <a:ext cx="8229600" cy="1143000"/>
          </a:xfrm>
          <a:prstGeom prst="rect">
            <a:avLst/>
          </a:prstGeom>
        </p:spPr>
        <p:txBody>
          <a:bodyPr lIns="0" tIns="0" rIns="0" bIns="0" anchor="t">
            <a:normAutofit/>
          </a:bodyPr>
          <a:lstStyle>
            <a:lvl1pPr algn="l">
              <a:defRPr sz="2800" b="1" i="0">
                <a:solidFill>
                  <a:srgbClr val="00467F"/>
                </a:solidFill>
                <a:latin typeface="Arial"/>
                <a:cs typeface="Arial"/>
              </a:defRPr>
            </a:lvl1pPr>
          </a:lstStyle>
          <a:p>
            <a:r>
              <a:rPr lang="en-US" dirty="0"/>
              <a:t>Click to edit Master title style</a:t>
            </a:r>
          </a:p>
        </p:txBody>
      </p:sp>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FOR BROKER/DEALER USE ONLY—NOT FOR USE WITH THE PUBLIC</a:t>
            </a:r>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fld id="{7D0E1C95-8D5A-2245-83ED-DCE907925895}" type="slidenum">
              <a:rPr lang="en-US" smtClean="0"/>
              <a:pPr/>
              <a:t>‹#›</a:t>
            </a:fld>
            <a:endParaRPr lang="en-US" dirty="0"/>
          </a:p>
        </p:txBody>
      </p:sp>
      <p:sp>
        <p:nvSpPr>
          <p:cNvPr id="9" name="Text Placeholder 2"/>
          <p:cNvSpPr>
            <a:spLocks noGrp="1"/>
          </p:cNvSpPr>
          <p:nvPr>
            <p:ph type="body" idx="1" hasCustomPrompt="1"/>
          </p:nvPr>
        </p:nvSpPr>
        <p:spPr>
          <a:xfrm>
            <a:off x="904240" y="1382078"/>
            <a:ext cx="7842560" cy="639762"/>
          </a:xfrm>
          <a:prstGeom prst="rect">
            <a:avLst/>
          </a:prstGeo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 styles</a:t>
            </a:r>
          </a:p>
        </p:txBody>
      </p:sp>
      <p:sp>
        <p:nvSpPr>
          <p:cNvPr id="11" name="Content Placeholder 3"/>
          <p:cNvSpPr>
            <a:spLocks noGrp="1"/>
          </p:cNvSpPr>
          <p:nvPr>
            <p:ph sz="half" idx="2"/>
          </p:nvPr>
        </p:nvSpPr>
        <p:spPr>
          <a:xfrm>
            <a:off x="904240" y="2021840"/>
            <a:ext cx="7842560"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7"/>
          <p:cNvGrpSpPr/>
          <p:nvPr userDrawn="1"/>
        </p:nvGrpSpPr>
        <p:grpSpPr>
          <a:xfrm>
            <a:off x="6411686" y="5725883"/>
            <a:ext cx="2437497" cy="782871"/>
            <a:chOff x="6411686" y="5714997"/>
            <a:chExt cx="2437497" cy="782871"/>
          </a:xfrm>
        </p:grpSpPr>
        <p:sp>
          <p:nvSpPr>
            <p:cNvPr id="12" name="Rectangle 11"/>
            <p:cNvSpPr/>
            <p:nvPr userDrawn="1"/>
          </p:nvSpPr>
          <p:spPr>
            <a:xfrm>
              <a:off x="6411686" y="5714997"/>
              <a:ext cx="2373085" cy="726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ffectLst/>
              </a:endParaRPr>
            </a:p>
          </p:txBody>
        </p:sp>
        <p:pic>
          <p:nvPicPr>
            <p:cNvPr id="13" name="Picture 2" descr="https://www.nrsforu.com/tcm/nrsforu/static/NandEagle2.png?r=2"/>
            <p:cNvPicPr>
              <a:picLocks noChangeAspect="1" noChangeArrowheads="1"/>
            </p:cNvPicPr>
            <p:nvPr userDrawn="1"/>
          </p:nvPicPr>
          <p:blipFill>
            <a:blip r:embed="rId3"/>
            <a:srcRect/>
            <a:stretch>
              <a:fillRect/>
            </a:stretch>
          </p:blipFill>
          <p:spPr bwMode="auto">
            <a:xfrm>
              <a:off x="6983190" y="5819891"/>
              <a:ext cx="1865993" cy="677977"/>
            </a:xfrm>
            <a:prstGeom prst="rect">
              <a:avLst/>
            </a:prstGeom>
            <a:noFill/>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pic>
        <p:nvPicPr>
          <p:cNvPr id="10" name="Picture 9" descr="Slide-master.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17200" y="685800"/>
            <a:ext cx="8229600" cy="1143000"/>
          </a:xfrm>
          <a:prstGeom prst="rect">
            <a:avLst/>
          </a:prstGeom>
        </p:spPr>
        <p:txBody>
          <a:bodyPr lIns="0" tIns="0" rIns="0" bIns="0" anchor="t">
            <a:normAutofit/>
          </a:bodyPr>
          <a:lstStyle>
            <a:lvl1pPr algn="l">
              <a:defRPr sz="2800" b="1" i="0">
                <a:solidFill>
                  <a:srgbClr val="00467F"/>
                </a:solidFill>
                <a:latin typeface="Arial"/>
                <a:cs typeface="Arial"/>
              </a:defRPr>
            </a:lvl1pPr>
          </a:lstStyle>
          <a:p>
            <a:r>
              <a:rPr lang="en-US" dirty="0"/>
              <a:t>Click to edit Master title style</a:t>
            </a:r>
          </a:p>
        </p:txBody>
      </p:sp>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FOR BROKER/DEALER USE ONLY—NOT FOR USE WITH THE PUBLIC</a:t>
            </a:r>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fld id="{7D0E1C95-8D5A-2245-83ED-DCE907925895}" type="slidenum">
              <a:rPr lang="en-US" smtClean="0"/>
              <a:pPr/>
              <a:t>‹#›</a:t>
            </a:fld>
            <a:endParaRPr lang="en-US" dirty="0"/>
          </a:p>
        </p:txBody>
      </p:sp>
      <p:sp>
        <p:nvSpPr>
          <p:cNvPr id="9" name="Text Placeholder 2"/>
          <p:cNvSpPr>
            <a:spLocks noGrp="1"/>
          </p:cNvSpPr>
          <p:nvPr>
            <p:ph type="body" idx="1" hasCustomPrompt="1"/>
          </p:nvPr>
        </p:nvSpPr>
        <p:spPr>
          <a:xfrm>
            <a:off x="904240" y="1382078"/>
            <a:ext cx="7842560" cy="639762"/>
          </a:xfrm>
          <a:prstGeom prst="rect">
            <a:avLst/>
          </a:prstGeo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 styles</a:t>
            </a:r>
          </a:p>
        </p:txBody>
      </p:sp>
      <p:sp>
        <p:nvSpPr>
          <p:cNvPr id="11" name="Content Placeholder 3"/>
          <p:cNvSpPr>
            <a:spLocks noGrp="1"/>
          </p:cNvSpPr>
          <p:nvPr>
            <p:ph sz="half" idx="2"/>
          </p:nvPr>
        </p:nvSpPr>
        <p:spPr>
          <a:xfrm>
            <a:off x="904240" y="2021840"/>
            <a:ext cx="7842560"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7"/>
          <p:cNvGrpSpPr/>
          <p:nvPr userDrawn="1"/>
        </p:nvGrpSpPr>
        <p:grpSpPr>
          <a:xfrm>
            <a:off x="6411686" y="5725883"/>
            <a:ext cx="2437497" cy="782871"/>
            <a:chOff x="6411686" y="5714997"/>
            <a:chExt cx="2437497" cy="782871"/>
          </a:xfrm>
        </p:grpSpPr>
        <p:sp>
          <p:nvSpPr>
            <p:cNvPr id="12" name="Rectangle 11"/>
            <p:cNvSpPr/>
            <p:nvPr userDrawn="1"/>
          </p:nvSpPr>
          <p:spPr>
            <a:xfrm>
              <a:off x="6411686" y="5714997"/>
              <a:ext cx="2373085" cy="726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ffectLst/>
              </a:endParaRPr>
            </a:p>
          </p:txBody>
        </p:sp>
        <p:pic>
          <p:nvPicPr>
            <p:cNvPr id="13" name="Picture 2" descr="https://www.nrsforu.com/tcm/nrsforu/static/NandEagle2.png?r=2"/>
            <p:cNvPicPr>
              <a:picLocks noChangeAspect="1" noChangeArrowheads="1"/>
            </p:cNvPicPr>
            <p:nvPr userDrawn="1"/>
          </p:nvPicPr>
          <p:blipFill>
            <a:blip r:embed="rId3"/>
            <a:srcRect/>
            <a:stretch>
              <a:fillRect/>
            </a:stretch>
          </p:blipFill>
          <p:spPr bwMode="auto">
            <a:xfrm>
              <a:off x="6983190" y="5819891"/>
              <a:ext cx="1865993" cy="677977"/>
            </a:xfrm>
            <a:prstGeom prst="rect">
              <a:avLst/>
            </a:prstGeom>
            <a:noFill/>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aragraph">
    <p:spTree>
      <p:nvGrpSpPr>
        <p:cNvPr id="1" name=""/>
        <p:cNvGrpSpPr/>
        <p:nvPr/>
      </p:nvGrpSpPr>
      <p:grpSpPr>
        <a:xfrm>
          <a:off x="0" y="0"/>
          <a:ext cx="0" cy="0"/>
          <a:chOff x="0" y="0"/>
          <a:chExt cx="0" cy="0"/>
        </a:xfrm>
      </p:grpSpPr>
      <p:sp>
        <p:nvSpPr>
          <p:cNvPr id="2" name="Title 1"/>
          <p:cNvSpPr>
            <a:spLocks noGrp="1"/>
          </p:cNvSpPr>
          <p:nvPr>
            <p:ph type="title"/>
          </p:nvPr>
        </p:nvSpPr>
        <p:spPr>
          <a:xfrm>
            <a:off x="851647" y="1677560"/>
            <a:ext cx="7886700" cy="473970"/>
          </a:xfrm>
          <a:prstGeom prst="rect">
            <a:avLst/>
          </a:prstGeom>
        </p:spPr>
        <p:txBody>
          <a:bodyPr/>
          <a:lstStyle>
            <a:lvl1pPr>
              <a:defRPr sz="2400">
                <a:solidFill>
                  <a:srgbClr val="003B5C"/>
                </a:solidFill>
              </a:defRPr>
            </a:lvl1pPr>
          </a:lstStyle>
          <a:p>
            <a:r>
              <a:rPr lang="en-US" dirty="0"/>
              <a:t>Click to edit Master title style</a:t>
            </a:r>
          </a:p>
        </p:txBody>
      </p:sp>
      <p:sp>
        <p:nvSpPr>
          <p:cNvPr id="3" name="Rectangle 2"/>
          <p:cNvSpPr/>
          <p:nvPr userDrawn="1"/>
        </p:nvSpPr>
        <p:spPr>
          <a:xfrm>
            <a:off x="0" y="6616640"/>
            <a:ext cx="9144000" cy="256627"/>
          </a:xfrm>
          <a:prstGeom prst="rect">
            <a:avLst/>
          </a:prstGeom>
          <a:solidFill>
            <a:srgbClr val="FDBA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userDrawn="1"/>
        </p:nvSpPr>
        <p:spPr>
          <a:xfrm>
            <a:off x="228600" y="6695008"/>
            <a:ext cx="5577840" cy="123111"/>
          </a:xfrm>
          <a:prstGeom prst="rect">
            <a:avLst/>
          </a:prstGeom>
          <a:noFill/>
        </p:spPr>
        <p:txBody>
          <a:bodyPr wrap="square" lIns="0" tIns="0" rIns="0" bIns="0" rtlCol="0" anchor="b">
            <a:spAutoFit/>
          </a:bodyPr>
          <a:lstStyle/>
          <a:p>
            <a:r>
              <a:rPr lang="en-US" sz="800" dirty="0">
                <a:solidFill>
                  <a:srgbClr val="4D4F53"/>
                </a:solidFill>
                <a:latin typeface="Arial"/>
                <a:cs typeface="Arial"/>
              </a:rPr>
              <a:t>FOR BROKER/DEALER USE ONLY—NOT FOR USE WITH THE PUBLIC</a:t>
            </a:r>
          </a:p>
        </p:txBody>
      </p:sp>
      <p:sp>
        <p:nvSpPr>
          <p:cNvPr id="5" name="Slide Number Placeholder 5"/>
          <p:cNvSpPr>
            <a:spLocks noGrp="1"/>
          </p:cNvSpPr>
          <p:nvPr>
            <p:ph type="sldNum" sz="quarter" idx="4"/>
          </p:nvPr>
        </p:nvSpPr>
        <p:spPr>
          <a:xfrm>
            <a:off x="6819900" y="6616640"/>
            <a:ext cx="2133600" cy="237027"/>
          </a:xfrm>
          <a:prstGeom prst="rect">
            <a:avLst/>
          </a:prstGeom>
        </p:spPr>
        <p:txBody>
          <a:bodyPr vert="horz" lIns="91440" tIns="45720" rIns="0" bIns="0" rtlCol="0" anchor="ctr"/>
          <a:lstStyle>
            <a:lvl1pPr algn="r">
              <a:defRPr sz="900">
                <a:solidFill>
                  <a:srgbClr val="4D4F53"/>
                </a:solidFill>
                <a:latin typeface="Arial"/>
                <a:cs typeface="Arial"/>
              </a:defRPr>
            </a:lvl1pPr>
          </a:lstStyle>
          <a:p>
            <a:fld id="{7D0E1C95-8D5A-2245-83ED-DCE907925895}" type="slidenum">
              <a:rPr lang="en-US" smtClean="0"/>
              <a:pPr/>
              <a:t>‹#›</a:t>
            </a:fld>
            <a:endParaRPr lang="en-US" dirty="0"/>
          </a:p>
        </p:txBody>
      </p:sp>
      <p:sp>
        <p:nvSpPr>
          <p:cNvPr id="7" name="Text Placeholder 6"/>
          <p:cNvSpPr>
            <a:spLocks noGrp="1"/>
          </p:cNvSpPr>
          <p:nvPr>
            <p:ph type="body" sz="quarter" idx="10"/>
          </p:nvPr>
        </p:nvSpPr>
        <p:spPr>
          <a:xfrm>
            <a:off x="850900" y="2281238"/>
            <a:ext cx="7886700" cy="3398837"/>
          </a:xfrm>
          <a:prstGeom prst="rect">
            <a:avLst/>
          </a:prstGeom>
        </p:spPr>
        <p:txBody>
          <a:bodyPr/>
          <a:lstStyle>
            <a:lvl1pPr marL="0" indent="0">
              <a:buNone/>
              <a:defRPr sz="2400">
                <a:solidFill>
                  <a:srgbClr val="62706F"/>
                </a:solidFill>
                <a:latin typeface="Arial" charset="0"/>
                <a:ea typeface="Arial" charset="0"/>
                <a:cs typeface="Arial" charset="0"/>
              </a:defRPr>
            </a:lvl1pPr>
          </a:lstStyle>
          <a:p>
            <a:pPr lvl="0"/>
            <a:endParaRPr lang="en-US" dirty="0"/>
          </a:p>
        </p:txBody>
      </p:sp>
    </p:spTree>
    <p:extLst>
      <p:ext uri="{BB962C8B-B14F-4D97-AF65-F5344CB8AC3E}">
        <p14:creationId xmlns:p14="http://schemas.microsoft.com/office/powerpoint/2010/main" val="345245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pic>
        <p:nvPicPr>
          <p:cNvPr id="10" name="Picture 9" descr="Slide-master.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17200" y="685800"/>
            <a:ext cx="8229600" cy="1143000"/>
          </a:xfrm>
          <a:prstGeom prst="rect">
            <a:avLst/>
          </a:prstGeom>
        </p:spPr>
        <p:txBody>
          <a:bodyPr lIns="0" tIns="0" rIns="0" bIns="0" anchor="t">
            <a:normAutofit/>
          </a:bodyPr>
          <a:lstStyle>
            <a:lvl1pPr algn="l">
              <a:defRPr sz="2800" b="1" i="0">
                <a:solidFill>
                  <a:srgbClr val="00467F"/>
                </a:solidFill>
                <a:latin typeface="Arial"/>
                <a:cs typeface="Arial"/>
              </a:defRPr>
            </a:lvl1pPr>
          </a:lstStyle>
          <a:p>
            <a:r>
              <a:rPr lang="en-US" dirty="0"/>
              <a:t>Click to edit Master title style</a:t>
            </a:r>
          </a:p>
        </p:txBody>
      </p:sp>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FOR BROKER/DEALER USE ONLY—NOT FOR USE WITH THE PUBLIC</a:t>
            </a:r>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fld id="{7D0E1C95-8D5A-2245-83ED-DCE907925895}" type="slidenum">
              <a:rPr lang="en-US" smtClean="0"/>
              <a:pPr/>
              <a:t>‹#›</a:t>
            </a:fld>
            <a:endParaRPr lang="en-US" dirty="0"/>
          </a:p>
        </p:txBody>
      </p:sp>
      <p:sp>
        <p:nvSpPr>
          <p:cNvPr id="9" name="Text Placeholder 2"/>
          <p:cNvSpPr>
            <a:spLocks noGrp="1"/>
          </p:cNvSpPr>
          <p:nvPr>
            <p:ph type="body" idx="1" hasCustomPrompt="1"/>
          </p:nvPr>
        </p:nvSpPr>
        <p:spPr>
          <a:xfrm>
            <a:off x="904240" y="1382078"/>
            <a:ext cx="7842560" cy="639762"/>
          </a:xfrm>
          <a:prstGeom prst="rect">
            <a:avLst/>
          </a:prstGeo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 styles</a:t>
            </a:r>
          </a:p>
        </p:txBody>
      </p:sp>
      <p:sp>
        <p:nvSpPr>
          <p:cNvPr id="11" name="Content Placeholder 3"/>
          <p:cNvSpPr>
            <a:spLocks noGrp="1"/>
          </p:cNvSpPr>
          <p:nvPr>
            <p:ph sz="half" idx="2"/>
          </p:nvPr>
        </p:nvSpPr>
        <p:spPr>
          <a:xfrm>
            <a:off x="904240" y="2021840"/>
            <a:ext cx="7842560"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7"/>
          <p:cNvGrpSpPr/>
          <p:nvPr userDrawn="1"/>
        </p:nvGrpSpPr>
        <p:grpSpPr>
          <a:xfrm>
            <a:off x="6411686" y="5725883"/>
            <a:ext cx="2437497" cy="782871"/>
            <a:chOff x="6411686" y="5714997"/>
            <a:chExt cx="2437497" cy="782871"/>
          </a:xfrm>
        </p:grpSpPr>
        <p:sp>
          <p:nvSpPr>
            <p:cNvPr id="12" name="Rectangle 11"/>
            <p:cNvSpPr/>
            <p:nvPr userDrawn="1"/>
          </p:nvSpPr>
          <p:spPr>
            <a:xfrm>
              <a:off x="6411686" y="5714997"/>
              <a:ext cx="2373085" cy="726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ffectLst/>
              </a:endParaRPr>
            </a:p>
          </p:txBody>
        </p:sp>
        <p:pic>
          <p:nvPicPr>
            <p:cNvPr id="13" name="Picture 2" descr="https://www.nrsforu.com/tcm/nrsforu/static/NandEagle2.png?r=2"/>
            <p:cNvPicPr>
              <a:picLocks noChangeAspect="1" noChangeArrowheads="1"/>
            </p:cNvPicPr>
            <p:nvPr userDrawn="1"/>
          </p:nvPicPr>
          <p:blipFill>
            <a:blip r:embed="rId3"/>
            <a:srcRect/>
            <a:stretch>
              <a:fillRect/>
            </a:stretch>
          </p:blipFill>
          <p:spPr bwMode="auto">
            <a:xfrm>
              <a:off x="6983190" y="5819891"/>
              <a:ext cx="1865993" cy="677977"/>
            </a:xfrm>
            <a:prstGeom prst="rect">
              <a:avLst/>
            </a:prstGeom>
            <a:noFill/>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pic>
        <p:nvPicPr>
          <p:cNvPr id="10" name="Picture 9" descr="Slide-master.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17200" y="685800"/>
            <a:ext cx="8229600" cy="1143000"/>
          </a:xfrm>
          <a:prstGeom prst="rect">
            <a:avLst/>
          </a:prstGeom>
        </p:spPr>
        <p:txBody>
          <a:bodyPr lIns="0" tIns="0" rIns="0" bIns="0" anchor="t">
            <a:normAutofit/>
          </a:bodyPr>
          <a:lstStyle>
            <a:lvl1pPr algn="l">
              <a:defRPr sz="2800" b="1" i="0">
                <a:solidFill>
                  <a:srgbClr val="00467F"/>
                </a:solidFill>
                <a:latin typeface="Arial"/>
                <a:cs typeface="Arial"/>
              </a:defRPr>
            </a:lvl1pPr>
          </a:lstStyle>
          <a:p>
            <a:r>
              <a:rPr lang="en-US" dirty="0"/>
              <a:t>Click to edit Master title style</a:t>
            </a:r>
          </a:p>
        </p:txBody>
      </p:sp>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FOR BROKER/DEALER USE ONLY—NOT FOR USE WITH THE PUBLIC</a:t>
            </a:r>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fld id="{7D0E1C95-8D5A-2245-83ED-DCE907925895}" type="slidenum">
              <a:rPr lang="en-US" smtClean="0"/>
              <a:pPr/>
              <a:t>‹#›</a:t>
            </a:fld>
            <a:endParaRPr lang="en-US" dirty="0"/>
          </a:p>
        </p:txBody>
      </p:sp>
      <p:sp>
        <p:nvSpPr>
          <p:cNvPr id="9" name="Text Placeholder 2"/>
          <p:cNvSpPr>
            <a:spLocks noGrp="1"/>
          </p:cNvSpPr>
          <p:nvPr>
            <p:ph type="body" idx="1" hasCustomPrompt="1"/>
          </p:nvPr>
        </p:nvSpPr>
        <p:spPr>
          <a:xfrm>
            <a:off x="904240" y="1382078"/>
            <a:ext cx="7842560" cy="639762"/>
          </a:xfrm>
          <a:prstGeom prst="rect">
            <a:avLst/>
          </a:prstGeo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 styles</a:t>
            </a:r>
          </a:p>
        </p:txBody>
      </p:sp>
      <p:sp>
        <p:nvSpPr>
          <p:cNvPr id="11" name="Content Placeholder 3"/>
          <p:cNvSpPr>
            <a:spLocks noGrp="1"/>
          </p:cNvSpPr>
          <p:nvPr>
            <p:ph sz="half" idx="2"/>
          </p:nvPr>
        </p:nvSpPr>
        <p:spPr>
          <a:xfrm>
            <a:off x="904240" y="2021840"/>
            <a:ext cx="7842560"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7"/>
          <p:cNvGrpSpPr/>
          <p:nvPr userDrawn="1"/>
        </p:nvGrpSpPr>
        <p:grpSpPr>
          <a:xfrm>
            <a:off x="6411686" y="5725883"/>
            <a:ext cx="2437497" cy="782871"/>
            <a:chOff x="6411686" y="5714997"/>
            <a:chExt cx="2437497" cy="782871"/>
          </a:xfrm>
        </p:grpSpPr>
        <p:sp>
          <p:nvSpPr>
            <p:cNvPr id="12" name="Rectangle 11"/>
            <p:cNvSpPr/>
            <p:nvPr userDrawn="1"/>
          </p:nvSpPr>
          <p:spPr>
            <a:xfrm>
              <a:off x="6411686" y="5714997"/>
              <a:ext cx="2373085" cy="726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ffectLst/>
              </a:endParaRPr>
            </a:p>
          </p:txBody>
        </p:sp>
        <p:pic>
          <p:nvPicPr>
            <p:cNvPr id="13" name="Picture 2" descr="https://www.nrsforu.com/tcm/nrsforu/static/NandEagle2.png?r=2"/>
            <p:cNvPicPr>
              <a:picLocks noChangeAspect="1" noChangeArrowheads="1"/>
            </p:cNvPicPr>
            <p:nvPr userDrawn="1"/>
          </p:nvPicPr>
          <p:blipFill>
            <a:blip r:embed="rId3"/>
            <a:srcRect/>
            <a:stretch>
              <a:fillRect/>
            </a:stretch>
          </p:blipFill>
          <p:spPr bwMode="auto">
            <a:xfrm>
              <a:off x="6983190" y="5819891"/>
              <a:ext cx="1865993" cy="677977"/>
            </a:xfrm>
            <a:prstGeom prst="rect">
              <a:avLst/>
            </a:prstGeom>
            <a:noFill/>
          </p:spPr>
        </p:pic>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pic>
        <p:nvPicPr>
          <p:cNvPr id="10" name="Picture 9" descr="Slide-master.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17200" y="685800"/>
            <a:ext cx="8229600" cy="1143000"/>
          </a:xfrm>
          <a:prstGeom prst="rect">
            <a:avLst/>
          </a:prstGeom>
        </p:spPr>
        <p:txBody>
          <a:bodyPr lIns="0" tIns="0" rIns="0" bIns="0" anchor="t">
            <a:normAutofit/>
          </a:bodyPr>
          <a:lstStyle>
            <a:lvl1pPr algn="l">
              <a:defRPr sz="2800" b="1" i="0">
                <a:solidFill>
                  <a:srgbClr val="00467F"/>
                </a:solidFill>
                <a:latin typeface="Arial"/>
                <a:cs typeface="Arial"/>
              </a:defRPr>
            </a:lvl1pPr>
          </a:lstStyle>
          <a:p>
            <a:r>
              <a:rPr lang="en-US" dirty="0"/>
              <a:t>Click to edit Master title style</a:t>
            </a:r>
          </a:p>
        </p:txBody>
      </p:sp>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FOR BROKER/DEALER USE ONLY—NOT FOR USE WITH THE PUBLIC</a:t>
            </a:r>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fld id="{7D0E1C95-8D5A-2245-83ED-DCE907925895}" type="slidenum">
              <a:rPr lang="en-US" smtClean="0"/>
              <a:pPr/>
              <a:t>‹#›</a:t>
            </a:fld>
            <a:endParaRPr lang="en-US" dirty="0"/>
          </a:p>
        </p:txBody>
      </p:sp>
      <p:sp>
        <p:nvSpPr>
          <p:cNvPr id="9" name="Text Placeholder 2"/>
          <p:cNvSpPr>
            <a:spLocks noGrp="1"/>
          </p:cNvSpPr>
          <p:nvPr>
            <p:ph type="body" idx="1" hasCustomPrompt="1"/>
          </p:nvPr>
        </p:nvSpPr>
        <p:spPr>
          <a:xfrm>
            <a:off x="904240" y="1382078"/>
            <a:ext cx="7842560" cy="639762"/>
          </a:xfrm>
          <a:prstGeom prst="rect">
            <a:avLst/>
          </a:prstGeo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 styles</a:t>
            </a:r>
          </a:p>
        </p:txBody>
      </p:sp>
      <p:sp>
        <p:nvSpPr>
          <p:cNvPr id="11" name="Content Placeholder 3"/>
          <p:cNvSpPr>
            <a:spLocks noGrp="1"/>
          </p:cNvSpPr>
          <p:nvPr>
            <p:ph sz="half" idx="2"/>
          </p:nvPr>
        </p:nvSpPr>
        <p:spPr>
          <a:xfrm>
            <a:off x="904240" y="2021840"/>
            <a:ext cx="7842560"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7"/>
          <p:cNvGrpSpPr/>
          <p:nvPr userDrawn="1"/>
        </p:nvGrpSpPr>
        <p:grpSpPr>
          <a:xfrm>
            <a:off x="6411686" y="5725883"/>
            <a:ext cx="2437497" cy="782871"/>
            <a:chOff x="6411686" y="5714997"/>
            <a:chExt cx="2437497" cy="782871"/>
          </a:xfrm>
        </p:grpSpPr>
        <p:sp>
          <p:nvSpPr>
            <p:cNvPr id="12" name="Rectangle 11"/>
            <p:cNvSpPr/>
            <p:nvPr userDrawn="1"/>
          </p:nvSpPr>
          <p:spPr>
            <a:xfrm>
              <a:off x="6411686" y="5714997"/>
              <a:ext cx="2373085" cy="726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ffectLst/>
              </a:endParaRPr>
            </a:p>
          </p:txBody>
        </p:sp>
        <p:pic>
          <p:nvPicPr>
            <p:cNvPr id="13" name="Picture 2" descr="https://www.nrsforu.com/tcm/nrsforu/static/NandEagle2.png?r=2"/>
            <p:cNvPicPr>
              <a:picLocks noChangeAspect="1" noChangeArrowheads="1"/>
            </p:cNvPicPr>
            <p:nvPr userDrawn="1"/>
          </p:nvPicPr>
          <p:blipFill>
            <a:blip r:embed="rId3"/>
            <a:srcRect/>
            <a:stretch>
              <a:fillRect/>
            </a:stretch>
          </p:blipFill>
          <p:spPr bwMode="auto">
            <a:xfrm>
              <a:off x="6983190" y="5819891"/>
              <a:ext cx="1865993" cy="677977"/>
            </a:xfrm>
            <a:prstGeom prst="rect">
              <a:avLst/>
            </a:prstGeom>
            <a:noFill/>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pic>
        <p:nvPicPr>
          <p:cNvPr id="10" name="Picture 9" descr="Slide-master.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17200" y="685800"/>
            <a:ext cx="8229600" cy="1143000"/>
          </a:xfrm>
          <a:prstGeom prst="rect">
            <a:avLst/>
          </a:prstGeom>
        </p:spPr>
        <p:txBody>
          <a:bodyPr lIns="0" tIns="0" rIns="0" bIns="0" anchor="t">
            <a:normAutofit/>
          </a:bodyPr>
          <a:lstStyle>
            <a:lvl1pPr algn="l">
              <a:defRPr sz="2800" b="1" i="0">
                <a:solidFill>
                  <a:srgbClr val="00467F"/>
                </a:solidFill>
                <a:latin typeface="Arial"/>
                <a:cs typeface="Arial"/>
              </a:defRPr>
            </a:lvl1pPr>
          </a:lstStyle>
          <a:p>
            <a:r>
              <a:rPr lang="en-US" dirty="0"/>
              <a:t>Click to edit Master title style</a:t>
            </a:r>
          </a:p>
        </p:txBody>
      </p:sp>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FOR BROKER/DEALER USE ONLY—NOT FOR USE WITH THE PUBLIC</a:t>
            </a:r>
          </a:p>
        </p:txBody>
      </p:sp>
      <p:sp>
        <p:nvSpPr>
          <p:cNvPr id="7" name="Slide Number Placeholder 5"/>
          <p:cNvSpPr>
            <a:spLocks noGrp="1"/>
          </p:cNvSpPr>
          <p:nvPr>
            <p:ph type="sldNum" sz="quarter" idx="4"/>
          </p:nvPr>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fld id="{7D0E1C95-8D5A-2245-83ED-DCE907925895}" type="slidenum">
              <a:rPr lang="en-US" smtClean="0"/>
              <a:pPr/>
              <a:t>‹#›</a:t>
            </a:fld>
            <a:endParaRPr lang="en-US" dirty="0"/>
          </a:p>
        </p:txBody>
      </p:sp>
      <p:sp>
        <p:nvSpPr>
          <p:cNvPr id="9" name="Text Placeholder 2"/>
          <p:cNvSpPr>
            <a:spLocks noGrp="1"/>
          </p:cNvSpPr>
          <p:nvPr>
            <p:ph type="body" idx="1" hasCustomPrompt="1"/>
          </p:nvPr>
        </p:nvSpPr>
        <p:spPr>
          <a:xfrm>
            <a:off x="904240" y="1382078"/>
            <a:ext cx="7842560" cy="639762"/>
          </a:xfrm>
          <a:prstGeom prst="rect">
            <a:avLst/>
          </a:prstGeom>
        </p:spPr>
        <p:txBody>
          <a:bodyPr anchor="b"/>
          <a:lstStyle>
            <a:lvl1pPr marL="0" indent="0">
              <a:buNone/>
              <a:defRPr sz="2400" b="0">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subhead styles</a:t>
            </a:r>
          </a:p>
        </p:txBody>
      </p:sp>
      <p:sp>
        <p:nvSpPr>
          <p:cNvPr id="11" name="Content Placeholder 3"/>
          <p:cNvSpPr>
            <a:spLocks noGrp="1"/>
          </p:cNvSpPr>
          <p:nvPr>
            <p:ph sz="half" idx="2"/>
          </p:nvPr>
        </p:nvSpPr>
        <p:spPr>
          <a:xfrm>
            <a:off x="904240" y="2021840"/>
            <a:ext cx="7842560"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7"/>
          <p:cNvGrpSpPr/>
          <p:nvPr userDrawn="1"/>
        </p:nvGrpSpPr>
        <p:grpSpPr>
          <a:xfrm>
            <a:off x="6411686" y="5725883"/>
            <a:ext cx="2437497" cy="782871"/>
            <a:chOff x="6411686" y="5714997"/>
            <a:chExt cx="2437497" cy="782871"/>
          </a:xfrm>
        </p:grpSpPr>
        <p:sp>
          <p:nvSpPr>
            <p:cNvPr id="12" name="Rectangle 11"/>
            <p:cNvSpPr/>
            <p:nvPr userDrawn="1"/>
          </p:nvSpPr>
          <p:spPr>
            <a:xfrm>
              <a:off x="6411686" y="5714997"/>
              <a:ext cx="2373085" cy="726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ffectLst/>
              </a:endParaRPr>
            </a:p>
          </p:txBody>
        </p:sp>
        <p:pic>
          <p:nvPicPr>
            <p:cNvPr id="13" name="Picture 2" descr="https://www.nrsforu.com/tcm/nrsforu/static/NandEagle2.png?r=2"/>
            <p:cNvPicPr>
              <a:picLocks noChangeAspect="1" noChangeArrowheads="1"/>
            </p:cNvPicPr>
            <p:nvPr userDrawn="1"/>
          </p:nvPicPr>
          <p:blipFill>
            <a:blip r:embed="rId3"/>
            <a:srcRect/>
            <a:stretch>
              <a:fillRect/>
            </a:stretch>
          </p:blipFill>
          <p:spPr bwMode="auto">
            <a:xfrm>
              <a:off x="6983190" y="5819891"/>
              <a:ext cx="1865993" cy="677977"/>
            </a:xfrm>
            <a:prstGeom prst="rect">
              <a:avLst/>
            </a:prstGeom>
            <a:noFill/>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x" type="tx">
  <p:cSld name="tx">
    <p:spTree>
      <p:nvGrpSpPr>
        <p:cNvPr id="1" name="Shape 10"/>
        <p:cNvGrpSpPr/>
        <p:nvPr/>
      </p:nvGrpSpPr>
      <p:grpSpPr>
        <a:xfrm>
          <a:off x="0" y="0"/>
          <a:ext cx="0" cy="0"/>
          <a:chOff x="0" y="0"/>
          <a:chExt cx="0" cy="0"/>
        </a:xfrm>
      </p:grpSpPr>
      <p:pic>
        <p:nvPicPr>
          <p:cNvPr id="3" name="Picture 2"/>
          <p:cNvPicPr>
            <a:picLocks noChangeAspect="1"/>
          </p:cNvPicPr>
          <p:nvPr userDrawn="1"/>
        </p:nvPicPr>
        <p:blipFill>
          <a:blip/>
          <a:stretch>
            <a:fillRect/>
          </a:stretch>
        </p:blipFill>
        <p:spPr>
          <a:xfrm>
            <a:off x="0" y="0"/>
            <a:ext cx="9144000" cy="6858000"/>
          </a:xfrm>
          <a:prstGeom prst="rect">
            <a:avLst/>
          </a:prstGeom>
        </p:spPr>
      </p:pic>
      <p:sp>
        <p:nvSpPr>
          <p:cNvPr id="11" name="Shape 11"/>
          <p:cNvSpPr txBox="1">
            <a:spLocks noGrp="1"/>
          </p:cNvSpPr>
          <p:nvPr>
            <p:ph type="title"/>
          </p:nvPr>
        </p:nvSpPr>
        <p:spPr>
          <a:xfrm>
            <a:off x="457200" y="274637"/>
            <a:ext cx="8229600" cy="1143000"/>
          </a:xfrm>
          <a:prstGeom prst="rect">
            <a:avLst/>
          </a:prstGeom>
          <a:noFill/>
          <a:ln>
            <a:noFill/>
          </a:ln>
        </p:spPr>
        <p:txBody>
          <a:bodyPr wrap="square" lIns="0" tIns="0" rIns="0" bIns="0" anchor="ctr" anchorCtr="0"/>
          <a:lstStyle>
            <a:lvl1pPr indent="0" algn="l" rtl="0">
              <a:spcBef>
                <a:spcPts val="0"/>
              </a:spcBef>
              <a:buSzPct val="100000"/>
              <a:buFont typeface="Arial"/>
              <a:buNone/>
              <a:defRPr sz="3000" b="1">
                <a:solidFill>
                  <a:srgbClr val="002A49"/>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dirty="0"/>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0" tIns="0" rIns="0" bIns="0" anchor="t" anchorCtr="0"/>
          <a:lstStyle>
            <a:lvl1pPr rtl="0">
              <a:buSzPct val="100000"/>
              <a:defRPr sz="2600"/>
            </a:lvl1pPr>
            <a:lvl2pPr marL="649224" indent="-285750" rtl="0">
              <a:buFont typeface="Lucida Grande"/>
              <a:buChar char="–"/>
              <a:defRPr/>
            </a:lvl2pPr>
            <a:lvl3pPr marL="1143000" indent="-228600" rtl="0">
              <a:buFont typeface="Arial"/>
              <a:buChar char="•"/>
              <a:defRPr sz="2200"/>
            </a:lvl3pPr>
            <a:lvl4pPr marL="1600200" indent="-228600" rtl="0">
              <a:buSzPct val="100000"/>
              <a:buFont typeface="Lucida Grande"/>
              <a:buChar char="–"/>
              <a:defRPr sz="2000"/>
            </a:lvl4pPr>
            <a:lvl5pPr marL="2057400" indent="-228600" rtl="0">
              <a:buFont typeface="Lucida Grande"/>
              <a:buChar char="»"/>
              <a:defRPr sz="1800"/>
            </a:lvl5pPr>
            <a:lvl6pPr rtl="0">
              <a:defRPr sz="1800"/>
            </a:lvl6pPr>
            <a:lvl7pPr rtl="0">
              <a:defRPr sz="1800"/>
            </a:lvl7pPr>
            <a:lvl8pPr rtl="0">
              <a:defRPr sz="1800"/>
            </a:lvl8pPr>
            <a:lvl9pPr rtl="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43840" y="6566535"/>
            <a:ext cx="2133600" cy="228600"/>
          </a:xfrm>
          <a:prstGeom prst="rect">
            <a:avLst/>
          </a:prstGeom>
        </p:spPr>
        <p:txBody>
          <a:bodyPr vert="horz" lIns="0" tIns="0" rIns="0" bIns="0" rtlCol="0" anchor="b" anchorCtr="0"/>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Arial"/>
                <a:cs typeface="Arial"/>
              </a:defRPr>
            </a:lvl1pPr>
          </a:lstStyle>
          <a:p>
            <a:endParaRPr lang="en-US" dirty="0"/>
          </a:p>
        </p:txBody>
      </p:sp>
      <p:sp>
        <p:nvSpPr>
          <p:cNvPr id="5" name="Slide Number Placeholder 5"/>
          <p:cNvSpPr>
            <a:spLocks noGrp="1"/>
          </p:cNvSpPr>
          <p:nvPr>
            <p:ph type="sldNum" sz="quarter" idx="4"/>
          </p:nvPr>
        </p:nvSpPr>
        <p:spPr>
          <a:xfrm>
            <a:off x="6767406" y="6427470"/>
            <a:ext cx="2133600" cy="365125"/>
          </a:xfrm>
          <a:prstGeom prst="rect">
            <a:avLst/>
          </a:prstGeom>
        </p:spPr>
        <p:txBody>
          <a:bodyPr vert="horz" lIns="0" tIns="0" rIns="0" bIns="0" rtlCol="0" anchor="b" anchorCtr="0"/>
          <a:lstStyle>
            <a:lvl1pPr algn="r">
              <a:defRPr sz="800">
                <a:solidFill>
                  <a:schemeClr val="tx1">
                    <a:tint val="75000"/>
                  </a:schemeClr>
                </a:solidFill>
                <a:latin typeface="Arial"/>
              </a:defRPr>
            </a:lvl1pPr>
          </a:lstStyle>
          <a:p>
            <a:fld id="{6841C7FB-8763-2A49-8BF2-4EC272C90163}" type="slidenum">
              <a:rPr lang="en-US" smtClean="0"/>
              <a:pPr/>
              <a:t>‹#›</a:t>
            </a:fld>
            <a:endParaRPr lang="en-US" dirty="0"/>
          </a:p>
        </p:txBody>
      </p:sp>
      <p:sp>
        <p:nvSpPr>
          <p:cNvPr id="6" name="Rectangle 5"/>
          <p:cNvSpPr/>
          <p:nvPr userDrawn="1"/>
        </p:nvSpPr>
        <p:spPr>
          <a:xfrm>
            <a:off x="0" y="457199"/>
            <a:ext cx="203200" cy="777237"/>
          </a:xfrm>
          <a:prstGeom prst="rect">
            <a:avLst/>
          </a:prstGeom>
          <a:solidFill>
            <a:srgbClr val="DA51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3"/>
          <p:cNvSpPr txBox="1">
            <a:spLocks/>
          </p:cNvSpPr>
          <p:nvPr userDrawn="1"/>
        </p:nvSpPr>
        <p:spPr>
          <a:xfrm>
            <a:off x="2469091" y="6516522"/>
            <a:ext cx="3750201" cy="289101"/>
          </a:xfrm>
          <a:prstGeom prst="rect">
            <a:avLst/>
          </a:prstGeom>
        </p:spPr>
        <p:txBody>
          <a:bodyPr vert="horz" lIns="0" tIns="0" rIns="0" bIns="0" rtlCol="0" anchor="b" anchorCtr="0"/>
          <a:lstStyle>
            <a:defPPr marR="0" algn="l" rtl="0">
              <a:lnSpc>
                <a:spcPct val="100000"/>
              </a:lnSpc>
              <a:spcBef>
                <a:spcPts val="0"/>
              </a:spcBef>
              <a:spcAft>
                <a:spcPts val="0"/>
              </a:spcAft>
            </a:defPPr>
            <a:lvl1pPr marL="0" marR="0" indent="0" algn="l" defTabSz="457200" rtl="0" eaLnBrk="1" fontAlgn="auto" latinLnBrk="0" hangingPunct="1">
              <a:lnSpc>
                <a:spcPct val="100000"/>
              </a:lnSpc>
              <a:spcBef>
                <a:spcPts val="0"/>
              </a:spcBef>
              <a:spcAft>
                <a:spcPts val="0"/>
              </a:spcAft>
              <a:buClrTx/>
              <a:buSzTx/>
              <a:buFontTx/>
              <a:buNone/>
              <a:tabLst/>
              <a:defRPr sz="800" b="0" i="0" u="none" strike="noStrike" cap="none" baseline="0">
                <a:solidFill>
                  <a:schemeClr val="tx1">
                    <a:tint val="75000"/>
                  </a:schemeClr>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ctr"/>
            <a:r>
              <a:rPr lang="en-US" dirty="0"/>
              <a:t>FOR BROKER/DEALER USE ONLY – NOT FOR USE WITH THE</a:t>
            </a:r>
            <a:r>
              <a:rPr lang="en-US" baseline="0" dirty="0"/>
              <a:t> PUBLIC</a:t>
            </a:r>
            <a:endParaRPr lang="en-US" dirty="0"/>
          </a:p>
        </p:txBody>
      </p:sp>
    </p:spTree>
    <p:extLst>
      <p:ext uri="{BB962C8B-B14F-4D97-AF65-F5344CB8AC3E}">
        <p14:creationId xmlns:p14="http://schemas.microsoft.com/office/powerpoint/2010/main" val="646685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userDrawn="1">
  <p:cSld name="title">
    <p:spTree>
      <p:nvGrpSpPr>
        <p:cNvPr id="1" name="Shape 7"/>
        <p:cNvGrpSpPr/>
        <p:nvPr/>
      </p:nvGrpSpPr>
      <p:grpSpPr>
        <a:xfrm>
          <a:off x="0" y="0"/>
          <a:ext cx="0" cy="0"/>
          <a:chOff x="0" y="0"/>
          <a:chExt cx="0" cy="0"/>
        </a:xfrm>
      </p:grpSpPr>
      <p:sp>
        <p:nvSpPr>
          <p:cNvPr id="4" name="Slide Number Placeholder 5"/>
          <p:cNvSpPr>
            <a:spLocks noGrp="1"/>
          </p:cNvSpPr>
          <p:nvPr>
            <p:ph type="sldNum" sz="quarter" idx="4"/>
          </p:nvPr>
        </p:nvSpPr>
        <p:spPr>
          <a:xfrm>
            <a:off x="6767406" y="6427470"/>
            <a:ext cx="2133600" cy="365125"/>
          </a:xfrm>
          <a:prstGeom prst="rect">
            <a:avLst/>
          </a:prstGeom>
        </p:spPr>
        <p:txBody>
          <a:bodyPr vert="horz" lIns="0" tIns="0" rIns="0" bIns="0" rtlCol="0" anchor="b" anchorCtr="0"/>
          <a:lstStyle>
            <a:lvl1pPr algn="r">
              <a:defRPr sz="800">
                <a:solidFill>
                  <a:schemeClr val="tx1">
                    <a:tint val="75000"/>
                  </a:schemeClr>
                </a:solidFill>
                <a:latin typeface="Arial"/>
              </a:defRPr>
            </a:lvl1pPr>
          </a:lstStyle>
          <a:p>
            <a:fld id="{6841C7FB-8763-2A49-8BF2-4EC272C90163}" type="slidenum">
              <a:rPr lang="en-US" smtClean="0"/>
              <a:pPr/>
              <a:t>‹#›</a:t>
            </a:fld>
            <a:endParaRPr lang="en-US" dirty="0"/>
          </a:p>
        </p:txBody>
      </p:sp>
    </p:spTree>
    <p:extLst>
      <p:ext uri="{BB962C8B-B14F-4D97-AF65-F5344CB8AC3E}">
        <p14:creationId xmlns:p14="http://schemas.microsoft.com/office/powerpoint/2010/main" val="1036823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x" userDrawn="1">
  <p:cSld name="1_tx">
    <p:spTree>
      <p:nvGrpSpPr>
        <p:cNvPr id="1" name="Shape 10"/>
        <p:cNvGrpSpPr/>
        <p:nvPr/>
      </p:nvGrpSpPr>
      <p:grpSpPr>
        <a:xfrm>
          <a:off x="0" y="0"/>
          <a:ext cx="0" cy="0"/>
          <a:chOff x="0" y="0"/>
          <a:chExt cx="0" cy="0"/>
        </a:xfrm>
      </p:grpSpPr>
      <p:sp>
        <p:nvSpPr>
          <p:cNvPr id="10" name="Slide Number Placeholder 5"/>
          <p:cNvSpPr>
            <a:spLocks noGrp="1"/>
          </p:cNvSpPr>
          <p:nvPr>
            <p:ph type="sldNum" sz="quarter" idx="4"/>
          </p:nvPr>
        </p:nvSpPr>
        <p:spPr>
          <a:xfrm>
            <a:off x="3111500" y="6427470"/>
            <a:ext cx="5789506" cy="365125"/>
          </a:xfrm>
          <a:prstGeom prst="rect">
            <a:avLst/>
          </a:prstGeom>
        </p:spPr>
        <p:txBody>
          <a:bodyPr vert="horz" lIns="0" tIns="0" rIns="0" bIns="0" rtlCol="0" anchor="b" anchorCtr="0"/>
          <a:lstStyle>
            <a:lvl1pPr algn="r">
              <a:defRPr sz="800">
                <a:solidFill>
                  <a:schemeClr val="tx1">
                    <a:tint val="75000"/>
                  </a:schemeClr>
                </a:solidFill>
                <a:latin typeface="Arial"/>
              </a:defRPr>
            </a:lvl1pPr>
          </a:lstStyle>
          <a:p>
            <a:r>
              <a:rPr lang="en-US" dirty="0"/>
              <a:t>FOR BROKER/DEALER USE ONLY – NOT FOR USE WITH THE PUBLIC             </a:t>
            </a:r>
            <a:fld id="{6841C7FB-8763-2A49-8BF2-4EC272C90163}" type="slidenum">
              <a:rPr lang="en-US" smtClean="0"/>
              <a:pPr/>
              <a:t>‹#›</a:t>
            </a:fld>
            <a:endParaRPr lang="en-US" dirty="0"/>
          </a:p>
        </p:txBody>
      </p:sp>
    </p:spTree>
    <p:extLst>
      <p:ext uri="{BB962C8B-B14F-4D97-AF65-F5344CB8AC3E}">
        <p14:creationId xmlns:p14="http://schemas.microsoft.com/office/powerpoint/2010/main" val="171439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closure slide">
    <p:spTree>
      <p:nvGrpSpPr>
        <p:cNvPr id="1" name=""/>
        <p:cNvGrpSpPr/>
        <p:nvPr/>
      </p:nvGrpSpPr>
      <p:grpSpPr>
        <a:xfrm>
          <a:off x="0" y="0"/>
          <a:ext cx="0" cy="0"/>
          <a:chOff x="0" y="0"/>
          <a:chExt cx="0" cy="0"/>
        </a:xfrm>
      </p:grpSpPr>
      <p:sp>
        <p:nvSpPr>
          <p:cNvPr id="9" name="Rectangle 8"/>
          <p:cNvSpPr/>
          <p:nvPr userDrawn="1"/>
        </p:nvSpPr>
        <p:spPr>
          <a:xfrm>
            <a:off x="0" y="6616640"/>
            <a:ext cx="9144000" cy="256627"/>
          </a:xfrm>
          <a:prstGeom prst="rect">
            <a:avLst/>
          </a:prstGeom>
          <a:solidFill>
            <a:srgbClr val="FDBA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742913"/>
          </a:xfrm>
          <a:prstGeom prst="rect">
            <a:avLst/>
          </a:prstGeom>
        </p:spPr>
        <p:txBody>
          <a:bodyPr/>
          <a:lstStyle/>
          <a:p>
            <a:r>
              <a:rPr lang="en-US" dirty="0"/>
              <a:t>Click to edit Master title style</a:t>
            </a:r>
          </a:p>
        </p:txBody>
      </p:sp>
      <p:sp>
        <p:nvSpPr>
          <p:cNvPr id="4" name="Text Placeholder 3"/>
          <p:cNvSpPr>
            <a:spLocks noGrp="1"/>
          </p:cNvSpPr>
          <p:nvPr>
            <p:ph type="body" sz="quarter" idx="10" hasCustomPrompt="1"/>
          </p:nvPr>
        </p:nvSpPr>
        <p:spPr>
          <a:xfrm>
            <a:off x="623888" y="1366838"/>
            <a:ext cx="7896225" cy="827087"/>
          </a:xfrm>
          <a:prstGeom prst="rect">
            <a:avLst/>
          </a:prstGeom>
          <a:ln w="6350">
            <a:solidFill>
              <a:srgbClr val="62706F"/>
            </a:solidFill>
          </a:ln>
        </p:spPr>
        <p:txBody>
          <a:bodyPr anchor="ctr" anchorCtr="0"/>
          <a:lstStyle>
            <a:lvl1pPr marL="0" indent="0" algn="ctr">
              <a:buNone/>
              <a:defRPr sz="1100">
                <a:solidFill>
                  <a:srgbClr val="62706F"/>
                </a:solidFill>
                <a:latin typeface="Arial" charset="0"/>
                <a:ea typeface="Arial" charset="0"/>
                <a:cs typeface="Arial" charset="0"/>
              </a:defRPr>
            </a:lvl1pPr>
            <a:lvl2pPr marL="457200" indent="0" algn="ctr">
              <a:buNone/>
              <a:defRPr sz="1100">
                <a:solidFill>
                  <a:srgbClr val="62706F"/>
                </a:solidFill>
                <a:latin typeface="Arial" charset="0"/>
                <a:ea typeface="Arial" charset="0"/>
                <a:cs typeface="Arial" charset="0"/>
              </a:defRPr>
            </a:lvl2pPr>
            <a:lvl3pPr marL="914400" indent="0" algn="ctr">
              <a:buNone/>
              <a:defRPr sz="1100">
                <a:solidFill>
                  <a:srgbClr val="62706F"/>
                </a:solidFill>
                <a:latin typeface="Arial" charset="0"/>
                <a:ea typeface="Arial" charset="0"/>
                <a:cs typeface="Arial" charset="0"/>
              </a:defRPr>
            </a:lvl3pPr>
            <a:lvl4pPr marL="1371600" indent="0" algn="ctr">
              <a:buNone/>
              <a:defRPr sz="1100">
                <a:solidFill>
                  <a:srgbClr val="62706F"/>
                </a:solidFill>
                <a:latin typeface="Arial" charset="0"/>
                <a:ea typeface="Arial" charset="0"/>
                <a:cs typeface="Arial" charset="0"/>
              </a:defRPr>
            </a:lvl4pPr>
            <a:lvl5pPr marL="1828800" indent="0" algn="ctr">
              <a:buNone/>
              <a:defRPr sz="1100">
                <a:solidFill>
                  <a:srgbClr val="62706F"/>
                </a:solidFill>
                <a:latin typeface="Arial" charset="0"/>
                <a:ea typeface="Arial" charset="0"/>
                <a:cs typeface="Arial" charset="0"/>
              </a:defRPr>
            </a:lvl5pPr>
          </a:lstStyle>
          <a:p>
            <a:pPr lvl="0"/>
            <a:r>
              <a:rPr lang="en-US"/>
              <a:t>FDIC disclosure</a:t>
            </a:r>
            <a:endParaRPr lang="en-US" dirty="0"/>
          </a:p>
        </p:txBody>
      </p:sp>
      <p:sp>
        <p:nvSpPr>
          <p:cNvPr id="6" name="Text Placeholder 5"/>
          <p:cNvSpPr>
            <a:spLocks noGrp="1"/>
          </p:cNvSpPr>
          <p:nvPr>
            <p:ph type="body" sz="quarter" idx="11" hasCustomPrompt="1"/>
          </p:nvPr>
        </p:nvSpPr>
        <p:spPr>
          <a:xfrm>
            <a:off x="623888" y="2301876"/>
            <a:ext cx="7891462" cy="4131198"/>
          </a:xfrm>
          <a:prstGeom prst="rect">
            <a:avLst/>
          </a:prstGeom>
        </p:spPr>
        <p:txBody>
          <a:bodyPr/>
          <a:lstStyle>
            <a:lvl1pPr marL="0" indent="0">
              <a:spcBef>
                <a:spcPts val="0"/>
              </a:spcBef>
              <a:spcAft>
                <a:spcPts val="600"/>
              </a:spcAft>
              <a:buNone/>
              <a:defRPr sz="1100">
                <a:solidFill>
                  <a:srgbClr val="62706F"/>
                </a:solidFill>
                <a:latin typeface="Arial" charset="0"/>
                <a:ea typeface="Arial" charset="0"/>
                <a:cs typeface="Arial" charset="0"/>
              </a:defRPr>
            </a:lvl1pPr>
            <a:lvl2pPr marL="457200" indent="0">
              <a:buNone/>
              <a:defRPr sz="1100">
                <a:solidFill>
                  <a:srgbClr val="62706F"/>
                </a:solidFill>
                <a:latin typeface="Arial" charset="0"/>
                <a:ea typeface="Arial" charset="0"/>
                <a:cs typeface="Arial" charset="0"/>
              </a:defRPr>
            </a:lvl2pPr>
            <a:lvl3pPr marL="914400" indent="0">
              <a:buNone/>
              <a:defRPr sz="1100">
                <a:solidFill>
                  <a:srgbClr val="62706F"/>
                </a:solidFill>
                <a:latin typeface="Arial" charset="0"/>
                <a:ea typeface="Arial" charset="0"/>
                <a:cs typeface="Arial" charset="0"/>
              </a:defRPr>
            </a:lvl3pPr>
            <a:lvl4pPr marL="1371600" indent="0">
              <a:buNone/>
              <a:defRPr sz="1100">
                <a:solidFill>
                  <a:srgbClr val="62706F"/>
                </a:solidFill>
                <a:latin typeface="Arial" charset="0"/>
                <a:ea typeface="Arial" charset="0"/>
                <a:cs typeface="Arial" charset="0"/>
              </a:defRPr>
            </a:lvl4pPr>
            <a:lvl5pPr marL="1828800" indent="0">
              <a:buNone/>
              <a:defRPr sz="1100">
                <a:solidFill>
                  <a:srgbClr val="62706F"/>
                </a:solidFill>
                <a:latin typeface="Arial" charset="0"/>
                <a:ea typeface="Arial" charset="0"/>
                <a:cs typeface="Arial" charset="0"/>
              </a:defRPr>
            </a:lvl5pPr>
          </a:lstStyle>
          <a:p>
            <a:pPr lvl="0"/>
            <a:r>
              <a:rPr lang="en-US"/>
              <a:t>Disclosure copy here.</a:t>
            </a:r>
            <a:endParaRPr lang="en-US" dirty="0"/>
          </a:p>
        </p:txBody>
      </p:sp>
      <p:sp>
        <p:nvSpPr>
          <p:cNvPr id="7" name="Slide Number Placeholder 5"/>
          <p:cNvSpPr>
            <a:spLocks noGrp="1"/>
          </p:cNvSpPr>
          <p:nvPr>
            <p:ph type="sldNum" sz="quarter" idx="4"/>
          </p:nvPr>
        </p:nvSpPr>
        <p:spPr>
          <a:xfrm>
            <a:off x="6819900" y="6616640"/>
            <a:ext cx="2133600" cy="237027"/>
          </a:xfrm>
          <a:prstGeom prst="rect">
            <a:avLst/>
          </a:prstGeom>
        </p:spPr>
        <p:txBody>
          <a:bodyPr vert="horz" lIns="91440" tIns="45720" rIns="0" bIns="0" rtlCol="0" anchor="ctr"/>
          <a:lstStyle>
            <a:lvl1pPr algn="r">
              <a:defRPr sz="900">
                <a:solidFill>
                  <a:srgbClr val="4D4F53"/>
                </a:solidFill>
                <a:latin typeface="Arial"/>
                <a:cs typeface="Arial"/>
              </a:defRPr>
            </a:lvl1pPr>
          </a:lstStyle>
          <a:p>
            <a:fld id="{7D0E1C95-8D5A-2245-83ED-DCE907925895}" type="slidenum">
              <a:rPr lang="en-US" smtClean="0"/>
              <a:pPr/>
              <a:t>‹#›</a:t>
            </a:fld>
            <a:endParaRPr lang="en-US" dirty="0"/>
          </a:p>
        </p:txBody>
      </p:sp>
      <p:sp>
        <p:nvSpPr>
          <p:cNvPr id="8" name="TextBox 7"/>
          <p:cNvSpPr txBox="1"/>
          <p:nvPr userDrawn="1"/>
        </p:nvSpPr>
        <p:spPr>
          <a:xfrm>
            <a:off x="228600" y="6695008"/>
            <a:ext cx="5577840" cy="123111"/>
          </a:xfrm>
          <a:prstGeom prst="rect">
            <a:avLst/>
          </a:prstGeom>
          <a:noFill/>
        </p:spPr>
        <p:txBody>
          <a:bodyPr wrap="square" lIns="0" tIns="0" rIns="0" bIns="0" rtlCol="0" anchor="b">
            <a:spAutoFit/>
          </a:bodyPr>
          <a:lstStyle/>
          <a:p>
            <a:r>
              <a:rPr lang="en-US" sz="800" dirty="0">
                <a:solidFill>
                  <a:srgbClr val="4D4F53"/>
                </a:solidFill>
                <a:latin typeface="Arial"/>
                <a:cs typeface="Arial"/>
              </a:rPr>
              <a:t>FOR BROKER/DEALER USE ONLY—NOT FOR USE WITH THE PUBLIC</a:t>
            </a:r>
          </a:p>
        </p:txBody>
      </p:sp>
    </p:spTree>
    <p:extLst>
      <p:ext uri="{BB962C8B-B14F-4D97-AF65-F5344CB8AC3E}">
        <p14:creationId xmlns:p14="http://schemas.microsoft.com/office/powerpoint/2010/main" val="94117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1">
    <p:bg>
      <p:bgPr>
        <a:solidFill>
          <a:srgbClr val="003B5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957431"/>
            <a:ext cx="7886700" cy="2248349"/>
          </a:xfrm>
          <a:prstGeom prst="rect">
            <a:avLst/>
          </a:prstGeom>
        </p:spPr>
        <p:txBody>
          <a:bodyPr anchor="b" anchorCtr="0"/>
          <a:lstStyle>
            <a:lvl1pPr algn="ctr">
              <a:defRPr sz="6000" b="1" baseline="0">
                <a:solidFill>
                  <a:schemeClr val="bg1"/>
                </a:solidFill>
              </a:defRPr>
            </a:lvl1pPr>
          </a:lstStyle>
          <a:p>
            <a:r>
              <a:rPr lang="en-US" dirty="0"/>
              <a:t>Section title</a:t>
            </a:r>
          </a:p>
        </p:txBody>
      </p:sp>
      <p:sp>
        <p:nvSpPr>
          <p:cNvPr id="6" name="Text Placeholder 5"/>
          <p:cNvSpPr>
            <a:spLocks noGrp="1"/>
          </p:cNvSpPr>
          <p:nvPr>
            <p:ph type="body" sz="quarter" idx="10" hasCustomPrompt="1"/>
          </p:nvPr>
        </p:nvSpPr>
        <p:spPr>
          <a:xfrm>
            <a:off x="628650" y="3324225"/>
            <a:ext cx="7886700" cy="720725"/>
          </a:xfrm>
          <a:prstGeom prst="rect">
            <a:avLst/>
          </a:prstGeom>
        </p:spPr>
        <p:txBody>
          <a:bodyPr/>
          <a:lstStyle>
            <a:lvl1pPr marL="0" indent="0" algn="ctr">
              <a:buFont typeface="Arial" charset="0"/>
              <a:buNone/>
              <a:defRPr sz="2400" baseline="0">
                <a:solidFill>
                  <a:srgbClr val="FDBA2E"/>
                </a:solidFill>
                <a:latin typeface="Arial" charset="0"/>
                <a:ea typeface="Arial" charset="0"/>
                <a:cs typeface="Arial" charset="0"/>
              </a:defRPr>
            </a:lvl1pPr>
          </a:lstStyle>
          <a:p>
            <a:pPr lvl="0"/>
            <a:r>
              <a:rPr lang="en-US" dirty="0"/>
              <a:t>— </a:t>
            </a:r>
            <a:r>
              <a:rPr lang="en-US"/>
              <a:t>Subhead here —</a:t>
            </a:r>
            <a:endParaRPr lang="en-US" dirty="0"/>
          </a:p>
        </p:txBody>
      </p:sp>
      <p:sp>
        <p:nvSpPr>
          <p:cNvPr id="4" name="TextBox 3"/>
          <p:cNvSpPr txBox="1"/>
          <p:nvPr userDrawn="1"/>
        </p:nvSpPr>
        <p:spPr>
          <a:xfrm>
            <a:off x="228600" y="6695008"/>
            <a:ext cx="5577840" cy="123111"/>
          </a:xfrm>
          <a:prstGeom prst="rect">
            <a:avLst/>
          </a:prstGeom>
          <a:noFill/>
        </p:spPr>
        <p:txBody>
          <a:bodyPr wrap="square" lIns="0" tIns="0" rIns="0" bIns="0" rtlCol="0" anchor="b">
            <a:spAutoFit/>
          </a:bodyPr>
          <a:lstStyle/>
          <a:p>
            <a:r>
              <a:rPr lang="en-US" sz="800" dirty="0">
                <a:solidFill>
                  <a:schemeClr val="bg1"/>
                </a:solidFill>
                <a:latin typeface="Arial"/>
                <a:cs typeface="Arial"/>
              </a:rPr>
              <a:t>FOR BROKER/DEALER USE ONLY—NOT FOR USE WITH THE PUBLIC</a:t>
            </a:r>
          </a:p>
        </p:txBody>
      </p:sp>
    </p:spTree>
    <p:extLst>
      <p:ext uri="{BB962C8B-B14F-4D97-AF65-F5344CB8AC3E}">
        <p14:creationId xmlns:p14="http://schemas.microsoft.com/office/powerpoint/2010/main" val="52807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bg>
      <p:bgPr>
        <a:solidFill>
          <a:srgbClr val="FDBA2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90117"/>
            <a:ext cx="7886700" cy="1015663"/>
          </a:xfrm>
          <a:prstGeom prst="rect">
            <a:avLst/>
          </a:prstGeom>
        </p:spPr>
        <p:txBody>
          <a:bodyPr anchor="b" anchorCtr="0">
            <a:spAutoFit/>
          </a:bodyPr>
          <a:lstStyle>
            <a:lvl1pPr algn="ctr">
              <a:defRPr sz="6000" b="1" baseline="0">
                <a:solidFill>
                  <a:schemeClr val="bg1"/>
                </a:solidFill>
              </a:defRPr>
            </a:lvl1pPr>
          </a:lstStyle>
          <a:p>
            <a:r>
              <a:rPr lang="en-US" dirty="0"/>
              <a:t>Section title</a:t>
            </a:r>
          </a:p>
        </p:txBody>
      </p:sp>
      <p:sp>
        <p:nvSpPr>
          <p:cNvPr id="6" name="Text Placeholder 5"/>
          <p:cNvSpPr>
            <a:spLocks noGrp="1"/>
          </p:cNvSpPr>
          <p:nvPr>
            <p:ph type="body" sz="quarter" idx="10" hasCustomPrompt="1"/>
          </p:nvPr>
        </p:nvSpPr>
        <p:spPr>
          <a:xfrm>
            <a:off x="628650" y="3324225"/>
            <a:ext cx="7886700" cy="720725"/>
          </a:xfrm>
          <a:prstGeom prst="rect">
            <a:avLst/>
          </a:prstGeom>
        </p:spPr>
        <p:txBody>
          <a:bodyPr/>
          <a:lstStyle>
            <a:lvl1pPr marL="0" indent="0" algn="ctr">
              <a:buFont typeface="Arial" charset="0"/>
              <a:buNone/>
              <a:defRPr sz="2400" baseline="0">
                <a:solidFill>
                  <a:srgbClr val="003B5C"/>
                </a:solidFill>
                <a:latin typeface="Arial" charset="0"/>
                <a:ea typeface="Arial" charset="0"/>
                <a:cs typeface="Arial" charset="0"/>
              </a:defRPr>
            </a:lvl1pPr>
          </a:lstStyle>
          <a:p>
            <a:pPr lvl="0"/>
            <a:r>
              <a:rPr lang="en-US" dirty="0"/>
              <a:t>— </a:t>
            </a:r>
            <a:r>
              <a:rPr lang="en-US"/>
              <a:t>Subhead here —</a:t>
            </a:r>
            <a:endParaRPr lang="en-US" dirty="0"/>
          </a:p>
        </p:txBody>
      </p:sp>
      <p:sp>
        <p:nvSpPr>
          <p:cNvPr id="4" name="TextBox 3"/>
          <p:cNvSpPr txBox="1"/>
          <p:nvPr userDrawn="1"/>
        </p:nvSpPr>
        <p:spPr>
          <a:xfrm>
            <a:off x="228600" y="6695008"/>
            <a:ext cx="5577840" cy="123111"/>
          </a:xfrm>
          <a:prstGeom prst="rect">
            <a:avLst/>
          </a:prstGeom>
          <a:noFill/>
        </p:spPr>
        <p:txBody>
          <a:bodyPr wrap="square" lIns="0" tIns="0" rIns="0" bIns="0" rtlCol="0" anchor="b">
            <a:spAutoFit/>
          </a:bodyPr>
          <a:lstStyle/>
          <a:p>
            <a:r>
              <a:rPr lang="en-US" sz="800" dirty="0">
                <a:solidFill>
                  <a:schemeClr val="bg1"/>
                </a:solidFill>
                <a:latin typeface="Arial"/>
                <a:cs typeface="Arial"/>
              </a:rPr>
              <a:t>FOR BROKER/DEALER USE ONLY—NOT FOR USE WITH THE PUBLIC</a:t>
            </a:r>
          </a:p>
        </p:txBody>
      </p:sp>
    </p:spTree>
    <p:extLst>
      <p:ext uri="{BB962C8B-B14F-4D97-AF65-F5344CB8AC3E}">
        <p14:creationId xmlns:p14="http://schemas.microsoft.com/office/powerpoint/2010/main" val="157326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3">
    <p:bg>
      <p:bgPr>
        <a:solidFill>
          <a:srgbClr val="32629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90117"/>
            <a:ext cx="7886700" cy="1015663"/>
          </a:xfrm>
          <a:prstGeom prst="rect">
            <a:avLst/>
          </a:prstGeom>
        </p:spPr>
        <p:txBody>
          <a:bodyPr anchor="b" anchorCtr="0">
            <a:spAutoFit/>
          </a:bodyPr>
          <a:lstStyle>
            <a:lvl1pPr algn="ctr">
              <a:defRPr sz="6000" b="1" baseline="0">
                <a:solidFill>
                  <a:schemeClr val="bg1"/>
                </a:solidFill>
              </a:defRPr>
            </a:lvl1pPr>
          </a:lstStyle>
          <a:p>
            <a:r>
              <a:rPr lang="en-US" dirty="0"/>
              <a:t>Section title</a:t>
            </a:r>
          </a:p>
        </p:txBody>
      </p:sp>
      <p:sp>
        <p:nvSpPr>
          <p:cNvPr id="6" name="Text Placeholder 5"/>
          <p:cNvSpPr>
            <a:spLocks noGrp="1"/>
          </p:cNvSpPr>
          <p:nvPr>
            <p:ph type="body" sz="quarter" idx="10" hasCustomPrompt="1"/>
          </p:nvPr>
        </p:nvSpPr>
        <p:spPr>
          <a:xfrm>
            <a:off x="628650" y="3324225"/>
            <a:ext cx="7886700" cy="720725"/>
          </a:xfrm>
          <a:prstGeom prst="rect">
            <a:avLst/>
          </a:prstGeom>
        </p:spPr>
        <p:txBody>
          <a:bodyPr/>
          <a:lstStyle>
            <a:lvl1pPr marL="0" indent="0" algn="ctr">
              <a:buFont typeface="Arial" charset="0"/>
              <a:buNone/>
              <a:defRPr sz="2400" baseline="0">
                <a:solidFill>
                  <a:srgbClr val="FDBA2E"/>
                </a:solidFill>
                <a:latin typeface="Arial" charset="0"/>
                <a:ea typeface="Arial" charset="0"/>
                <a:cs typeface="Arial" charset="0"/>
              </a:defRPr>
            </a:lvl1pPr>
          </a:lstStyle>
          <a:p>
            <a:pPr lvl="0"/>
            <a:r>
              <a:rPr lang="en-US" dirty="0"/>
              <a:t>— </a:t>
            </a:r>
            <a:r>
              <a:rPr lang="en-US"/>
              <a:t>Subhead here —</a:t>
            </a:r>
            <a:endParaRPr lang="en-US" dirty="0"/>
          </a:p>
        </p:txBody>
      </p:sp>
      <p:sp>
        <p:nvSpPr>
          <p:cNvPr id="4" name="TextBox 3"/>
          <p:cNvSpPr txBox="1"/>
          <p:nvPr userDrawn="1"/>
        </p:nvSpPr>
        <p:spPr>
          <a:xfrm>
            <a:off x="228600" y="6695008"/>
            <a:ext cx="5577840" cy="123111"/>
          </a:xfrm>
          <a:prstGeom prst="rect">
            <a:avLst/>
          </a:prstGeom>
          <a:noFill/>
        </p:spPr>
        <p:txBody>
          <a:bodyPr wrap="square" lIns="0" tIns="0" rIns="0" bIns="0" rtlCol="0" anchor="b">
            <a:spAutoFit/>
          </a:bodyPr>
          <a:lstStyle/>
          <a:p>
            <a:r>
              <a:rPr lang="en-US" sz="800" dirty="0">
                <a:solidFill>
                  <a:schemeClr val="bg1"/>
                </a:solidFill>
                <a:latin typeface="Arial"/>
                <a:cs typeface="Arial"/>
              </a:rPr>
              <a:t>FOR BROKER/DEALER USE ONLY—NOT FOR USE WITH THE PUBLIC</a:t>
            </a:r>
          </a:p>
        </p:txBody>
      </p:sp>
    </p:spTree>
    <p:extLst>
      <p:ext uri="{BB962C8B-B14F-4D97-AF65-F5344CB8AC3E}">
        <p14:creationId xmlns:p14="http://schemas.microsoft.com/office/powerpoint/2010/main" val="154383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bg>
      <p:bgPr>
        <a:solidFill>
          <a:srgbClr val="4D4F5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90117"/>
            <a:ext cx="7886700" cy="1015663"/>
          </a:xfrm>
          <a:prstGeom prst="rect">
            <a:avLst/>
          </a:prstGeom>
        </p:spPr>
        <p:txBody>
          <a:bodyPr anchor="b" anchorCtr="0">
            <a:spAutoFit/>
          </a:bodyPr>
          <a:lstStyle>
            <a:lvl1pPr algn="ctr">
              <a:defRPr sz="6000" b="1" baseline="0">
                <a:solidFill>
                  <a:schemeClr val="bg1"/>
                </a:solidFill>
              </a:defRPr>
            </a:lvl1pPr>
          </a:lstStyle>
          <a:p>
            <a:r>
              <a:rPr lang="en-US" dirty="0"/>
              <a:t>Section title</a:t>
            </a:r>
          </a:p>
        </p:txBody>
      </p:sp>
      <p:sp>
        <p:nvSpPr>
          <p:cNvPr id="6" name="Text Placeholder 5"/>
          <p:cNvSpPr>
            <a:spLocks noGrp="1"/>
          </p:cNvSpPr>
          <p:nvPr>
            <p:ph type="body" sz="quarter" idx="10" hasCustomPrompt="1"/>
          </p:nvPr>
        </p:nvSpPr>
        <p:spPr>
          <a:xfrm>
            <a:off x="628650" y="3324225"/>
            <a:ext cx="7886700" cy="720725"/>
          </a:xfrm>
          <a:prstGeom prst="rect">
            <a:avLst/>
          </a:prstGeom>
        </p:spPr>
        <p:txBody>
          <a:bodyPr/>
          <a:lstStyle>
            <a:lvl1pPr marL="0" indent="0" algn="ctr">
              <a:buFont typeface="Arial" charset="0"/>
              <a:buNone/>
              <a:defRPr sz="2400" baseline="0">
                <a:solidFill>
                  <a:srgbClr val="FDBA2E"/>
                </a:solidFill>
                <a:latin typeface="Arial" charset="0"/>
                <a:ea typeface="Arial" charset="0"/>
                <a:cs typeface="Arial" charset="0"/>
              </a:defRPr>
            </a:lvl1pPr>
          </a:lstStyle>
          <a:p>
            <a:pPr lvl="0"/>
            <a:r>
              <a:rPr lang="en-US" dirty="0"/>
              <a:t>— </a:t>
            </a:r>
            <a:r>
              <a:rPr lang="en-US"/>
              <a:t>Subhead here —</a:t>
            </a:r>
            <a:endParaRPr lang="en-US" dirty="0"/>
          </a:p>
        </p:txBody>
      </p:sp>
      <p:sp>
        <p:nvSpPr>
          <p:cNvPr id="4" name="TextBox 3"/>
          <p:cNvSpPr txBox="1"/>
          <p:nvPr userDrawn="1"/>
        </p:nvSpPr>
        <p:spPr>
          <a:xfrm>
            <a:off x="228600" y="6695008"/>
            <a:ext cx="5577840" cy="123111"/>
          </a:xfrm>
          <a:prstGeom prst="rect">
            <a:avLst/>
          </a:prstGeom>
          <a:noFill/>
        </p:spPr>
        <p:txBody>
          <a:bodyPr wrap="square" lIns="0" tIns="0" rIns="0" bIns="0" rtlCol="0" anchor="b">
            <a:spAutoFit/>
          </a:bodyPr>
          <a:lstStyle/>
          <a:p>
            <a:r>
              <a:rPr lang="en-US" sz="800" dirty="0">
                <a:solidFill>
                  <a:schemeClr val="bg1"/>
                </a:solidFill>
                <a:latin typeface="Arial"/>
                <a:cs typeface="Arial"/>
              </a:rPr>
              <a:t>FOR BROKER/DEALER USE ONLY—NOT FOR USE WITH THE PUBLIC</a:t>
            </a:r>
          </a:p>
        </p:txBody>
      </p:sp>
    </p:spTree>
    <p:extLst>
      <p:ext uri="{BB962C8B-B14F-4D97-AF65-F5344CB8AC3E}">
        <p14:creationId xmlns:p14="http://schemas.microsoft.com/office/powerpoint/2010/main" val="72157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content slide 1">
    <p:spTree>
      <p:nvGrpSpPr>
        <p:cNvPr id="1" name=""/>
        <p:cNvGrpSpPr/>
        <p:nvPr/>
      </p:nvGrpSpPr>
      <p:grpSpPr>
        <a:xfrm>
          <a:off x="0" y="0"/>
          <a:ext cx="0" cy="0"/>
          <a:chOff x="0" y="0"/>
          <a:chExt cx="0" cy="0"/>
        </a:xfrm>
      </p:grpSpPr>
      <p:sp>
        <p:nvSpPr>
          <p:cNvPr id="9" name="Rectangle 8"/>
          <p:cNvSpPr/>
          <p:nvPr userDrawn="1"/>
        </p:nvSpPr>
        <p:spPr>
          <a:xfrm>
            <a:off x="0" y="6616640"/>
            <a:ext cx="9144000" cy="256627"/>
          </a:xfrm>
          <a:prstGeom prst="rect">
            <a:avLst/>
          </a:prstGeom>
          <a:solidFill>
            <a:srgbClr val="FDBA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8650" y="741638"/>
            <a:ext cx="7886700" cy="1325563"/>
          </a:xfrm>
          <a:prstGeom prst="rect">
            <a:avLst/>
          </a:prstGeom>
        </p:spPr>
        <p:txBody>
          <a:bodyPr/>
          <a:lstStyle/>
          <a:p>
            <a:r>
              <a:rPr lang="en-US"/>
              <a:t>Slide title here</a:t>
            </a:r>
            <a:endParaRPr lang="en-US" dirty="0"/>
          </a:p>
        </p:txBody>
      </p:sp>
      <p:sp>
        <p:nvSpPr>
          <p:cNvPr id="4" name="Text Placeholder 3"/>
          <p:cNvSpPr>
            <a:spLocks noGrp="1"/>
          </p:cNvSpPr>
          <p:nvPr>
            <p:ph type="body" sz="quarter" idx="10" hasCustomPrompt="1"/>
          </p:nvPr>
        </p:nvSpPr>
        <p:spPr>
          <a:xfrm>
            <a:off x="623888" y="214401"/>
            <a:ext cx="7918450" cy="528638"/>
          </a:xfrm>
          <a:prstGeom prst="rect">
            <a:avLst/>
          </a:prstGeom>
        </p:spPr>
        <p:txBody>
          <a:bodyPr bIns="0" anchor="b" anchorCtr="0"/>
          <a:lstStyle>
            <a:lvl1pPr marL="0" indent="0">
              <a:buNone/>
              <a:defRPr sz="1200" cap="all" baseline="0">
                <a:solidFill>
                  <a:srgbClr val="62706F"/>
                </a:solidFill>
                <a:latin typeface="Arial" charset="0"/>
                <a:ea typeface="Arial" charset="0"/>
                <a:cs typeface="Arial" charset="0"/>
              </a:defRPr>
            </a:lvl1pPr>
          </a:lstStyle>
          <a:p>
            <a:pPr lvl="0"/>
            <a:r>
              <a:rPr lang="en-US" dirty="0"/>
              <a:t>Section title here</a:t>
            </a:r>
          </a:p>
        </p:txBody>
      </p:sp>
      <p:sp>
        <p:nvSpPr>
          <p:cNvPr id="6" name="Text Placeholder 5"/>
          <p:cNvSpPr>
            <a:spLocks noGrp="1"/>
          </p:cNvSpPr>
          <p:nvPr>
            <p:ph type="body" sz="quarter" idx="11"/>
          </p:nvPr>
        </p:nvSpPr>
        <p:spPr>
          <a:xfrm>
            <a:off x="623888" y="2066925"/>
            <a:ext cx="7918450" cy="3074988"/>
          </a:xfrm>
          <a:prstGeom prst="rect">
            <a:avLst/>
          </a:prstGeom>
        </p:spPr>
        <p:txBody>
          <a:bodyPr/>
          <a:lstStyle>
            <a:lvl1pPr marL="0" indent="0">
              <a:buNone/>
              <a:defRPr sz="2000">
                <a:solidFill>
                  <a:srgbClr val="003B5C"/>
                </a:solidFill>
                <a:latin typeface="Arial" charset="0"/>
                <a:ea typeface="Arial" charset="0"/>
                <a:cs typeface="Arial" charset="0"/>
              </a:defRPr>
            </a:lvl1pPr>
            <a:lvl2pPr marL="457200" indent="0">
              <a:buNone/>
              <a:defRPr sz="2000">
                <a:solidFill>
                  <a:srgbClr val="003B5C"/>
                </a:solidFill>
                <a:latin typeface="Arial" charset="0"/>
                <a:ea typeface="Arial" charset="0"/>
                <a:cs typeface="Arial" charset="0"/>
              </a:defRPr>
            </a:lvl2pPr>
            <a:lvl3pPr marL="914400" indent="0">
              <a:buNone/>
              <a:defRPr sz="2000">
                <a:solidFill>
                  <a:srgbClr val="003B5C"/>
                </a:solidFill>
                <a:latin typeface="Arial" charset="0"/>
                <a:ea typeface="Arial" charset="0"/>
                <a:cs typeface="Arial" charset="0"/>
              </a:defRPr>
            </a:lvl3pPr>
            <a:lvl4pPr marL="1371600" indent="0">
              <a:buNone/>
              <a:defRPr sz="2000">
                <a:solidFill>
                  <a:srgbClr val="003B5C"/>
                </a:solidFill>
                <a:latin typeface="Arial" charset="0"/>
                <a:ea typeface="Arial" charset="0"/>
                <a:cs typeface="Arial" charset="0"/>
              </a:defRPr>
            </a:lvl4pPr>
            <a:lvl5pPr marL="1828800" indent="0">
              <a:buNone/>
              <a:defRPr sz="2000">
                <a:solidFill>
                  <a:srgbClr val="003B5C"/>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819900" y="6616640"/>
            <a:ext cx="2133600" cy="237027"/>
          </a:xfrm>
          <a:prstGeom prst="rect">
            <a:avLst/>
          </a:prstGeom>
        </p:spPr>
        <p:txBody>
          <a:bodyPr vert="horz" lIns="91440" tIns="45720" rIns="0" bIns="0" rtlCol="0" anchor="ctr"/>
          <a:lstStyle>
            <a:lvl1pPr algn="r">
              <a:defRPr sz="900">
                <a:solidFill>
                  <a:srgbClr val="4D4F53"/>
                </a:solidFill>
                <a:latin typeface="Arial"/>
                <a:cs typeface="Arial"/>
              </a:defRPr>
            </a:lvl1pPr>
          </a:lstStyle>
          <a:p>
            <a:fld id="{7D0E1C95-8D5A-2245-83ED-DCE907925895}" type="slidenum">
              <a:rPr lang="en-US" smtClean="0"/>
              <a:pPr/>
              <a:t>‹#›</a:t>
            </a:fld>
            <a:endParaRPr lang="en-US" dirty="0"/>
          </a:p>
        </p:txBody>
      </p:sp>
      <p:sp>
        <p:nvSpPr>
          <p:cNvPr id="8" name="TextBox 7"/>
          <p:cNvSpPr txBox="1"/>
          <p:nvPr userDrawn="1"/>
        </p:nvSpPr>
        <p:spPr>
          <a:xfrm>
            <a:off x="228600" y="6695008"/>
            <a:ext cx="5577840" cy="123111"/>
          </a:xfrm>
          <a:prstGeom prst="rect">
            <a:avLst/>
          </a:prstGeom>
          <a:noFill/>
        </p:spPr>
        <p:txBody>
          <a:bodyPr wrap="square" lIns="0" tIns="0" rIns="0" bIns="0" rtlCol="0" anchor="b">
            <a:spAutoFit/>
          </a:bodyPr>
          <a:lstStyle/>
          <a:p>
            <a:r>
              <a:rPr lang="en-US" sz="800" dirty="0">
                <a:solidFill>
                  <a:srgbClr val="4D4F53"/>
                </a:solidFill>
                <a:latin typeface="Arial"/>
                <a:cs typeface="Arial"/>
              </a:rPr>
              <a:t>FOR BROKER/DEALER USE ONLY—NOT FOR USE WITH THE PUBLIC</a:t>
            </a:r>
          </a:p>
        </p:txBody>
      </p:sp>
    </p:spTree>
    <p:extLst>
      <p:ext uri="{BB962C8B-B14F-4D97-AF65-F5344CB8AC3E}">
        <p14:creationId xmlns:p14="http://schemas.microsoft.com/office/powerpoint/2010/main" val="152946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D0E1C95-8D5A-2245-83ED-DCE907925895}" type="slidenum">
              <a:rPr kumimoji="0" lang="en-US" sz="900" b="0" i="0" u="none" strike="noStrike" kern="1200" cap="none" spc="0" normalizeH="0" baseline="0" noProof="0" smtClean="0">
                <a:ln>
                  <a:noFill/>
                </a:ln>
                <a:solidFill>
                  <a:srgbClr val="FFFFFF"/>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a:ea typeface="+mn-ea"/>
              <a:cs typeface="Arial"/>
            </a:endParaRPr>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94" r:id="rId3"/>
    <p:sldLayoutId id="2147484296" r:id="rId4"/>
    <p:sldLayoutId id="2147484295" r:id="rId5"/>
    <p:sldLayoutId id="2147484298" r:id="rId6"/>
    <p:sldLayoutId id="2147484299" r:id="rId7"/>
    <p:sldLayoutId id="2147484300" r:id="rId8"/>
    <p:sldLayoutId id="2147484297"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 id="2147484250" r:id="rId18"/>
    <p:sldLayoutId id="2147484276" r:id="rId19"/>
    <p:sldLayoutId id="2147484277" r:id="rId20"/>
    <p:sldLayoutId id="2147484278" r:id="rId21"/>
    <p:sldLayoutId id="2147484279" r:id="rId22"/>
    <p:sldLayoutId id="2147484280" r:id="rId23"/>
    <p:sldLayoutId id="2147484281" r:id="rId24"/>
    <p:sldLayoutId id="2147484282" r:id="rId25"/>
    <p:sldLayoutId id="2147484283" r:id="rId26"/>
    <p:sldLayoutId id="2147484284" r:id="rId27"/>
    <p:sldLayoutId id="2147484287" r:id="rId28"/>
    <p:sldLayoutId id="2147484288" r:id="rId29"/>
    <p:sldLayoutId id="2147484289" r:id="rId30"/>
    <p:sldLayoutId id="2147484290" r:id="rId31"/>
    <p:sldLayoutId id="2147484291" r:id="rId32"/>
    <p:sldLayoutId id="2147484292" r:id="rId33"/>
    <p:sldLayoutId id="2147484293" r:id="rId34"/>
    <p:sldLayoutId id="2147484301" r:id="rId35"/>
    <p:sldLayoutId id="2147484302" r:id="rId36"/>
  </p:sldLayoutIdLst>
  <p:hf hdr="0" ftr="0" dt="0"/>
  <p:txStyles>
    <p:titleStyle>
      <a:lvl1pPr algn="l" defTabSz="457200" rtl="0" eaLnBrk="0" fontAlgn="base" hangingPunct="0">
        <a:spcBef>
          <a:spcPct val="0"/>
        </a:spcBef>
        <a:spcAft>
          <a:spcPct val="0"/>
        </a:spcAft>
        <a:defRPr sz="3600" kern="1200">
          <a:solidFill>
            <a:srgbClr val="717073"/>
          </a:solidFill>
          <a:latin typeface="Arial"/>
          <a:ea typeface="ＭＳ Ｐゴシック" charset="-128"/>
          <a:cs typeface="Arial"/>
        </a:defRPr>
      </a:lvl1pPr>
      <a:lvl2pPr algn="l" defTabSz="457200" rtl="0" eaLnBrk="0" fontAlgn="base" hangingPunct="0">
        <a:spcBef>
          <a:spcPct val="0"/>
        </a:spcBef>
        <a:spcAft>
          <a:spcPct val="0"/>
        </a:spcAft>
        <a:defRPr sz="3600">
          <a:solidFill>
            <a:srgbClr val="717073"/>
          </a:solidFill>
          <a:latin typeface="Arial" charset="0"/>
          <a:ea typeface="ＭＳ Ｐゴシック" charset="-128"/>
        </a:defRPr>
      </a:lvl2pPr>
      <a:lvl3pPr algn="l" defTabSz="457200" rtl="0" eaLnBrk="0" fontAlgn="base" hangingPunct="0">
        <a:spcBef>
          <a:spcPct val="0"/>
        </a:spcBef>
        <a:spcAft>
          <a:spcPct val="0"/>
        </a:spcAft>
        <a:defRPr sz="3600">
          <a:solidFill>
            <a:srgbClr val="717073"/>
          </a:solidFill>
          <a:latin typeface="Arial" charset="0"/>
          <a:ea typeface="ＭＳ Ｐゴシック" charset="-128"/>
        </a:defRPr>
      </a:lvl3pPr>
      <a:lvl4pPr algn="l" defTabSz="457200" rtl="0" eaLnBrk="0" fontAlgn="base" hangingPunct="0">
        <a:spcBef>
          <a:spcPct val="0"/>
        </a:spcBef>
        <a:spcAft>
          <a:spcPct val="0"/>
        </a:spcAft>
        <a:defRPr sz="3600">
          <a:solidFill>
            <a:srgbClr val="717073"/>
          </a:solidFill>
          <a:latin typeface="Arial" charset="0"/>
          <a:ea typeface="ＭＳ Ｐゴシック" charset="-128"/>
        </a:defRPr>
      </a:lvl4pPr>
      <a:lvl5pPr algn="l" defTabSz="457200" rtl="0" eaLnBrk="0" fontAlgn="base" hangingPunct="0">
        <a:spcBef>
          <a:spcPct val="0"/>
        </a:spcBef>
        <a:spcAft>
          <a:spcPct val="0"/>
        </a:spcAft>
        <a:defRPr sz="3600">
          <a:solidFill>
            <a:srgbClr val="717073"/>
          </a:solidFill>
          <a:latin typeface="Arial" charset="0"/>
          <a:ea typeface="ＭＳ Ｐゴシック" charset="-128"/>
        </a:defRPr>
      </a:lvl5pPr>
      <a:lvl6pPr marL="457200" algn="l" defTabSz="457200" rtl="0" fontAlgn="base">
        <a:spcBef>
          <a:spcPct val="0"/>
        </a:spcBef>
        <a:spcAft>
          <a:spcPct val="0"/>
        </a:spcAft>
        <a:defRPr sz="3600">
          <a:solidFill>
            <a:srgbClr val="717073"/>
          </a:solidFill>
          <a:latin typeface="Arial" charset="0"/>
          <a:ea typeface="ＭＳ Ｐゴシック" charset="-128"/>
        </a:defRPr>
      </a:lvl6pPr>
      <a:lvl7pPr marL="914400" algn="l" defTabSz="457200" rtl="0" fontAlgn="base">
        <a:spcBef>
          <a:spcPct val="0"/>
        </a:spcBef>
        <a:spcAft>
          <a:spcPct val="0"/>
        </a:spcAft>
        <a:defRPr sz="3600">
          <a:solidFill>
            <a:srgbClr val="717073"/>
          </a:solidFill>
          <a:latin typeface="Arial" charset="0"/>
          <a:ea typeface="ＭＳ Ｐゴシック" charset="-128"/>
        </a:defRPr>
      </a:lvl7pPr>
      <a:lvl8pPr marL="1371600" algn="l" defTabSz="457200" rtl="0" fontAlgn="base">
        <a:spcBef>
          <a:spcPct val="0"/>
        </a:spcBef>
        <a:spcAft>
          <a:spcPct val="0"/>
        </a:spcAft>
        <a:defRPr sz="3600">
          <a:solidFill>
            <a:srgbClr val="717073"/>
          </a:solidFill>
          <a:latin typeface="Arial" charset="0"/>
          <a:ea typeface="ＭＳ Ｐゴシック" charset="-128"/>
        </a:defRPr>
      </a:lvl8pPr>
      <a:lvl9pPr marL="1828800" algn="l" defTabSz="457200" rtl="0" fontAlgn="base">
        <a:spcBef>
          <a:spcPct val="0"/>
        </a:spcBef>
        <a:spcAft>
          <a:spcPct val="0"/>
        </a:spcAft>
        <a:defRPr sz="3600">
          <a:solidFill>
            <a:srgbClr val="717073"/>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9.xml"/><Relationship Id="rId7" Type="http://schemas.openxmlformats.org/officeDocument/2006/relationships/image" Target="../media/image11.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29.xm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9.xml"/><Relationship Id="rId7" Type="http://schemas.openxmlformats.org/officeDocument/2006/relationships/image" Target="../media/image1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10" Type="http://schemas.openxmlformats.org/officeDocument/2006/relationships/image" Target="../media/image17.png"/><Relationship Id="rId4" Type="http://schemas.openxmlformats.org/officeDocument/2006/relationships/notesSlide" Target="../notesSlides/notesSlide30.xml"/><Relationship Id="rId9"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9.xml"/><Relationship Id="rId7" Type="http://schemas.openxmlformats.org/officeDocument/2006/relationships/image" Target="../media/image19.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image" Target="../media/image10.emf"/><Relationship Id="rId4" Type="http://schemas.openxmlformats.org/officeDocument/2006/relationships/oleObject" Target="../embeddings/oleObject3.bin"/><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9.xml"/><Relationship Id="rId7" Type="http://schemas.openxmlformats.org/officeDocument/2006/relationships/image" Target="../media/image22.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0.emf"/><Relationship Id="rId11" Type="http://schemas.openxmlformats.org/officeDocument/2006/relationships/image" Target="../media/image26.png"/><Relationship Id="rId5" Type="http://schemas.openxmlformats.org/officeDocument/2006/relationships/oleObject" Target="../embeddings/oleObject4.bin"/><Relationship Id="rId10" Type="http://schemas.openxmlformats.org/officeDocument/2006/relationships/image" Target="../media/image25.png"/><Relationship Id="rId4" Type="http://schemas.openxmlformats.org/officeDocument/2006/relationships/notesSlide" Target="../notesSlides/notesSlide31.xml"/><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6.xml"/><Relationship Id="rId5" Type="http://schemas.openxmlformats.org/officeDocument/2006/relationships/hyperlink" Target="http://www.raymondjames.com/cavanaughgroup" TargetMode="External"/><Relationship Id="rId4" Type="http://schemas.openxmlformats.org/officeDocument/2006/relationships/hyperlink" Target="mailto:sean.Cavanaugh@raymondjame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303674" y="6420804"/>
            <a:ext cx="1466246" cy="126306"/>
          </a:xfrm>
          <a:prstGeom prst="rect">
            <a:avLst/>
          </a:prstGeom>
        </p:spPr>
      </p:pic>
      <p:sp>
        <p:nvSpPr>
          <p:cNvPr id="8" name="Title 4"/>
          <p:cNvSpPr txBox="1">
            <a:spLocks/>
          </p:cNvSpPr>
          <p:nvPr/>
        </p:nvSpPr>
        <p:spPr>
          <a:xfrm>
            <a:off x="580016" y="1544752"/>
            <a:ext cx="7848600" cy="2615944"/>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r>
              <a:rPr lang="en-US" sz="5400" dirty="0" smtClean="0"/>
              <a:t>Understanding Medicare for Health Care </a:t>
            </a:r>
          </a:p>
          <a:p>
            <a:pPr algn="ctr"/>
            <a:r>
              <a:rPr lang="en-US" sz="5400" dirty="0" smtClean="0"/>
              <a:t>in Retirement</a:t>
            </a:r>
            <a:r>
              <a:rPr lang="en-US" sz="2000" dirty="0"/>
              <a:t/>
            </a:r>
            <a:br>
              <a:rPr lang="en-US" sz="2000" dirty="0"/>
            </a:br>
            <a:r>
              <a:rPr lang="en-US" sz="2000" dirty="0"/>
              <a:t/>
            </a:r>
            <a:br>
              <a:rPr lang="en-US" sz="2000" dirty="0"/>
            </a:br>
            <a:r>
              <a:rPr lang="en-US" sz="2800" dirty="0"/>
              <a:t>September </a:t>
            </a:r>
            <a:r>
              <a:rPr lang="en-US" sz="2800" dirty="0" smtClean="0"/>
              <a:t>21, 2017</a:t>
            </a:r>
            <a:endParaRPr lang="en-US" sz="2800" dirty="0"/>
          </a:p>
        </p:txBody>
      </p:sp>
      <p:sp>
        <p:nvSpPr>
          <p:cNvPr id="9" name="TextBox 8"/>
          <p:cNvSpPr txBox="1"/>
          <p:nvPr/>
        </p:nvSpPr>
        <p:spPr>
          <a:xfrm>
            <a:off x="143434" y="210496"/>
            <a:ext cx="6472519" cy="400110"/>
          </a:xfrm>
          <a:prstGeom prst="rect">
            <a:avLst/>
          </a:prstGeom>
          <a:noFill/>
        </p:spPr>
        <p:txBody>
          <a:bodyPr wrap="square" rtlCol="0">
            <a:spAutoFit/>
          </a:bodyPr>
          <a:lstStyle/>
          <a:p>
            <a:r>
              <a:rPr lang="en-US" sz="2000" b="1" dirty="0">
                <a:solidFill>
                  <a:prstClr val="black">
                    <a:lumMod val="75000"/>
                    <a:lumOff val="25000"/>
                  </a:prstClr>
                </a:solidFill>
              </a:rPr>
              <a:t>BOSTON COLLEGE WORLD-WIDE WEBINARS</a:t>
            </a:r>
          </a:p>
        </p:txBody>
      </p:sp>
      <p:pic>
        <p:nvPicPr>
          <p:cNvPr id="10" name="Picture 2" descr="\\univ-relations.bc.edu\DEV_ALUM\Alumni\Affinity\ALUMNI ED\Events\BC Seal format for siz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4494" y="257073"/>
            <a:ext cx="1122381" cy="1099933"/>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5"/>
          <p:cNvSpPr txBox="1">
            <a:spLocks/>
          </p:cNvSpPr>
          <p:nvPr/>
        </p:nvSpPr>
        <p:spPr>
          <a:xfrm>
            <a:off x="902874" y="5092864"/>
            <a:ext cx="6400800" cy="1752600"/>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ctr"/>
            <a:r>
              <a:rPr lang="en-US" sz="4000" dirty="0">
                <a:solidFill>
                  <a:schemeClr val="bg2">
                    <a:lumMod val="75000"/>
                  </a:schemeClr>
                </a:solidFill>
              </a:rPr>
              <a:t>        </a:t>
            </a:r>
            <a:r>
              <a:rPr lang="en-US" sz="3200" dirty="0">
                <a:solidFill>
                  <a:srgbClr val="990000"/>
                </a:solidFill>
              </a:rPr>
              <a:t>Sean Cavanaugh </a:t>
            </a:r>
            <a:r>
              <a:rPr lang="en-US" sz="3200" dirty="0" smtClean="0">
                <a:solidFill>
                  <a:srgbClr val="990000"/>
                </a:solidFill>
              </a:rPr>
              <a:t>’91, P’19 </a:t>
            </a:r>
            <a:endParaRPr lang="en-US" sz="3200" dirty="0">
              <a:solidFill>
                <a:srgbClr val="990000"/>
              </a:solidFill>
            </a:endParaRPr>
          </a:p>
        </p:txBody>
      </p:sp>
      <p:sp>
        <p:nvSpPr>
          <p:cNvPr id="3" name="Slide Number Placeholder 2"/>
          <p:cNvSpPr>
            <a:spLocks noGrp="1"/>
          </p:cNvSpPr>
          <p:nvPr>
            <p:ph type="sldNum" sz="quarter" idx="4"/>
          </p:nvPr>
        </p:nvSpPr>
        <p:spPr/>
        <p:txBody>
          <a:bodyPr/>
          <a:lstStyle/>
          <a:p>
            <a:fld id="{6841C7FB-8763-2A49-8BF2-4EC272C90163}" type="slidenum">
              <a:rPr lang="en-US" smtClean="0"/>
              <a:pPr/>
              <a:t>1</a:t>
            </a:fld>
            <a:endParaRPr lang="en-US" dirty="0"/>
          </a:p>
        </p:txBody>
      </p:sp>
    </p:spTree>
    <p:extLst>
      <p:ext uri="{BB962C8B-B14F-4D97-AF65-F5344CB8AC3E}">
        <p14:creationId xmlns:p14="http://schemas.microsoft.com/office/powerpoint/2010/main" val="438476353"/>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p:nvPr>
        </p:nvSpPr>
        <p:spPr>
          <a:xfrm>
            <a:off x="628650" y="3144759"/>
            <a:ext cx="7886700" cy="1015663"/>
          </a:xfrm>
          <a:prstGeom prst="rect">
            <a:avLst/>
          </a:prstGeom>
        </p:spPr>
        <p:txBody>
          <a:bodyPr>
            <a:noAutofit/>
          </a:bodyPr>
          <a:lstStyle/>
          <a:p>
            <a:pPr eaLnBrk="1" hangingPunct="1"/>
            <a:r>
              <a:rPr lang="en-US" dirty="0">
                <a:latin typeface="Arial" charset="0"/>
              </a:rPr>
              <a:t>Health care</a:t>
            </a:r>
          </a:p>
        </p:txBody>
      </p:sp>
      <p:sp>
        <p:nvSpPr>
          <p:cNvPr id="2" name="Text Placeholder 1"/>
          <p:cNvSpPr>
            <a:spLocks noGrp="1"/>
          </p:cNvSpPr>
          <p:nvPr>
            <p:ph type="body" sz="quarter" idx="10"/>
          </p:nvPr>
        </p:nvSpPr>
        <p:spPr>
          <a:xfrm>
            <a:off x="628650" y="2653267"/>
            <a:ext cx="7886700" cy="720725"/>
          </a:xfrm>
        </p:spPr>
        <p:txBody>
          <a:bodyPr/>
          <a:lstStyle/>
          <a:p>
            <a:r>
              <a:rPr lang="en-US"/>
              <a:t>― Understanding ―</a:t>
            </a:r>
            <a:endParaRPr lang="en-US" dirty="0"/>
          </a:p>
        </p:txBody>
      </p:sp>
      <p:sp>
        <p:nvSpPr>
          <p:cNvPr id="4" name="Rectangle 3">
            <a:extLst>
              <a:ext uri="{FF2B5EF4-FFF2-40B4-BE49-F238E27FC236}">
                <a16:creationId xmlns:a16="http://schemas.microsoft.com/office/drawing/2014/main" id="{326C69E1-9A09-4DE7-9AD8-CE7DB995DC90}"/>
              </a:ext>
            </a:extLst>
          </p:cNvPr>
          <p:cNvSpPr/>
          <p:nvPr/>
        </p:nvSpPr>
        <p:spPr>
          <a:xfrm>
            <a:off x="0" y="6561574"/>
            <a:ext cx="9144000" cy="296426"/>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48419"/>
            <a:ext cx="9144000" cy="3847553"/>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p:txBody>
          <a:bodyPr/>
          <a:lstStyle/>
          <a:p>
            <a:r>
              <a:rPr lang="en-US" dirty="0"/>
              <a:t>Understanding health care</a:t>
            </a:r>
          </a:p>
        </p:txBody>
      </p:sp>
      <p:sp>
        <p:nvSpPr>
          <p:cNvPr id="4" name="Text Placeholder 3"/>
          <p:cNvSpPr>
            <a:spLocks noGrp="1"/>
          </p:cNvSpPr>
          <p:nvPr>
            <p:ph type="body" sz="quarter" idx="11"/>
          </p:nvPr>
        </p:nvSpPr>
        <p:spPr>
          <a:xfrm>
            <a:off x="623888" y="987172"/>
            <a:ext cx="7918450" cy="717506"/>
          </a:xfrm>
        </p:spPr>
        <p:txBody>
          <a:bodyPr/>
          <a:lstStyle/>
          <a:p>
            <a:r>
              <a:rPr lang="en-US" dirty="0"/>
              <a:t>Health care expenses</a:t>
            </a:r>
          </a:p>
        </p:txBody>
      </p:sp>
      <p:sp>
        <p:nvSpPr>
          <p:cNvPr id="24" name="TextBox 8"/>
          <p:cNvSpPr txBox="1">
            <a:spLocks noChangeArrowheads="1"/>
          </p:cNvSpPr>
          <p:nvPr/>
        </p:nvSpPr>
        <p:spPr bwMode="auto">
          <a:xfrm>
            <a:off x="521207" y="5776507"/>
            <a:ext cx="8760816" cy="707886"/>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a:latin typeface="Arial" panose="020B0604020202020204" pitchFamily="34" charset="0"/>
                <a:cs typeface="Arial" panose="020B0604020202020204" pitchFamily="34" charset="0"/>
              </a:rPr>
              <a:t>Savings Needed for </a:t>
            </a:r>
            <a:r>
              <a:rPr lang="en-US" sz="1000" dirty="0" err="1">
                <a:latin typeface="Arial" panose="020B0604020202020204" pitchFamily="34" charset="0"/>
                <a:cs typeface="Arial" panose="020B0604020202020204" pitchFamily="34" charset="0"/>
              </a:rPr>
              <a:t>Medigap</a:t>
            </a:r>
            <a:r>
              <a:rPr lang="en-US" sz="1000" dirty="0">
                <a:latin typeface="Arial" panose="020B0604020202020204" pitchFamily="34" charset="0"/>
                <a:cs typeface="Arial" panose="020B0604020202020204" pitchFamily="34" charset="0"/>
              </a:rPr>
              <a:t> Premiums, Medicare Part B Premiums, Medicare  Part D Premiums and Out-of-Pocket Drug Expenses for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          Retirement at Age 65 in 2015. Assuming a 90% chance of having enough savings. "Amount of Savings  Needed for Health Expenses for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          People Eligible for Medicare: Unlike the Last  Few Years, the News Is Not Good," by Paul </a:t>
            </a:r>
            <a:r>
              <a:rPr lang="en-US" sz="1000" dirty="0" err="1">
                <a:latin typeface="Arial" panose="020B0604020202020204" pitchFamily="34" charset="0"/>
                <a:cs typeface="Arial" panose="020B0604020202020204" pitchFamily="34" charset="0"/>
              </a:rPr>
              <a:t>Fronstin</a:t>
            </a:r>
            <a:r>
              <a:rPr lang="en-US" sz="1000" dirty="0">
                <a:latin typeface="Arial" panose="020B0604020202020204" pitchFamily="34" charset="0"/>
                <a:cs typeface="Arial" panose="020B0604020202020204" pitchFamily="34" charset="0"/>
              </a:rPr>
              <a:t>, Dallas Salisbury, and Jack  </a:t>
            </a:r>
            <a:r>
              <a:rPr lang="en-US" sz="1000" dirty="0" err="1">
                <a:latin typeface="Arial" panose="020B0604020202020204" pitchFamily="34" charset="0"/>
                <a:cs typeface="Arial" panose="020B0604020202020204" pitchFamily="34" charset="0"/>
              </a:rPr>
              <a:t>VanDerhei</a:t>
            </a:r>
            <a:r>
              <a:rPr lang="en-US" sz="1000" dirty="0">
                <a:latin typeface="Arial" panose="020B0604020202020204" pitchFamily="34" charset="0"/>
                <a:cs typeface="Arial" panose="020B0604020202020204" pitchFamily="34" charset="0"/>
              </a:rPr>
              <a:t>,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          EBRI. October 2015. </a:t>
            </a:r>
          </a:p>
        </p:txBody>
      </p:sp>
      <p:grpSp>
        <p:nvGrpSpPr>
          <p:cNvPr id="13" name="Group 12"/>
          <p:cNvGrpSpPr/>
          <p:nvPr/>
        </p:nvGrpSpPr>
        <p:grpSpPr>
          <a:xfrm>
            <a:off x="455163" y="2178563"/>
            <a:ext cx="8233673" cy="2787265"/>
            <a:chOff x="455163" y="2247442"/>
            <a:chExt cx="8233673" cy="2787265"/>
          </a:xfrm>
        </p:grpSpPr>
        <p:sp>
          <p:nvSpPr>
            <p:cNvPr id="2" name="TextBox 1"/>
            <p:cNvSpPr txBox="1"/>
            <p:nvPr/>
          </p:nvSpPr>
          <p:spPr>
            <a:xfrm>
              <a:off x="455163" y="2793154"/>
              <a:ext cx="8233673" cy="2031325"/>
            </a:xfrm>
            <a:prstGeom prst="rect">
              <a:avLst/>
            </a:prstGeom>
            <a:noFill/>
          </p:spPr>
          <p:txBody>
            <a:bodyPr wrap="square" rtlCol="0">
              <a:spAutoFit/>
            </a:bodyPr>
            <a:lstStyle/>
            <a:p>
              <a:pPr algn="ctr"/>
              <a:r>
                <a:rPr lang="en-US" sz="2000" dirty="0">
                  <a:solidFill>
                    <a:schemeClr val="bg1"/>
                  </a:solidFill>
                </a:rPr>
                <a:t>Out-of-pocket health care estimates </a:t>
              </a:r>
              <a:br>
                <a:rPr lang="en-US" sz="2000" dirty="0">
                  <a:solidFill>
                    <a:schemeClr val="bg1"/>
                  </a:solidFill>
                </a:rPr>
              </a:br>
              <a:r>
                <a:rPr lang="en-US" sz="2000" dirty="0">
                  <a:solidFill>
                    <a:schemeClr val="bg1"/>
                  </a:solidFill>
                </a:rPr>
                <a:t>for a 65-year-old couple can reach </a:t>
              </a:r>
              <a:br>
                <a:rPr lang="en-US" sz="2000" dirty="0">
                  <a:solidFill>
                    <a:schemeClr val="bg1"/>
                  </a:solidFill>
                </a:rPr>
              </a:br>
              <a:r>
                <a:rPr lang="en-US" sz="4800" i="1" dirty="0">
                  <a:solidFill>
                    <a:srgbClr val="FDBA2E"/>
                  </a:solidFill>
                  <a:latin typeface="Georgia" charset="0"/>
                  <a:ea typeface="Georgia" charset="0"/>
                  <a:cs typeface="Georgia" charset="0"/>
                </a:rPr>
                <a:t>$259,000−$395,000</a:t>
              </a:r>
              <a:r>
                <a:rPr lang="en-US" sz="3200" dirty="0">
                  <a:solidFill>
                    <a:schemeClr val="bg1"/>
                  </a:solidFill>
                </a:rPr>
                <a:t/>
              </a:r>
              <a:br>
                <a:rPr lang="en-US" sz="3200" dirty="0">
                  <a:solidFill>
                    <a:schemeClr val="bg1"/>
                  </a:solidFill>
                </a:rPr>
              </a:br>
              <a:r>
                <a:rPr lang="en-US" sz="2000" dirty="0">
                  <a:solidFill>
                    <a:schemeClr val="bg1"/>
                  </a:solidFill>
                </a:rPr>
                <a:t>over 20 years in retirement.</a:t>
              </a:r>
              <a:br>
                <a:rPr lang="en-US" sz="2000" dirty="0">
                  <a:solidFill>
                    <a:schemeClr val="bg1"/>
                  </a:solidFill>
                </a:rPr>
              </a:br>
              <a:endParaRPr lang="en-US" sz="1800" i="1" dirty="0">
                <a:solidFill>
                  <a:srgbClr val="FDBA2E"/>
                </a:solidFill>
                <a:latin typeface="Georgia" charset="0"/>
                <a:ea typeface="Georgia" charset="0"/>
                <a:cs typeface="Georgia" charset="0"/>
              </a:endParaRPr>
            </a:p>
          </p:txBody>
        </p:sp>
        <p:cxnSp>
          <p:nvCxnSpPr>
            <p:cNvPr id="11" name="Straight Connector 10"/>
            <p:cNvCxnSpPr/>
            <p:nvPr/>
          </p:nvCxnSpPr>
          <p:spPr>
            <a:xfrm>
              <a:off x="2500829" y="2247442"/>
              <a:ext cx="4021157"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2500829" y="5034707"/>
              <a:ext cx="4021157"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2" name="Rectangle 11">
            <a:extLst>
              <a:ext uri="{FF2B5EF4-FFF2-40B4-BE49-F238E27FC236}">
                <a16:creationId xmlns:a16="http://schemas.microsoft.com/office/drawing/2014/main" id="{CF4D7B1D-4EB2-4016-B198-DB36665496D7}"/>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p:txBody>
          <a:bodyPr/>
          <a:lstStyle/>
          <a:p>
            <a:fld id="{7D0E1C95-8D5A-2245-83ED-DCE907925895}" type="slidenum">
              <a:rPr lang="en-US" smtClean="0"/>
              <a:pPr/>
              <a:t>11</a:t>
            </a:fld>
            <a:endParaRPr lang="en-US" dirty="0"/>
          </a:p>
        </p:txBody>
      </p:sp>
    </p:spTree>
    <p:extLst>
      <p:ext uri="{BB962C8B-B14F-4D97-AF65-F5344CB8AC3E}">
        <p14:creationId xmlns:p14="http://schemas.microsoft.com/office/powerpoint/2010/main" val="32632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4" name="Text Placeholder 3"/>
          <p:cNvSpPr>
            <a:spLocks noGrp="1"/>
          </p:cNvSpPr>
          <p:nvPr>
            <p:ph type="body" sz="quarter" idx="11"/>
          </p:nvPr>
        </p:nvSpPr>
        <p:spPr>
          <a:xfrm>
            <a:off x="623888" y="1028669"/>
            <a:ext cx="7918450" cy="717506"/>
          </a:xfrm>
        </p:spPr>
        <p:txBody>
          <a:bodyPr/>
          <a:lstStyle/>
          <a:p>
            <a:r>
              <a:rPr lang="en-US" dirty="0"/>
              <a:t>Health care expenses</a:t>
            </a:r>
          </a:p>
        </p:txBody>
      </p:sp>
      <p:graphicFrame>
        <p:nvGraphicFramePr>
          <p:cNvPr id="5" name="Chart 4"/>
          <p:cNvGraphicFramePr/>
          <p:nvPr>
            <p:extLst>
              <p:ext uri="{D42A27DB-BD31-4B8C-83A1-F6EECF244321}">
                <p14:modId xmlns:p14="http://schemas.microsoft.com/office/powerpoint/2010/main" val="1447058592"/>
              </p:ext>
            </p:extLst>
          </p:nvPr>
        </p:nvGraphicFramePr>
        <p:xfrm>
          <a:off x="2365462" y="1466643"/>
          <a:ext cx="3690657" cy="3809711"/>
        </p:xfrm>
        <a:graphic>
          <a:graphicData uri="http://schemas.openxmlformats.org/drawingml/2006/chart">
            <c:chart xmlns:c="http://schemas.openxmlformats.org/drawingml/2006/chart" xmlns:r="http://schemas.openxmlformats.org/officeDocument/2006/relationships" r:id="rId3"/>
          </a:graphicData>
        </a:graphic>
      </p:graphicFrame>
      <p:grpSp>
        <p:nvGrpSpPr>
          <p:cNvPr id="45" name="Group 44"/>
          <p:cNvGrpSpPr/>
          <p:nvPr/>
        </p:nvGrpSpPr>
        <p:grpSpPr>
          <a:xfrm>
            <a:off x="5565768" y="3315345"/>
            <a:ext cx="3177130" cy="1316055"/>
            <a:chOff x="5565768" y="3315345"/>
            <a:chExt cx="3177130" cy="1316055"/>
          </a:xfrm>
        </p:grpSpPr>
        <p:sp>
          <p:nvSpPr>
            <p:cNvPr id="20" name="Rectangle 19"/>
            <p:cNvSpPr/>
            <p:nvPr/>
          </p:nvSpPr>
          <p:spPr>
            <a:xfrm>
              <a:off x="6191443" y="3315345"/>
              <a:ext cx="2350026" cy="830997"/>
            </a:xfrm>
            <a:prstGeom prst="rect">
              <a:avLst/>
            </a:prstGeom>
          </p:spPr>
          <p:txBody>
            <a:bodyPr wrap="square">
              <a:spAutoFit/>
            </a:bodyPr>
            <a:lstStyle/>
            <a:p>
              <a:r>
                <a:rPr lang="en-US" sz="4800" spc="-200" dirty="0">
                  <a:solidFill>
                    <a:srgbClr val="FDBA2E"/>
                  </a:solidFill>
                  <a:ea typeface="Arial" charset="0"/>
                  <a:cs typeface="Arial" charset="0"/>
                </a:rPr>
                <a:t>45</a:t>
              </a:r>
              <a:r>
                <a:rPr lang="en-US" sz="4800" spc="100" dirty="0">
                  <a:solidFill>
                    <a:srgbClr val="FDBA2E"/>
                  </a:solidFill>
                  <a:ea typeface="Arial" charset="0"/>
                  <a:cs typeface="Arial" charset="0"/>
                </a:rPr>
                <a:t>%</a:t>
              </a:r>
            </a:p>
          </p:txBody>
        </p:sp>
        <p:sp>
          <p:nvSpPr>
            <p:cNvPr id="21" name="TextBox 20"/>
            <p:cNvSpPr txBox="1"/>
            <p:nvPr/>
          </p:nvSpPr>
          <p:spPr>
            <a:xfrm>
              <a:off x="6191443" y="4026106"/>
              <a:ext cx="2551455" cy="605294"/>
            </a:xfrm>
            <a:prstGeom prst="rect">
              <a:avLst/>
            </a:prstGeom>
            <a:noFill/>
          </p:spPr>
          <p:txBody>
            <a:bodyPr wrap="square" rtlCol="0">
              <a:spAutoFit/>
            </a:bodyPr>
            <a:lstStyle/>
            <a:p>
              <a:pPr lvl="0">
                <a:lnSpc>
                  <a:spcPts val="1960"/>
                </a:lnSpc>
                <a:spcAft>
                  <a:spcPts val="600"/>
                </a:spcAft>
              </a:pPr>
              <a:r>
                <a:rPr lang="en-US" sz="1800" dirty="0">
                  <a:solidFill>
                    <a:srgbClr val="62706F"/>
                  </a:solidFill>
                </a:rPr>
                <a:t>Medicare cost-sharing provisions</a:t>
              </a:r>
            </a:p>
          </p:txBody>
        </p:sp>
        <p:cxnSp>
          <p:nvCxnSpPr>
            <p:cNvPr id="9" name="Straight Connector 8"/>
            <p:cNvCxnSpPr/>
            <p:nvPr/>
          </p:nvCxnSpPr>
          <p:spPr>
            <a:xfrm>
              <a:off x="5565768" y="3326359"/>
              <a:ext cx="1838440" cy="0"/>
            </a:xfrm>
            <a:prstGeom prst="line">
              <a:avLst/>
            </a:prstGeom>
            <a:ln w="19050">
              <a:solidFill>
                <a:srgbClr val="FDBA2E"/>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643673" y="1972365"/>
            <a:ext cx="3258552" cy="1572535"/>
            <a:chOff x="643673" y="1972365"/>
            <a:chExt cx="3258552" cy="1572535"/>
          </a:xfrm>
        </p:grpSpPr>
        <p:cxnSp>
          <p:nvCxnSpPr>
            <p:cNvPr id="32" name="Straight Connector 31"/>
            <p:cNvCxnSpPr/>
            <p:nvPr/>
          </p:nvCxnSpPr>
          <p:spPr>
            <a:xfrm>
              <a:off x="747362" y="1999287"/>
              <a:ext cx="3154863" cy="0"/>
            </a:xfrm>
            <a:prstGeom prst="line">
              <a:avLst/>
            </a:prstGeom>
            <a:ln w="19050">
              <a:solidFill>
                <a:srgbClr val="003B5C"/>
              </a:solidFill>
            </a:ln>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643673" y="1972365"/>
              <a:ext cx="2551455" cy="1572535"/>
              <a:chOff x="5454436" y="814279"/>
              <a:chExt cx="2551455" cy="1572535"/>
            </a:xfrm>
          </p:grpSpPr>
          <p:sp>
            <p:nvSpPr>
              <p:cNvPr id="39" name="Rectangle 38"/>
              <p:cNvSpPr/>
              <p:nvPr/>
            </p:nvSpPr>
            <p:spPr>
              <a:xfrm>
                <a:off x="5454436" y="814279"/>
                <a:ext cx="2350026" cy="830997"/>
              </a:xfrm>
              <a:prstGeom prst="rect">
                <a:avLst/>
              </a:prstGeom>
            </p:spPr>
            <p:txBody>
              <a:bodyPr wrap="square">
                <a:spAutoFit/>
              </a:bodyPr>
              <a:lstStyle/>
              <a:p>
                <a:r>
                  <a:rPr lang="en-US" sz="4800" spc="-200" dirty="0">
                    <a:solidFill>
                      <a:srgbClr val="003B5C"/>
                    </a:solidFill>
                    <a:ea typeface="Arial" charset="0"/>
                    <a:cs typeface="Arial" charset="0"/>
                  </a:rPr>
                  <a:t>23</a:t>
                </a:r>
                <a:r>
                  <a:rPr lang="en-US" sz="4800" spc="100" dirty="0">
                    <a:solidFill>
                      <a:srgbClr val="003B5C"/>
                    </a:solidFill>
                    <a:ea typeface="Arial" charset="0"/>
                    <a:cs typeface="Arial" charset="0"/>
                  </a:rPr>
                  <a:t>%</a:t>
                </a:r>
              </a:p>
            </p:txBody>
          </p:sp>
          <p:sp>
            <p:nvSpPr>
              <p:cNvPr id="40" name="TextBox 39"/>
              <p:cNvSpPr txBox="1"/>
              <p:nvPr/>
            </p:nvSpPr>
            <p:spPr>
              <a:xfrm>
                <a:off x="5454436" y="1525040"/>
                <a:ext cx="2551455" cy="861774"/>
              </a:xfrm>
              <a:prstGeom prst="rect">
                <a:avLst/>
              </a:prstGeom>
              <a:noFill/>
            </p:spPr>
            <p:txBody>
              <a:bodyPr wrap="square" rtlCol="0">
                <a:spAutoFit/>
              </a:bodyPr>
              <a:lstStyle/>
              <a:p>
                <a:pPr lvl="0">
                  <a:lnSpc>
                    <a:spcPts val="1960"/>
                  </a:lnSpc>
                  <a:spcAft>
                    <a:spcPts val="600"/>
                  </a:spcAft>
                </a:pPr>
                <a:r>
                  <a:rPr lang="en-US" sz="1800" dirty="0">
                    <a:solidFill>
                      <a:srgbClr val="62706F"/>
                    </a:solidFill>
                  </a:rPr>
                  <a:t>Out-of-pocket </a:t>
                </a:r>
                <a:br>
                  <a:rPr lang="en-US" sz="1800" dirty="0">
                    <a:solidFill>
                      <a:srgbClr val="62706F"/>
                    </a:solidFill>
                  </a:rPr>
                </a:br>
                <a:r>
                  <a:rPr lang="en-US" sz="1800" dirty="0">
                    <a:solidFill>
                      <a:srgbClr val="62706F"/>
                    </a:solidFill>
                  </a:rPr>
                  <a:t>prescription drug expenses</a:t>
                </a:r>
              </a:p>
            </p:txBody>
          </p:sp>
        </p:grpSp>
      </p:grpSp>
      <p:grpSp>
        <p:nvGrpSpPr>
          <p:cNvPr id="41" name="Group 40"/>
          <p:cNvGrpSpPr/>
          <p:nvPr/>
        </p:nvGrpSpPr>
        <p:grpSpPr>
          <a:xfrm>
            <a:off x="643673" y="4266678"/>
            <a:ext cx="2551455" cy="1316055"/>
            <a:chOff x="643673" y="4266678"/>
            <a:chExt cx="2551455" cy="1316055"/>
          </a:xfrm>
        </p:grpSpPr>
        <p:cxnSp>
          <p:nvCxnSpPr>
            <p:cNvPr id="28" name="Straight Connector 27"/>
            <p:cNvCxnSpPr/>
            <p:nvPr/>
          </p:nvCxnSpPr>
          <p:spPr>
            <a:xfrm>
              <a:off x="747362" y="4297222"/>
              <a:ext cx="2317579" cy="0"/>
            </a:xfrm>
            <a:prstGeom prst="line">
              <a:avLst/>
            </a:prstGeom>
            <a:ln w="19050">
              <a:solidFill>
                <a:srgbClr val="326295"/>
              </a:solidFill>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643673" y="4266678"/>
              <a:ext cx="2551455" cy="1316055"/>
              <a:chOff x="5454436" y="814279"/>
              <a:chExt cx="2551455" cy="1316055"/>
            </a:xfrm>
          </p:grpSpPr>
          <p:sp>
            <p:nvSpPr>
              <p:cNvPr id="43" name="Rectangle 42"/>
              <p:cNvSpPr/>
              <p:nvPr/>
            </p:nvSpPr>
            <p:spPr>
              <a:xfrm>
                <a:off x="5454436" y="814279"/>
                <a:ext cx="2350026" cy="830997"/>
              </a:xfrm>
              <a:prstGeom prst="rect">
                <a:avLst/>
              </a:prstGeom>
            </p:spPr>
            <p:txBody>
              <a:bodyPr wrap="square">
                <a:spAutoFit/>
              </a:bodyPr>
              <a:lstStyle/>
              <a:p>
                <a:r>
                  <a:rPr lang="en-US" sz="4800" spc="-200" dirty="0">
                    <a:solidFill>
                      <a:srgbClr val="326295"/>
                    </a:solidFill>
                    <a:ea typeface="Arial" charset="0"/>
                    <a:cs typeface="Arial" charset="0"/>
                  </a:rPr>
                  <a:t>32</a:t>
                </a:r>
                <a:r>
                  <a:rPr lang="en-US" sz="4800" spc="100" dirty="0">
                    <a:solidFill>
                      <a:srgbClr val="326295"/>
                    </a:solidFill>
                    <a:ea typeface="Arial" charset="0"/>
                    <a:cs typeface="Arial" charset="0"/>
                  </a:rPr>
                  <a:t>%</a:t>
                </a:r>
              </a:p>
            </p:txBody>
          </p:sp>
          <p:sp>
            <p:nvSpPr>
              <p:cNvPr id="44" name="TextBox 43"/>
              <p:cNvSpPr txBox="1"/>
              <p:nvPr/>
            </p:nvSpPr>
            <p:spPr>
              <a:xfrm>
                <a:off x="5454436" y="1525040"/>
                <a:ext cx="2551455" cy="605294"/>
              </a:xfrm>
              <a:prstGeom prst="rect">
                <a:avLst/>
              </a:prstGeom>
              <a:noFill/>
            </p:spPr>
            <p:txBody>
              <a:bodyPr wrap="square" rtlCol="0">
                <a:spAutoFit/>
              </a:bodyPr>
              <a:lstStyle/>
              <a:p>
                <a:pPr lvl="0">
                  <a:lnSpc>
                    <a:spcPts val="1960"/>
                  </a:lnSpc>
                  <a:spcAft>
                    <a:spcPts val="600"/>
                  </a:spcAft>
                </a:pPr>
                <a:r>
                  <a:rPr lang="en-US" sz="1800" dirty="0">
                    <a:solidFill>
                      <a:srgbClr val="62706F"/>
                    </a:solidFill>
                  </a:rPr>
                  <a:t>Premiums for Medicare, Part B &amp; D</a:t>
                </a:r>
              </a:p>
            </p:txBody>
          </p:sp>
        </p:grpSp>
      </p:grpSp>
      <p:sp>
        <p:nvSpPr>
          <p:cNvPr id="22" name="TextBox 8"/>
          <p:cNvSpPr txBox="1">
            <a:spLocks noChangeArrowheads="1"/>
          </p:cNvSpPr>
          <p:nvPr/>
        </p:nvSpPr>
        <p:spPr bwMode="auto">
          <a:xfrm>
            <a:off x="521207" y="6228196"/>
            <a:ext cx="8760816" cy="246221"/>
          </a:xfrm>
          <a:prstGeom prst="rect">
            <a:avLst/>
          </a:prstGeom>
          <a:noFill/>
          <a:ln w="9525">
            <a:noFill/>
            <a:miter lim="800000"/>
            <a:headEnd/>
            <a:tailEnd/>
          </a:ln>
        </p:spPr>
        <p:txBody>
          <a:bodyPr wrap="square">
            <a:spAutoFit/>
          </a:bodyPr>
          <a:lstStyle/>
          <a:p>
            <a:r>
              <a:rPr lang="en-US" sz="1000" dirty="0"/>
              <a:t>Source: </a:t>
            </a:r>
            <a:r>
              <a:rPr lang="en-US" sz="1000" dirty="0" err="1"/>
              <a:t>Medicare.gov</a:t>
            </a:r>
            <a:r>
              <a:rPr lang="en-US" sz="1000" dirty="0"/>
              <a:t>, 2017.</a:t>
            </a:r>
          </a:p>
        </p:txBody>
      </p:sp>
      <p:sp>
        <p:nvSpPr>
          <p:cNvPr id="23" name="Rectangle 22">
            <a:extLst>
              <a:ext uri="{FF2B5EF4-FFF2-40B4-BE49-F238E27FC236}">
                <a16:creationId xmlns:a16="http://schemas.microsoft.com/office/drawing/2014/main" id="{BBB0B1C5-C6FC-43C1-87CC-BBA48F3BFE6D}"/>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7D0E1C95-8D5A-2245-83ED-DCE907925895}" type="slidenum">
              <a:rPr lang="en-US" smtClean="0"/>
              <a:pPr/>
              <a:t>12</a:t>
            </a:fld>
            <a:endParaRPr lang="en-US" dirty="0"/>
          </a:p>
        </p:txBody>
      </p:sp>
    </p:spTree>
    <p:extLst>
      <p:ext uri="{BB962C8B-B14F-4D97-AF65-F5344CB8AC3E}">
        <p14:creationId xmlns:p14="http://schemas.microsoft.com/office/powerpoint/2010/main" val="763091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717506"/>
          </a:xfrm>
        </p:spPr>
        <p:txBody>
          <a:bodyPr/>
          <a:lstStyle/>
          <a:p>
            <a:r>
              <a:rPr lang="en-US" dirty="0"/>
              <a:t>Health care expenses</a:t>
            </a:r>
          </a:p>
        </p:txBody>
      </p:sp>
      <p:sp>
        <p:nvSpPr>
          <p:cNvPr id="23" name="TextBox 8"/>
          <p:cNvSpPr txBox="1">
            <a:spLocks noChangeArrowheads="1"/>
          </p:cNvSpPr>
          <p:nvPr/>
        </p:nvSpPr>
        <p:spPr bwMode="auto">
          <a:xfrm>
            <a:off x="521207" y="6300363"/>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a:latin typeface="Arial" panose="020B0604020202020204" pitchFamily="34" charset="0"/>
                <a:cs typeface="Arial" panose="020B0604020202020204" pitchFamily="34" charset="0"/>
              </a:rPr>
              <a:t>"How Much Does Medicare Cover?" EBRI Fast Facts. #251. Oct. 17, 2013.</a:t>
            </a:r>
          </a:p>
        </p:txBody>
      </p:sp>
      <p:sp>
        <p:nvSpPr>
          <p:cNvPr id="24" name="Rectangle 23"/>
          <p:cNvSpPr/>
          <p:nvPr/>
        </p:nvSpPr>
        <p:spPr>
          <a:xfrm>
            <a:off x="0" y="1648419"/>
            <a:ext cx="9144000" cy="3847553"/>
          </a:xfrm>
          <a:prstGeom prst="rect">
            <a:avLst/>
          </a:prstGeom>
          <a:solidFill>
            <a:srgbClr val="FDBA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p:cNvGrpSpPr/>
          <p:nvPr/>
        </p:nvGrpSpPr>
        <p:grpSpPr>
          <a:xfrm>
            <a:off x="455163" y="2509069"/>
            <a:ext cx="8233673" cy="2126253"/>
            <a:chOff x="455163" y="2247442"/>
            <a:chExt cx="8233673" cy="2126253"/>
          </a:xfrm>
        </p:grpSpPr>
        <p:sp>
          <p:nvSpPr>
            <p:cNvPr id="26" name="TextBox 25"/>
            <p:cNvSpPr txBox="1"/>
            <p:nvPr/>
          </p:nvSpPr>
          <p:spPr>
            <a:xfrm>
              <a:off x="455163" y="2619904"/>
              <a:ext cx="8233673" cy="1446550"/>
            </a:xfrm>
            <a:prstGeom prst="rect">
              <a:avLst/>
            </a:prstGeom>
            <a:noFill/>
          </p:spPr>
          <p:txBody>
            <a:bodyPr wrap="square" rtlCol="0">
              <a:spAutoFit/>
            </a:bodyPr>
            <a:lstStyle/>
            <a:p>
              <a:pPr algn="ctr"/>
              <a:r>
                <a:rPr lang="en-US" sz="2000" dirty="0">
                  <a:solidFill>
                    <a:srgbClr val="003B5C"/>
                  </a:solidFill>
                </a:rPr>
                <a:t>Medicare covers only about</a:t>
              </a:r>
              <a:br>
                <a:rPr lang="en-US" sz="2000" dirty="0">
                  <a:solidFill>
                    <a:srgbClr val="003B5C"/>
                  </a:solidFill>
                </a:rPr>
              </a:br>
              <a:r>
                <a:rPr lang="en-US" sz="4800" i="1" dirty="0">
                  <a:solidFill>
                    <a:srgbClr val="326295"/>
                  </a:solidFill>
                  <a:latin typeface="Georgia" charset="0"/>
                  <a:ea typeface="Georgia" charset="0"/>
                  <a:cs typeface="Georgia" charset="0"/>
                </a:rPr>
                <a:t>62% of expenses</a:t>
              </a:r>
              <a:r>
                <a:rPr lang="en-US" sz="3200" dirty="0">
                  <a:solidFill>
                    <a:srgbClr val="326295"/>
                  </a:solidFill>
                </a:rPr>
                <a:t/>
              </a:r>
              <a:br>
                <a:rPr lang="en-US" sz="3200" dirty="0">
                  <a:solidFill>
                    <a:srgbClr val="326295"/>
                  </a:solidFill>
                </a:rPr>
              </a:br>
              <a:r>
                <a:rPr lang="en-US" sz="2000" dirty="0">
                  <a:solidFill>
                    <a:schemeClr val="bg1"/>
                  </a:solidFill>
                </a:rPr>
                <a:t> </a:t>
              </a:r>
              <a:r>
                <a:rPr lang="en-US" sz="2000" dirty="0">
                  <a:solidFill>
                    <a:srgbClr val="003B5C"/>
                  </a:solidFill>
                </a:rPr>
                <a:t>associated with health care services</a:t>
              </a:r>
              <a:endParaRPr lang="en-US" sz="1800" i="1" dirty="0">
                <a:solidFill>
                  <a:srgbClr val="003B5C"/>
                </a:solidFill>
                <a:latin typeface="Georgia" charset="0"/>
                <a:ea typeface="Georgia" charset="0"/>
                <a:cs typeface="Georgia" charset="0"/>
              </a:endParaRPr>
            </a:p>
          </p:txBody>
        </p:sp>
        <p:cxnSp>
          <p:nvCxnSpPr>
            <p:cNvPr id="27" name="Straight Connector 26"/>
            <p:cNvCxnSpPr/>
            <p:nvPr/>
          </p:nvCxnSpPr>
          <p:spPr>
            <a:xfrm>
              <a:off x="2500829" y="2247442"/>
              <a:ext cx="4021157" cy="0"/>
            </a:xfrm>
            <a:prstGeom prst="line">
              <a:avLst/>
            </a:prstGeom>
            <a:ln w="15875">
              <a:solidFill>
                <a:srgbClr val="003B5C"/>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500829" y="4373695"/>
              <a:ext cx="4021157" cy="0"/>
            </a:xfrm>
            <a:prstGeom prst="line">
              <a:avLst/>
            </a:prstGeom>
            <a:ln w="15875">
              <a:solidFill>
                <a:srgbClr val="003B5C"/>
              </a:solidFill>
            </a:ln>
            <a:effectLst/>
          </p:spPr>
          <p:style>
            <a:lnRef idx="2">
              <a:schemeClr val="accent1"/>
            </a:lnRef>
            <a:fillRef idx="0">
              <a:schemeClr val="accent1"/>
            </a:fillRef>
            <a:effectRef idx="1">
              <a:schemeClr val="accent1"/>
            </a:effectRef>
            <a:fontRef idx="minor">
              <a:schemeClr val="tx1"/>
            </a:fontRef>
          </p:style>
        </p:cxnSp>
      </p:grpSp>
      <p:sp>
        <p:nvSpPr>
          <p:cNvPr id="11" name="Rectangle 10">
            <a:extLst>
              <a:ext uri="{FF2B5EF4-FFF2-40B4-BE49-F238E27FC236}">
                <a16:creationId xmlns:a16="http://schemas.microsoft.com/office/drawing/2014/main" id="{00CDF988-585C-4655-A64F-E68DC5E56629}"/>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7D0E1C95-8D5A-2245-83ED-DCE907925895}" type="slidenum">
              <a:rPr lang="en-US" smtClean="0"/>
              <a:pPr/>
              <a:t>13</a:t>
            </a:fld>
            <a:endParaRPr lang="en-US" dirty="0"/>
          </a:p>
        </p:txBody>
      </p:sp>
    </p:spTree>
    <p:extLst>
      <p:ext uri="{BB962C8B-B14F-4D97-AF65-F5344CB8AC3E}">
        <p14:creationId xmlns:p14="http://schemas.microsoft.com/office/powerpoint/2010/main" val="617592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717506"/>
          </a:xfrm>
        </p:spPr>
        <p:txBody>
          <a:bodyPr/>
          <a:lstStyle/>
          <a:p>
            <a:r>
              <a:rPr lang="en-US" dirty="0"/>
              <a:t>Health care expenses</a:t>
            </a:r>
          </a:p>
        </p:txBody>
      </p:sp>
      <p:sp>
        <p:nvSpPr>
          <p:cNvPr id="23" name="TextBox 8"/>
          <p:cNvSpPr txBox="1">
            <a:spLocks noChangeArrowheads="1"/>
          </p:cNvSpPr>
          <p:nvPr/>
        </p:nvSpPr>
        <p:spPr bwMode="auto">
          <a:xfrm>
            <a:off x="521207" y="6300363"/>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a:latin typeface="Arial" panose="020B0604020202020204" pitchFamily="34" charset="0"/>
                <a:cs typeface="Arial" panose="020B0604020202020204" pitchFamily="34" charset="0"/>
              </a:rPr>
              <a:t>Nationwide/Harris Poll "Health Care and Long-Term Care Study." Consumer study of 801 adults 50 and older, 2016.</a:t>
            </a:r>
          </a:p>
        </p:txBody>
      </p:sp>
      <p:sp>
        <p:nvSpPr>
          <p:cNvPr id="24" name="Rectangle 23"/>
          <p:cNvSpPr/>
          <p:nvPr/>
        </p:nvSpPr>
        <p:spPr>
          <a:xfrm>
            <a:off x="0" y="1648419"/>
            <a:ext cx="9144000" cy="3847553"/>
          </a:xfrm>
          <a:prstGeom prst="rect">
            <a:avLst/>
          </a:prstGeom>
          <a:solidFill>
            <a:srgbClr val="3262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653470" y="2509069"/>
            <a:ext cx="3268537" cy="1762698"/>
            <a:chOff x="455164" y="2509069"/>
            <a:chExt cx="3268537" cy="1762698"/>
          </a:xfrm>
        </p:grpSpPr>
        <p:sp>
          <p:nvSpPr>
            <p:cNvPr id="26" name="TextBox 25"/>
            <p:cNvSpPr txBox="1"/>
            <p:nvPr/>
          </p:nvSpPr>
          <p:spPr>
            <a:xfrm>
              <a:off x="455164" y="2667143"/>
              <a:ext cx="3268537" cy="1446550"/>
            </a:xfrm>
            <a:prstGeom prst="rect">
              <a:avLst/>
            </a:prstGeom>
            <a:noFill/>
          </p:spPr>
          <p:txBody>
            <a:bodyPr wrap="square" rtlCol="0">
              <a:spAutoFit/>
            </a:bodyPr>
            <a:lstStyle/>
            <a:p>
              <a:pPr algn="ctr"/>
              <a:r>
                <a:rPr lang="en-US" sz="4800" i="1" dirty="0">
                  <a:solidFill>
                    <a:srgbClr val="FDBA2E"/>
                  </a:solidFill>
                  <a:latin typeface="Georgia" charset="0"/>
                  <a:ea typeface="Georgia" charset="0"/>
                  <a:cs typeface="Georgia" charset="0"/>
                </a:rPr>
                <a:t>5</a:t>
              </a:r>
              <a:r>
                <a:rPr lang="en-US" sz="4800" i="1" spc="300" dirty="0">
                  <a:solidFill>
                    <a:srgbClr val="FDBA2E"/>
                  </a:solidFill>
                  <a:latin typeface="Georgia" charset="0"/>
                  <a:ea typeface="Georgia" charset="0"/>
                  <a:cs typeface="Georgia" charset="0"/>
                </a:rPr>
                <a:t>7</a:t>
              </a:r>
              <a:r>
                <a:rPr lang="en-US" sz="4800" i="1" dirty="0">
                  <a:solidFill>
                    <a:srgbClr val="FDBA2E"/>
                  </a:solidFill>
                  <a:latin typeface="Georgia" charset="0"/>
                  <a:ea typeface="Georgia" charset="0"/>
                  <a:cs typeface="Georgia" charset="0"/>
                </a:rPr>
                <a:t>%</a:t>
              </a:r>
              <a:r>
                <a:rPr lang="en-US" sz="3200" dirty="0">
                  <a:solidFill>
                    <a:srgbClr val="FDBA2E"/>
                  </a:solidFill>
                </a:rPr>
                <a:t/>
              </a:r>
              <a:br>
                <a:rPr lang="en-US" sz="3200" dirty="0">
                  <a:solidFill>
                    <a:srgbClr val="FDBA2E"/>
                  </a:solidFill>
                </a:rPr>
              </a:br>
              <a:r>
                <a:rPr lang="en-US" sz="2000" dirty="0">
                  <a:solidFill>
                    <a:schemeClr val="bg1"/>
                  </a:solidFill>
                </a:rPr>
                <a:t>don't know if long-term care is covered or not</a:t>
              </a:r>
              <a:endParaRPr lang="en-US" sz="1800" i="1" dirty="0">
                <a:solidFill>
                  <a:schemeClr val="bg1"/>
                </a:solidFill>
                <a:latin typeface="Georgia" charset="0"/>
                <a:ea typeface="Georgia" charset="0"/>
                <a:cs typeface="Georgia" charset="0"/>
              </a:endParaRPr>
            </a:p>
          </p:txBody>
        </p:sp>
        <p:cxnSp>
          <p:nvCxnSpPr>
            <p:cNvPr id="27" name="Straight Connector 26"/>
            <p:cNvCxnSpPr/>
            <p:nvPr/>
          </p:nvCxnSpPr>
          <p:spPr>
            <a:xfrm>
              <a:off x="521207" y="2509069"/>
              <a:ext cx="3202494"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21207" y="4271767"/>
              <a:ext cx="3202494"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4750059" y="2509069"/>
            <a:ext cx="3670042" cy="1762698"/>
            <a:chOff x="442464" y="2509069"/>
            <a:chExt cx="3670042" cy="1762698"/>
          </a:xfrm>
        </p:grpSpPr>
        <p:sp>
          <p:nvSpPr>
            <p:cNvPr id="20" name="TextBox 19"/>
            <p:cNvSpPr txBox="1"/>
            <p:nvPr/>
          </p:nvSpPr>
          <p:spPr>
            <a:xfrm>
              <a:off x="442464" y="2667143"/>
              <a:ext cx="3670042" cy="1446550"/>
            </a:xfrm>
            <a:prstGeom prst="rect">
              <a:avLst/>
            </a:prstGeom>
            <a:noFill/>
          </p:spPr>
          <p:txBody>
            <a:bodyPr wrap="square" rtlCol="0">
              <a:spAutoFit/>
            </a:bodyPr>
            <a:lstStyle/>
            <a:p>
              <a:pPr algn="ctr"/>
              <a:r>
                <a:rPr lang="en-US" sz="4800" i="1" dirty="0">
                  <a:solidFill>
                    <a:srgbClr val="FDBA2E"/>
                  </a:solidFill>
                  <a:latin typeface="Georgia" charset="0"/>
                  <a:ea typeface="Georgia" charset="0"/>
                  <a:cs typeface="Georgia" charset="0"/>
                </a:rPr>
                <a:t>16%</a:t>
              </a:r>
              <a:r>
                <a:rPr lang="en-US" sz="3200" dirty="0">
                  <a:solidFill>
                    <a:srgbClr val="FDBA2E"/>
                  </a:solidFill>
                </a:rPr>
                <a:t/>
              </a:r>
              <a:br>
                <a:rPr lang="en-US" sz="3200" dirty="0">
                  <a:solidFill>
                    <a:srgbClr val="FDBA2E"/>
                  </a:solidFill>
                </a:rPr>
              </a:br>
              <a:r>
                <a:rPr lang="en-US" sz="2000" dirty="0">
                  <a:solidFill>
                    <a:schemeClr val="bg1"/>
                  </a:solidFill>
                </a:rPr>
                <a:t>believe Medicare covers all </a:t>
              </a:r>
              <a:br>
                <a:rPr lang="en-US" sz="2000" dirty="0">
                  <a:solidFill>
                    <a:schemeClr val="bg1"/>
                  </a:solidFill>
                </a:rPr>
              </a:br>
              <a:r>
                <a:rPr lang="en-US" sz="2000" dirty="0">
                  <a:solidFill>
                    <a:schemeClr val="bg1"/>
                  </a:solidFill>
                </a:rPr>
                <a:t>or part of long-term care costs</a:t>
              </a:r>
              <a:endParaRPr lang="en-US" sz="1800" i="1" dirty="0">
                <a:solidFill>
                  <a:schemeClr val="bg1"/>
                </a:solidFill>
                <a:latin typeface="Georgia" charset="0"/>
                <a:ea typeface="Georgia" charset="0"/>
                <a:cs typeface="Georgia" charset="0"/>
              </a:endParaRPr>
            </a:p>
          </p:txBody>
        </p:sp>
        <p:cxnSp>
          <p:nvCxnSpPr>
            <p:cNvPr id="21" name="Straight Connector 20"/>
            <p:cNvCxnSpPr/>
            <p:nvPr/>
          </p:nvCxnSpPr>
          <p:spPr>
            <a:xfrm>
              <a:off x="521207" y="2509069"/>
              <a:ext cx="3466899"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21207" y="4271767"/>
              <a:ext cx="3466899"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5" name="Rectangle 14">
            <a:extLst>
              <a:ext uri="{FF2B5EF4-FFF2-40B4-BE49-F238E27FC236}">
                <a16:creationId xmlns:a16="http://schemas.microsoft.com/office/drawing/2014/main" id="{6E9D0EB1-A4B4-477A-ADAC-4A2E28379166}"/>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7D0E1C95-8D5A-2245-83ED-DCE907925895}" type="slidenum">
              <a:rPr lang="en-US" smtClean="0"/>
              <a:pPr/>
              <a:t>14</a:t>
            </a:fld>
            <a:endParaRPr lang="en-US" dirty="0"/>
          </a:p>
        </p:txBody>
      </p:sp>
    </p:spTree>
    <p:extLst>
      <p:ext uri="{BB962C8B-B14F-4D97-AF65-F5344CB8AC3E}">
        <p14:creationId xmlns:p14="http://schemas.microsoft.com/office/powerpoint/2010/main" val="526319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555189"/>
          </a:xfrm>
        </p:spPr>
        <p:txBody>
          <a:bodyPr/>
          <a:lstStyle/>
          <a:p>
            <a:r>
              <a:rPr lang="en-US" dirty="0"/>
              <a:t>Applying for Medicare</a:t>
            </a:r>
            <a:endParaRPr lang="en-US" i="1" dirty="0"/>
          </a:p>
        </p:txBody>
      </p:sp>
      <p:grpSp>
        <p:nvGrpSpPr>
          <p:cNvPr id="30" name="Group 29"/>
          <p:cNvGrpSpPr/>
          <p:nvPr/>
        </p:nvGrpSpPr>
        <p:grpSpPr>
          <a:xfrm>
            <a:off x="623888" y="1712637"/>
            <a:ext cx="7343324" cy="707886"/>
            <a:chOff x="623888" y="1712637"/>
            <a:chExt cx="7343324" cy="707886"/>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8" y="1781975"/>
              <a:ext cx="518073" cy="518073"/>
            </a:xfrm>
            <a:prstGeom prst="rect">
              <a:avLst/>
            </a:prstGeom>
          </p:spPr>
        </p:pic>
        <p:sp>
          <p:nvSpPr>
            <p:cNvPr id="8" name="TextBox 7"/>
            <p:cNvSpPr txBox="1"/>
            <p:nvPr/>
          </p:nvSpPr>
          <p:spPr>
            <a:xfrm>
              <a:off x="1199013" y="1712637"/>
              <a:ext cx="6768199" cy="707886"/>
            </a:xfrm>
            <a:prstGeom prst="rect">
              <a:avLst/>
            </a:prstGeom>
            <a:noFill/>
          </p:spPr>
          <p:txBody>
            <a:bodyPr wrap="none" rtlCol="0">
              <a:spAutoFit/>
            </a:bodyPr>
            <a:lstStyle/>
            <a:p>
              <a:r>
                <a:rPr lang="en-US" sz="2000" dirty="0">
                  <a:solidFill>
                    <a:srgbClr val="62706F"/>
                  </a:solidFill>
                </a:rPr>
                <a:t>Enrollment is automatic if you are getting Social Security </a:t>
              </a:r>
              <a:br>
                <a:rPr lang="en-US" sz="2000" dirty="0">
                  <a:solidFill>
                    <a:srgbClr val="62706F"/>
                  </a:solidFill>
                </a:rPr>
              </a:br>
              <a:r>
                <a:rPr lang="en-US" sz="2000" dirty="0">
                  <a:solidFill>
                    <a:srgbClr val="62706F"/>
                  </a:solidFill>
                </a:rPr>
                <a:t>or Railroad Retirement benefits prior to Medicare eligibility</a:t>
              </a:r>
            </a:p>
          </p:txBody>
        </p:sp>
      </p:grpSp>
      <p:sp>
        <p:nvSpPr>
          <p:cNvPr id="9" name="TextBox 8"/>
          <p:cNvSpPr txBox="1"/>
          <p:nvPr/>
        </p:nvSpPr>
        <p:spPr>
          <a:xfrm>
            <a:off x="2875114" y="6196492"/>
            <a:ext cx="2585964" cy="338554"/>
          </a:xfrm>
          <a:prstGeom prst="rect">
            <a:avLst/>
          </a:prstGeom>
          <a:noFill/>
        </p:spPr>
        <p:txBody>
          <a:bodyPr wrap="none" rtlCol="0">
            <a:spAutoFit/>
          </a:bodyPr>
          <a:lstStyle/>
          <a:p>
            <a:pPr marL="0" lvl="1" algn="ctr"/>
            <a:r>
              <a:rPr lang="en-US" sz="1600" b="1" i="1" dirty="0">
                <a:solidFill>
                  <a:srgbClr val="326295"/>
                </a:solidFill>
                <a:latin typeface="Georgia" charset="0"/>
                <a:ea typeface="Georgia" charset="0"/>
                <a:cs typeface="Georgia" charset="0"/>
              </a:rPr>
              <a:t>The sooner, the better.</a:t>
            </a:r>
          </a:p>
        </p:txBody>
      </p:sp>
      <p:grpSp>
        <p:nvGrpSpPr>
          <p:cNvPr id="42" name="Group 41"/>
          <p:cNvGrpSpPr/>
          <p:nvPr/>
        </p:nvGrpSpPr>
        <p:grpSpPr>
          <a:xfrm>
            <a:off x="1199013" y="2720820"/>
            <a:ext cx="6967088" cy="3257850"/>
            <a:chOff x="1199013" y="2720820"/>
            <a:chExt cx="6967088" cy="3257850"/>
          </a:xfrm>
        </p:grpSpPr>
        <p:sp>
          <p:nvSpPr>
            <p:cNvPr id="12" name="TextBox 11"/>
            <p:cNvSpPr txBox="1"/>
            <p:nvPr/>
          </p:nvSpPr>
          <p:spPr>
            <a:xfrm>
              <a:off x="1199013" y="2720820"/>
              <a:ext cx="6967088" cy="1015663"/>
            </a:xfrm>
            <a:prstGeom prst="rect">
              <a:avLst/>
            </a:prstGeom>
            <a:noFill/>
          </p:spPr>
          <p:txBody>
            <a:bodyPr wrap="square" rtlCol="0">
              <a:spAutoFit/>
            </a:bodyPr>
            <a:lstStyle/>
            <a:p>
              <a:r>
                <a:rPr lang="en-US" sz="2000" dirty="0">
                  <a:solidFill>
                    <a:srgbClr val="62706F"/>
                  </a:solidFill>
                </a:rPr>
                <a:t>All others must apply with Social Security </a:t>
              </a:r>
              <a:br>
                <a:rPr lang="en-US" sz="2000" dirty="0">
                  <a:solidFill>
                    <a:srgbClr val="62706F"/>
                  </a:solidFill>
                </a:rPr>
              </a:br>
              <a:r>
                <a:rPr lang="en-US" sz="2000" dirty="0">
                  <a:solidFill>
                    <a:srgbClr val="62706F"/>
                  </a:solidFill>
                </a:rPr>
                <a:t>(or Railroad Retirement) during their </a:t>
              </a:r>
              <a:br>
                <a:rPr lang="en-US" sz="2000" dirty="0">
                  <a:solidFill>
                    <a:srgbClr val="62706F"/>
                  </a:solidFill>
                </a:rPr>
              </a:br>
              <a:r>
                <a:rPr lang="en-US" sz="2000" dirty="0">
                  <a:solidFill>
                    <a:srgbClr val="326295"/>
                  </a:solidFill>
                </a:rPr>
                <a:t>seven-month Initial Enrollment Period (IEP)</a:t>
              </a:r>
            </a:p>
          </p:txBody>
        </p:sp>
        <p:grpSp>
          <p:nvGrpSpPr>
            <p:cNvPr id="41" name="Group 40"/>
            <p:cNvGrpSpPr/>
            <p:nvPr/>
          </p:nvGrpSpPr>
          <p:grpSpPr>
            <a:xfrm>
              <a:off x="1231603" y="3946725"/>
              <a:ext cx="5862558" cy="2031945"/>
              <a:chOff x="1231603" y="3692725"/>
              <a:chExt cx="5862558" cy="2031945"/>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4193" y="3692725"/>
                <a:ext cx="807807" cy="1023221"/>
              </a:xfrm>
              <a:prstGeom prst="rect">
                <a:avLst/>
              </a:prstGeom>
            </p:spPr>
          </p:pic>
          <p:grpSp>
            <p:nvGrpSpPr>
              <p:cNvPr id="11" name="Group 10"/>
              <p:cNvGrpSpPr/>
              <p:nvPr/>
            </p:nvGrpSpPr>
            <p:grpSpPr>
              <a:xfrm>
                <a:off x="1249813" y="4798206"/>
                <a:ext cx="5836567" cy="193457"/>
                <a:chOff x="1249813" y="4988706"/>
                <a:chExt cx="5836567" cy="193457"/>
              </a:xfrm>
            </p:grpSpPr>
            <p:sp>
              <p:nvSpPr>
                <p:cNvPr id="10" name="Rectangle 9"/>
                <p:cNvSpPr/>
                <p:nvPr/>
              </p:nvSpPr>
              <p:spPr>
                <a:xfrm>
                  <a:off x="1249813" y="4988706"/>
                  <a:ext cx="807807" cy="189834"/>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087940" y="4992329"/>
                  <a:ext cx="807807" cy="189834"/>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926067" y="4992329"/>
                  <a:ext cx="807807" cy="189834"/>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602321" y="4988706"/>
                  <a:ext cx="807807" cy="189834"/>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440448" y="4992329"/>
                  <a:ext cx="807807" cy="189834"/>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278573" y="4992329"/>
                  <a:ext cx="807807" cy="189834"/>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764194" y="4988706"/>
                  <a:ext cx="807807" cy="189834"/>
                </a:xfrm>
                <a:prstGeom prst="rect">
                  <a:avLst/>
                </a:prstGeom>
                <a:solidFill>
                  <a:srgbClr val="3262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1568356" y="5201450"/>
                <a:ext cx="1846973" cy="523220"/>
              </a:xfrm>
              <a:prstGeom prst="rect">
                <a:avLst/>
              </a:prstGeom>
              <a:noFill/>
            </p:spPr>
            <p:txBody>
              <a:bodyPr wrap="square" rtlCol="0">
                <a:spAutoFit/>
              </a:bodyPr>
              <a:lstStyle/>
              <a:p>
                <a:pPr lvl="0" algn="ctr"/>
                <a:r>
                  <a:rPr lang="en-US" sz="1400">
                    <a:solidFill>
                      <a:srgbClr val="4D4F53"/>
                    </a:solidFill>
                    <a:ea typeface="Arial" charset="0"/>
                    <a:cs typeface="Arial" charset="0"/>
                  </a:rPr>
                  <a:t>Three months before 65th birthday</a:t>
                </a:r>
              </a:p>
            </p:txBody>
          </p:sp>
          <p:sp>
            <p:nvSpPr>
              <p:cNvPr id="24" name="TextBox 23"/>
              <p:cNvSpPr txBox="1"/>
              <p:nvPr/>
            </p:nvSpPr>
            <p:spPr>
              <a:xfrm>
                <a:off x="4878517" y="5201450"/>
                <a:ext cx="1846973" cy="523220"/>
              </a:xfrm>
              <a:prstGeom prst="rect">
                <a:avLst/>
              </a:prstGeom>
              <a:noFill/>
            </p:spPr>
            <p:txBody>
              <a:bodyPr wrap="square" rtlCol="0">
                <a:spAutoFit/>
              </a:bodyPr>
              <a:lstStyle/>
              <a:p>
                <a:pPr lvl="0" algn="ctr"/>
                <a:r>
                  <a:rPr lang="en-US" sz="1400" dirty="0">
                    <a:solidFill>
                      <a:srgbClr val="4D4F53"/>
                    </a:solidFill>
                    <a:ea typeface="Arial" charset="0"/>
                    <a:cs typeface="Arial" charset="0"/>
                  </a:rPr>
                  <a:t>Three months after 65th birthday</a:t>
                </a:r>
              </a:p>
            </p:txBody>
          </p:sp>
          <p:sp>
            <p:nvSpPr>
              <p:cNvPr id="25" name="TextBox 24"/>
              <p:cNvSpPr txBox="1"/>
              <p:nvPr/>
            </p:nvSpPr>
            <p:spPr>
              <a:xfrm>
                <a:off x="3265617" y="5201450"/>
                <a:ext cx="1846973" cy="523220"/>
              </a:xfrm>
              <a:prstGeom prst="rect">
                <a:avLst/>
              </a:prstGeom>
              <a:noFill/>
            </p:spPr>
            <p:txBody>
              <a:bodyPr wrap="square" rtlCol="0">
                <a:spAutoFit/>
              </a:bodyPr>
              <a:lstStyle/>
              <a:p>
                <a:pPr lvl="0" algn="ctr"/>
                <a:r>
                  <a:rPr lang="en-US" sz="1400" dirty="0">
                    <a:solidFill>
                      <a:srgbClr val="4D4F53"/>
                    </a:solidFill>
                    <a:ea typeface="Arial" charset="0"/>
                    <a:cs typeface="Arial" charset="0"/>
                  </a:rPr>
                  <a:t>Month </a:t>
                </a:r>
                <a:r>
                  <a:rPr lang="en-US" sz="1400">
                    <a:solidFill>
                      <a:srgbClr val="4D4F53"/>
                    </a:solidFill>
                    <a:ea typeface="Arial" charset="0"/>
                    <a:cs typeface="Arial" charset="0"/>
                  </a:rPr>
                  <a:t>of </a:t>
                </a:r>
                <a:br>
                  <a:rPr lang="en-US" sz="1400">
                    <a:solidFill>
                      <a:srgbClr val="4D4F53"/>
                    </a:solidFill>
                    <a:ea typeface="Arial" charset="0"/>
                    <a:cs typeface="Arial" charset="0"/>
                  </a:rPr>
                </a:br>
                <a:r>
                  <a:rPr lang="en-US" sz="1400">
                    <a:solidFill>
                      <a:srgbClr val="4D4F53"/>
                    </a:solidFill>
                    <a:ea typeface="Arial" charset="0"/>
                    <a:cs typeface="Arial" charset="0"/>
                  </a:rPr>
                  <a:t>65th </a:t>
                </a:r>
                <a:r>
                  <a:rPr lang="en-US" sz="1400" dirty="0">
                    <a:solidFill>
                      <a:srgbClr val="4D4F53"/>
                    </a:solidFill>
                    <a:ea typeface="Arial" charset="0"/>
                    <a:cs typeface="Arial" charset="0"/>
                  </a:rPr>
                  <a:t>birthday</a:t>
                </a:r>
              </a:p>
            </p:txBody>
          </p:sp>
          <p:grpSp>
            <p:nvGrpSpPr>
              <p:cNvPr id="28" name="Group 27"/>
              <p:cNvGrpSpPr/>
              <p:nvPr/>
            </p:nvGrpSpPr>
            <p:grpSpPr>
              <a:xfrm>
                <a:off x="1231603" y="5052358"/>
                <a:ext cx="348488" cy="348488"/>
                <a:chOff x="5112590" y="120416"/>
                <a:chExt cx="348488" cy="348488"/>
              </a:xfrm>
            </p:grpSpPr>
            <p:cxnSp>
              <p:nvCxnSpPr>
                <p:cNvPr id="27" name="Straight Connector 26"/>
                <p:cNvCxnSpPr/>
                <p:nvPr/>
              </p:nvCxnSpPr>
              <p:spPr>
                <a:xfrm>
                  <a:off x="5112590" y="468904"/>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4938346" y="294660"/>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flipH="1">
                <a:off x="3382442" y="5052358"/>
                <a:ext cx="348488" cy="348488"/>
                <a:chOff x="5112590" y="120416"/>
                <a:chExt cx="348488" cy="348488"/>
              </a:xfrm>
            </p:grpSpPr>
            <p:cxnSp>
              <p:nvCxnSpPr>
                <p:cNvPr id="32" name="Straight Connector 31"/>
                <p:cNvCxnSpPr/>
                <p:nvPr/>
              </p:nvCxnSpPr>
              <p:spPr>
                <a:xfrm>
                  <a:off x="5112590" y="468904"/>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4938346" y="294660"/>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4594834" y="5052358"/>
                <a:ext cx="348488" cy="348488"/>
                <a:chOff x="5112590" y="120416"/>
                <a:chExt cx="348488" cy="348488"/>
              </a:xfrm>
            </p:grpSpPr>
            <p:cxnSp>
              <p:nvCxnSpPr>
                <p:cNvPr id="35" name="Straight Connector 34"/>
                <p:cNvCxnSpPr/>
                <p:nvPr/>
              </p:nvCxnSpPr>
              <p:spPr>
                <a:xfrm>
                  <a:off x="5112590" y="468904"/>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4938346" y="294660"/>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flipH="1">
                <a:off x="6745673" y="5052358"/>
                <a:ext cx="348488" cy="348488"/>
                <a:chOff x="5112590" y="120416"/>
                <a:chExt cx="348488" cy="348488"/>
              </a:xfrm>
            </p:grpSpPr>
            <p:cxnSp>
              <p:nvCxnSpPr>
                <p:cNvPr id="38" name="Straight Connector 37"/>
                <p:cNvCxnSpPr/>
                <p:nvPr/>
              </p:nvCxnSpPr>
              <p:spPr>
                <a:xfrm>
                  <a:off x="5112590" y="468904"/>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4938346" y="294660"/>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grpSp>
        </p:grpSp>
      </p:grpSp>
      <p:sp>
        <p:nvSpPr>
          <p:cNvPr id="40" name="Rectangle 39">
            <a:extLst>
              <a:ext uri="{FF2B5EF4-FFF2-40B4-BE49-F238E27FC236}">
                <a16:creationId xmlns:a16="http://schemas.microsoft.com/office/drawing/2014/main" id="{76EA1040-A52C-499B-AFEE-CD29105C1082}"/>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7D0E1C95-8D5A-2245-83ED-DCE907925895}" type="slidenum">
              <a:rPr lang="en-US" smtClean="0"/>
              <a:pPr/>
              <a:t>15</a:t>
            </a:fld>
            <a:endParaRPr lang="en-US" dirty="0"/>
          </a:p>
        </p:txBody>
      </p:sp>
    </p:spTree>
    <p:extLst>
      <p:ext uri="{BB962C8B-B14F-4D97-AF65-F5344CB8AC3E}">
        <p14:creationId xmlns:p14="http://schemas.microsoft.com/office/powerpoint/2010/main" val="8596747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42"/>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100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graphicFrame>
        <p:nvGraphicFramePr>
          <p:cNvPr id="17" name="Table 16"/>
          <p:cNvGraphicFramePr>
            <a:graphicFrameLocks noGrp="1"/>
          </p:cNvGraphicFramePr>
          <p:nvPr>
            <p:extLst>
              <p:ext uri="{D42A27DB-BD31-4B8C-83A1-F6EECF244321}">
                <p14:modId xmlns:p14="http://schemas.microsoft.com/office/powerpoint/2010/main" val="1884309593"/>
              </p:ext>
            </p:extLst>
          </p:nvPr>
        </p:nvGraphicFramePr>
        <p:xfrm>
          <a:off x="891319" y="1958653"/>
          <a:ext cx="2997635" cy="2709602"/>
        </p:xfrm>
        <a:graphic>
          <a:graphicData uri="http://schemas.openxmlformats.org/drawingml/2006/table">
            <a:tbl>
              <a:tblPr firstRow="1" bandRow="1">
                <a:tableStyleId>{5C22544A-7EE6-4342-B048-85BDC9FD1C3A}</a:tableStyleId>
              </a:tblPr>
              <a:tblGrid>
                <a:gridCol w="2997635">
                  <a:extLst>
                    <a:ext uri="{9D8B030D-6E8A-4147-A177-3AD203B41FA5}">
                      <a16:colId xmlns:a16="http://schemas.microsoft.com/office/drawing/2014/main" val="20000"/>
                    </a:ext>
                  </a:extLst>
                </a:gridCol>
              </a:tblGrid>
              <a:tr h="606482">
                <a:tc>
                  <a:txBody>
                    <a:bodyPr/>
                    <a:lstStyle/>
                    <a:p>
                      <a:r>
                        <a:rPr lang="en-US" sz="2000" b="0" dirty="0">
                          <a:solidFill>
                            <a:srgbClr val="326295"/>
                          </a:solidFill>
                          <a:latin typeface="Arial" charset="0"/>
                          <a:ea typeface="Arial" charset="0"/>
                          <a:cs typeface="Arial" charset="0"/>
                        </a:rPr>
                        <a:t>Option 1</a:t>
                      </a:r>
                    </a:p>
                  </a:txBody>
                  <a:tcPr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Original Medicare</a:t>
                      </a:r>
                      <a:r>
                        <a:rPr lang="en-US" sz="2000" dirty="0">
                          <a:solidFill>
                            <a:srgbClr val="4D4F53"/>
                          </a:solidFill>
                          <a:latin typeface="Arial" charset="0"/>
                          <a:ea typeface="Arial" charset="0"/>
                          <a:cs typeface="Arial" charset="0"/>
                        </a:rPr>
                        <a:t/>
                      </a:r>
                      <a:br>
                        <a:rPr lang="en-US" sz="2000" dirty="0">
                          <a:solidFill>
                            <a:srgbClr val="4D4F53"/>
                          </a:solidFill>
                          <a:latin typeface="Arial" charset="0"/>
                          <a:ea typeface="Arial" charset="0"/>
                          <a:cs typeface="Arial" charset="0"/>
                        </a:rPr>
                      </a:br>
                      <a:r>
                        <a:rPr lang="en-US" sz="2000" dirty="0">
                          <a:solidFill>
                            <a:srgbClr val="4D4F53"/>
                          </a:solidFill>
                          <a:latin typeface="Arial" charset="0"/>
                          <a:ea typeface="Arial" charset="0"/>
                          <a:cs typeface="Arial" charset="0"/>
                        </a:rPr>
                        <a:t>Part A and Part B </a:t>
                      </a:r>
                      <a:r>
                        <a:rPr lang="en-US" sz="2000" b="1" dirty="0">
                          <a:solidFill>
                            <a:srgbClr val="4D4F53"/>
                          </a:solidFill>
                          <a:latin typeface="Arial" charset="0"/>
                          <a:ea typeface="Arial" charset="0"/>
                          <a:cs typeface="Arial" charset="0"/>
                        </a:rPr>
                        <a:t>+</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Secondary insurance</a:t>
                      </a:r>
                      <a:br>
                        <a:rPr lang="en-US" sz="2000" b="1" dirty="0">
                          <a:solidFill>
                            <a:srgbClr val="4D4F53"/>
                          </a:solidFill>
                          <a:latin typeface="Arial" charset="0"/>
                          <a:ea typeface="Arial" charset="0"/>
                          <a:cs typeface="Arial" charset="0"/>
                        </a:rPr>
                      </a:br>
                      <a:r>
                        <a:rPr lang="en-US" sz="2000" dirty="0">
                          <a:solidFill>
                            <a:srgbClr val="4D4F53"/>
                          </a:solidFill>
                          <a:latin typeface="Arial" charset="0"/>
                          <a:ea typeface="Arial" charset="0"/>
                          <a:cs typeface="Arial" charset="0"/>
                        </a:rPr>
                        <a:t>GHI, </a:t>
                      </a:r>
                      <a:r>
                        <a:rPr lang="en-US" sz="2000" dirty="0" err="1">
                          <a:solidFill>
                            <a:srgbClr val="4D4F53"/>
                          </a:solidFill>
                          <a:latin typeface="Arial" charset="0"/>
                          <a:ea typeface="Arial" charset="0"/>
                          <a:cs typeface="Arial" charset="0"/>
                        </a:rPr>
                        <a:t>MedSup</a:t>
                      </a:r>
                      <a:r>
                        <a:rPr lang="en-US" sz="2000" dirty="0">
                          <a:solidFill>
                            <a:srgbClr val="4D4F53"/>
                          </a:solidFill>
                          <a:latin typeface="Arial" charset="0"/>
                          <a:ea typeface="Arial" charset="0"/>
                          <a:cs typeface="Arial" charset="0"/>
                        </a:rPr>
                        <a:t> </a:t>
                      </a:r>
                      <a:r>
                        <a:rPr lang="en-US" sz="2000" b="1" dirty="0">
                          <a:solidFill>
                            <a:srgbClr val="4D4F53"/>
                          </a:solidFill>
                          <a:latin typeface="Arial" charset="0"/>
                          <a:ea typeface="Arial" charset="0"/>
                          <a:cs typeface="Arial" charset="0"/>
                        </a:rPr>
                        <a:t>+</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Rx coverage </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Part D or GHI</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726517777"/>
              </p:ext>
            </p:extLst>
          </p:nvPr>
        </p:nvGraphicFramePr>
        <p:xfrm>
          <a:off x="5100810" y="1958653"/>
          <a:ext cx="2997635" cy="2734533"/>
        </p:xfrm>
        <a:graphic>
          <a:graphicData uri="http://schemas.openxmlformats.org/drawingml/2006/table">
            <a:tbl>
              <a:tblPr firstRow="1" bandRow="1">
                <a:tableStyleId>{5C22544A-7EE6-4342-B048-85BDC9FD1C3A}</a:tableStyleId>
              </a:tblPr>
              <a:tblGrid>
                <a:gridCol w="2997635">
                  <a:extLst>
                    <a:ext uri="{9D8B030D-6E8A-4147-A177-3AD203B41FA5}">
                      <a16:colId xmlns:a16="http://schemas.microsoft.com/office/drawing/2014/main" val="20000"/>
                    </a:ext>
                  </a:extLst>
                </a:gridCol>
              </a:tblGrid>
              <a:tr h="606482">
                <a:tc>
                  <a:txBody>
                    <a:bodyPr/>
                    <a:lstStyle/>
                    <a:p>
                      <a:r>
                        <a:rPr lang="en-US" sz="2000" b="0" dirty="0">
                          <a:solidFill>
                            <a:srgbClr val="FDBA2E"/>
                          </a:solidFill>
                          <a:latin typeface="Arial" charset="0"/>
                          <a:ea typeface="Arial" charset="0"/>
                          <a:cs typeface="Arial" charset="0"/>
                        </a:rPr>
                        <a:t>Option 2</a:t>
                      </a:r>
                    </a:p>
                  </a:txBody>
                  <a:tcPr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280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Medicare</a:t>
                      </a:r>
                      <a:br>
                        <a:rPr lang="en-US" sz="2000" b="1" dirty="0">
                          <a:solidFill>
                            <a:srgbClr val="4D4F53"/>
                          </a:solidFill>
                          <a:latin typeface="Arial" charset="0"/>
                          <a:ea typeface="Arial" charset="0"/>
                          <a:cs typeface="Arial" charset="0"/>
                        </a:rPr>
                      </a:br>
                      <a:r>
                        <a:rPr lang="en-US" sz="2000" b="1" dirty="0">
                          <a:solidFill>
                            <a:srgbClr val="4D4F53"/>
                          </a:solidFill>
                          <a:latin typeface="Arial" charset="0"/>
                          <a:ea typeface="Arial" charset="0"/>
                          <a:cs typeface="Arial" charset="0"/>
                        </a:rPr>
                        <a:t>Advantage (Part C)</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
                      </a:r>
                      <a:br>
                        <a:rPr lang="en-US" sz="2000" dirty="0">
                          <a:solidFill>
                            <a:srgbClr val="4D4F53"/>
                          </a:solidFill>
                          <a:latin typeface="Arial" charset="0"/>
                          <a:ea typeface="Arial" charset="0"/>
                          <a:cs typeface="Arial" charset="0"/>
                        </a:rPr>
                      </a:br>
                      <a:r>
                        <a:rPr lang="en-US" sz="2000" dirty="0">
                          <a:solidFill>
                            <a:srgbClr val="4D4F53"/>
                          </a:solidFill>
                          <a:latin typeface="Arial" charset="0"/>
                          <a:ea typeface="Arial" charset="0"/>
                          <a:cs typeface="Arial" charset="0"/>
                        </a:rPr>
                        <a:t>1. Hospitalization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2. Medical </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3. Rx (MA-PD)</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TextBox 1"/>
          <p:cNvSpPr txBox="1"/>
          <p:nvPr/>
        </p:nvSpPr>
        <p:spPr>
          <a:xfrm>
            <a:off x="4095574" y="2910420"/>
            <a:ext cx="798617" cy="830997"/>
          </a:xfrm>
          <a:prstGeom prst="rect">
            <a:avLst/>
          </a:prstGeom>
          <a:noFill/>
        </p:spPr>
        <p:txBody>
          <a:bodyPr wrap="none" rtlCol="0">
            <a:spAutoFit/>
          </a:bodyPr>
          <a:lstStyle/>
          <a:p>
            <a:pPr algn="ctr"/>
            <a:r>
              <a:rPr lang="en-US" sz="4800" i="1" dirty="0">
                <a:solidFill>
                  <a:srgbClr val="003B5C"/>
                </a:solidFill>
                <a:latin typeface="Georgia" charset="0"/>
                <a:ea typeface="Georgia" charset="0"/>
                <a:cs typeface="Georgia" charset="0"/>
              </a:rPr>
              <a:t>or</a:t>
            </a:r>
            <a:endParaRPr lang="en-US" dirty="0">
              <a:solidFill>
                <a:srgbClr val="003B5C"/>
              </a:solidFill>
            </a:endParaRPr>
          </a:p>
        </p:txBody>
      </p:sp>
      <p:sp>
        <p:nvSpPr>
          <p:cNvPr id="7" name="Rectangle 6">
            <a:extLst>
              <a:ext uri="{FF2B5EF4-FFF2-40B4-BE49-F238E27FC236}">
                <a16:creationId xmlns:a16="http://schemas.microsoft.com/office/drawing/2014/main" id="{5C54D62B-E755-4E7F-8DA0-87AAF2F515BA}"/>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7D0E1C95-8D5A-2245-83ED-DCE907925895}" type="slidenum">
              <a:rPr lang="en-US" smtClean="0"/>
              <a:pPr/>
              <a:t>16</a:t>
            </a:fld>
            <a:endParaRPr lang="en-US" dirty="0"/>
          </a:p>
        </p:txBody>
      </p:sp>
    </p:spTree>
    <p:extLst>
      <p:ext uri="{BB962C8B-B14F-4D97-AF65-F5344CB8AC3E}">
        <p14:creationId xmlns:p14="http://schemas.microsoft.com/office/powerpoint/2010/main" val="206217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717506"/>
          </a:xfrm>
        </p:spPr>
        <p:txBody>
          <a:bodyPr/>
          <a:lstStyle/>
          <a:p>
            <a:r>
              <a:rPr lang="en-US" dirty="0"/>
              <a:t>Option 1 – Medicare Part A: Hospital Insurance</a:t>
            </a:r>
          </a:p>
        </p:txBody>
      </p:sp>
      <p:sp>
        <p:nvSpPr>
          <p:cNvPr id="23" name="TextBox 8"/>
          <p:cNvSpPr txBox="1">
            <a:spLocks noChangeArrowheads="1"/>
          </p:cNvSpPr>
          <p:nvPr/>
        </p:nvSpPr>
        <p:spPr bwMode="auto">
          <a:xfrm>
            <a:off x="521207" y="6300363"/>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err="1">
                <a:latin typeface="Arial" panose="020B0604020202020204" pitchFamily="34" charset="0"/>
                <a:cs typeface="Arial" panose="020B0604020202020204" pitchFamily="34" charset="0"/>
              </a:rPr>
              <a:t>Medicare.gov</a:t>
            </a:r>
            <a:r>
              <a:rPr lang="en-US" sz="1000" dirty="0">
                <a:latin typeface="Arial" panose="020B0604020202020204" pitchFamily="34" charset="0"/>
                <a:cs typeface="Arial" panose="020B0604020202020204" pitchFamily="34" charset="0"/>
              </a:rPr>
              <a:t>, 2017.</a:t>
            </a:r>
          </a:p>
        </p:txBody>
      </p:sp>
      <p:grpSp>
        <p:nvGrpSpPr>
          <p:cNvPr id="4" name="Group 3"/>
          <p:cNvGrpSpPr/>
          <p:nvPr/>
        </p:nvGrpSpPr>
        <p:grpSpPr>
          <a:xfrm>
            <a:off x="623888" y="2399304"/>
            <a:ext cx="3298117" cy="1773716"/>
            <a:chOff x="623888" y="1881107"/>
            <a:chExt cx="3298117" cy="1773716"/>
          </a:xfrm>
        </p:grpSpPr>
        <p:sp>
          <p:nvSpPr>
            <p:cNvPr id="17" name="Text Placeholder 5"/>
            <p:cNvSpPr txBox="1">
              <a:spLocks/>
            </p:cNvSpPr>
            <p:nvPr/>
          </p:nvSpPr>
          <p:spPr>
            <a:xfrm>
              <a:off x="623888" y="2022858"/>
              <a:ext cx="3298117" cy="1455535"/>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FDBA2E"/>
                </a:buClr>
                <a:buSzPct val="125000"/>
                <a:buFont typeface="Arial" charset="0"/>
                <a:buChar char="•"/>
              </a:pPr>
              <a:r>
                <a:rPr lang="en-US" dirty="0">
                  <a:solidFill>
                    <a:srgbClr val="62706F"/>
                  </a:solidFill>
                </a:rPr>
                <a:t>Inpatient hospitalization</a:t>
              </a:r>
            </a:p>
            <a:p>
              <a:pPr marL="342900" indent="-342900">
                <a:buClr>
                  <a:srgbClr val="FDBA2E"/>
                </a:buClr>
                <a:buSzPct val="125000"/>
                <a:buFont typeface="Arial" charset="0"/>
                <a:buChar char="•"/>
              </a:pPr>
              <a:r>
                <a:rPr lang="en-US" dirty="0">
                  <a:solidFill>
                    <a:srgbClr val="62706F"/>
                  </a:solidFill>
                </a:rPr>
                <a:t>Skilled nursing facilities</a:t>
              </a:r>
            </a:p>
            <a:p>
              <a:pPr marL="342900" indent="-342900">
                <a:buClr>
                  <a:srgbClr val="FDBA2E"/>
                </a:buClr>
                <a:buSzPct val="125000"/>
                <a:buFont typeface="Arial" charset="0"/>
                <a:buChar char="•"/>
              </a:pPr>
              <a:r>
                <a:rPr lang="en-US" dirty="0">
                  <a:solidFill>
                    <a:srgbClr val="62706F"/>
                  </a:solidFill>
                </a:rPr>
                <a:t>Home health care</a:t>
              </a:r>
            </a:p>
            <a:p>
              <a:pPr marL="342900" indent="-342900">
                <a:buClr>
                  <a:srgbClr val="FDBA2E"/>
                </a:buClr>
                <a:buSzPct val="125000"/>
                <a:buFont typeface="Arial" charset="0"/>
                <a:buChar char="•"/>
              </a:pPr>
              <a:r>
                <a:rPr lang="en-US" dirty="0">
                  <a:solidFill>
                    <a:srgbClr val="62706F"/>
                  </a:solidFill>
                </a:rPr>
                <a:t>Hospice</a:t>
              </a:r>
            </a:p>
          </p:txBody>
        </p:sp>
        <p:cxnSp>
          <p:nvCxnSpPr>
            <p:cNvPr id="25" name="Straight Connector 24"/>
            <p:cNvCxnSpPr/>
            <p:nvPr/>
          </p:nvCxnSpPr>
          <p:spPr>
            <a:xfrm>
              <a:off x="716096" y="1881107"/>
              <a:ext cx="3117774"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16096" y="3654823"/>
              <a:ext cx="3117774"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4459658" y="1649868"/>
            <a:ext cx="4493842" cy="584775"/>
          </a:xfrm>
          <a:prstGeom prst="rect">
            <a:avLst/>
          </a:prstGeom>
          <a:noFill/>
        </p:spPr>
        <p:txBody>
          <a:bodyPr wrap="square" rtlCol="0">
            <a:spAutoFit/>
          </a:bodyPr>
          <a:lstStyle/>
          <a:p>
            <a:pPr lvl="0" eaLnBrk="0" hangingPunct="0">
              <a:spcBef>
                <a:spcPct val="20000"/>
              </a:spcBef>
            </a:pPr>
            <a:r>
              <a:rPr lang="en-US" sz="1600" cap="all" dirty="0">
                <a:solidFill>
                  <a:srgbClr val="FDBA2E"/>
                </a:solidFill>
                <a:ea typeface="Arial" charset="0"/>
                <a:cs typeface="Arial" charset="0"/>
              </a:rPr>
              <a:t>Patient costs for an </a:t>
            </a:r>
            <a:br>
              <a:rPr lang="en-US" sz="1600" cap="all" dirty="0">
                <a:solidFill>
                  <a:srgbClr val="FDBA2E"/>
                </a:solidFill>
                <a:ea typeface="Arial" charset="0"/>
                <a:cs typeface="Arial" charset="0"/>
              </a:rPr>
            </a:br>
            <a:r>
              <a:rPr lang="en-US" sz="1600" cap="all" dirty="0">
                <a:solidFill>
                  <a:srgbClr val="FDBA2E"/>
                </a:solidFill>
                <a:ea typeface="Arial" charset="0"/>
                <a:cs typeface="Arial" charset="0"/>
              </a:rPr>
              <a:t>in-hospital stay, 2017</a:t>
            </a:r>
          </a:p>
        </p:txBody>
      </p:sp>
      <p:graphicFrame>
        <p:nvGraphicFramePr>
          <p:cNvPr id="31" name="Table 30"/>
          <p:cNvGraphicFramePr>
            <a:graphicFrameLocks noGrp="1"/>
          </p:cNvGraphicFramePr>
          <p:nvPr>
            <p:extLst>
              <p:ext uri="{D42A27DB-BD31-4B8C-83A1-F6EECF244321}">
                <p14:modId xmlns:p14="http://schemas.microsoft.com/office/powerpoint/2010/main" val="793097387"/>
              </p:ext>
            </p:extLst>
          </p:nvPr>
        </p:nvGraphicFramePr>
        <p:xfrm>
          <a:off x="4459656" y="2399304"/>
          <a:ext cx="4210620" cy="2425928"/>
        </p:xfrm>
        <a:graphic>
          <a:graphicData uri="http://schemas.openxmlformats.org/drawingml/2006/table">
            <a:tbl>
              <a:tblPr firstRow="1" bandRow="1">
                <a:tableStyleId>{5C22544A-7EE6-4342-B048-85BDC9FD1C3A}</a:tableStyleId>
              </a:tblPr>
              <a:tblGrid>
                <a:gridCol w="1687756">
                  <a:extLst>
                    <a:ext uri="{9D8B030D-6E8A-4147-A177-3AD203B41FA5}">
                      <a16:colId xmlns:a16="http://schemas.microsoft.com/office/drawing/2014/main" val="20000"/>
                    </a:ext>
                  </a:extLst>
                </a:gridCol>
                <a:gridCol w="2522864">
                  <a:extLst>
                    <a:ext uri="{9D8B030D-6E8A-4147-A177-3AD203B41FA5}">
                      <a16:colId xmlns:a16="http://schemas.microsoft.com/office/drawing/2014/main" val="20001"/>
                    </a:ext>
                  </a:extLst>
                </a:gridCol>
              </a:tblGrid>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Days 1−60</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$1,316</a:t>
                      </a:r>
                      <a:r>
                        <a:rPr lang="en-US" sz="2000" b="0" baseline="0" dirty="0">
                          <a:solidFill>
                            <a:srgbClr val="62706F"/>
                          </a:solidFill>
                          <a:latin typeface="Arial" charset="0"/>
                          <a:ea typeface="Arial" charset="0"/>
                          <a:cs typeface="Arial" charset="0"/>
                        </a:rPr>
                        <a:t> </a:t>
                      </a:r>
                      <a:r>
                        <a:rPr lang="en-US" sz="2000" b="0" dirty="0">
                          <a:solidFill>
                            <a:srgbClr val="62706F"/>
                          </a:solidFill>
                          <a:latin typeface="Arial" charset="0"/>
                          <a:ea typeface="Arial" charset="0"/>
                          <a:cs typeface="Arial" charset="0"/>
                        </a:rPr>
                        <a:t>deductible</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Days 61−90</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$329</a:t>
                      </a:r>
                      <a:r>
                        <a:rPr lang="en-US" sz="2000" b="0" baseline="0" dirty="0">
                          <a:solidFill>
                            <a:srgbClr val="62706F"/>
                          </a:solidFill>
                          <a:latin typeface="Arial" charset="0"/>
                          <a:ea typeface="Arial" charset="0"/>
                          <a:cs typeface="Arial" charset="0"/>
                        </a:rPr>
                        <a:t> </a:t>
                      </a:r>
                      <a:r>
                        <a:rPr lang="en-US" sz="2000" b="0" dirty="0">
                          <a:solidFill>
                            <a:srgbClr val="62706F"/>
                          </a:solidFill>
                          <a:latin typeface="Arial" charset="0"/>
                          <a:ea typeface="Arial" charset="0"/>
                          <a:cs typeface="Arial" charset="0"/>
                        </a:rPr>
                        <a:t>per day copay</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Days 91−150</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$658</a:t>
                      </a:r>
                      <a:r>
                        <a:rPr lang="en-US" sz="2000" b="0" baseline="0" dirty="0">
                          <a:solidFill>
                            <a:srgbClr val="62706F"/>
                          </a:solidFill>
                          <a:latin typeface="Arial" charset="0"/>
                          <a:ea typeface="Arial" charset="0"/>
                          <a:cs typeface="Arial" charset="0"/>
                        </a:rPr>
                        <a:t> </a:t>
                      </a:r>
                      <a:r>
                        <a:rPr lang="en-US" sz="2000" b="0" dirty="0">
                          <a:solidFill>
                            <a:srgbClr val="62706F"/>
                          </a:solidFill>
                          <a:latin typeface="Arial" charset="0"/>
                          <a:ea typeface="Arial" charset="0"/>
                          <a:cs typeface="Arial" charset="0"/>
                        </a:rPr>
                        <a:t>per day copay</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Days 150+</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All costs</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2" name="Rectangle 11">
            <a:extLst>
              <a:ext uri="{FF2B5EF4-FFF2-40B4-BE49-F238E27FC236}">
                <a16:creationId xmlns:a16="http://schemas.microsoft.com/office/drawing/2014/main" id="{9D2EAB8B-13E2-4B2D-BEBE-432D09248904}"/>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7D0E1C95-8D5A-2245-83ED-DCE907925895}" type="slidenum">
              <a:rPr lang="en-US" smtClean="0"/>
              <a:pPr/>
              <a:t>17</a:t>
            </a:fld>
            <a:endParaRPr lang="en-US" dirty="0"/>
          </a:p>
        </p:txBody>
      </p:sp>
    </p:spTree>
    <p:extLst>
      <p:ext uri="{BB962C8B-B14F-4D97-AF65-F5344CB8AC3E}">
        <p14:creationId xmlns:p14="http://schemas.microsoft.com/office/powerpoint/2010/main" val="13147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717506"/>
          </a:xfrm>
        </p:spPr>
        <p:txBody>
          <a:bodyPr/>
          <a:lstStyle/>
          <a:p>
            <a:r>
              <a:rPr lang="en-US" dirty="0"/>
              <a:t>Option 1 – Medicare Part B: Medical Insurance</a:t>
            </a:r>
          </a:p>
        </p:txBody>
      </p:sp>
      <p:sp>
        <p:nvSpPr>
          <p:cNvPr id="23" name="TextBox 8"/>
          <p:cNvSpPr txBox="1">
            <a:spLocks noChangeArrowheads="1"/>
          </p:cNvSpPr>
          <p:nvPr/>
        </p:nvSpPr>
        <p:spPr bwMode="auto">
          <a:xfrm>
            <a:off x="521207" y="6300363"/>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a:latin typeface="Arial" panose="020B0604020202020204" pitchFamily="34" charset="0"/>
                <a:cs typeface="Arial" panose="020B0604020202020204" pitchFamily="34" charset="0"/>
              </a:rPr>
              <a:t>Medicare.gov, </a:t>
            </a:r>
            <a:r>
              <a:rPr lang="en-US" sz="1000" dirty="0" smtClean="0">
                <a:latin typeface="Arial" panose="020B0604020202020204" pitchFamily="34" charset="0"/>
                <a:cs typeface="Arial" panose="020B0604020202020204" pitchFamily="34" charset="0"/>
              </a:rPr>
              <a:t>2017</a:t>
            </a:r>
            <a:endParaRPr lang="en-US" sz="1000" dirty="0">
              <a:latin typeface="Arial" panose="020B0604020202020204" pitchFamily="34" charset="0"/>
              <a:cs typeface="Arial" panose="020B0604020202020204" pitchFamily="34" charset="0"/>
            </a:endParaRPr>
          </a:p>
        </p:txBody>
      </p:sp>
      <p:grpSp>
        <p:nvGrpSpPr>
          <p:cNvPr id="4" name="Group 3"/>
          <p:cNvGrpSpPr/>
          <p:nvPr/>
        </p:nvGrpSpPr>
        <p:grpSpPr>
          <a:xfrm>
            <a:off x="623888" y="2399304"/>
            <a:ext cx="3298117" cy="2104221"/>
            <a:chOff x="623888" y="1881107"/>
            <a:chExt cx="3298117" cy="2104221"/>
          </a:xfrm>
        </p:grpSpPr>
        <p:sp>
          <p:nvSpPr>
            <p:cNvPr id="17" name="Text Placeholder 5"/>
            <p:cNvSpPr txBox="1">
              <a:spLocks/>
            </p:cNvSpPr>
            <p:nvPr/>
          </p:nvSpPr>
          <p:spPr>
            <a:xfrm>
              <a:off x="623888" y="2022858"/>
              <a:ext cx="3298117" cy="1892414"/>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FDBA2E"/>
                </a:buClr>
                <a:buSzPct val="125000"/>
                <a:buFont typeface="Arial" charset="0"/>
                <a:buChar char="•"/>
              </a:pPr>
              <a:r>
                <a:rPr lang="en-US" dirty="0">
                  <a:solidFill>
                    <a:srgbClr val="62706F"/>
                  </a:solidFill>
                </a:rPr>
                <a:t>Doctors/providers</a:t>
              </a:r>
            </a:p>
            <a:p>
              <a:pPr marL="342900" indent="-342900">
                <a:buClr>
                  <a:srgbClr val="FDBA2E"/>
                </a:buClr>
                <a:buSzPct val="125000"/>
                <a:buFont typeface="Arial" charset="0"/>
                <a:buChar char="•"/>
              </a:pPr>
              <a:r>
                <a:rPr lang="en-US" dirty="0">
                  <a:solidFill>
                    <a:srgbClr val="62706F"/>
                  </a:solidFill>
                </a:rPr>
                <a:t>Preventive benefits</a:t>
              </a:r>
            </a:p>
            <a:p>
              <a:pPr marL="342900" indent="-342900">
                <a:buClr>
                  <a:srgbClr val="FDBA2E"/>
                </a:buClr>
                <a:buSzPct val="125000"/>
                <a:buFont typeface="Arial" charset="0"/>
                <a:buChar char="•"/>
              </a:pPr>
              <a:r>
                <a:rPr lang="en-US" dirty="0">
                  <a:solidFill>
                    <a:srgbClr val="62706F"/>
                  </a:solidFill>
                </a:rPr>
                <a:t>Durable medical equipment</a:t>
              </a:r>
            </a:p>
            <a:p>
              <a:pPr marL="342900" indent="-342900">
                <a:buClr>
                  <a:srgbClr val="FDBA2E"/>
                </a:buClr>
                <a:buSzPct val="125000"/>
                <a:buFont typeface="Arial" charset="0"/>
                <a:buChar char="•"/>
              </a:pPr>
              <a:r>
                <a:rPr lang="en-US" dirty="0">
                  <a:solidFill>
                    <a:srgbClr val="62706F"/>
                  </a:solidFill>
                </a:rPr>
                <a:t>Outpatient services</a:t>
              </a:r>
            </a:p>
          </p:txBody>
        </p:sp>
        <p:cxnSp>
          <p:nvCxnSpPr>
            <p:cNvPr id="25" name="Straight Connector 24"/>
            <p:cNvCxnSpPr/>
            <p:nvPr/>
          </p:nvCxnSpPr>
          <p:spPr>
            <a:xfrm>
              <a:off x="716096" y="1881107"/>
              <a:ext cx="3117774"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16096" y="3985328"/>
              <a:ext cx="3117774"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4459658" y="1882714"/>
            <a:ext cx="4493842" cy="338554"/>
          </a:xfrm>
          <a:prstGeom prst="rect">
            <a:avLst/>
          </a:prstGeom>
          <a:noFill/>
        </p:spPr>
        <p:txBody>
          <a:bodyPr wrap="square" rtlCol="0">
            <a:spAutoFit/>
          </a:bodyPr>
          <a:lstStyle/>
          <a:p>
            <a:pPr lvl="0" eaLnBrk="0" hangingPunct="0">
              <a:spcBef>
                <a:spcPct val="20000"/>
              </a:spcBef>
            </a:pPr>
            <a:r>
              <a:rPr lang="en-US" sz="1600" cap="all">
                <a:solidFill>
                  <a:srgbClr val="FDBA2E"/>
                </a:solidFill>
                <a:ea typeface="Arial" charset="0"/>
                <a:cs typeface="Arial" charset="0"/>
              </a:rPr>
              <a:t>Individual pays, </a:t>
            </a:r>
            <a:r>
              <a:rPr lang="en-US" sz="1600" cap="all" dirty="0">
                <a:solidFill>
                  <a:srgbClr val="FDBA2E"/>
                </a:solidFill>
                <a:ea typeface="Arial" charset="0"/>
                <a:cs typeface="Arial" charset="0"/>
              </a:rPr>
              <a:t>2017</a:t>
            </a:r>
          </a:p>
        </p:txBody>
      </p:sp>
      <p:graphicFrame>
        <p:nvGraphicFramePr>
          <p:cNvPr id="2" name="Table 1"/>
          <p:cNvGraphicFramePr>
            <a:graphicFrameLocks noGrp="1"/>
          </p:cNvGraphicFramePr>
          <p:nvPr>
            <p:extLst>
              <p:ext uri="{D42A27DB-BD31-4B8C-83A1-F6EECF244321}">
                <p14:modId xmlns:p14="http://schemas.microsoft.com/office/powerpoint/2010/main" val="1591327147"/>
              </p:ext>
            </p:extLst>
          </p:nvPr>
        </p:nvGraphicFramePr>
        <p:xfrm>
          <a:off x="4459656" y="2399304"/>
          <a:ext cx="4210619" cy="1914004"/>
        </p:xfrm>
        <a:graphic>
          <a:graphicData uri="http://schemas.openxmlformats.org/drawingml/2006/table">
            <a:tbl>
              <a:tblPr firstRow="1" bandRow="1">
                <a:tableStyleId>{5C22544A-7EE6-4342-B048-85BDC9FD1C3A}</a:tableStyleId>
              </a:tblPr>
              <a:tblGrid>
                <a:gridCol w="4210619">
                  <a:extLst>
                    <a:ext uri="{9D8B030D-6E8A-4147-A177-3AD203B41FA5}">
                      <a16:colId xmlns:a16="http://schemas.microsoft.com/office/drawing/2014/main" val="20000"/>
                    </a:ext>
                  </a:extLst>
                </a:gridCol>
              </a:tblGrid>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Monthly premium (based on MAGI)</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$183 deductible</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20% coinsurance on doctors’ services and outpatient care</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12" name="Rectangle 11">
            <a:extLst>
              <a:ext uri="{FF2B5EF4-FFF2-40B4-BE49-F238E27FC236}">
                <a16:creationId xmlns:a16="http://schemas.microsoft.com/office/drawing/2014/main" id="{D567481D-22BF-4B22-9E0E-64590516F8D8}"/>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4"/>
          </p:nvPr>
        </p:nvSpPr>
        <p:spPr/>
        <p:txBody>
          <a:bodyPr/>
          <a:lstStyle/>
          <a:p>
            <a:fld id="{7D0E1C95-8D5A-2245-83ED-DCE907925895}" type="slidenum">
              <a:rPr lang="en-US" smtClean="0"/>
              <a:pPr/>
              <a:t>18</a:t>
            </a:fld>
            <a:endParaRPr lang="en-US" dirty="0"/>
          </a:p>
        </p:txBody>
      </p:sp>
    </p:spTree>
    <p:extLst>
      <p:ext uri="{BB962C8B-B14F-4D97-AF65-F5344CB8AC3E}">
        <p14:creationId xmlns:p14="http://schemas.microsoft.com/office/powerpoint/2010/main" val="70097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717506"/>
          </a:xfrm>
        </p:spPr>
        <p:txBody>
          <a:bodyPr/>
          <a:lstStyle/>
          <a:p>
            <a:r>
              <a:rPr lang="en-US" dirty="0"/>
              <a:t>Option 1 – Medicare Part B: Monthly Premiums</a:t>
            </a:r>
          </a:p>
        </p:txBody>
      </p:sp>
      <p:sp>
        <p:nvSpPr>
          <p:cNvPr id="23" name="TextBox 8"/>
          <p:cNvSpPr txBox="1">
            <a:spLocks noChangeArrowheads="1"/>
          </p:cNvSpPr>
          <p:nvPr/>
        </p:nvSpPr>
        <p:spPr bwMode="auto">
          <a:xfrm>
            <a:off x="521207" y="6300363"/>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err="1">
                <a:latin typeface="Arial" panose="020B0604020202020204" pitchFamily="34" charset="0"/>
                <a:cs typeface="Arial" panose="020B0604020202020204" pitchFamily="34" charset="0"/>
              </a:rPr>
              <a:t>Medicare.gov</a:t>
            </a:r>
            <a:r>
              <a:rPr lang="en-US" sz="1000" dirty="0">
                <a:latin typeface="Arial" panose="020B0604020202020204" pitchFamily="34" charset="0"/>
                <a:cs typeface="Arial" panose="020B0604020202020204" pitchFamily="34" charset="0"/>
              </a:rPr>
              <a:t>, 2017.</a:t>
            </a:r>
          </a:p>
        </p:txBody>
      </p:sp>
      <p:graphicFrame>
        <p:nvGraphicFramePr>
          <p:cNvPr id="2" name="Table 1"/>
          <p:cNvGraphicFramePr>
            <a:graphicFrameLocks noGrp="1"/>
          </p:cNvGraphicFramePr>
          <p:nvPr>
            <p:extLst>
              <p:ext uri="{D42A27DB-BD31-4B8C-83A1-F6EECF244321}">
                <p14:modId xmlns:p14="http://schemas.microsoft.com/office/powerpoint/2010/main" val="626762338"/>
              </p:ext>
            </p:extLst>
          </p:nvPr>
        </p:nvGraphicFramePr>
        <p:xfrm>
          <a:off x="702904" y="2399304"/>
          <a:ext cx="7218224" cy="3398170"/>
        </p:xfrm>
        <a:graphic>
          <a:graphicData uri="http://schemas.openxmlformats.org/drawingml/2006/table">
            <a:tbl>
              <a:tblPr firstRow="1" bandRow="1">
                <a:tableStyleId>{5C22544A-7EE6-4342-B048-85BDC9FD1C3A}</a:tableStyleId>
              </a:tblPr>
              <a:tblGrid>
                <a:gridCol w="2811477">
                  <a:extLst>
                    <a:ext uri="{9D8B030D-6E8A-4147-A177-3AD203B41FA5}">
                      <a16:colId xmlns:a16="http://schemas.microsoft.com/office/drawing/2014/main" val="20000"/>
                    </a:ext>
                  </a:extLst>
                </a:gridCol>
                <a:gridCol w="2831335">
                  <a:extLst>
                    <a:ext uri="{9D8B030D-6E8A-4147-A177-3AD203B41FA5}">
                      <a16:colId xmlns:a16="http://schemas.microsoft.com/office/drawing/2014/main" val="20001"/>
                    </a:ext>
                  </a:extLst>
                </a:gridCol>
                <a:gridCol w="1575412">
                  <a:extLst>
                    <a:ext uri="{9D8B030D-6E8A-4147-A177-3AD203B41FA5}">
                      <a16:colId xmlns:a16="http://schemas.microsoft.com/office/drawing/2014/main" val="20002"/>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Filed individual tax return</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B5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Filed joint tax return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B5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B5C"/>
                    </a:solidFill>
                  </a:tcPr>
                </a:tc>
                <a:extLst>
                  <a:ext uri="{0D108BD9-81ED-4DB2-BD59-A6C34878D82A}">
                    <a16:rowId xmlns:a16="http://schemas.microsoft.com/office/drawing/2014/main" val="10000"/>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62706F"/>
                          </a:solidFill>
                          <a:effectLst/>
                          <a:uLnTx/>
                          <a:uFillTx/>
                          <a:latin typeface="Arial" charset="0"/>
                          <a:ea typeface="Arial" charset="0"/>
                          <a:cs typeface="Arial" charset="0"/>
                        </a:rPr>
                        <a:t>$85,000 or less</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$170,000 or less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$109.00*</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$85,001−$107,000 </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$170,001 - $214,000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$187.50</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62706F"/>
                          </a:solidFill>
                          <a:effectLst/>
                          <a:uLnTx/>
                          <a:uFillTx/>
                          <a:latin typeface="Arial" charset="0"/>
                          <a:ea typeface="Arial" charset="0"/>
                          <a:cs typeface="Arial" charset="0"/>
                        </a:rPr>
                        <a:t>$107,001−$160,000 </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$214,001 - $320,000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$267.90</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$160,001−$214,000 </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$320,001 - $428,000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$348.30</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62706F"/>
                          </a:solidFill>
                          <a:effectLst/>
                          <a:uLnTx/>
                          <a:uFillTx/>
                          <a:latin typeface="Arial" charset="0"/>
                          <a:ea typeface="Arial" charset="0"/>
                          <a:cs typeface="Arial" charset="0"/>
                        </a:rPr>
                        <a:t>above $214,000 </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above $428,000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$428.60</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8" name="Group 7"/>
          <p:cNvGrpSpPr/>
          <p:nvPr/>
        </p:nvGrpSpPr>
        <p:grpSpPr>
          <a:xfrm>
            <a:off x="702906" y="1882714"/>
            <a:ext cx="7438558" cy="338554"/>
            <a:chOff x="702906" y="1882714"/>
            <a:chExt cx="7438558" cy="338554"/>
          </a:xfrm>
        </p:grpSpPr>
        <p:sp>
          <p:nvSpPr>
            <p:cNvPr id="5" name="TextBox 4"/>
            <p:cNvSpPr txBox="1"/>
            <p:nvPr/>
          </p:nvSpPr>
          <p:spPr>
            <a:xfrm>
              <a:off x="702906" y="1882714"/>
              <a:ext cx="4493842" cy="338554"/>
            </a:xfrm>
            <a:prstGeom prst="rect">
              <a:avLst/>
            </a:prstGeom>
            <a:noFill/>
          </p:spPr>
          <p:txBody>
            <a:bodyPr wrap="square" rtlCol="0">
              <a:spAutoFit/>
            </a:bodyPr>
            <a:lstStyle/>
            <a:p>
              <a:pPr lvl="0" eaLnBrk="0" hangingPunct="0">
                <a:spcBef>
                  <a:spcPct val="20000"/>
                </a:spcBef>
              </a:pPr>
              <a:r>
                <a:rPr lang="en-US" sz="1600" cap="all" dirty="0">
                  <a:solidFill>
                    <a:srgbClr val="FDBA2E"/>
                  </a:solidFill>
                  <a:ea typeface="Arial" charset="0"/>
                  <a:cs typeface="Arial" charset="0"/>
                </a:rPr>
                <a:t>If Your Yearly Income in 2015 was:</a:t>
              </a:r>
            </a:p>
          </p:txBody>
        </p:sp>
        <p:sp>
          <p:nvSpPr>
            <p:cNvPr id="14" name="TextBox 13"/>
            <p:cNvSpPr txBox="1"/>
            <p:nvPr/>
          </p:nvSpPr>
          <p:spPr>
            <a:xfrm>
              <a:off x="6299474" y="1882714"/>
              <a:ext cx="1841990" cy="338554"/>
            </a:xfrm>
            <a:prstGeom prst="rect">
              <a:avLst/>
            </a:prstGeom>
            <a:noFill/>
          </p:spPr>
          <p:txBody>
            <a:bodyPr wrap="square" rtlCol="0">
              <a:spAutoFit/>
            </a:bodyPr>
            <a:lstStyle/>
            <a:p>
              <a:pPr lvl="0" eaLnBrk="0" hangingPunct="0">
                <a:spcBef>
                  <a:spcPct val="20000"/>
                </a:spcBef>
              </a:pPr>
              <a:r>
                <a:rPr lang="en-US" sz="1600" cap="all">
                  <a:solidFill>
                    <a:srgbClr val="FDBA2E"/>
                  </a:solidFill>
                  <a:ea typeface="Arial" charset="0"/>
                  <a:cs typeface="Arial" charset="0"/>
                </a:rPr>
                <a:t>You pay (2017)</a:t>
              </a:r>
              <a:endParaRPr lang="en-US" sz="1600" cap="all" dirty="0">
                <a:solidFill>
                  <a:srgbClr val="FDBA2E"/>
                </a:solidFill>
                <a:ea typeface="Arial" charset="0"/>
                <a:cs typeface="Arial" charset="0"/>
              </a:endParaRPr>
            </a:p>
          </p:txBody>
        </p:sp>
      </p:grpSp>
      <p:sp>
        <p:nvSpPr>
          <p:cNvPr id="15" name="TextBox 8"/>
          <p:cNvSpPr txBox="1">
            <a:spLocks noChangeArrowheads="1"/>
          </p:cNvSpPr>
          <p:nvPr/>
        </p:nvSpPr>
        <p:spPr bwMode="auto">
          <a:xfrm>
            <a:off x="625785" y="5793586"/>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i="1" dirty="0">
                <a:solidFill>
                  <a:srgbClr val="000000"/>
                </a:solidFill>
                <a:latin typeface="Arial" panose="020B0604020202020204" pitchFamily="34" charset="0"/>
                <a:cs typeface="Arial" pitchFamily="34" charset="0"/>
              </a:rPr>
              <a:t>*If protected by the hold-harmless provision; otherwise, it’s $134.</a:t>
            </a:r>
          </a:p>
        </p:txBody>
      </p:sp>
      <p:sp>
        <p:nvSpPr>
          <p:cNvPr id="11" name="Rectangle 10">
            <a:extLst>
              <a:ext uri="{FF2B5EF4-FFF2-40B4-BE49-F238E27FC236}">
                <a16:creationId xmlns:a16="http://schemas.microsoft.com/office/drawing/2014/main" id="{E90B3CB6-B9E7-4EBD-AE2D-6F237EBC4E43}"/>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7D0E1C95-8D5A-2245-83ED-DCE907925895}" type="slidenum">
              <a:rPr lang="en-US" smtClean="0"/>
              <a:pPr/>
              <a:t>19</a:t>
            </a:fld>
            <a:endParaRPr lang="en-US" dirty="0"/>
          </a:p>
        </p:txBody>
      </p:sp>
    </p:spTree>
    <p:extLst>
      <p:ext uri="{BB962C8B-B14F-4D97-AF65-F5344CB8AC3E}">
        <p14:creationId xmlns:p14="http://schemas.microsoft.com/office/powerpoint/2010/main" val="89793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11635"/>
            <a:ext cx="7886700" cy="742913"/>
          </a:xfrm>
        </p:spPr>
        <p:txBody>
          <a:bodyPr/>
          <a:lstStyle/>
          <a:p>
            <a:r>
              <a:rPr lang="en-US" dirty="0"/>
              <a:t>Important things to keep in mind</a:t>
            </a:r>
          </a:p>
        </p:txBody>
      </p:sp>
      <p:sp>
        <p:nvSpPr>
          <p:cNvPr id="3" name="Text Placeholder 2"/>
          <p:cNvSpPr>
            <a:spLocks noGrp="1"/>
          </p:cNvSpPr>
          <p:nvPr>
            <p:ph type="body" sz="quarter" idx="10"/>
          </p:nvPr>
        </p:nvSpPr>
        <p:spPr>
          <a:xfrm>
            <a:off x="702644" y="1570048"/>
            <a:ext cx="7690585" cy="525461"/>
          </a:xfrm>
        </p:spPr>
        <p:txBody>
          <a:bodyPr/>
          <a:lstStyle/>
          <a:p>
            <a:r>
              <a:rPr lang="en-US" dirty="0"/>
              <a:t>• Not a deposit • Not FDIC or  NCUSIF insured • Not guaranteed by the institution  </a:t>
            </a:r>
            <a:br>
              <a:rPr lang="en-US" dirty="0"/>
            </a:br>
            <a:r>
              <a:rPr lang="en-US" dirty="0"/>
              <a:t>• Not insured by any federal government agency • May lose value</a:t>
            </a:r>
          </a:p>
        </p:txBody>
      </p:sp>
      <p:sp>
        <p:nvSpPr>
          <p:cNvPr id="4" name="Text Placeholder 3"/>
          <p:cNvSpPr>
            <a:spLocks noGrp="1"/>
          </p:cNvSpPr>
          <p:nvPr>
            <p:ph type="body" sz="quarter" idx="11"/>
          </p:nvPr>
        </p:nvSpPr>
        <p:spPr>
          <a:xfrm>
            <a:off x="623888" y="2341836"/>
            <a:ext cx="7891462" cy="3837580"/>
          </a:xfrm>
        </p:spPr>
        <p:txBody>
          <a:bodyPr/>
          <a:lstStyle/>
          <a:p>
            <a:r>
              <a:rPr lang="en-US" dirty="0"/>
              <a:t>This material is not a recommendation to buy, sell, hold or roll over any asset, adopt an investment strategy, retain a specific investment manager or use a particular account type. It does not take into account the specific investment objectives, tax and financial condition, or particular needs of any specific person. Investors should work with their financial professional to discuss their specific situation.</a:t>
            </a:r>
          </a:p>
          <a:p>
            <a:pPr>
              <a:spcBef>
                <a:spcPts val="0"/>
              </a:spcBef>
              <a:spcAft>
                <a:spcPts val="600"/>
              </a:spcAft>
            </a:pPr>
            <a:r>
              <a:rPr lang="en-US" dirty="0"/>
              <a:t>This material should be regarded as educational information on health care and is not intended to provide specific advice. If you have questions regarding your particular situation, you should contact your legal or tax advisors.</a:t>
            </a:r>
          </a:p>
          <a:p>
            <a:r>
              <a:rPr lang="en-US" dirty="0">
                <a:latin typeface="Arial" panose="020B0604020202020204" pitchFamily="34" charset="0"/>
                <a:cs typeface="Arial" panose="020B0604020202020204" pitchFamily="34" charset="0"/>
              </a:rPr>
              <a:t>This information is general in nature and is not intended to be tax, legal, accounting or other professional advice. The information provided is based on current laws, which are subject to change at any time, and has not been endorsed by any government agency.</a:t>
            </a:r>
            <a:endParaRPr lang="en-US" dirty="0"/>
          </a:p>
          <a:p>
            <a:r>
              <a:rPr lang="en-US" dirty="0"/>
              <a:t>Nationwide Investment Services Corporation (NISC), member FINRA. Nationwide Retirement Institute is a division of NISC.</a:t>
            </a:r>
          </a:p>
          <a:p>
            <a:r>
              <a:rPr lang="en-US" dirty="0"/>
              <a:t>Nationwide, the Nationwide N and Eagle, Nationwide is on your side and Nationwide Retirement Institute are service marks of Nationwide Mutual Insurance Company. © 2017 Nationwide</a:t>
            </a:r>
          </a:p>
          <a:p>
            <a:r>
              <a:rPr lang="en-US" b="1" dirty="0"/>
              <a:t/>
            </a:r>
            <a:br>
              <a:rPr lang="en-US" b="1" dirty="0"/>
            </a:br>
            <a:r>
              <a:rPr lang="is-IS" b="1" dirty="0"/>
              <a:t>NFM-9512AO.22 (03/17)</a:t>
            </a:r>
            <a:endParaRPr lang="en-US" b="1" dirty="0"/>
          </a:p>
        </p:txBody>
      </p:sp>
      <p:sp>
        <p:nvSpPr>
          <p:cNvPr id="6" name="Rectangle 5">
            <a:extLst>
              <a:ext uri="{FF2B5EF4-FFF2-40B4-BE49-F238E27FC236}">
                <a16:creationId xmlns:a16="http://schemas.microsoft.com/office/drawing/2014/main" id="{F8F31043-F6CE-466F-890B-3F8F1CC8DED6}"/>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4"/>
          </p:nvPr>
        </p:nvSpPr>
        <p:spPr/>
        <p:txBody>
          <a:bodyPr/>
          <a:lstStyle/>
          <a:p>
            <a:fld id="{7D0E1C95-8D5A-2245-83ED-DCE907925895}" type="slidenum">
              <a:rPr lang="en-US" smtClean="0"/>
              <a:pPr/>
              <a:t>2</a:t>
            </a:fld>
            <a:endParaRPr lang="en-US" dirty="0"/>
          </a:p>
        </p:txBody>
      </p:sp>
    </p:spTree>
    <p:extLst>
      <p:ext uri="{BB962C8B-B14F-4D97-AF65-F5344CB8AC3E}">
        <p14:creationId xmlns:p14="http://schemas.microsoft.com/office/powerpoint/2010/main" val="6177808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0" y="6616640"/>
            <a:ext cx="9144000" cy="256627"/>
          </a:xfrm>
          <a:prstGeom prst="rect">
            <a:avLst/>
          </a:prstGeom>
          <a:solidFill>
            <a:srgbClr val="FDBA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0" y="6616640"/>
            <a:ext cx="9144000" cy="256627"/>
          </a:xfrm>
          <a:prstGeom prst="rect">
            <a:avLst/>
          </a:prstGeom>
          <a:solidFill>
            <a:srgbClr val="FDBA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555189"/>
          </a:xfrm>
        </p:spPr>
        <p:txBody>
          <a:bodyPr/>
          <a:lstStyle/>
          <a:p>
            <a:r>
              <a:rPr lang="en-US" dirty="0"/>
              <a:t>Option 1 – Medicare Part D: </a:t>
            </a:r>
            <a:r>
              <a:rPr lang="en-US"/>
              <a:t>Prescription Drug Coverage</a:t>
            </a:r>
          </a:p>
        </p:txBody>
      </p:sp>
      <p:sp>
        <p:nvSpPr>
          <p:cNvPr id="17" name="Text Placeholder 5"/>
          <p:cNvSpPr txBox="1">
            <a:spLocks/>
          </p:cNvSpPr>
          <p:nvPr/>
        </p:nvSpPr>
        <p:spPr>
          <a:xfrm>
            <a:off x="623888" y="2122414"/>
            <a:ext cx="8329612" cy="3507205"/>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FDBA2E"/>
              </a:buClr>
              <a:buSzPct val="125000"/>
              <a:buFont typeface="Arial" charset="0"/>
              <a:buChar char="•"/>
            </a:pPr>
            <a:r>
              <a:rPr lang="en-US" dirty="0">
                <a:solidFill>
                  <a:srgbClr val="62706F"/>
                </a:solidFill>
              </a:rPr>
              <a:t>Available two ways:</a:t>
            </a:r>
          </a:p>
          <a:p>
            <a:pPr marL="800100" lvl="1" indent="-342900">
              <a:buClr>
                <a:srgbClr val="FDBA2E"/>
              </a:buClr>
              <a:buSzPct val="125000"/>
              <a:buFont typeface=".AppleSystemUIFont" charset="-120"/>
              <a:buChar char="−"/>
            </a:pPr>
            <a:r>
              <a:rPr lang="en-US" sz="1600" dirty="0">
                <a:solidFill>
                  <a:srgbClr val="62706F"/>
                </a:solidFill>
              </a:rPr>
              <a:t>Stand-alone Prescription Drug Plans (PDPs)</a:t>
            </a:r>
          </a:p>
          <a:p>
            <a:pPr marL="800100" lvl="1" indent="-342900">
              <a:buClr>
                <a:srgbClr val="FDBA2E"/>
              </a:buClr>
              <a:buSzPct val="125000"/>
              <a:buFont typeface=".AppleSystemUIFont" charset="-120"/>
              <a:buChar char="−"/>
            </a:pPr>
            <a:r>
              <a:rPr lang="en-US" sz="1600" dirty="0">
                <a:solidFill>
                  <a:srgbClr val="62706F"/>
                </a:solidFill>
              </a:rPr>
              <a:t>Through Medicare Advantage Plans (MAPDs)</a:t>
            </a:r>
          </a:p>
          <a:p>
            <a:pPr marL="342900" indent="-342900">
              <a:buClr>
                <a:srgbClr val="FDBA2E"/>
              </a:buClr>
              <a:buSzPct val="125000"/>
              <a:buFont typeface="Arial" charset="0"/>
              <a:buChar char="•"/>
            </a:pPr>
            <a:endParaRPr lang="en-US" dirty="0">
              <a:solidFill>
                <a:srgbClr val="62706F"/>
              </a:solidFill>
            </a:endParaRPr>
          </a:p>
          <a:p>
            <a:pPr marL="342900" indent="-342900">
              <a:buClr>
                <a:srgbClr val="FDBA2E"/>
              </a:buClr>
              <a:buSzPct val="125000"/>
              <a:buFont typeface="Arial" charset="0"/>
              <a:buChar char="•"/>
            </a:pPr>
            <a:r>
              <a:rPr lang="en-US" dirty="0">
                <a:solidFill>
                  <a:srgbClr val="62706F"/>
                </a:solidFill>
              </a:rPr>
              <a:t>ALL people with Medicare can get Part D</a:t>
            </a:r>
          </a:p>
          <a:p>
            <a:pPr marL="342900" indent="-342900">
              <a:buClr>
                <a:srgbClr val="FDBA2E"/>
              </a:buClr>
              <a:buSzPct val="125000"/>
              <a:buFont typeface="Arial" charset="0"/>
              <a:buChar char="•"/>
            </a:pPr>
            <a:endParaRPr lang="en-US" dirty="0">
              <a:solidFill>
                <a:srgbClr val="62706F"/>
              </a:solidFill>
            </a:endParaRPr>
          </a:p>
          <a:p>
            <a:pPr marL="342900" indent="-342900">
              <a:buClr>
                <a:srgbClr val="FDBA2E"/>
              </a:buClr>
              <a:buSzPct val="125000"/>
              <a:buFont typeface="Arial" charset="0"/>
              <a:buChar char="•"/>
            </a:pPr>
            <a:r>
              <a:rPr lang="en-US" dirty="0">
                <a:solidFill>
                  <a:srgbClr val="62706F"/>
                </a:solidFill>
              </a:rPr>
              <a:t>Open Enrollment October 15 to December 7, 2017:</a:t>
            </a:r>
          </a:p>
          <a:p>
            <a:pPr marL="800100" lvl="1" indent="-342900">
              <a:buClr>
                <a:srgbClr val="FDBA2E"/>
              </a:buClr>
              <a:buSzPct val="125000"/>
              <a:buFont typeface=".AppleSystemUIFont" charset="-120"/>
              <a:buChar char="−"/>
            </a:pPr>
            <a:r>
              <a:rPr lang="en-US" sz="1600" dirty="0">
                <a:solidFill>
                  <a:srgbClr val="62706F"/>
                </a:solidFill>
              </a:rPr>
              <a:t>Other enrollment times based on circumstance</a:t>
            </a:r>
          </a:p>
          <a:p>
            <a:pPr marL="800100" lvl="1" indent="-342900">
              <a:buClr>
                <a:srgbClr val="FDBA2E"/>
              </a:buClr>
              <a:buSzPct val="125000"/>
              <a:buFont typeface=".AppleSystemUIFont" charset="-120"/>
              <a:buChar char="−"/>
            </a:pPr>
            <a:r>
              <a:rPr lang="en-US" sz="1600" dirty="0">
                <a:solidFill>
                  <a:srgbClr val="62706F"/>
                </a:solidFill>
              </a:rPr>
              <a:t>Coverage begins January 1, 2018</a:t>
            </a:r>
          </a:p>
        </p:txBody>
      </p:sp>
      <p:cxnSp>
        <p:nvCxnSpPr>
          <p:cNvPr id="25" name="Straight Connector 24"/>
          <p:cNvCxnSpPr/>
          <p:nvPr/>
        </p:nvCxnSpPr>
        <p:spPr>
          <a:xfrm>
            <a:off x="716096" y="3247602"/>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16096" y="3996749"/>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16096" y="5296738"/>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16096" y="1969645"/>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8600" y="6695008"/>
            <a:ext cx="5577840" cy="123111"/>
          </a:xfrm>
          <a:prstGeom prst="rect">
            <a:avLst/>
          </a:prstGeom>
          <a:noFill/>
        </p:spPr>
        <p:txBody>
          <a:bodyPr wrap="square" lIns="0" tIns="0" rIns="0" bIns="0" rtlCol="0" anchor="b">
            <a:spAutoFit/>
          </a:bodyPr>
          <a:lstStyle/>
          <a:p>
            <a:r>
              <a:rPr lang="en-US" sz="800" dirty="0">
                <a:solidFill>
                  <a:srgbClr val="4D4F53"/>
                </a:solidFill>
                <a:latin typeface="Arial"/>
                <a:cs typeface="Arial"/>
              </a:rPr>
              <a:t>FOR BROKER/DEALER USE ONLY—NOT FOR USE WITH THE PUBLIC</a:t>
            </a:r>
          </a:p>
        </p:txBody>
      </p:sp>
      <p:sp>
        <p:nvSpPr>
          <p:cNvPr id="13" name="Rectangle 12">
            <a:extLst>
              <a:ext uri="{FF2B5EF4-FFF2-40B4-BE49-F238E27FC236}">
                <a16:creationId xmlns:a16="http://schemas.microsoft.com/office/drawing/2014/main" id="{98824E79-A473-4CF0-849E-2D6AF9545952}"/>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7D0E1C95-8D5A-2245-83ED-DCE907925895}" type="slidenum">
              <a:rPr lang="en-US" smtClean="0"/>
              <a:pPr/>
              <a:t>20</a:t>
            </a:fld>
            <a:endParaRPr lang="en-US" dirty="0"/>
          </a:p>
        </p:txBody>
      </p:sp>
    </p:spTree>
    <p:extLst>
      <p:ext uri="{BB962C8B-B14F-4D97-AF65-F5344CB8AC3E}">
        <p14:creationId xmlns:p14="http://schemas.microsoft.com/office/powerpoint/2010/main" val="1176333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555189"/>
          </a:xfrm>
        </p:spPr>
        <p:txBody>
          <a:bodyPr/>
          <a:lstStyle/>
          <a:p>
            <a:r>
              <a:rPr lang="en-US" dirty="0"/>
              <a:t>Option 1 – Medicare Part D: Prescription Drug Coverage (2017)</a:t>
            </a:r>
          </a:p>
        </p:txBody>
      </p:sp>
      <p:sp>
        <p:nvSpPr>
          <p:cNvPr id="54" name="AutoShape 18"/>
          <p:cNvSpPr>
            <a:spLocks noChangeArrowheads="1"/>
          </p:cNvSpPr>
          <p:nvPr/>
        </p:nvSpPr>
        <p:spPr bwMode="auto">
          <a:xfrm rot="2609181">
            <a:off x="5702851" y="5552454"/>
            <a:ext cx="221039" cy="306972"/>
          </a:xfrm>
          <a:prstGeom prst="rtTriangle">
            <a:avLst/>
          </a:prstGeom>
          <a:solidFill>
            <a:schemeClr val="bg1"/>
          </a:solidFill>
          <a:ln w="9525">
            <a:no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sp>
        <p:nvSpPr>
          <p:cNvPr id="51" name="Line 37"/>
          <p:cNvSpPr>
            <a:spLocks noChangeShapeType="1"/>
          </p:cNvSpPr>
          <p:nvPr/>
        </p:nvSpPr>
        <p:spPr bwMode="auto">
          <a:xfrm>
            <a:off x="3160906" y="5547463"/>
            <a:ext cx="2471614" cy="0"/>
          </a:xfrm>
          <a:prstGeom prst="line">
            <a:avLst/>
          </a:prstGeom>
          <a:noFill/>
          <a:ln w="28575">
            <a:noFill/>
            <a:round/>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grpSp>
        <p:nvGrpSpPr>
          <p:cNvPr id="4" name="Group 3"/>
          <p:cNvGrpSpPr/>
          <p:nvPr/>
        </p:nvGrpSpPr>
        <p:grpSpPr>
          <a:xfrm>
            <a:off x="3136793" y="5572420"/>
            <a:ext cx="5678684" cy="384339"/>
            <a:chOff x="2672968" y="5572420"/>
            <a:chExt cx="5678684" cy="384339"/>
          </a:xfrm>
        </p:grpSpPr>
        <p:sp>
          <p:nvSpPr>
            <p:cNvPr id="52" name="Rectangle 20"/>
            <p:cNvSpPr>
              <a:spLocks noChangeArrowheads="1"/>
            </p:cNvSpPr>
            <p:nvPr/>
          </p:nvSpPr>
          <p:spPr bwMode="auto">
            <a:xfrm>
              <a:off x="2672968" y="5572420"/>
              <a:ext cx="2485680" cy="384339"/>
            </a:xfrm>
            <a:prstGeom prst="rect">
              <a:avLst/>
            </a:prstGeom>
            <a:solidFill>
              <a:srgbClr val="326295"/>
            </a:solidFill>
            <a:ln w="9525">
              <a:noFill/>
              <a:miter lim="800000"/>
              <a:headEnd/>
              <a:tailEnd/>
            </a:ln>
            <a:effectLst/>
          </p:spPr>
          <p:txBody>
            <a:bodyPr wrap="none" anchor="ctr"/>
            <a:lstStyle/>
            <a:p>
              <a:pPr>
                <a:defRPr/>
              </a:pPr>
              <a:r>
                <a:rPr lang="en-US" sz="1200" dirty="0">
                  <a:solidFill>
                    <a:schemeClr val="bg1"/>
                  </a:solidFill>
                  <a:latin typeface="Arial" pitchFamily="34" charset="0"/>
                  <a:ea typeface="+mn-ea"/>
                  <a:cs typeface="Arial" pitchFamily="34" charset="0"/>
                </a:rPr>
                <a:t>$400 Deductible</a:t>
              </a:r>
            </a:p>
          </p:txBody>
        </p:sp>
        <p:sp>
          <p:nvSpPr>
            <p:cNvPr id="53" name="Text Box 14"/>
            <p:cNvSpPr txBox="1">
              <a:spLocks noChangeArrowheads="1"/>
            </p:cNvSpPr>
            <p:nvPr/>
          </p:nvSpPr>
          <p:spPr bwMode="auto">
            <a:xfrm>
              <a:off x="5281224" y="5599872"/>
              <a:ext cx="3070428" cy="277024"/>
            </a:xfrm>
            <a:prstGeom prst="rect">
              <a:avLst/>
            </a:prstGeom>
            <a:noFill/>
            <a:ln w="9525">
              <a:noFill/>
              <a:miter lim="800000"/>
              <a:headEnd/>
              <a:tailEnd/>
            </a:ln>
          </p:spPr>
          <p:txBody>
            <a:bodyPr>
              <a:spAutoFit/>
            </a:bodyPr>
            <a:lstStyle/>
            <a:p>
              <a:pPr>
                <a:defRPr/>
              </a:pPr>
              <a:r>
                <a:rPr lang="en-US" sz="1200" b="1" dirty="0">
                  <a:solidFill>
                    <a:schemeClr val="tx1">
                      <a:lumMod val="75000"/>
                      <a:lumOff val="25000"/>
                    </a:schemeClr>
                  </a:solidFill>
                  <a:latin typeface="Arial" pitchFamily="34" charset="0"/>
                  <a:cs typeface="Arial" pitchFamily="34" charset="0"/>
                </a:rPr>
                <a:t>Beneficiary pays </a:t>
              </a:r>
              <a:r>
                <a:rPr lang="en-US" sz="1200" dirty="0">
                  <a:solidFill>
                    <a:schemeClr val="tx1">
                      <a:lumMod val="75000"/>
                      <a:lumOff val="25000"/>
                    </a:schemeClr>
                  </a:solidFill>
                  <a:latin typeface="Arial" pitchFamily="34" charset="0"/>
                  <a:cs typeface="Arial" pitchFamily="34" charset="0"/>
                </a:rPr>
                <a:t>100% or $400</a:t>
              </a:r>
            </a:p>
          </p:txBody>
        </p:sp>
        <p:sp>
          <p:nvSpPr>
            <p:cNvPr id="49" name="AutoShape 30"/>
            <p:cNvSpPr>
              <a:spLocks noChangeArrowheads="1"/>
            </p:cNvSpPr>
            <p:nvPr/>
          </p:nvSpPr>
          <p:spPr bwMode="auto">
            <a:xfrm rot="2609181">
              <a:off x="5219471" y="5640895"/>
              <a:ext cx="221038" cy="244263"/>
            </a:xfrm>
            <a:prstGeom prst="rtTriangle">
              <a:avLst/>
            </a:prstGeom>
            <a:solidFill>
              <a:srgbClr val="326295"/>
            </a:solidFill>
            <a:ln w="9525">
              <a:no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grpSp>
      <p:grpSp>
        <p:nvGrpSpPr>
          <p:cNvPr id="7" name="Group 6"/>
          <p:cNvGrpSpPr/>
          <p:nvPr/>
        </p:nvGrpSpPr>
        <p:grpSpPr>
          <a:xfrm>
            <a:off x="3124264" y="2747843"/>
            <a:ext cx="5949063" cy="1707645"/>
            <a:chOff x="2660439" y="2747843"/>
            <a:chExt cx="5949063" cy="1707645"/>
          </a:xfrm>
        </p:grpSpPr>
        <p:sp>
          <p:nvSpPr>
            <p:cNvPr id="41" name="Rectangle 23"/>
            <p:cNvSpPr>
              <a:spLocks noChangeArrowheads="1"/>
            </p:cNvSpPr>
            <p:nvPr/>
          </p:nvSpPr>
          <p:spPr bwMode="auto">
            <a:xfrm>
              <a:off x="2660439" y="2747843"/>
              <a:ext cx="2483164" cy="1707645"/>
            </a:xfrm>
            <a:prstGeom prst="rect">
              <a:avLst/>
            </a:prstGeom>
            <a:noFill/>
            <a:ln w="9525">
              <a:noFill/>
              <a:miter lim="800000"/>
              <a:headEnd/>
              <a:tailEnd/>
            </a:ln>
            <a:effectLst/>
          </p:spPr>
          <p:txBody>
            <a:bodyPr wrap="none" anchor="ctr"/>
            <a:lstStyle/>
            <a:p>
              <a:pPr>
                <a:lnSpc>
                  <a:spcPts val="2800"/>
                </a:lnSpc>
                <a:defRPr/>
              </a:pPr>
              <a:r>
                <a:rPr lang="en-US" sz="2200" b="1" dirty="0">
                  <a:solidFill>
                    <a:srgbClr val="326295"/>
                  </a:solidFill>
                  <a:latin typeface="Arial" pitchFamily="34" charset="0"/>
                  <a:ea typeface="+mn-ea"/>
                  <a:cs typeface="Arial" pitchFamily="34" charset="0"/>
                </a:rPr>
                <a:t>100%</a:t>
              </a:r>
            </a:p>
            <a:p>
              <a:pPr>
                <a:lnSpc>
                  <a:spcPts val="1600"/>
                </a:lnSpc>
                <a:defRPr/>
              </a:pPr>
              <a:r>
                <a:rPr lang="en-US" sz="1400" b="1" dirty="0">
                  <a:solidFill>
                    <a:srgbClr val="326295"/>
                  </a:solidFill>
                  <a:latin typeface="Arial" pitchFamily="34" charset="0"/>
                  <a:ea typeface="+mn-ea"/>
                  <a:cs typeface="Arial" pitchFamily="34" charset="0"/>
                </a:rPr>
                <a:t>No Medicare coverage</a:t>
              </a:r>
            </a:p>
            <a:p>
              <a:pPr>
                <a:lnSpc>
                  <a:spcPts val="1600"/>
                </a:lnSpc>
                <a:defRPr/>
              </a:pPr>
              <a:r>
                <a:rPr lang="en-US" sz="1400" dirty="0">
                  <a:solidFill>
                    <a:srgbClr val="326295"/>
                  </a:solidFill>
                  <a:latin typeface="Arial" pitchFamily="34" charset="0"/>
                  <a:ea typeface="+mn-ea"/>
                  <a:cs typeface="Arial" pitchFamily="34" charset="0"/>
                </a:rPr>
                <a:t>in donut hole</a:t>
              </a:r>
            </a:p>
          </p:txBody>
        </p:sp>
        <p:sp>
          <p:nvSpPr>
            <p:cNvPr id="42" name="Text Box 35"/>
            <p:cNvSpPr txBox="1">
              <a:spLocks noChangeArrowheads="1"/>
            </p:cNvSpPr>
            <p:nvPr/>
          </p:nvSpPr>
          <p:spPr bwMode="auto">
            <a:xfrm>
              <a:off x="5274202" y="3381182"/>
              <a:ext cx="3335300" cy="615553"/>
            </a:xfrm>
            <a:prstGeom prst="rect">
              <a:avLst/>
            </a:prstGeom>
            <a:noFill/>
            <a:ln w="9525">
              <a:noFill/>
              <a:miter lim="800000"/>
              <a:headEnd/>
              <a:tailEnd/>
            </a:ln>
          </p:spPr>
          <p:txBody>
            <a:bodyPr wrap="square">
              <a:spAutoFit/>
            </a:bodyPr>
            <a:lstStyle/>
            <a:p>
              <a:pPr>
                <a:defRPr/>
              </a:pPr>
              <a:r>
                <a:rPr lang="en-US" sz="1200" b="1" dirty="0">
                  <a:solidFill>
                    <a:schemeClr val="tx1">
                      <a:lumMod val="75000"/>
                      <a:lumOff val="25000"/>
                    </a:schemeClr>
                  </a:solidFill>
                  <a:latin typeface="Arial" pitchFamily="34" charset="0"/>
                  <a:cs typeface="Arial" pitchFamily="34" charset="0"/>
                </a:rPr>
                <a:t>Beneficiary pays </a:t>
              </a:r>
              <a:r>
                <a:rPr lang="en-US" sz="1200" dirty="0">
                  <a:solidFill>
                    <a:schemeClr val="tx1">
                      <a:lumMod val="75000"/>
                      <a:lumOff val="25000"/>
                    </a:schemeClr>
                  </a:solidFill>
                  <a:latin typeface="Arial" pitchFamily="34" charset="0"/>
                  <a:cs typeface="Arial" pitchFamily="34" charset="0"/>
                </a:rPr>
                <a:t>100%</a:t>
              </a:r>
            </a:p>
            <a:p>
              <a:pPr marL="182880" indent="-91440">
                <a:buFont typeface="Arial"/>
                <a:buChar char="•"/>
                <a:defRPr/>
              </a:pPr>
              <a:r>
                <a:rPr lang="en-US" sz="1100" dirty="0">
                  <a:solidFill>
                    <a:schemeClr val="tx1">
                      <a:lumMod val="75000"/>
                      <a:lumOff val="25000"/>
                    </a:schemeClr>
                  </a:solidFill>
                  <a:latin typeface="Arial" pitchFamily="34" charset="0"/>
                  <a:cs typeface="Arial" pitchFamily="34" charset="0"/>
                </a:rPr>
                <a:t>40% of the cost for brand name medications</a:t>
              </a:r>
            </a:p>
            <a:p>
              <a:pPr marL="182880" indent="-91440">
                <a:buFont typeface="Arial"/>
                <a:buChar char="•"/>
                <a:defRPr/>
              </a:pPr>
              <a:r>
                <a:rPr lang="en-US" sz="1100" dirty="0">
                  <a:solidFill>
                    <a:schemeClr val="tx1">
                      <a:lumMod val="75000"/>
                      <a:lumOff val="25000"/>
                    </a:schemeClr>
                  </a:solidFill>
                  <a:latin typeface="Arial" pitchFamily="34" charset="0"/>
                  <a:cs typeface="Arial" pitchFamily="34" charset="0"/>
                </a:rPr>
                <a:t>51% of the cost of generic medications</a:t>
              </a:r>
            </a:p>
          </p:txBody>
        </p:sp>
        <p:sp>
          <p:nvSpPr>
            <p:cNvPr id="43" name="AutoShape 30"/>
            <p:cNvSpPr>
              <a:spLocks noChangeArrowheads="1"/>
            </p:cNvSpPr>
            <p:nvPr/>
          </p:nvSpPr>
          <p:spPr bwMode="auto">
            <a:xfrm rot="2609181">
              <a:off x="5218291" y="3454568"/>
              <a:ext cx="221038" cy="244263"/>
            </a:xfrm>
            <a:prstGeom prst="rtTriangle">
              <a:avLst/>
            </a:prstGeom>
            <a:solidFill>
              <a:srgbClr val="326295"/>
            </a:solidFill>
            <a:ln w="9525">
              <a:no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grpSp>
      <p:sp>
        <p:nvSpPr>
          <p:cNvPr id="40" name="AutoShape 38"/>
          <p:cNvSpPr>
            <a:spLocks noChangeArrowheads="1"/>
          </p:cNvSpPr>
          <p:nvPr/>
        </p:nvSpPr>
        <p:spPr bwMode="auto">
          <a:xfrm rot="2609181">
            <a:off x="5698934" y="2132225"/>
            <a:ext cx="221055" cy="199730"/>
          </a:xfrm>
          <a:prstGeom prst="rtTriangle">
            <a:avLst/>
          </a:prstGeom>
          <a:solidFill>
            <a:schemeClr val="bg1"/>
          </a:solidFill>
          <a:ln w="9525">
            <a:no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sp>
        <p:nvSpPr>
          <p:cNvPr id="27" name="Line 33"/>
          <p:cNvSpPr>
            <a:spLocks noChangeShapeType="1"/>
          </p:cNvSpPr>
          <p:nvPr/>
        </p:nvSpPr>
        <p:spPr bwMode="auto">
          <a:xfrm>
            <a:off x="3124264" y="5581045"/>
            <a:ext cx="2536280" cy="0"/>
          </a:xfrm>
          <a:prstGeom prst="line">
            <a:avLst/>
          </a:prstGeom>
          <a:noFill/>
          <a:ln w="28575">
            <a:solidFill>
              <a:schemeClr val="bg1"/>
            </a:solidFill>
            <a:round/>
            <a:headEnd/>
            <a:tailEnd/>
          </a:ln>
        </p:spPr>
        <p:txBody>
          <a:bodyPr wrap="none" anchor="ctr"/>
          <a:lstStyle/>
          <a:p>
            <a:pPr>
              <a:defRPr/>
            </a:pPr>
            <a:endParaRPr lang="en-US" sz="1800" dirty="0">
              <a:solidFill>
                <a:srgbClr val="000000"/>
              </a:solidFill>
              <a:latin typeface="Arial" pitchFamily="34" charset="0"/>
              <a:cs typeface="Arial" pitchFamily="34" charset="0"/>
            </a:endParaRPr>
          </a:p>
        </p:txBody>
      </p:sp>
      <p:grpSp>
        <p:nvGrpSpPr>
          <p:cNvPr id="68" name="Group 67"/>
          <p:cNvGrpSpPr/>
          <p:nvPr/>
        </p:nvGrpSpPr>
        <p:grpSpPr>
          <a:xfrm>
            <a:off x="3142224" y="4455487"/>
            <a:ext cx="5672658" cy="1109030"/>
            <a:chOff x="3142224" y="4455487"/>
            <a:chExt cx="5672658" cy="1109030"/>
          </a:xfrm>
        </p:grpSpPr>
        <p:sp>
          <p:nvSpPr>
            <p:cNvPr id="46" name="AutoShape 30"/>
            <p:cNvSpPr>
              <a:spLocks noChangeArrowheads="1"/>
            </p:cNvSpPr>
            <p:nvPr/>
          </p:nvSpPr>
          <p:spPr bwMode="auto">
            <a:xfrm rot="2609181">
              <a:off x="5686179" y="4947951"/>
              <a:ext cx="221039" cy="244262"/>
            </a:xfrm>
            <a:prstGeom prst="rtTriangle">
              <a:avLst/>
            </a:prstGeom>
            <a:solidFill>
              <a:srgbClr val="326295"/>
            </a:solidFill>
            <a:ln w="9525">
              <a:no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grpSp>
          <p:nvGrpSpPr>
            <p:cNvPr id="5" name="Group 4"/>
            <p:cNvGrpSpPr/>
            <p:nvPr/>
          </p:nvGrpSpPr>
          <p:grpSpPr>
            <a:xfrm>
              <a:off x="3142224" y="4455487"/>
              <a:ext cx="5672658" cy="1109030"/>
              <a:chOff x="2678399" y="4455487"/>
              <a:chExt cx="5672658" cy="1109030"/>
            </a:xfrm>
          </p:grpSpPr>
          <p:sp>
            <p:nvSpPr>
              <p:cNvPr id="44" name="Rectangle 21"/>
              <p:cNvSpPr>
                <a:spLocks noChangeArrowheads="1"/>
              </p:cNvSpPr>
              <p:nvPr/>
            </p:nvSpPr>
            <p:spPr bwMode="auto">
              <a:xfrm>
                <a:off x="2678399" y="4459427"/>
                <a:ext cx="1967245" cy="1105090"/>
              </a:xfrm>
              <a:prstGeom prst="rect">
                <a:avLst/>
              </a:prstGeom>
              <a:solidFill>
                <a:srgbClr val="003B5C"/>
              </a:solidFill>
              <a:ln w="9525">
                <a:noFill/>
                <a:miter lim="800000"/>
                <a:headEnd/>
                <a:tailEnd/>
              </a:ln>
              <a:effectLst/>
            </p:spPr>
            <p:txBody>
              <a:bodyPr wrap="none" anchor="ctr"/>
              <a:lstStyle/>
              <a:p>
                <a:pPr>
                  <a:lnSpc>
                    <a:spcPct val="80000"/>
                  </a:lnSpc>
                  <a:defRPr/>
                </a:pPr>
                <a:r>
                  <a:rPr lang="en-US" sz="1400" b="1" dirty="0">
                    <a:solidFill>
                      <a:srgbClr val="FFFFFF"/>
                    </a:solidFill>
                    <a:latin typeface="Arial" pitchFamily="34" charset="0"/>
                    <a:ea typeface="+mn-ea"/>
                    <a:cs typeface="Arial" pitchFamily="34" charset="0"/>
                  </a:rPr>
                  <a:t>75%</a:t>
                </a:r>
              </a:p>
              <a:p>
                <a:pPr>
                  <a:lnSpc>
                    <a:spcPct val="80000"/>
                  </a:lnSpc>
                  <a:defRPr/>
                </a:pPr>
                <a:r>
                  <a:rPr lang="en-US" sz="1400" b="1" dirty="0">
                    <a:solidFill>
                      <a:srgbClr val="FFFFFF"/>
                    </a:solidFill>
                    <a:latin typeface="Arial" pitchFamily="34" charset="0"/>
                    <a:ea typeface="+mn-ea"/>
                    <a:cs typeface="Arial" pitchFamily="34" charset="0"/>
                  </a:rPr>
                  <a:t>Medicare benefit</a:t>
                </a:r>
              </a:p>
              <a:p>
                <a:pPr>
                  <a:lnSpc>
                    <a:spcPct val="80000"/>
                  </a:lnSpc>
                  <a:defRPr/>
                </a:pPr>
                <a:r>
                  <a:rPr lang="en-US" sz="1400" dirty="0">
                    <a:solidFill>
                      <a:srgbClr val="FFFFFF"/>
                    </a:solidFill>
                    <a:latin typeface="Arial" pitchFamily="34" charset="0"/>
                    <a:ea typeface="+mn-ea"/>
                    <a:cs typeface="Arial" pitchFamily="34" charset="0"/>
                  </a:rPr>
                  <a:t>(initial coverage)</a:t>
                </a:r>
              </a:p>
            </p:txBody>
          </p:sp>
          <p:sp>
            <p:nvSpPr>
              <p:cNvPr id="45" name="Text Box 13"/>
              <p:cNvSpPr txBox="1">
                <a:spLocks noChangeArrowheads="1"/>
              </p:cNvSpPr>
              <p:nvPr/>
            </p:nvSpPr>
            <p:spPr bwMode="auto">
              <a:xfrm>
                <a:off x="5290675" y="4782483"/>
                <a:ext cx="3060382" cy="461665"/>
              </a:xfrm>
              <a:prstGeom prst="rect">
                <a:avLst/>
              </a:prstGeom>
              <a:noFill/>
              <a:ln w="9525">
                <a:noFill/>
                <a:miter lim="800000"/>
                <a:headEnd/>
                <a:tailEnd/>
              </a:ln>
            </p:spPr>
            <p:txBody>
              <a:bodyPr wrap="square">
                <a:spAutoFit/>
              </a:bodyPr>
              <a:lstStyle/>
              <a:p>
                <a:pPr>
                  <a:defRPr/>
                </a:pPr>
                <a:r>
                  <a:rPr lang="en-US" sz="1200" b="1" dirty="0">
                    <a:solidFill>
                      <a:schemeClr val="tx1">
                        <a:lumMod val="75000"/>
                        <a:lumOff val="25000"/>
                      </a:schemeClr>
                    </a:solidFill>
                    <a:latin typeface="Arial" pitchFamily="34" charset="0"/>
                    <a:cs typeface="Arial" pitchFamily="34" charset="0"/>
                  </a:rPr>
                  <a:t>Beneficiary pays</a:t>
                </a:r>
                <a:r>
                  <a:rPr lang="en-US" sz="1200" dirty="0">
                    <a:solidFill>
                      <a:schemeClr val="tx1">
                        <a:lumMod val="75000"/>
                        <a:lumOff val="25000"/>
                      </a:schemeClr>
                    </a:solidFill>
                    <a:latin typeface="Arial" pitchFamily="34" charset="0"/>
                    <a:cs typeface="Arial" pitchFamily="34" charset="0"/>
                  </a:rPr>
                  <a:t> 25% or flat co-pay amounts based on formulary</a:t>
                </a:r>
              </a:p>
            </p:txBody>
          </p:sp>
          <p:sp>
            <p:nvSpPr>
              <p:cNvPr id="47" name="Rectangle 22"/>
              <p:cNvSpPr>
                <a:spLocks noChangeArrowheads="1"/>
              </p:cNvSpPr>
              <p:nvPr/>
            </p:nvSpPr>
            <p:spPr bwMode="auto">
              <a:xfrm>
                <a:off x="4645644" y="4455487"/>
                <a:ext cx="504370" cy="1107060"/>
              </a:xfrm>
              <a:prstGeom prst="rect">
                <a:avLst/>
              </a:prstGeom>
              <a:solidFill>
                <a:srgbClr val="326295"/>
              </a:solidFill>
              <a:ln w="9525">
                <a:noFill/>
                <a:miter lim="800000"/>
                <a:headEnd/>
                <a:tailEnd/>
              </a:ln>
              <a:effectLst/>
            </p:spPr>
            <p:txBody>
              <a:bodyPr wrap="none" anchor="ctr"/>
              <a:lstStyle/>
              <a:p>
                <a:pPr>
                  <a:defRPr/>
                </a:pPr>
                <a:endParaRPr lang="en-US" sz="1800" dirty="0">
                  <a:solidFill>
                    <a:schemeClr val="bg1"/>
                  </a:solidFill>
                  <a:latin typeface="Arial" pitchFamily="34" charset="0"/>
                  <a:ea typeface="+mn-ea"/>
                  <a:cs typeface="Arial" pitchFamily="34" charset="0"/>
                </a:endParaRPr>
              </a:p>
            </p:txBody>
          </p:sp>
        </p:grpSp>
      </p:grpSp>
      <p:grpSp>
        <p:nvGrpSpPr>
          <p:cNvPr id="67" name="Group 66"/>
          <p:cNvGrpSpPr/>
          <p:nvPr/>
        </p:nvGrpSpPr>
        <p:grpSpPr>
          <a:xfrm>
            <a:off x="5695817" y="4309443"/>
            <a:ext cx="2623986" cy="278229"/>
            <a:chOff x="5695817" y="4309443"/>
            <a:chExt cx="2623986" cy="278229"/>
          </a:xfrm>
        </p:grpSpPr>
        <p:sp>
          <p:nvSpPr>
            <p:cNvPr id="33" name="Text Box 10"/>
            <p:cNvSpPr txBox="1">
              <a:spLocks noChangeArrowheads="1"/>
            </p:cNvSpPr>
            <p:nvPr/>
          </p:nvSpPr>
          <p:spPr bwMode="auto">
            <a:xfrm>
              <a:off x="5769642" y="4309443"/>
              <a:ext cx="2550161" cy="276999"/>
            </a:xfrm>
            <a:prstGeom prst="rect">
              <a:avLst/>
            </a:prstGeom>
            <a:noFill/>
            <a:ln w="9525">
              <a:noFill/>
              <a:miter lim="800000"/>
              <a:headEnd/>
              <a:tailEnd/>
            </a:ln>
          </p:spPr>
          <p:txBody>
            <a:bodyPr>
              <a:spAutoFit/>
            </a:bodyPr>
            <a:lstStyle/>
            <a:p>
              <a:pPr>
                <a:defRPr/>
              </a:pPr>
              <a:r>
                <a:rPr lang="en-US" sz="1200" dirty="0">
                  <a:solidFill>
                    <a:schemeClr val="tx1">
                      <a:lumMod val="75000"/>
                      <a:lumOff val="25000"/>
                    </a:schemeClr>
                  </a:solidFill>
                  <a:latin typeface="Arial" pitchFamily="34" charset="0"/>
                  <a:cs typeface="Arial" pitchFamily="34" charset="0"/>
                </a:rPr>
                <a:t>$3,700 in total drug costs</a:t>
              </a:r>
            </a:p>
          </p:txBody>
        </p:sp>
        <p:sp>
          <p:nvSpPr>
            <p:cNvPr id="34" name="AutoShape 30"/>
            <p:cNvSpPr>
              <a:spLocks noChangeArrowheads="1"/>
            </p:cNvSpPr>
            <p:nvPr/>
          </p:nvSpPr>
          <p:spPr bwMode="auto">
            <a:xfrm rot="2609181">
              <a:off x="5695817" y="4343410"/>
              <a:ext cx="221038" cy="244262"/>
            </a:xfrm>
            <a:prstGeom prst="rtTriangle">
              <a:avLst/>
            </a:prstGeom>
            <a:solidFill>
              <a:srgbClr val="003B5C"/>
            </a:solidFill>
            <a:ln w="9525">
              <a:solidFill>
                <a:srgbClr val="00355E"/>
              </a:solidFill>
              <a:miter lim="800000"/>
              <a:headEnd/>
              <a:tailEnd/>
            </a:ln>
          </p:spPr>
          <p:txBody>
            <a:bodyPr wrap="none" anchor="ctr"/>
            <a:lstStyle/>
            <a:p>
              <a:pPr>
                <a:defRPr/>
              </a:pPr>
              <a:endParaRPr lang="en-US" sz="1800" dirty="0">
                <a:solidFill>
                  <a:schemeClr val="bg1"/>
                </a:solidFill>
                <a:latin typeface="+mn-lt"/>
                <a:cs typeface="ＭＳ Ｐゴシック" charset="-128"/>
              </a:endParaRPr>
            </a:p>
          </p:txBody>
        </p:sp>
      </p:grpSp>
      <p:grpSp>
        <p:nvGrpSpPr>
          <p:cNvPr id="70" name="Group 69"/>
          <p:cNvGrpSpPr/>
          <p:nvPr/>
        </p:nvGrpSpPr>
        <p:grpSpPr>
          <a:xfrm>
            <a:off x="3172875" y="1879341"/>
            <a:ext cx="6093088" cy="827913"/>
            <a:chOff x="3172875" y="1879341"/>
            <a:chExt cx="6093088" cy="827913"/>
          </a:xfrm>
        </p:grpSpPr>
        <p:sp>
          <p:nvSpPr>
            <p:cNvPr id="37" name="Rectangle 24"/>
            <p:cNvSpPr>
              <a:spLocks noChangeArrowheads="1"/>
            </p:cNvSpPr>
            <p:nvPr/>
          </p:nvSpPr>
          <p:spPr bwMode="auto">
            <a:xfrm>
              <a:off x="3172875" y="1897059"/>
              <a:ext cx="2260793" cy="810195"/>
            </a:xfrm>
            <a:prstGeom prst="rect">
              <a:avLst/>
            </a:prstGeom>
            <a:solidFill>
              <a:srgbClr val="003B5C"/>
            </a:solidFill>
            <a:ln w="9525">
              <a:noFill/>
              <a:miter lim="800000"/>
              <a:headEnd/>
              <a:tailEnd/>
            </a:ln>
            <a:effectLst/>
          </p:spPr>
          <p:txBody>
            <a:bodyPr wrap="none" anchor="ctr" anchorCtr="1"/>
            <a:lstStyle/>
            <a:p>
              <a:pPr>
                <a:lnSpc>
                  <a:spcPct val="80000"/>
                </a:lnSpc>
              </a:pPr>
              <a:endParaRPr lang="en-US" sz="1400" b="1" dirty="0">
                <a:solidFill>
                  <a:srgbClr val="FFFFFF"/>
                </a:solidFill>
                <a:latin typeface="Arial" pitchFamily="34" charset="0"/>
                <a:cs typeface="Arial" pitchFamily="34" charset="0"/>
              </a:endParaRPr>
            </a:p>
            <a:p>
              <a:pPr>
                <a:lnSpc>
                  <a:spcPct val="80000"/>
                </a:lnSpc>
              </a:pPr>
              <a:r>
                <a:rPr lang="en-US" sz="1400" b="1" dirty="0">
                  <a:solidFill>
                    <a:srgbClr val="FFFFFF"/>
                  </a:solidFill>
                  <a:latin typeface="Arial" pitchFamily="34" charset="0"/>
                  <a:cs typeface="Arial" pitchFamily="34" charset="0"/>
                </a:rPr>
                <a:t>95% </a:t>
              </a:r>
              <a:br>
                <a:rPr lang="en-US" sz="1400" b="1" dirty="0">
                  <a:solidFill>
                    <a:srgbClr val="FFFFFF"/>
                  </a:solidFill>
                  <a:latin typeface="Arial" pitchFamily="34" charset="0"/>
                  <a:cs typeface="Arial" pitchFamily="34" charset="0"/>
                </a:rPr>
              </a:br>
              <a:r>
                <a:rPr lang="en-US" sz="1400" b="1" dirty="0">
                  <a:solidFill>
                    <a:srgbClr val="FFFFFF"/>
                  </a:solidFill>
                  <a:latin typeface="Arial" pitchFamily="34" charset="0"/>
                  <a:cs typeface="Arial" pitchFamily="34" charset="0"/>
                </a:rPr>
                <a:t>Medicare benefit</a:t>
              </a:r>
            </a:p>
            <a:p>
              <a:pPr>
                <a:lnSpc>
                  <a:spcPct val="80000"/>
                </a:lnSpc>
              </a:pPr>
              <a:r>
                <a:rPr lang="en-US" sz="1200" dirty="0">
                  <a:solidFill>
                    <a:srgbClr val="FFFFFF"/>
                  </a:solidFill>
                  <a:latin typeface="Arial" pitchFamily="34" charset="0"/>
                  <a:cs typeface="Arial" pitchFamily="34" charset="0"/>
                </a:rPr>
                <a:t>(catastrophic coverage)</a:t>
              </a:r>
            </a:p>
            <a:p>
              <a:pPr>
                <a:lnSpc>
                  <a:spcPct val="80000"/>
                </a:lnSpc>
              </a:pPr>
              <a:endParaRPr lang="en-US" sz="1200" dirty="0">
                <a:solidFill>
                  <a:schemeClr val="bg1"/>
                </a:solidFill>
                <a:latin typeface="Arial" pitchFamily="34" charset="0"/>
                <a:cs typeface="Arial" pitchFamily="34" charset="0"/>
              </a:endParaRPr>
            </a:p>
          </p:txBody>
        </p:sp>
        <p:sp>
          <p:nvSpPr>
            <p:cNvPr id="38" name="Rectangle 25"/>
            <p:cNvSpPr>
              <a:spLocks noChangeArrowheads="1"/>
            </p:cNvSpPr>
            <p:nvPr/>
          </p:nvSpPr>
          <p:spPr bwMode="auto">
            <a:xfrm>
              <a:off x="5431658" y="1895448"/>
              <a:ext cx="182873" cy="811806"/>
            </a:xfrm>
            <a:prstGeom prst="rect">
              <a:avLst/>
            </a:prstGeom>
            <a:solidFill>
              <a:srgbClr val="326295"/>
            </a:solidFill>
            <a:ln w="9525">
              <a:noFill/>
              <a:miter lim="800000"/>
              <a:headEnd/>
              <a:tailEnd/>
            </a:ln>
            <a:effectLst/>
          </p:spPr>
          <p:txBody>
            <a:bodyPr wrap="none" anchor="ctr"/>
            <a:lstStyle/>
            <a:p>
              <a:pPr>
                <a:defRPr/>
              </a:pPr>
              <a:endParaRPr lang="en-US" sz="1800" dirty="0">
                <a:solidFill>
                  <a:schemeClr val="bg1"/>
                </a:solidFill>
                <a:latin typeface="Arial" pitchFamily="34" charset="0"/>
                <a:ea typeface="+mn-ea"/>
                <a:cs typeface="Arial" pitchFamily="34" charset="0"/>
              </a:endParaRPr>
            </a:p>
          </p:txBody>
        </p:sp>
        <p:sp>
          <p:nvSpPr>
            <p:cNvPr id="39" name="Text Box 11"/>
            <p:cNvSpPr txBox="1">
              <a:spLocks noChangeArrowheads="1"/>
            </p:cNvSpPr>
            <p:nvPr/>
          </p:nvSpPr>
          <p:spPr bwMode="auto">
            <a:xfrm>
              <a:off x="5767260" y="1879341"/>
              <a:ext cx="3498703" cy="461665"/>
            </a:xfrm>
            <a:prstGeom prst="rect">
              <a:avLst/>
            </a:prstGeom>
            <a:noFill/>
            <a:ln w="9525">
              <a:noFill/>
              <a:miter lim="800000"/>
              <a:headEnd/>
              <a:tailEnd/>
            </a:ln>
          </p:spPr>
          <p:txBody>
            <a:bodyPr>
              <a:spAutoFit/>
            </a:bodyPr>
            <a:lstStyle/>
            <a:p>
              <a:r>
                <a:rPr lang="en-US" sz="1200" b="1" dirty="0">
                  <a:solidFill>
                    <a:schemeClr val="tx1">
                      <a:lumMod val="75000"/>
                      <a:lumOff val="25000"/>
                    </a:schemeClr>
                  </a:solidFill>
                  <a:latin typeface="Arial" pitchFamily="34" charset="0"/>
                  <a:cs typeface="Arial" pitchFamily="34" charset="0"/>
                </a:rPr>
                <a:t>Beneficiary pays </a:t>
              </a:r>
              <a:r>
                <a:rPr lang="en-US" sz="1200" dirty="0">
                  <a:solidFill>
                    <a:schemeClr val="tx1">
                      <a:lumMod val="75000"/>
                      <a:lumOff val="25000"/>
                    </a:schemeClr>
                  </a:solidFill>
                  <a:latin typeface="Arial" pitchFamily="34" charset="0"/>
                  <a:cs typeface="Arial" pitchFamily="34" charset="0"/>
                </a:rPr>
                <a:t>5% (min. co–pay)</a:t>
              </a:r>
            </a:p>
            <a:p>
              <a:r>
                <a:rPr lang="en-US" sz="1200" dirty="0">
                  <a:solidFill>
                    <a:schemeClr val="tx1">
                      <a:lumMod val="75000"/>
                      <a:lumOff val="25000"/>
                    </a:schemeClr>
                  </a:solidFill>
                  <a:latin typeface="Arial" pitchFamily="34" charset="0"/>
                  <a:cs typeface="Arial" pitchFamily="34" charset="0"/>
                </a:rPr>
                <a:t>$3.30 generic or $8.25 brand</a:t>
              </a:r>
            </a:p>
          </p:txBody>
        </p:sp>
        <p:sp>
          <p:nvSpPr>
            <p:cNvPr id="36" name="AutoShape 30"/>
            <p:cNvSpPr>
              <a:spLocks noChangeArrowheads="1"/>
            </p:cNvSpPr>
            <p:nvPr/>
          </p:nvSpPr>
          <p:spPr bwMode="auto">
            <a:xfrm rot="2609181">
              <a:off x="5696287" y="2021026"/>
              <a:ext cx="221038" cy="244262"/>
            </a:xfrm>
            <a:prstGeom prst="rtTriangle">
              <a:avLst/>
            </a:prstGeom>
            <a:solidFill>
              <a:srgbClr val="326295"/>
            </a:solidFill>
            <a:ln w="9525">
              <a:no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grpSp>
      <p:grpSp>
        <p:nvGrpSpPr>
          <p:cNvPr id="71" name="Group 70"/>
          <p:cNvGrpSpPr/>
          <p:nvPr/>
        </p:nvGrpSpPr>
        <p:grpSpPr>
          <a:xfrm>
            <a:off x="5701429" y="2471998"/>
            <a:ext cx="2984275" cy="461665"/>
            <a:chOff x="5701429" y="2471998"/>
            <a:chExt cx="2984275" cy="461665"/>
          </a:xfrm>
        </p:grpSpPr>
        <p:sp>
          <p:nvSpPr>
            <p:cNvPr id="31" name="Text Box 12"/>
            <p:cNvSpPr txBox="1">
              <a:spLocks noChangeArrowheads="1"/>
            </p:cNvSpPr>
            <p:nvPr/>
          </p:nvSpPr>
          <p:spPr bwMode="auto">
            <a:xfrm>
              <a:off x="5774279" y="2471998"/>
              <a:ext cx="2911425" cy="461665"/>
            </a:xfrm>
            <a:prstGeom prst="rect">
              <a:avLst/>
            </a:prstGeom>
            <a:noFill/>
            <a:ln w="9525">
              <a:noFill/>
              <a:miter lim="800000"/>
              <a:headEnd/>
              <a:tailEnd/>
            </a:ln>
          </p:spPr>
          <p:txBody>
            <a:bodyPr>
              <a:spAutoFit/>
            </a:bodyPr>
            <a:lstStyle/>
            <a:p>
              <a:pPr>
                <a:defRPr/>
              </a:pPr>
              <a:r>
                <a:rPr lang="en-US" sz="1200" dirty="0">
                  <a:solidFill>
                    <a:schemeClr val="tx1">
                      <a:lumMod val="75000"/>
                      <a:lumOff val="25000"/>
                    </a:schemeClr>
                  </a:solidFill>
                  <a:latin typeface="Arial" pitchFamily="34" charset="0"/>
                  <a:cs typeface="Arial" pitchFamily="34" charset="0"/>
                </a:rPr>
                <a:t>$4,950 out-of-pocket reached</a:t>
              </a:r>
            </a:p>
            <a:p>
              <a:pPr>
                <a:defRPr/>
              </a:pPr>
              <a:r>
                <a:rPr lang="en-US" sz="1200" dirty="0">
                  <a:solidFill>
                    <a:schemeClr val="tx1">
                      <a:lumMod val="75000"/>
                      <a:lumOff val="25000"/>
                    </a:schemeClr>
                  </a:solidFill>
                  <a:latin typeface="Arial" pitchFamily="34" charset="0"/>
                  <a:cs typeface="Arial" pitchFamily="34" charset="0"/>
                </a:rPr>
                <a:t>$7,425 in total drug costs</a:t>
              </a:r>
            </a:p>
          </p:txBody>
        </p:sp>
        <p:sp>
          <p:nvSpPr>
            <p:cNvPr id="32" name="AutoShape 30"/>
            <p:cNvSpPr>
              <a:spLocks noChangeArrowheads="1"/>
            </p:cNvSpPr>
            <p:nvPr/>
          </p:nvSpPr>
          <p:spPr bwMode="auto">
            <a:xfrm rot="2609181">
              <a:off x="5701429" y="2609293"/>
              <a:ext cx="221038" cy="244263"/>
            </a:xfrm>
            <a:prstGeom prst="rtTriangle">
              <a:avLst/>
            </a:prstGeom>
            <a:solidFill>
              <a:srgbClr val="003B5C"/>
            </a:solidFill>
            <a:ln w="9525">
              <a:solidFill>
                <a:srgbClr val="00355E"/>
              </a:solid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grpSp>
      <p:sp>
        <p:nvSpPr>
          <p:cNvPr id="28" name="Line 33"/>
          <p:cNvSpPr>
            <a:spLocks noChangeShapeType="1"/>
          </p:cNvSpPr>
          <p:nvPr/>
        </p:nvSpPr>
        <p:spPr bwMode="auto">
          <a:xfrm>
            <a:off x="3134297" y="4469309"/>
            <a:ext cx="2495903" cy="0"/>
          </a:xfrm>
          <a:prstGeom prst="line">
            <a:avLst/>
          </a:prstGeom>
          <a:noFill/>
          <a:ln w="31750">
            <a:solidFill>
              <a:schemeClr val="bg1"/>
            </a:solidFill>
            <a:round/>
            <a:headEnd/>
            <a:tailEnd/>
          </a:ln>
        </p:spPr>
        <p:txBody>
          <a:bodyPr wrap="none" anchor="ctr"/>
          <a:lstStyle/>
          <a:p>
            <a:pPr>
              <a:defRPr/>
            </a:pPr>
            <a:endParaRPr lang="en-US" sz="1800" dirty="0">
              <a:solidFill>
                <a:srgbClr val="000000"/>
              </a:solidFill>
              <a:latin typeface="+mn-lt"/>
              <a:cs typeface="ＭＳ Ｐゴシック" charset="-128"/>
            </a:endParaRPr>
          </a:p>
        </p:txBody>
      </p:sp>
      <p:grpSp>
        <p:nvGrpSpPr>
          <p:cNvPr id="12" name="Group 11"/>
          <p:cNvGrpSpPr/>
          <p:nvPr/>
        </p:nvGrpSpPr>
        <p:grpSpPr>
          <a:xfrm>
            <a:off x="731938" y="1826372"/>
            <a:ext cx="1666780" cy="605485"/>
            <a:chOff x="864458" y="1760112"/>
            <a:chExt cx="1666780" cy="605485"/>
          </a:xfrm>
        </p:grpSpPr>
        <p:sp>
          <p:nvSpPr>
            <p:cNvPr id="10" name="Oval 9"/>
            <p:cNvSpPr/>
            <p:nvPr/>
          </p:nvSpPr>
          <p:spPr>
            <a:xfrm>
              <a:off x="864458" y="1841113"/>
              <a:ext cx="185930" cy="185930"/>
            </a:xfrm>
            <a:prstGeom prst="ellipse">
              <a:avLst/>
            </a:prstGeom>
            <a:solidFill>
              <a:srgbClr val="3262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864458" y="2121895"/>
              <a:ext cx="185930" cy="185930"/>
            </a:xfrm>
            <a:prstGeom prst="ellipse">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012874" y="1760112"/>
              <a:ext cx="917815" cy="338554"/>
            </a:xfrm>
            <a:prstGeom prst="rect">
              <a:avLst/>
            </a:prstGeom>
            <a:noFill/>
          </p:spPr>
          <p:txBody>
            <a:bodyPr wrap="none" rtlCol="0">
              <a:spAutoFit/>
            </a:bodyPr>
            <a:lstStyle/>
            <a:p>
              <a:r>
                <a:rPr lang="en-US" sz="1600" dirty="0">
                  <a:solidFill>
                    <a:srgbClr val="62706F"/>
                  </a:solidFill>
                </a:rPr>
                <a:t>You pay</a:t>
              </a:r>
              <a:endParaRPr lang="en-US" dirty="0"/>
            </a:p>
          </p:txBody>
        </p:sp>
        <p:sp>
          <p:nvSpPr>
            <p:cNvPr id="63" name="TextBox 62"/>
            <p:cNvSpPr txBox="1"/>
            <p:nvPr/>
          </p:nvSpPr>
          <p:spPr>
            <a:xfrm>
              <a:off x="1012874" y="2027043"/>
              <a:ext cx="1518364" cy="338554"/>
            </a:xfrm>
            <a:prstGeom prst="rect">
              <a:avLst/>
            </a:prstGeom>
            <a:noFill/>
          </p:spPr>
          <p:txBody>
            <a:bodyPr wrap="none" rtlCol="0">
              <a:spAutoFit/>
            </a:bodyPr>
            <a:lstStyle/>
            <a:p>
              <a:r>
                <a:rPr lang="en-US" sz="1600" dirty="0">
                  <a:solidFill>
                    <a:srgbClr val="62706F"/>
                  </a:solidFill>
                </a:rPr>
                <a:t>Medicare pays</a:t>
              </a:r>
              <a:endParaRPr lang="en-US" dirty="0"/>
            </a:p>
          </p:txBody>
        </p:sp>
      </p:grpSp>
      <p:sp>
        <p:nvSpPr>
          <p:cNvPr id="65" name="TextBox 8"/>
          <p:cNvSpPr txBox="1">
            <a:spLocks noChangeArrowheads="1"/>
          </p:cNvSpPr>
          <p:nvPr/>
        </p:nvSpPr>
        <p:spPr bwMode="auto">
          <a:xfrm>
            <a:off x="521207" y="6300363"/>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err="1">
                <a:latin typeface="Arial" panose="020B0604020202020204" pitchFamily="34" charset="0"/>
                <a:cs typeface="Arial" panose="020B0604020202020204" pitchFamily="34" charset="0"/>
              </a:rPr>
              <a:t>Medicare.gov</a:t>
            </a:r>
            <a:r>
              <a:rPr lang="en-US" sz="1000" dirty="0">
                <a:latin typeface="Arial" panose="020B0604020202020204" pitchFamily="34" charset="0"/>
                <a:cs typeface="Arial" panose="020B0604020202020204" pitchFamily="34" charset="0"/>
              </a:rPr>
              <a:t>, 2017.</a:t>
            </a:r>
          </a:p>
        </p:txBody>
      </p:sp>
      <p:grpSp>
        <p:nvGrpSpPr>
          <p:cNvPr id="66" name="Group 65"/>
          <p:cNvGrpSpPr/>
          <p:nvPr/>
        </p:nvGrpSpPr>
        <p:grpSpPr>
          <a:xfrm>
            <a:off x="-523752" y="2532919"/>
            <a:ext cx="6131180" cy="2091350"/>
            <a:chOff x="-523752" y="2532919"/>
            <a:chExt cx="6131180" cy="2091350"/>
          </a:xfrm>
        </p:grpSpPr>
        <p:grpSp>
          <p:nvGrpSpPr>
            <p:cNvPr id="59" name="Group 58"/>
            <p:cNvGrpSpPr/>
            <p:nvPr/>
          </p:nvGrpSpPr>
          <p:grpSpPr>
            <a:xfrm>
              <a:off x="2591489" y="2532919"/>
              <a:ext cx="3015939" cy="2091350"/>
              <a:chOff x="2127664" y="2520219"/>
              <a:chExt cx="3015939" cy="2091350"/>
            </a:xfrm>
          </p:grpSpPr>
          <p:sp>
            <p:nvSpPr>
              <p:cNvPr id="60" name="Isosceles Triangle 4"/>
              <p:cNvSpPr/>
              <p:nvPr/>
            </p:nvSpPr>
            <p:spPr>
              <a:xfrm rot="16200000">
                <a:off x="1357357" y="3290526"/>
                <a:ext cx="2091350" cy="550736"/>
              </a:xfrm>
              <a:prstGeom prst="triangle">
                <a:avLst/>
              </a:prstGeom>
              <a:solidFill>
                <a:srgbClr val="3262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23"/>
              <p:cNvSpPr>
                <a:spLocks noChangeArrowheads="1"/>
              </p:cNvSpPr>
              <p:nvPr/>
            </p:nvSpPr>
            <p:spPr bwMode="auto">
              <a:xfrm>
                <a:off x="2660439" y="2734991"/>
                <a:ext cx="2483164" cy="1707645"/>
              </a:xfrm>
              <a:prstGeom prst="rect">
                <a:avLst/>
              </a:prstGeom>
              <a:solidFill>
                <a:srgbClr val="326295"/>
              </a:solidFill>
              <a:ln w="9525">
                <a:noFill/>
                <a:miter lim="800000"/>
                <a:headEnd/>
                <a:tailEnd/>
              </a:ln>
              <a:effectLst/>
            </p:spPr>
            <p:txBody>
              <a:bodyPr wrap="none" anchor="ctr"/>
              <a:lstStyle/>
              <a:p>
                <a:pPr>
                  <a:lnSpc>
                    <a:spcPts val="2800"/>
                  </a:lnSpc>
                  <a:defRPr/>
                </a:pPr>
                <a:r>
                  <a:rPr lang="en-US" sz="2200" b="1" dirty="0">
                    <a:solidFill>
                      <a:schemeClr val="bg1"/>
                    </a:solidFill>
                    <a:latin typeface="Arial" pitchFamily="34" charset="0"/>
                    <a:ea typeface="+mn-ea"/>
                    <a:cs typeface="Arial" pitchFamily="34" charset="0"/>
                  </a:rPr>
                  <a:t>100%</a:t>
                </a:r>
              </a:p>
              <a:p>
                <a:pPr>
                  <a:lnSpc>
                    <a:spcPts val="1600"/>
                  </a:lnSpc>
                  <a:defRPr/>
                </a:pPr>
                <a:r>
                  <a:rPr lang="en-US" sz="1400" b="1" dirty="0">
                    <a:solidFill>
                      <a:schemeClr val="bg1"/>
                    </a:solidFill>
                    <a:latin typeface="Arial" pitchFamily="34" charset="0"/>
                    <a:ea typeface="+mn-ea"/>
                    <a:cs typeface="Arial" pitchFamily="34" charset="0"/>
                  </a:rPr>
                  <a:t>No Medicare coverage</a:t>
                </a:r>
              </a:p>
              <a:p>
                <a:pPr>
                  <a:lnSpc>
                    <a:spcPts val="1600"/>
                  </a:lnSpc>
                  <a:defRPr/>
                </a:pPr>
                <a:r>
                  <a:rPr lang="en-US" sz="1400" dirty="0">
                    <a:solidFill>
                      <a:schemeClr val="bg1"/>
                    </a:solidFill>
                    <a:latin typeface="Arial" pitchFamily="34" charset="0"/>
                    <a:ea typeface="+mn-ea"/>
                    <a:cs typeface="Arial" pitchFamily="34" charset="0"/>
                  </a:rPr>
                  <a:t>in donut hole</a:t>
                </a:r>
              </a:p>
            </p:txBody>
          </p:sp>
        </p:grpSp>
        <p:sp>
          <p:nvSpPr>
            <p:cNvPr id="64" name="TextBox 63"/>
            <p:cNvSpPr txBox="1"/>
            <p:nvPr/>
          </p:nvSpPr>
          <p:spPr>
            <a:xfrm>
              <a:off x="-523752" y="3264656"/>
              <a:ext cx="3011030" cy="584775"/>
            </a:xfrm>
            <a:prstGeom prst="rect">
              <a:avLst/>
            </a:prstGeom>
            <a:noFill/>
          </p:spPr>
          <p:txBody>
            <a:bodyPr wrap="square" rtlCol="0">
              <a:spAutoFit/>
            </a:bodyPr>
            <a:lstStyle/>
            <a:p>
              <a:pPr algn="r"/>
              <a:r>
                <a:rPr lang="en-US" sz="1600" b="1" i="1" dirty="0">
                  <a:solidFill>
                    <a:srgbClr val="326295"/>
                  </a:solidFill>
                  <a:latin typeface="Georgia" charset="0"/>
                  <a:ea typeface="Georgia" charset="0"/>
                  <a:cs typeface="Georgia" charset="0"/>
                </a:rPr>
                <a:t>The donut hole is </a:t>
              </a:r>
              <a:br>
                <a:rPr lang="en-US" sz="1600" b="1" i="1" dirty="0">
                  <a:solidFill>
                    <a:srgbClr val="326295"/>
                  </a:solidFill>
                  <a:latin typeface="Georgia" charset="0"/>
                  <a:ea typeface="Georgia" charset="0"/>
                  <a:cs typeface="Georgia" charset="0"/>
                </a:rPr>
              </a:br>
              <a:r>
                <a:rPr lang="en-US" sz="1600" b="1" i="1" dirty="0">
                  <a:solidFill>
                    <a:srgbClr val="326295"/>
                  </a:solidFill>
                  <a:latin typeface="Georgia" charset="0"/>
                  <a:ea typeface="Georgia" charset="0"/>
                  <a:cs typeface="Georgia" charset="0"/>
                </a:rPr>
                <a:t>large and expensive</a:t>
              </a:r>
            </a:p>
          </p:txBody>
        </p:sp>
      </p:grpSp>
      <p:sp>
        <p:nvSpPr>
          <p:cNvPr id="48" name="Rectangle 47">
            <a:extLst>
              <a:ext uri="{FF2B5EF4-FFF2-40B4-BE49-F238E27FC236}">
                <a16:creationId xmlns:a16="http://schemas.microsoft.com/office/drawing/2014/main" id="{673F29E6-842C-40F0-A1AA-5287018E9934}"/>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7D0E1C95-8D5A-2245-83ED-DCE907925895}" type="slidenum">
              <a:rPr lang="en-US" smtClean="0"/>
              <a:pPr/>
              <a:t>21</a:t>
            </a:fld>
            <a:endParaRPr lang="en-US" dirty="0"/>
          </a:p>
        </p:txBody>
      </p:sp>
    </p:spTree>
    <p:extLst>
      <p:ext uri="{BB962C8B-B14F-4D97-AF65-F5344CB8AC3E}">
        <p14:creationId xmlns:p14="http://schemas.microsoft.com/office/powerpoint/2010/main" val="411031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555189"/>
          </a:xfrm>
        </p:spPr>
        <p:txBody>
          <a:bodyPr/>
          <a:lstStyle/>
          <a:p>
            <a:r>
              <a:rPr lang="en-US" dirty="0"/>
              <a:t>Option 1 – </a:t>
            </a:r>
            <a:r>
              <a:rPr lang="en-US" dirty="0" err="1"/>
              <a:t>Medigap</a:t>
            </a:r>
            <a:r>
              <a:rPr lang="en-US" dirty="0"/>
              <a:t>: Medicare supplemental insurance</a:t>
            </a:r>
          </a:p>
        </p:txBody>
      </p:sp>
      <p:sp>
        <p:nvSpPr>
          <p:cNvPr id="17" name="Text Placeholder 5"/>
          <p:cNvSpPr txBox="1">
            <a:spLocks/>
          </p:cNvSpPr>
          <p:nvPr/>
        </p:nvSpPr>
        <p:spPr>
          <a:xfrm>
            <a:off x="623888" y="2122414"/>
            <a:ext cx="8329612" cy="3507205"/>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FDBA2E"/>
              </a:buClr>
              <a:buSzPct val="125000"/>
              <a:buFont typeface="Arial" charset="0"/>
              <a:buChar char="•"/>
            </a:pPr>
            <a:r>
              <a:rPr lang="en-US" dirty="0">
                <a:solidFill>
                  <a:srgbClr val="62706F"/>
                </a:solidFill>
              </a:rPr>
              <a:t>Pay only after Original Medicare (Parts A &amp; B)</a:t>
            </a:r>
          </a:p>
          <a:p>
            <a:pPr marL="342900" indent="-342900">
              <a:buClr>
                <a:srgbClr val="FDBA2E"/>
              </a:buClr>
              <a:buSzPct val="125000"/>
              <a:buFont typeface="Arial" charset="0"/>
              <a:buChar char="•"/>
            </a:pPr>
            <a:endParaRPr lang="en-US" dirty="0">
              <a:solidFill>
                <a:srgbClr val="62706F"/>
              </a:solidFill>
            </a:endParaRPr>
          </a:p>
          <a:p>
            <a:pPr marL="342900" indent="-342900">
              <a:buClr>
                <a:srgbClr val="FDBA2E"/>
              </a:buClr>
              <a:buSzPct val="125000"/>
              <a:buFont typeface="Arial" charset="0"/>
              <a:buChar char="•"/>
            </a:pPr>
            <a:r>
              <a:rPr lang="en-US" dirty="0">
                <a:solidFill>
                  <a:srgbClr val="62706F"/>
                </a:solidFill>
              </a:rPr>
              <a:t>Flexibility to see any doctor who accepts Medicare</a:t>
            </a:r>
          </a:p>
          <a:p>
            <a:pPr marL="342900" indent="-342900">
              <a:buClr>
                <a:srgbClr val="FDBA2E"/>
              </a:buClr>
              <a:buSzPct val="125000"/>
              <a:buFont typeface="Arial" charset="0"/>
              <a:buChar char="•"/>
            </a:pPr>
            <a:endParaRPr lang="en-US" dirty="0">
              <a:solidFill>
                <a:srgbClr val="62706F"/>
              </a:solidFill>
            </a:endParaRPr>
          </a:p>
          <a:p>
            <a:pPr marL="342900" indent="-342900">
              <a:buClr>
                <a:srgbClr val="FDBA2E"/>
              </a:buClr>
              <a:buSzPct val="125000"/>
              <a:buFont typeface="Arial" charset="0"/>
              <a:buChar char="•"/>
            </a:pPr>
            <a:r>
              <a:rPr lang="en-US" dirty="0">
                <a:solidFill>
                  <a:srgbClr val="62706F"/>
                </a:solidFill>
              </a:rPr>
              <a:t>Open Enrollment − Six months beginning with Part B </a:t>
            </a:r>
            <a:br>
              <a:rPr lang="en-US" dirty="0">
                <a:solidFill>
                  <a:srgbClr val="62706F"/>
                </a:solidFill>
              </a:rPr>
            </a:br>
            <a:r>
              <a:rPr lang="en-US" dirty="0">
                <a:solidFill>
                  <a:srgbClr val="62706F"/>
                </a:solidFill>
              </a:rPr>
              <a:t>effective date at age 65 or older</a:t>
            </a:r>
          </a:p>
          <a:p>
            <a:pPr marL="342900" indent="-342900">
              <a:buClr>
                <a:srgbClr val="FDBA2E"/>
              </a:buClr>
              <a:buSzPct val="125000"/>
              <a:buFont typeface="Arial" charset="0"/>
              <a:buChar char="•"/>
            </a:pPr>
            <a:endParaRPr lang="en-US" dirty="0">
              <a:solidFill>
                <a:srgbClr val="62706F"/>
              </a:solidFill>
            </a:endParaRPr>
          </a:p>
        </p:txBody>
      </p:sp>
      <p:cxnSp>
        <p:nvCxnSpPr>
          <p:cNvPr id="25" name="Straight Connector 24"/>
          <p:cNvCxnSpPr/>
          <p:nvPr/>
        </p:nvCxnSpPr>
        <p:spPr>
          <a:xfrm>
            <a:off x="716096" y="2704262"/>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16096" y="3413654"/>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16096" y="1996150"/>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16096" y="4448598"/>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0549DFE8-A049-4B7D-8929-358BC7506309}"/>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7D0E1C95-8D5A-2245-83ED-DCE907925895}" type="slidenum">
              <a:rPr lang="en-US" smtClean="0"/>
              <a:pPr/>
              <a:t>22</a:t>
            </a:fld>
            <a:endParaRPr lang="en-US" dirty="0"/>
          </a:p>
        </p:txBody>
      </p:sp>
    </p:spTree>
    <p:extLst>
      <p:ext uri="{BB962C8B-B14F-4D97-AF65-F5344CB8AC3E}">
        <p14:creationId xmlns:p14="http://schemas.microsoft.com/office/powerpoint/2010/main" val="1690009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430811"/>
          </a:xfrm>
        </p:spPr>
        <p:txBody>
          <a:bodyPr/>
          <a:lstStyle/>
          <a:p>
            <a:r>
              <a:rPr lang="en-US" dirty="0"/>
              <a:t>Cost of Medicare Premiums</a:t>
            </a:r>
          </a:p>
        </p:txBody>
      </p:sp>
      <p:sp>
        <p:nvSpPr>
          <p:cNvPr id="23" name="TextBox 8"/>
          <p:cNvSpPr txBox="1">
            <a:spLocks noChangeArrowheads="1"/>
          </p:cNvSpPr>
          <p:nvPr/>
        </p:nvSpPr>
        <p:spPr bwMode="auto">
          <a:xfrm>
            <a:off x="482707" y="5930700"/>
            <a:ext cx="8760816" cy="553998"/>
          </a:xfrm>
          <a:prstGeom prst="rect">
            <a:avLst/>
          </a:prstGeom>
          <a:noFill/>
          <a:ln w="9525">
            <a:noFill/>
            <a:miter lim="800000"/>
            <a:headEnd/>
            <a:tailEnd/>
          </a:ln>
        </p:spPr>
        <p:txBody>
          <a:bodyPr wrap="square">
            <a:spAutoFit/>
          </a:bodyPr>
          <a:lstStyle/>
          <a:p>
            <a:pPr marL="155448" indent="-155448"/>
            <a:r>
              <a:rPr lang="en-US" sz="1000" baseline="30000" dirty="0"/>
              <a:t>1	</a:t>
            </a:r>
            <a:r>
              <a:rPr lang="en-US" sz="1000" dirty="0" err="1"/>
              <a:t>Medicare.gov</a:t>
            </a:r>
            <a:r>
              <a:rPr lang="en-US" sz="1000" dirty="0"/>
              <a:t>, 2017. </a:t>
            </a:r>
          </a:p>
          <a:p>
            <a:pPr marL="155448" indent="-155448"/>
            <a:r>
              <a:rPr lang="en-US" sz="1000" baseline="30000" dirty="0"/>
              <a:t>2	</a:t>
            </a:r>
            <a:r>
              <a:rPr lang="en-US" sz="1000" dirty="0"/>
              <a:t>Kaiser Family Foundation. “Medicare Part D: A First Look at Plan Offerings in 2017.” 2016.</a:t>
            </a:r>
          </a:p>
          <a:p>
            <a:pPr marL="155448" indent="-155448"/>
            <a:r>
              <a:rPr lang="en-US" sz="1000" baseline="30000" dirty="0"/>
              <a:t>3	</a:t>
            </a:r>
            <a:r>
              <a:rPr lang="en-US" sz="1000" dirty="0" err="1"/>
              <a:t>Medicare.gov</a:t>
            </a:r>
            <a:r>
              <a:rPr lang="en-US" sz="1000" dirty="0"/>
              <a:t>., 2016. Median cost for </a:t>
            </a:r>
            <a:r>
              <a:rPr lang="en-US" sz="1000" dirty="0" err="1"/>
              <a:t>Medigap</a:t>
            </a:r>
            <a:r>
              <a:rPr lang="en-US" sz="1000" dirty="0"/>
              <a:t> Supplement Plan F in Columbus, Ohio. Ranges from $124-$222.</a:t>
            </a:r>
          </a:p>
        </p:txBody>
      </p:sp>
      <p:graphicFrame>
        <p:nvGraphicFramePr>
          <p:cNvPr id="2" name="Table 1"/>
          <p:cNvGraphicFramePr>
            <a:graphicFrameLocks noGrp="1"/>
          </p:cNvGraphicFramePr>
          <p:nvPr>
            <p:extLst>
              <p:ext uri="{D42A27DB-BD31-4B8C-83A1-F6EECF244321}">
                <p14:modId xmlns:p14="http://schemas.microsoft.com/office/powerpoint/2010/main" val="1971752433"/>
              </p:ext>
            </p:extLst>
          </p:nvPr>
        </p:nvGraphicFramePr>
        <p:xfrm>
          <a:off x="742120" y="1697823"/>
          <a:ext cx="6972473" cy="3383280"/>
        </p:xfrm>
        <a:graphic>
          <a:graphicData uri="http://schemas.openxmlformats.org/drawingml/2006/table">
            <a:tbl>
              <a:tblPr firstRow="1" bandRow="1">
                <a:tableStyleId>{5C22544A-7EE6-4342-B048-85BDC9FD1C3A}</a:tableStyleId>
              </a:tblPr>
              <a:tblGrid>
                <a:gridCol w="2886916">
                  <a:extLst>
                    <a:ext uri="{9D8B030D-6E8A-4147-A177-3AD203B41FA5}">
                      <a16:colId xmlns:a16="http://schemas.microsoft.com/office/drawing/2014/main" val="20000"/>
                    </a:ext>
                  </a:extLst>
                </a:gridCol>
                <a:gridCol w="2038746">
                  <a:extLst>
                    <a:ext uri="{9D8B030D-6E8A-4147-A177-3AD203B41FA5}">
                      <a16:colId xmlns:a16="http://schemas.microsoft.com/office/drawing/2014/main" val="20001"/>
                    </a:ext>
                  </a:extLst>
                </a:gridCol>
                <a:gridCol w="2046811">
                  <a:extLst>
                    <a:ext uri="{9D8B030D-6E8A-4147-A177-3AD203B41FA5}">
                      <a16:colId xmlns:a16="http://schemas.microsoft.com/office/drawing/2014/main" val="20002"/>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endParaRP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B5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Monthly</a:t>
                      </a: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B5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Annual</a:t>
                      </a: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B5C"/>
                    </a:solidFill>
                  </a:tcPr>
                </a:tc>
                <a:extLst>
                  <a:ext uri="{0D108BD9-81ED-4DB2-BD59-A6C34878D82A}">
                    <a16:rowId xmlns:a16="http://schemas.microsoft.com/office/drawing/2014/main" val="10000"/>
                  </a:ext>
                </a:extLst>
              </a:tr>
              <a:tr h="5029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Medicare Part A</a:t>
                      </a: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$0</a:t>
                      </a: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$0</a:t>
                      </a: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9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Medicare Part B</a:t>
                      </a: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a:t>
                      </a:r>
                      <a:r>
                        <a:rPr kumimoji="0" lang="hr-HR" sz="2000" b="0" i="0" u="none" strike="noStrike" kern="1200" cap="none" spc="0" normalizeH="0" baseline="0" noProof="0" dirty="0">
                          <a:ln>
                            <a:noFill/>
                          </a:ln>
                          <a:solidFill>
                            <a:srgbClr val="62706F"/>
                          </a:solidFill>
                          <a:effectLst/>
                          <a:uLnTx/>
                          <a:uFillTx/>
                          <a:latin typeface="Arial" charset="0"/>
                          <a:ea typeface="Arial" charset="0"/>
                          <a:cs typeface="Arial" charset="0"/>
                        </a:rPr>
                        <a:t>109.00</a:t>
                      </a: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a:t>
                      </a: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a:t>
                      </a:r>
                      <a:r>
                        <a:rPr kumimoji="0" lang="hr-HR" sz="2000" b="0" i="0" u="none" strike="noStrike" kern="1200" cap="none" spc="0" normalizeH="0" baseline="0" noProof="0" dirty="0">
                          <a:ln>
                            <a:noFill/>
                          </a:ln>
                          <a:solidFill>
                            <a:srgbClr val="62706F"/>
                          </a:solidFill>
                          <a:effectLst/>
                          <a:uLnTx/>
                          <a:uFillTx/>
                          <a:latin typeface="Arial" charset="0"/>
                          <a:ea typeface="Arial" charset="0"/>
                          <a:cs typeface="Arial" charset="0"/>
                        </a:rPr>
                        <a:t>1,308.00</a:t>
                      </a:r>
                      <a:r>
                        <a:rPr kumimoji="0" lang="hr-HR" sz="2000" b="0" i="0" u="none" strike="noStrike" kern="1200" cap="none" spc="0" normalizeH="0" baseline="30000" noProof="0" dirty="0">
                          <a:ln>
                            <a:noFill/>
                          </a:ln>
                          <a:solidFill>
                            <a:srgbClr val="62706F"/>
                          </a:solidFill>
                          <a:effectLst/>
                          <a:uLnTx/>
                          <a:uFillTx/>
                          <a:latin typeface="Arial" charset="0"/>
                          <a:ea typeface="Arial" charset="0"/>
                          <a:cs typeface="Arial" charset="0"/>
                        </a:rPr>
                        <a:t>1</a:t>
                      </a:r>
                      <a:endParaRPr kumimoji="0" lang="en-US" sz="2000" b="0" i="0" u="none" strike="noStrike" kern="1200" cap="none" spc="0" normalizeH="0" baseline="30000" noProof="0" dirty="0">
                        <a:ln>
                          <a:noFill/>
                        </a:ln>
                        <a:solidFill>
                          <a:srgbClr val="62706F"/>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029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Medicare Part D</a:t>
                      </a: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$42.17</a:t>
                      </a: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a:t>
                      </a:r>
                      <a:r>
                        <a:rPr kumimoji="0" lang="is-IS" sz="2000" b="0" i="0" u="none" strike="noStrike" kern="1200" cap="none" spc="0" normalizeH="0" baseline="0" noProof="0" dirty="0">
                          <a:ln>
                            <a:noFill/>
                          </a:ln>
                          <a:solidFill>
                            <a:srgbClr val="62706F"/>
                          </a:solidFill>
                          <a:effectLst/>
                          <a:uLnTx/>
                          <a:uFillTx/>
                          <a:latin typeface="Arial" charset="0"/>
                          <a:ea typeface="Arial" charset="0"/>
                          <a:cs typeface="Arial" charset="0"/>
                        </a:rPr>
                        <a:t>506.04</a:t>
                      </a:r>
                      <a:r>
                        <a:rPr kumimoji="0" lang="en-US" sz="2000" b="0" i="0" u="none" strike="noStrike" kern="1200" cap="none" spc="0" normalizeH="0" baseline="30000" noProof="0" dirty="0">
                          <a:ln>
                            <a:noFill/>
                          </a:ln>
                          <a:solidFill>
                            <a:srgbClr val="62706F"/>
                          </a:solidFill>
                          <a:effectLst/>
                          <a:uLnTx/>
                          <a:uFillTx/>
                          <a:latin typeface="Arial" charset="0"/>
                          <a:ea typeface="Arial" charset="0"/>
                          <a:cs typeface="Arial" charset="0"/>
                        </a:rPr>
                        <a:t>2</a:t>
                      </a: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029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62706F"/>
                          </a:solidFill>
                          <a:effectLst/>
                          <a:uLnTx/>
                          <a:uFillTx/>
                          <a:latin typeface="Arial" charset="0"/>
                          <a:ea typeface="Arial" charset="0"/>
                          <a:cs typeface="Arial" charset="0"/>
                        </a:rPr>
                        <a:t>Medigap</a:t>
                      </a: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 Plan F</a:t>
                      </a: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173.00</a:t>
                      </a: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a:t>
                      </a:r>
                      <a:r>
                        <a:rPr kumimoji="0" lang="nb-NO" sz="2000" b="0" i="0" u="none" strike="noStrike" kern="1200" cap="none" spc="0" normalizeH="0" baseline="0" noProof="0" dirty="0">
                          <a:ln>
                            <a:noFill/>
                          </a:ln>
                          <a:solidFill>
                            <a:srgbClr val="62706F"/>
                          </a:solidFill>
                          <a:effectLst/>
                          <a:uLnTx/>
                          <a:uFillTx/>
                          <a:latin typeface="Arial" charset="0"/>
                          <a:ea typeface="Arial" charset="0"/>
                          <a:cs typeface="Arial" charset="0"/>
                        </a:rPr>
                        <a:t>2,076.00</a:t>
                      </a:r>
                      <a:r>
                        <a:rPr kumimoji="0" lang="en-US" sz="2000" b="0" i="0" u="none" strike="noStrike" kern="1200" cap="none" spc="0" normalizeH="0" baseline="30000" noProof="0" dirty="0">
                          <a:ln>
                            <a:noFill/>
                          </a:ln>
                          <a:solidFill>
                            <a:srgbClr val="62706F"/>
                          </a:solidFill>
                          <a:effectLst/>
                          <a:uLnTx/>
                          <a:uFillTx/>
                          <a:latin typeface="Arial" charset="0"/>
                          <a:ea typeface="Arial" charset="0"/>
                          <a:cs typeface="Arial" charset="0"/>
                        </a:rPr>
                        <a:t>3</a:t>
                      </a: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029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Total per person</a:t>
                      </a: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a:t>
                      </a:r>
                      <a:r>
                        <a:rPr kumimoji="0" lang="hr-HR" sz="2000" b="1" i="0" u="none" strike="noStrike" kern="1200" cap="none" spc="0" normalizeH="0" baseline="0" noProof="0" dirty="0">
                          <a:ln>
                            <a:noFill/>
                          </a:ln>
                          <a:solidFill>
                            <a:srgbClr val="003B5C"/>
                          </a:solidFill>
                          <a:effectLst/>
                          <a:uLnTx/>
                          <a:uFillTx/>
                          <a:latin typeface="Arial" charset="0"/>
                          <a:ea typeface="Arial" charset="0"/>
                          <a:cs typeface="Arial" charset="0"/>
                        </a:rPr>
                        <a:t>324.17</a:t>
                      </a:r>
                      <a:endPar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$3</a:t>
                      </a:r>
                      <a:r>
                        <a:rPr kumimoji="0" lang="is-IS" sz="2000" b="1" i="0" u="none" strike="noStrike" kern="1200" cap="none" spc="0" normalizeH="0" baseline="0" noProof="0" dirty="0">
                          <a:ln>
                            <a:noFill/>
                          </a:ln>
                          <a:solidFill>
                            <a:srgbClr val="003B5C"/>
                          </a:solidFill>
                          <a:effectLst/>
                          <a:uLnTx/>
                          <a:uFillTx/>
                          <a:latin typeface="Arial" charset="0"/>
                          <a:ea typeface="Arial" charset="0"/>
                          <a:cs typeface="Arial" charset="0"/>
                        </a:rPr>
                        <a:t>,890.04 </a:t>
                      </a:r>
                      <a:endPar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029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Total per couple</a:t>
                      </a: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a:t>
                      </a:r>
                      <a:r>
                        <a:rPr kumimoji="0" lang="hr-HR" sz="2000" b="1" i="0" u="none" strike="noStrike" kern="1200" cap="none" spc="0" normalizeH="0" baseline="0" noProof="0" dirty="0">
                          <a:ln>
                            <a:noFill/>
                          </a:ln>
                          <a:solidFill>
                            <a:srgbClr val="003B5C"/>
                          </a:solidFill>
                          <a:effectLst/>
                          <a:uLnTx/>
                          <a:uFillTx/>
                          <a:latin typeface="Arial" charset="0"/>
                          <a:ea typeface="Arial" charset="0"/>
                          <a:cs typeface="Arial" charset="0"/>
                        </a:rPr>
                        <a:t>648.34</a:t>
                      </a:r>
                      <a:endPar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$7,780.08</a:t>
                      </a: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13" name="TextBox 8"/>
          <p:cNvSpPr txBox="1">
            <a:spLocks noChangeArrowheads="1"/>
          </p:cNvSpPr>
          <p:nvPr/>
        </p:nvSpPr>
        <p:spPr bwMode="auto">
          <a:xfrm>
            <a:off x="625785" y="5134534"/>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i="1" dirty="0">
                <a:solidFill>
                  <a:srgbClr val="000000"/>
                </a:solidFill>
                <a:latin typeface="Arial" panose="020B0604020202020204" pitchFamily="34" charset="0"/>
                <a:cs typeface="Arial" pitchFamily="34" charset="0"/>
              </a:rPr>
              <a:t>*If protected by the hold-harmless provision; otherwise, it’s $121.80.</a:t>
            </a:r>
          </a:p>
        </p:txBody>
      </p:sp>
      <p:sp>
        <p:nvSpPr>
          <p:cNvPr id="11" name="TextBox 8"/>
          <p:cNvSpPr txBox="1">
            <a:spLocks noChangeArrowheads="1"/>
          </p:cNvSpPr>
          <p:nvPr/>
        </p:nvSpPr>
        <p:spPr bwMode="auto">
          <a:xfrm>
            <a:off x="625785" y="5399442"/>
            <a:ext cx="7016674" cy="400110"/>
          </a:xfrm>
          <a:prstGeom prst="rect">
            <a:avLst/>
          </a:prstGeom>
          <a:noFill/>
          <a:ln w="9525">
            <a:noFill/>
            <a:miter lim="800000"/>
            <a:headEnd/>
            <a:tailEnd/>
          </a:ln>
        </p:spPr>
        <p:txBody>
          <a:bodyPr wrap="square">
            <a:spAutoFit/>
          </a:bodyPr>
          <a:lstStyle/>
          <a:p>
            <a:r>
              <a:rPr lang="en-US" sz="1000" dirty="0"/>
              <a:t>This grid shows you the actual cost of premiums based on investor’s annual income below $170,000 married filed jointly. This is for illustrative purposes only. </a:t>
            </a:r>
          </a:p>
        </p:txBody>
      </p:sp>
      <p:sp>
        <p:nvSpPr>
          <p:cNvPr id="9" name="Rectangle 8">
            <a:extLst>
              <a:ext uri="{FF2B5EF4-FFF2-40B4-BE49-F238E27FC236}">
                <a16:creationId xmlns:a16="http://schemas.microsoft.com/office/drawing/2014/main" id="{2B40DE04-F901-4B31-982B-C1C7792C13E1}"/>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7D0E1C95-8D5A-2245-83ED-DCE907925895}" type="slidenum">
              <a:rPr lang="en-US" smtClean="0"/>
              <a:pPr/>
              <a:t>23</a:t>
            </a:fld>
            <a:endParaRPr lang="en-US" dirty="0"/>
          </a:p>
        </p:txBody>
      </p:sp>
    </p:spTree>
    <p:extLst>
      <p:ext uri="{BB962C8B-B14F-4D97-AF65-F5344CB8AC3E}">
        <p14:creationId xmlns:p14="http://schemas.microsoft.com/office/powerpoint/2010/main" val="16086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555189"/>
          </a:xfrm>
        </p:spPr>
        <p:txBody>
          <a:bodyPr/>
          <a:lstStyle/>
          <a:p>
            <a:r>
              <a:rPr lang="en-US" dirty="0"/>
              <a:t>Leverage these health care planning resources</a:t>
            </a:r>
          </a:p>
        </p:txBody>
      </p:sp>
      <p:graphicFrame>
        <p:nvGraphicFramePr>
          <p:cNvPr id="40" name="Table 39"/>
          <p:cNvGraphicFramePr>
            <a:graphicFrameLocks noGrp="1"/>
          </p:cNvGraphicFramePr>
          <p:nvPr>
            <p:extLst>
              <p:ext uri="{D42A27DB-BD31-4B8C-83A1-F6EECF244321}">
                <p14:modId xmlns:p14="http://schemas.microsoft.com/office/powerpoint/2010/main" val="73965643"/>
              </p:ext>
            </p:extLst>
          </p:nvPr>
        </p:nvGraphicFramePr>
        <p:xfrm>
          <a:off x="2399872" y="1655216"/>
          <a:ext cx="3886628" cy="4631284"/>
        </p:xfrm>
        <a:graphic>
          <a:graphicData uri="http://schemas.openxmlformats.org/drawingml/2006/table">
            <a:tbl>
              <a:tblPr firstRow="1" bandRow="1">
                <a:tableStyleId>{5C22544A-7EE6-4342-B048-85BDC9FD1C3A}</a:tableStyleId>
              </a:tblPr>
              <a:tblGrid>
                <a:gridCol w="3886628">
                  <a:extLst>
                    <a:ext uri="{9D8B030D-6E8A-4147-A177-3AD203B41FA5}">
                      <a16:colId xmlns:a16="http://schemas.microsoft.com/office/drawing/2014/main" val="20000"/>
                    </a:ext>
                  </a:extLst>
                </a:gridCol>
              </a:tblGrid>
              <a:tr h="15070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Medicare</a:t>
                      </a:r>
                    </a:p>
                    <a:p>
                      <a:pPr marL="342900" marR="0" indent="-177800" algn="l" defTabSz="457200" rtl="0" eaLnBrk="1" fontAlgn="auto" latinLnBrk="0" hangingPunct="1">
                        <a:lnSpc>
                          <a:spcPct val="100000"/>
                        </a:lnSpc>
                        <a:spcBef>
                          <a:spcPts val="0"/>
                        </a:spcBef>
                        <a:spcAft>
                          <a:spcPts val="0"/>
                        </a:spcAft>
                        <a:buClrTx/>
                        <a:buSzTx/>
                        <a:buFont typeface="Arial" charset="0"/>
                        <a:buChar char="•"/>
                        <a:tabLst/>
                        <a:defRPr/>
                      </a:pPr>
                      <a:r>
                        <a:rPr lang="en-US" sz="2000" b="0" dirty="0" err="1">
                          <a:solidFill>
                            <a:srgbClr val="4D4F53"/>
                          </a:solidFill>
                          <a:latin typeface="Arial" charset="0"/>
                          <a:ea typeface="Arial" charset="0"/>
                          <a:cs typeface="Arial" charset="0"/>
                        </a:rPr>
                        <a:t>www.Medicare.gov</a:t>
                      </a:r>
                      <a:endParaRPr lang="en-US" sz="2000" b="0" dirty="0">
                        <a:solidFill>
                          <a:srgbClr val="4D4F53"/>
                        </a:solidFill>
                        <a:latin typeface="Arial" charset="0"/>
                        <a:ea typeface="Arial" charset="0"/>
                        <a:cs typeface="Arial" charset="0"/>
                      </a:endParaRPr>
                    </a:p>
                    <a:p>
                      <a:pPr marL="342900" marR="0" indent="-177800" algn="l" defTabSz="457200" rtl="0" eaLnBrk="1" fontAlgn="auto" latinLnBrk="0" hangingPunct="1">
                        <a:lnSpc>
                          <a:spcPct val="100000"/>
                        </a:lnSpc>
                        <a:spcBef>
                          <a:spcPts val="0"/>
                        </a:spcBef>
                        <a:spcAft>
                          <a:spcPts val="0"/>
                        </a:spcAft>
                        <a:buClrTx/>
                        <a:buSzTx/>
                        <a:buFont typeface="Arial" charset="0"/>
                        <a:buChar char="•"/>
                        <a:tabLst/>
                        <a:defRPr/>
                      </a:pPr>
                      <a:r>
                        <a:rPr lang="en-US" sz="2000" b="0" dirty="0">
                          <a:solidFill>
                            <a:srgbClr val="4D4F53"/>
                          </a:solidFill>
                          <a:latin typeface="Arial" charset="0"/>
                          <a:ea typeface="Arial" charset="0"/>
                          <a:cs typeface="Arial" charset="0"/>
                        </a:rPr>
                        <a:t>1-800-MEDICARE</a:t>
                      </a:r>
                    </a:p>
                    <a:p>
                      <a:pPr marL="342900" marR="0" indent="-177800" algn="l" defTabSz="457200" rtl="0" eaLnBrk="1" fontAlgn="auto" latinLnBrk="0" hangingPunct="1">
                        <a:lnSpc>
                          <a:spcPct val="100000"/>
                        </a:lnSpc>
                        <a:spcBef>
                          <a:spcPts val="0"/>
                        </a:spcBef>
                        <a:spcAft>
                          <a:spcPts val="0"/>
                        </a:spcAft>
                        <a:buClrTx/>
                        <a:buSzTx/>
                        <a:buFont typeface="Arial" charset="0"/>
                        <a:buChar char="•"/>
                        <a:tabLst/>
                        <a:defRPr/>
                      </a:pPr>
                      <a:r>
                        <a:rPr lang="en-US" sz="2000" b="0" dirty="0" err="1">
                          <a:solidFill>
                            <a:srgbClr val="4D4F53"/>
                          </a:solidFill>
                          <a:latin typeface="Arial" charset="0"/>
                          <a:ea typeface="Arial" charset="0"/>
                          <a:cs typeface="Arial" charset="0"/>
                        </a:rPr>
                        <a:t>www.MyMedicare.govA</a:t>
                      </a:r>
                      <a:endParaRPr lang="en-US" sz="2000" b="0" dirty="0">
                        <a:solidFill>
                          <a:srgbClr val="4D4F53"/>
                        </a:solidFill>
                        <a:latin typeface="Arial" charset="0"/>
                        <a:ea typeface="Arial" charset="0"/>
                        <a:cs typeface="Arial" charset="0"/>
                      </a:endParaRP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err="1">
                          <a:solidFill>
                            <a:srgbClr val="4D4F53"/>
                          </a:solidFill>
                          <a:latin typeface="Arial" charset="0"/>
                          <a:ea typeface="Arial" charset="0"/>
                          <a:cs typeface="Arial" charset="0"/>
                        </a:rPr>
                        <a:t>Eldercare.org</a:t>
                      </a:r>
                      <a:endParaRPr lang="en-US" sz="2000" b="1" dirty="0">
                        <a:solidFill>
                          <a:srgbClr val="4D4F53"/>
                        </a:solidFill>
                        <a:latin typeface="Arial" charset="0"/>
                        <a:ea typeface="Arial" charset="0"/>
                        <a:cs typeface="Arial" charset="0"/>
                      </a:endParaRP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032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State Health Insurance Programs (SHIP)</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err="1">
                          <a:solidFill>
                            <a:srgbClr val="4D4F53"/>
                          </a:solidFill>
                          <a:latin typeface="Arial" charset="0"/>
                          <a:ea typeface="Arial" charset="0"/>
                          <a:cs typeface="Arial" charset="0"/>
                        </a:rPr>
                        <a:t>Benefitscheckup.org</a:t>
                      </a:r>
                      <a:endParaRPr lang="en-US" sz="2000" b="1" dirty="0">
                        <a:solidFill>
                          <a:srgbClr val="4D4F53"/>
                        </a:solidFill>
                        <a:latin typeface="Arial" charset="0"/>
                        <a:ea typeface="Arial" charset="0"/>
                        <a:cs typeface="Arial" charset="0"/>
                      </a:endParaRP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080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Social Security Administration</a:t>
                      </a:r>
                    </a:p>
                    <a:p>
                      <a:pPr marL="342900" marR="0" indent="-177800" algn="l" defTabSz="457200" rtl="0" eaLnBrk="1" fontAlgn="auto" latinLnBrk="0" hangingPunct="1">
                        <a:lnSpc>
                          <a:spcPct val="100000"/>
                        </a:lnSpc>
                        <a:spcBef>
                          <a:spcPts val="0"/>
                        </a:spcBef>
                        <a:spcAft>
                          <a:spcPts val="0"/>
                        </a:spcAft>
                        <a:buClrTx/>
                        <a:buSzTx/>
                        <a:buFont typeface="Arial" charset="0"/>
                        <a:buChar char="•"/>
                        <a:tabLst/>
                        <a:defRPr/>
                      </a:pPr>
                      <a:r>
                        <a:rPr lang="en-US" sz="2000" b="0" dirty="0" err="1">
                          <a:solidFill>
                            <a:srgbClr val="4D4F53"/>
                          </a:solidFill>
                          <a:latin typeface="Arial" charset="0"/>
                          <a:ea typeface="Arial" charset="0"/>
                          <a:cs typeface="Arial" charset="0"/>
                        </a:rPr>
                        <a:t>www.SocialSecurity.gov</a:t>
                      </a:r>
                      <a:endParaRPr lang="en-US" sz="2000" b="0" dirty="0">
                        <a:solidFill>
                          <a:srgbClr val="4D4F53"/>
                        </a:solidFill>
                        <a:latin typeface="Arial" charset="0"/>
                        <a:ea typeface="Arial" charset="0"/>
                        <a:cs typeface="Arial" charset="0"/>
                      </a:endParaRPr>
                    </a:p>
                    <a:p>
                      <a:pPr marL="342900" marR="0" indent="-177800" algn="l" defTabSz="457200" rtl="0" eaLnBrk="1" fontAlgn="auto" latinLnBrk="0" hangingPunct="1">
                        <a:lnSpc>
                          <a:spcPct val="100000"/>
                        </a:lnSpc>
                        <a:spcBef>
                          <a:spcPts val="0"/>
                        </a:spcBef>
                        <a:spcAft>
                          <a:spcPts val="0"/>
                        </a:spcAft>
                        <a:buClrTx/>
                        <a:buSzTx/>
                        <a:buFont typeface="Arial" charset="0"/>
                        <a:buChar char="•"/>
                        <a:tabLst/>
                        <a:defRPr/>
                      </a:pPr>
                      <a:r>
                        <a:rPr lang="en-US" sz="2000" b="0" dirty="0">
                          <a:solidFill>
                            <a:srgbClr val="4D4F53"/>
                          </a:solidFill>
                          <a:latin typeface="Arial" charset="0"/>
                          <a:ea typeface="Arial" charset="0"/>
                          <a:cs typeface="Arial" charset="0"/>
                        </a:rPr>
                        <a:t>1-800-772-1213</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15" name="Group 14"/>
          <p:cNvGrpSpPr/>
          <p:nvPr/>
        </p:nvGrpSpPr>
        <p:grpSpPr>
          <a:xfrm>
            <a:off x="1106488" y="1655216"/>
            <a:ext cx="1116012" cy="4631284"/>
            <a:chOff x="1714500" y="1883816"/>
            <a:chExt cx="1116012" cy="4631284"/>
          </a:xfrm>
        </p:grpSpPr>
        <p:grpSp>
          <p:nvGrpSpPr>
            <p:cNvPr id="14" name="Group 13"/>
            <p:cNvGrpSpPr/>
            <p:nvPr/>
          </p:nvGrpSpPr>
          <p:grpSpPr>
            <a:xfrm>
              <a:off x="1714500" y="4557339"/>
              <a:ext cx="1116012" cy="1957761"/>
              <a:chOff x="1231603" y="4097885"/>
              <a:chExt cx="1116012" cy="1957761"/>
            </a:xfrm>
          </p:grpSpPr>
          <p:cxnSp>
            <p:nvCxnSpPr>
              <p:cNvPr id="43" name="Straight Connector 42"/>
              <p:cNvCxnSpPr/>
              <p:nvPr/>
            </p:nvCxnSpPr>
            <p:spPr>
              <a:xfrm>
                <a:off x="1231603" y="6055646"/>
                <a:ext cx="1116012" cy="0"/>
              </a:xfrm>
              <a:prstGeom prst="line">
                <a:avLst/>
              </a:prstGeom>
              <a:ln w="15875">
                <a:solidFill>
                  <a:srgbClr val="32629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 idx="2"/>
              </p:cNvCxnSpPr>
              <p:nvPr/>
            </p:nvCxnSpPr>
            <p:spPr>
              <a:xfrm>
                <a:off x="1231603" y="4097885"/>
                <a:ext cx="0" cy="1957761"/>
              </a:xfrm>
              <a:prstGeom prst="line">
                <a:avLst/>
              </a:prstGeom>
              <a:ln w="15875">
                <a:solidFill>
                  <a:srgbClr val="326295"/>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p:nvGrpSpPr>
          <p:grpSpPr>
            <a:xfrm flipV="1">
              <a:off x="1714500" y="1883816"/>
              <a:ext cx="1116012" cy="1820342"/>
              <a:chOff x="1231603" y="3834504"/>
              <a:chExt cx="1116012" cy="1820342"/>
            </a:xfrm>
          </p:grpSpPr>
          <p:cxnSp>
            <p:nvCxnSpPr>
              <p:cNvPr id="46" name="Straight Connector 45"/>
              <p:cNvCxnSpPr/>
              <p:nvPr/>
            </p:nvCxnSpPr>
            <p:spPr>
              <a:xfrm flipV="1">
                <a:off x="1231603" y="5654846"/>
                <a:ext cx="1116012" cy="0"/>
              </a:xfrm>
              <a:prstGeom prst="line">
                <a:avLst/>
              </a:prstGeom>
              <a:ln w="15875">
                <a:solidFill>
                  <a:srgbClr val="32629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 idx="0"/>
              </p:cNvCxnSpPr>
              <p:nvPr/>
            </p:nvCxnSpPr>
            <p:spPr>
              <a:xfrm>
                <a:off x="1231603" y="3834504"/>
                <a:ext cx="0" cy="1820342"/>
              </a:xfrm>
              <a:prstGeom prst="line">
                <a:avLst/>
              </a:prstGeom>
              <a:ln w="15875">
                <a:solidFill>
                  <a:srgbClr val="326295"/>
                </a:solidFill>
              </a:ln>
              <a:effectLst/>
            </p:spPr>
            <p:style>
              <a:lnRef idx="2">
                <a:schemeClr val="accent1"/>
              </a:lnRef>
              <a:fillRef idx="0">
                <a:schemeClr val="accent1"/>
              </a:fillRef>
              <a:effectRef idx="1">
                <a:schemeClr val="accent1"/>
              </a:effectRef>
              <a:fontRef idx="minor">
                <a:schemeClr val="tx1"/>
              </a:fontRef>
            </p:style>
          </p:cxnSp>
        </p:gr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97" y="3475558"/>
            <a:ext cx="853181" cy="853181"/>
          </a:xfrm>
          <a:prstGeom prst="rect">
            <a:avLst/>
          </a:prstGeom>
        </p:spPr>
      </p:pic>
      <p:sp>
        <p:nvSpPr>
          <p:cNvPr id="16" name="Rectangle 15">
            <a:extLst>
              <a:ext uri="{FF2B5EF4-FFF2-40B4-BE49-F238E27FC236}">
                <a16:creationId xmlns:a16="http://schemas.microsoft.com/office/drawing/2014/main" id="{294CC8E8-7991-48A4-9C04-5FC70F3B834B}"/>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7D0E1C95-8D5A-2245-83ED-DCE907925895}" type="slidenum">
              <a:rPr lang="en-US" smtClean="0"/>
              <a:pPr/>
              <a:t>24</a:t>
            </a:fld>
            <a:endParaRPr lang="en-US" dirty="0"/>
          </a:p>
        </p:txBody>
      </p:sp>
    </p:spTree>
    <p:extLst>
      <p:ext uri="{BB962C8B-B14F-4D97-AF65-F5344CB8AC3E}">
        <p14:creationId xmlns:p14="http://schemas.microsoft.com/office/powerpoint/2010/main" val="1372290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4"/>
          <p:cNvSpPr>
            <a:spLocks noGrp="1"/>
          </p:cNvSpPr>
          <p:nvPr>
            <p:ph type="title"/>
          </p:nvPr>
        </p:nvSpPr>
        <p:spPr>
          <a:prstGeom prst="rect">
            <a:avLst/>
          </a:prstGeom>
        </p:spPr>
        <p:txBody>
          <a:bodyPr>
            <a:noAutofit/>
          </a:bodyPr>
          <a:lstStyle/>
          <a:p>
            <a:pPr eaLnBrk="1" hangingPunct="1"/>
            <a:r>
              <a:rPr lang="en-US" dirty="0">
                <a:latin typeface="Arial" charset="0"/>
              </a:rPr>
              <a:t>Creating a plan</a:t>
            </a:r>
          </a:p>
        </p:txBody>
      </p:sp>
      <p:sp>
        <p:nvSpPr>
          <p:cNvPr id="2" name="Text Placeholder 1"/>
          <p:cNvSpPr>
            <a:spLocks noGrp="1"/>
          </p:cNvSpPr>
          <p:nvPr>
            <p:ph type="body" sz="quarter" idx="10"/>
          </p:nvPr>
        </p:nvSpPr>
        <p:spPr/>
        <p:txBody>
          <a:bodyPr/>
          <a:lstStyle/>
          <a:p>
            <a:r>
              <a:rPr lang="en-US" dirty="0"/>
              <a:t>— to address health care costs —</a:t>
            </a:r>
          </a:p>
        </p:txBody>
      </p:sp>
      <p:sp>
        <p:nvSpPr>
          <p:cNvPr id="4" name="Rectangle 3">
            <a:extLst>
              <a:ext uri="{FF2B5EF4-FFF2-40B4-BE49-F238E27FC236}">
                <a16:creationId xmlns:a16="http://schemas.microsoft.com/office/drawing/2014/main" id="{09CF0EFC-B50D-4F46-AD77-215773D5F593}"/>
              </a:ext>
            </a:extLst>
          </p:cNvPr>
          <p:cNvSpPr/>
          <p:nvPr/>
        </p:nvSpPr>
        <p:spPr>
          <a:xfrm>
            <a:off x="0" y="6561574"/>
            <a:ext cx="9144000" cy="296426"/>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778000" y="2148303"/>
            <a:ext cx="6235700" cy="3074988"/>
          </a:xfrm>
        </p:spPr>
        <p:txBody>
          <a:bodyPr/>
          <a:lstStyle/>
          <a:p>
            <a:pPr marL="342900" indent="-342900">
              <a:buClr>
                <a:srgbClr val="FDBA2E"/>
              </a:buClr>
              <a:buSzPct val="125000"/>
              <a:buFont typeface="Arial" charset="0"/>
              <a:buChar char="•"/>
            </a:pPr>
            <a:r>
              <a:rPr lang="en-US" sz="2400" dirty="0">
                <a:solidFill>
                  <a:srgbClr val="62706F"/>
                </a:solidFill>
              </a:rPr>
              <a:t>The majority of pre-retirees have underestimated the cost of health </a:t>
            </a:r>
            <a:br>
              <a:rPr lang="en-US" sz="2400" dirty="0">
                <a:solidFill>
                  <a:srgbClr val="62706F"/>
                </a:solidFill>
              </a:rPr>
            </a:br>
            <a:r>
              <a:rPr lang="en-US" sz="2400" dirty="0">
                <a:solidFill>
                  <a:srgbClr val="62706F"/>
                </a:solidFill>
              </a:rPr>
              <a:t>care in retirement</a:t>
            </a:r>
          </a:p>
          <a:p>
            <a:pPr marL="342900" indent="-342900">
              <a:buClr>
                <a:srgbClr val="FDBA2E"/>
              </a:buClr>
              <a:buSzPct val="125000"/>
              <a:buFont typeface="Arial" charset="0"/>
              <a:buChar char="•"/>
            </a:pPr>
            <a:endParaRPr lang="en-US" sz="2400" dirty="0">
              <a:solidFill>
                <a:srgbClr val="62706F"/>
              </a:solidFill>
            </a:endParaRPr>
          </a:p>
          <a:p>
            <a:pPr marL="342900" indent="-342900">
              <a:buClr>
                <a:srgbClr val="FDBA2E"/>
              </a:buClr>
              <a:buSzPct val="125000"/>
              <a:buFont typeface="Arial" charset="0"/>
              <a:buChar char="•"/>
            </a:pPr>
            <a:r>
              <a:rPr lang="en-US" sz="2400" dirty="0" smtClean="0">
                <a:solidFill>
                  <a:srgbClr val="62706F"/>
                </a:solidFill>
              </a:rPr>
              <a:t>Create a plan to eliminate </a:t>
            </a:r>
            <a:r>
              <a:rPr lang="en-US" sz="2400" dirty="0">
                <a:solidFill>
                  <a:srgbClr val="62706F"/>
                </a:solidFill>
              </a:rPr>
              <a:t>the guesswork with a personalized Health Care Cost Assessment from Nationwide</a:t>
            </a:r>
          </a:p>
        </p:txBody>
      </p:sp>
      <p:sp>
        <p:nvSpPr>
          <p:cNvPr id="10" name="Text Placeholder 3"/>
          <p:cNvSpPr txBox="1">
            <a:spLocks/>
          </p:cNvSpPr>
          <p:nvPr/>
        </p:nvSpPr>
        <p:spPr>
          <a:xfrm>
            <a:off x="623888" y="987172"/>
            <a:ext cx="7918450" cy="555189"/>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Americans underestimate retirement health care costs</a:t>
            </a:r>
          </a:p>
        </p:txBody>
      </p:sp>
      <p:sp>
        <p:nvSpPr>
          <p:cNvPr id="7" name="Rectangle 6">
            <a:extLst>
              <a:ext uri="{FF2B5EF4-FFF2-40B4-BE49-F238E27FC236}">
                <a16:creationId xmlns:a16="http://schemas.microsoft.com/office/drawing/2014/main" id="{79810EBD-1257-4179-B7CE-36B9DA8EB202}"/>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7D0E1C95-8D5A-2245-83ED-DCE907925895}" type="slidenum">
              <a:rPr lang="en-US" smtClean="0"/>
              <a:pPr/>
              <a:t>26</a:t>
            </a:fld>
            <a:endParaRPr lang="en-US" dirty="0"/>
          </a:p>
        </p:txBody>
      </p:sp>
    </p:spTree>
    <p:extLst>
      <p:ext uri="{BB962C8B-B14F-4D97-AF65-F5344CB8AC3E}">
        <p14:creationId xmlns:p14="http://schemas.microsoft.com/office/powerpoint/2010/main" val="1460625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118513" y="3008404"/>
            <a:ext cx="5397500" cy="3074988"/>
          </a:xfrm>
        </p:spPr>
        <p:txBody>
          <a:bodyPr/>
          <a:lstStyle/>
          <a:p>
            <a:pPr marL="342900" indent="-292100">
              <a:spcAft>
                <a:spcPts val="600"/>
              </a:spcAft>
              <a:buClr>
                <a:srgbClr val="FDBA2E"/>
              </a:buClr>
              <a:buSzPct val="125000"/>
              <a:buFont typeface="Arial" charset="0"/>
              <a:buChar char="•"/>
            </a:pPr>
            <a:r>
              <a:rPr lang="en-US" dirty="0">
                <a:solidFill>
                  <a:srgbClr val="62706F"/>
                </a:solidFill>
              </a:rPr>
              <a:t>Powered by calculations from one of the world’s leading actuarial firms</a:t>
            </a:r>
          </a:p>
          <a:p>
            <a:pPr marL="342900" indent="-292100">
              <a:spcAft>
                <a:spcPts val="600"/>
              </a:spcAft>
              <a:buClr>
                <a:srgbClr val="FDBA2E"/>
              </a:buClr>
              <a:buSzPct val="125000"/>
              <a:buFont typeface="Arial" charset="0"/>
              <a:buChar char="•"/>
            </a:pPr>
            <a:r>
              <a:rPr lang="en-US" dirty="0">
                <a:solidFill>
                  <a:srgbClr val="62706F"/>
                </a:solidFill>
              </a:rPr>
              <a:t>Provides a personalized estimate of possible annual health care expenses</a:t>
            </a:r>
          </a:p>
          <a:p>
            <a:pPr marL="342900" indent="-292100">
              <a:buClr>
                <a:srgbClr val="FDBA2E"/>
              </a:buClr>
              <a:buSzPct val="125000"/>
              <a:buFont typeface="Arial" charset="0"/>
              <a:buChar char="•"/>
            </a:pPr>
            <a:r>
              <a:rPr lang="en-US" dirty="0">
                <a:solidFill>
                  <a:srgbClr val="62706F"/>
                </a:solidFill>
              </a:rPr>
              <a:t>Includes estimates for Medicare, </a:t>
            </a:r>
            <a:br>
              <a:rPr lang="en-US" dirty="0">
                <a:solidFill>
                  <a:srgbClr val="62706F"/>
                </a:solidFill>
              </a:rPr>
            </a:br>
            <a:r>
              <a:rPr lang="en-US" dirty="0">
                <a:solidFill>
                  <a:srgbClr val="62706F"/>
                </a:solidFill>
              </a:rPr>
              <a:t>out-of-pocket and long-term care expenses</a:t>
            </a:r>
          </a:p>
        </p:txBody>
      </p:sp>
      <p:sp>
        <p:nvSpPr>
          <p:cNvPr id="2" name="Text Placeholder 1"/>
          <p:cNvSpPr>
            <a:spLocks noGrp="1"/>
          </p:cNvSpPr>
          <p:nvPr>
            <p:ph type="body" sz="quarter" idx="10"/>
          </p:nvPr>
        </p:nvSpPr>
        <p:spPr/>
        <p:txBody>
          <a:bodyPr/>
          <a:lstStyle/>
          <a:p>
            <a:r>
              <a:rPr lang="en-US" dirty="0"/>
              <a:t>Start with a Health Care Cost Assessment</a:t>
            </a:r>
          </a:p>
        </p:txBody>
      </p:sp>
      <p:sp>
        <p:nvSpPr>
          <p:cNvPr id="10" name="Text Placeholder 3"/>
          <p:cNvSpPr txBox="1">
            <a:spLocks/>
          </p:cNvSpPr>
          <p:nvPr/>
        </p:nvSpPr>
        <p:spPr>
          <a:xfrm>
            <a:off x="623888" y="987172"/>
            <a:ext cx="7918450" cy="555189"/>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Determine individual health care costs</a:t>
            </a:r>
          </a:p>
        </p:txBody>
      </p:sp>
      <p:grpSp>
        <p:nvGrpSpPr>
          <p:cNvPr id="5" name="Group 4"/>
          <p:cNvGrpSpPr/>
          <p:nvPr/>
        </p:nvGrpSpPr>
        <p:grpSpPr>
          <a:xfrm>
            <a:off x="1335088" y="2058273"/>
            <a:ext cx="5751452" cy="830997"/>
            <a:chOff x="1335088" y="2058273"/>
            <a:chExt cx="5751452" cy="830997"/>
          </a:xfrm>
        </p:grpSpPr>
        <p:sp>
          <p:nvSpPr>
            <p:cNvPr id="3" name="TextBox 2"/>
            <p:cNvSpPr txBox="1"/>
            <p:nvPr/>
          </p:nvSpPr>
          <p:spPr>
            <a:xfrm>
              <a:off x="2118513" y="2058273"/>
              <a:ext cx="4968027" cy="830997"/>
            </a:xfrm>
            <a:prstGeom prst="rect">
              <a:avLst/>
            </a:prstGeom>
            <a:noFill/>
          </p:spPr>
          <p:txBody>
            <a:bodyPr wrap="none" rtlCol="0">
              <a:spAutoFit/>
            </a:bodyPr>
            <a:lstStyle/>
            <a:p>
              <a:pPr lvl="0"/>
              <a:r>
                <a:rPr lang="en-US" b="1" i="1" dirty="0">
                  <a:solidFill>
                    <a:srgbClr val="326295"/>
                  </a:solidFill>
                  <a:latin typeface="Georgia" charset="0"/>
                  <a:ea typeface="Georgia" charset="0"/>
                  <a:cs typeface="Georgia" charset="0"/>
                </a:rPr>
                <a:t>The Nationwide Personalized </a:t>
              </a:r>
              <a:br>
                <a:rPr lang="en-US" b="1" i="1" dirty="0">
                  <a:solidFill>
                    <a:srgbClr val="326295"/>
                  </a:solidFill>
                  <a:latin typeface="Georgia" charset="0"/>
                  <a:ea typeface="Georgia" charset="0"/>
                  <a:cs typeface="Georgia" charset="0"/>
                </a:rPr>
              </a:br>
              <a:r>
                <a:rPr lang="en-US" b="1" i="1" dirty="0">
                  <a:solidFill>
                    <a:srgbClr val="326295"/>
                  </a:solidFill>
                  <a:latin typeface="Georgia" charset="0"/>
                  <a:ea typeface="Georgia" charset="0"/>
                  <a:cs typeface="Georgia" charset="0"/>
                </a:rPr>
                <a:t>Health Care Cost Assessment</a:t>
              </a:r>
              <a:endParaRPr lang="en-US" sz="2000" b="1" i="1" dirty="0">
                <a:solidFill>
                  <a:srgbClr val="326295"/>
                </a:solidFill>
                <a:latin typeface="Georgia" charset="0"/>
                <a:ea typeface="Georgia" charset="0"/>
                <a:cs typeface="Georgia"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088" y="2126509"/>
              <a:ext cx="694525" cy="694525"/>
            </a:xfrm>
            <a:prstGeom prst="rect">
              <a:avLst/>
            </a:prstGeom>
          </p:spPr>
        </p:pic>
      </p:grpSp>
      <p:sp>
        <p:nvSpPr>
          <p:cNvPr id="11" name="Rectangle 10">
            <a:extLst>
              <a:ext uri="{FF2B5EF4-FFF2-40B4-BE49-F238E27FC236}">
                <a16:creationId xmlns:a16="http://schemas.microsoft.com/office/drawing/2014/main" id="{9307BC44-6675-403B-B52D-5A002244144F}"/>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4"/>
          </p:nvPr>
        </p:nvSpPr>
        <p:spPr/>
        <p:txBody>
          <a:bodyPr/>
          <a:lstStyle/>
          <a:p>
            <a:fld id="{7D0E1C95-8D5A-2245-83ED-DCE907925895}" type="slidenum">
              <a:rPr lang="en-US" smtClean="0"/>
              <a:pPr/>
              <a:t>27</a:t>
            </a:fld>
            <a:endParaRPr lang="en-US" dirty="0"/>
          </a:p>
        </p:txBody>
      </p:sp>
    </p:spTree>
    <p:extLst>
      <p:ext uri="{BB962C8B-B14F-4D97-AF65-F5344CB8AC3E}">
        <p14:creationId xmlns:p14="http://schemas.microsoft.com/office/powerpoint/2010/main" val="15296649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Health Care and LTC Cost Assessment</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819" y="1258242"/>
            <a:ext cx="3841173" cy="4970929"/>
          </a:xfrm>
          <a:prstGeom prst="rect">
            <a:avLst/>
          </a:prstGeom>
          <a:noFill/>
          <a:ln>
            <a:solidFill>
              <a:srgbClr val="62706F"/>
            </a:solidFill>
          </a:ln>
        </p:spPr>
      </p:pic>
      <p:sp>
        <p:nvSpPr>
          <p:cNvPr id="5" name="Rectangle 4">
            <a:extLst>
              <a:ext uri="{FF2B5EF4-FFF2-40B4-BE49-F238E27FC236}">
                <a16:creationId xmlns:a16="http://schemas.microsoft.com/office/drawing/2014/main" id="{9BB0EAB5-B54E-43FE-B51E-E07FDAB191F9}"/>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7D0E1C95-8D5A-2245-83ED-DCE907925895}" type="slidenum">
              <a:rPr lang="en-US" smtClean="0"/>
              <a:pPr/>
              <a:t>28</a:t>
            </a:fld>
            <a:endParaRPr lang="en-US" dirty="0"/>
          </a:p>
        </p:txBody>
      </p:sp>
    </p:spTree>
    <p:extLst>
      <p:ext uri="{BB962C8B-B14F-4D97-AF65-F5344CB8AC3E}">
        <p14:creationId xmlns:p14="http://schemas.microsoft.com/office/powerpoint/2010/main" val="402833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52044" name="think-cell Slide" r:id="rId5" imgW="216" imgH="216" progId="">
                  <p:embed/>
                </p:oleObj>
              </mc:Choice>
              <mc:Fallback>
                <p:oleObj name="think-cell Slide" r:id="rId5" imgW="216" imgH="216" progId="">
                  <p:embed/>
                  <p:pic>
                    <p:nvPicPr>
                      <p:cNvPr id="0" name="Picture 8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 Placeholder 3"/>
          <p:cNvSpPr>
            <a:spLocks noGrp="1"/>
          </p:cNvSpPr>
          <p:nvPr>
            <p:ph type="body" sz="quarter" idx="10"/>
          </p:nvPr>
        </p:nvSpPr>
        <p:spPr/>
        <p:txBody>
          <a:bodyPr/>
          <a:lstStyle/>
          <a:p>
            <a:r>
              <a:rPr lang="en-US" dirty="0"/>
              <a:t>Health Care and LTC Cost Assessment</a:t>
            </a:r>
          </a:p>
        </p:txBody>
      </p:sp>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541229" y="1183435"/>
            <a:ext cx="4061543" cy="5255636"/>
          </a:xfrm>
          <a:prstGeom prst="rect">
            <a:avLst/>
          </a:prstGeom>
          <a:noFill/>
          <a:ln w="9525">
            <a:solidFill>
              <a:schemeClr val="bg1">
                <a:lumMod val="50000"/>
              </a:schemeClr>
            </a:solidFill>
            <a:miter lim="800000"/>
            <a:headEnd/>
            <a:tailEnd/>
          </a:ln>
        </p:spPr>
      </p:pic>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541229" y="1183435"/>
            <a:ext cx="4061543" cy="5255636"/>
          </a:xfrm>
          <a:prstGeom prst="rect">
            <a:avLst/>
          </a:prstGeom>
          <a:noFill/>
          <a:ln w="9525">
            <a:solidFill>
              <a:schemeClr val="bg1">
                <a:lumMod val="50000"/>
              </a:schemeClr>
            </a:solidFill>
            <a:miter lim="800000"/>
            <a:headEnd/>
            <a:tailEnd/>
          </a:ln>
        </p:spPr>
      </p:pic>
      <p:sp>
        <p:nvSpPr>
          <p:cNvPr id="14" name="Text Placeholder 3"/>
          <p:cNvSpPr>
            <a:spLocks noGrp="1"/>
          </p:cNvSpPr>
          <p:nvPr>
            <p:ph type="body" sz="quarter" idx="10"/>
          </p:nvPr>
        </p:nvSpPr>
        <p:spPr>
          <a:xfrm>
            <a:off x="623888" y="214401"/>
            <a:ext cx="7918450" cy="528638"/>
          </a:xfrm>
        </p:spPr>
        <p:txBody>
          <a:bodyPr/>
          <a:lstStyle/>
          <a:p>
            <a:r>
              <a:rPr lang="en-US" dirty="0"/>
              <a:t>Health Care and LTC Cost Assessment</a:t>
            </a:r>
          </a:p>
        </p:txBody>
      </p:sp>
      <p:sp>
        <p:nvSpPr>
          <p:cNvPr id="15" name="Slide Number Placeholder 2"/>
          <p:cNvSpPr txBox="1">
            <a:spLocks/>
          </p:cNvSpPr>
          <p:nvPr/>
        </p:nvSpPr>
        <p:spPr>
          <a:xfrm>
            <a:off x="6819900" y="6616640"/>
            <a:ext cx="2133600" cy="237027"/>
          </a:xfrm>
          <a:prstGeom prst="rect">
            <a:avLst/>
          </a:prstGeom>
        </p:spPr>
        <p:txBody>
          <a:bodyPr vert="horz" lIns="91440" tIns="45720" rIns="0" bIns="0" rtlCol="0" anchor="ctr"/>
          <a:lstStyle>
            <a:defPPr>
              <a:defRPr lang="en-US"/>
            </a:defPPr>
            <a:lvl1pPr algn="r" defTabSz="457200" rtl="0" fontAlgn="base">
              <a:spcBef>
                <a:spcPct val="0"/>
              </a:spcBef>
              <a:spcAft>
                <a:spcPct val="0"/>
              </a:spcAft>
              <a:defRPr sz="900" kern="1200">
                <a:solidFill>
                  <a:srgbClr val="4D4F53"/>
                </a:solidFill>
                <a:latin typeface="Arial"/>
                <a:ea typeface="ＭＳ Ｐゴシック" charset="-128"/>
                <a:cs typeface="Arial"/>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endParaRPr lang="en-US" dirty="0"/>
          </a:p>
        </p:txBody>
      </p:sp>
      <p:sp>
        <p:nvSpPr>
          <p:cNvPr id="16" name="Rectangle 15"/>
          <p:cNvSpPr/>
          <p:nvPr/>
        </p:nvSpPr>
        <p:spPr>
          <a:xfrm>
            <a:off x="2695698" y="3841898"/>
            <a:ext cx="3693227" cy="226182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7497" y="1584937"/>
            <a:ext cx="6869006" cy="4107666"/>
          </a:xfrm>
          <a:prstGeom prst="rect">
            <a:avLst/>
          </a:prstGeom>
          <a:ln>
            <a:solidFill>
              <a:schemeClr val="tx1"/>
            </a:solidFill>
          </a:ln>
        </p:spPr>
      </p:pic>
      <p:sp>
        <p:nvSpPr>
          <p:cNvPr id="12" name="Rectangle 11">
            <a:extLst>
              <a:ext uri="{FF2B5EF4-FFF2-40B4-BE49-F238E27FC236}">
                <a16:creationId xmlns:a16="http://schemas.microsoft.com/office/drawing/2014/main" id="{B6B9F7CE-03CA-47CD-94F4-06A21D588207}"/>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7D0E1C95-8D5A-2245-83ED-DCE907925895}" type="slidenum">
              <a:rPr lang="en-US" smtClean="0"/>
              <a:pPr/>
              <a:t>29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sz="quarter" idx="10"/>
          </p:nvPr>
        </p:nvSpPr>
        <p:spPr>
          <a:xfrm>
            <a:off x="1726406" y="2355571"/>
            <a:ext cx="7011194" cy="3582650"/>
          </a:xfrm>
        </p:spPr>
        <p:txBody>
          <a:bodyPr/>
          <a:lstStyle/>
          <a:p>
            <a:pPr eaLnBrk="1" hangingPunct="1">
              <a:lnSpc>
                <a:spcPct val="150000"/>
              </a:lnSpc>
            </a:pPr>
            <a:r>
              <a:rPr lang="en-US" dirty="0">
                <a:latin typeface="Arial"/>
                <a:cs typeface="Arial"/>
              </a:rPr>
              <a:t>The retirement income challenge</a:t>
            </a:r>
          </a:p>
          <a:p>
            <a:r>
              <a:rPr lang="en-US" dirty="0"/>
              <a:t>Understanding the health care opportunity</a:t>
            </a:r>
          </a:p>
          <a:p>
            <a:pPr eaLnBrk="1" hangingPunct="1">
              <a:lnSpc>
                <a:spcPct val="150000"/>
              </a:lnSpc>
            </a:pPr>
            <a:r>
              <a:rPr lang="en-US" dirty="0">
                <a:latin typeface="Arial"/>
                <a:cs typeface="Arial"/>
              </a:rPr>
              <a:t>Creating a plan to address health care costs</a:t>
            </a:r>
          </a:p>
        </p:txBody>
      </p:sp>
      <p:sp>
        <p:nvSpPr>
          <p:cNvPr id="5" name="Rectangle 4">
            <a:extLst>
              <a:ext uri="{FF2B5EF4-FFF2-40B4-BE49-F238E27FC236}">
                <a16:creationId xmlns:a16="http://schemas.microsoft.com/office/drawing/2014/main" id="{E4A38F58-2E47-4911-9F1D-514F999051EA}"/>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p:txBody>
          <a:bodyPr/>
          <a:lstStyle/>
          <a:p>
            <a:fld id="{7D0E1C95-8D5A-2245-83ED-DCE907925895}" type="slidenum">
              <a:rPr lang="en-US" smtClean="0"/>
              <a:pPr/>
              <a:t>3</a:t>
            </a:fld>
            <a:endParaRPr lang="en-US" dirty="0"/>
          </a:p>
        </p:txBody>
      </p:sp>
    </p:spTree>
    <p:extLst>
      <p:ext uri="{BB962C8B-B14F-4D97-AF65-F5344CB8AC3E}">
        <p14:creationId xmlns:p14="http://schemas.microsoft.com/office/powerpoint/2010/main" val="787391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53068" name="think-cell Slide" r:id="rId5" imgW="216" imgH="216" progId="">
                  <p:embed/>
                </p:oleObj>
              </mc:Choice>
              <mc:Fallback>
                <p:oleObj name="think-cell Slide" r:id="rId5" imgW="216" imgH="216" progId="">
                  <p:embed/>
                  <p:pic>
                    <p:nvPicPr>
                      <p:cNvPr id="0" name="Picture 8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Placeholder 6"/>
          <p:cNvSpPr>
            <a:spLocks noGrp="1"/>
          </p:cNvSpPr>
          <p:nvPr>
            <p:ph type="body" sz="quarter" idx="10"/>
          </p:nvPr>
        </p:nvSpPr>
        <p:spPr/>
        <p:txBody>
          <a:bodyPr/>
          <a:lstStyle/>
          <a:p>
            <a:r>
              <a:rPr lang="en-US" dirty="0"/>
              <a:t>Health Care and LTC Cost Assessment</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590" y="1093597"/>
            <a:ext cx="4119526" cy="5330666"/>
          </a:xfrm>
          <a:prstGeom prst="rect">
            <a:avLst/>
          </a:prstGeom>
          <a:ln>
            <a:solidFill>
              <a:schemeClr val="tx1"/>
            </a:solidFill>
          </a:ln>
        </p:spPr>
      </p:pic>
      <p:sp>
        <p:nvSpPr>
          <p:cNvPr id="16" name="Rectangle 15"/>
          <p:cNvSpPr/>
          <p:nvPr/>
        </p:nvSpPr>
        <p:spPr>
          <a:xfrm>
            <a:off x="2787156" y="1922400"/>
            <a:ext cx="3879457" cy="150305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2787156" y="3411170"/>
            <a:ext cx="3879457" cy="150305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671724" y="1098945"/>
            <a:ext cx="4105352" cy="5312325"/>
          </a:xfrm>
          <a:prstGeom prst="rect">
            <a:avLst/>
          </a:prstGeom>
          <a:noFill/>
          <a:ln w="9525">
            <a:solidFill>
              <a:schemeClr val="bg1">
                <a:lumMod val="50000"/>
              </a:schemeClr>
            </a:solidFill>
            <a:miter lim="800000"/>
            <a:headEnd/>
            <a:tailEnd/>
          </a:ln>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1214" y="1771845"/>
            <a:ext cx="7731488" cy="3038475"/>
          </a:xfrm>
          <a:prstGeom prst="rect">
            <a:avLst/>
          </a:prstGeom>
          <a:ln>
            <a:solidFill>
              <a:schemeClr val="tx1"/>
            </a:solidFill>
          </a:ln>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813" y="1805704"/>
            <a:ext cx="7886290" cy="2933700"/>
          </a:xfrm>
          <a:prstGeom prst="rect">
            <a:avLst/>
          </a:prstGeom>
          <a:ln>
            <a:solidFill>
              <a:schemeClr val="tx1"/>
            </a:solidFill>
          </a:ln>
        </p:spPr>
      </p:pic>
      <p:sp>
        <p:nvSpPr>
          <p:cNvPr id="12" name="Rectangle 11">
            <a:extLst>
              <a:ext uri="{FF2B5EF4-FFF2-40B4-BE49-F238E27FC236}">
                <a16:creationId xmlns:a16="http://schemas.microsoft.com/office/drawing/2014/main" id="{FA282868-6356-4D62-B52A-72C5147A3F06}"/>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7D0E1C95-8D5A-2245-83ED-DCE907925895}" type="slidenum">
              <a:rPr lang="en-US" smtClean="0"/>
              <a:pPr/>
              <a:t>30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54092" name="think-cell Slide" r:id="rId4" imgW="216" imgH="216" progId="">
                  <p:embed/>
                </p:oleObj>
              </mc:Choice>
              <mc:Fallback>
                <p:oleObj name="think-cell Slide" r:id="rId4" imgW="216" imgH="216" progId="">
                  <p:embed/>
                  <p:pic>
                    <p:nvPicPr>
                      <p:cNvPr id="0" name="Picture 8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2195" y="1110733"/>
            <a:ext cx="4137452" cy="5353862"/>
          </a:xfrm>
          <a:prstGeom prst="rect">
            <a:avLst/>
          </a:prstGeom>
          <a:ln>
            <a:solidFill>
              <a:schemeClr val="tx1"/>
            </a:solidFill>
          </a:ln>
        </p:spPr>
      </p:pic>
      <p:sp>
        <p:nvSpPr>
          <p:cNvPr id="18" name="Rectangle 17"/>
          <p:cNvSpPr/>
          <p:nvPr/>
        </p:nvSpPr>
        <p:spPr>
          <a:xfrm>
            <a:off x="2588962" y="2404756"/>
            <a:ext cx="3848793" cy="146549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sp>
        <p:nvSpPr>
          <p:cNvPr id="19" name="Rectangle 18"/>
          <p:cNvSpPr/>
          <p:nvPr/>
        </p:nvSpPr>
        <p:spPr>
          <a:xfrm>
            <a:off x="2588963" y="3879421"/>
            <a:ext cx="3848793" cy="172163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pic>
        <p:nvPicPr>
          <p:cNvPr id="20"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509638" y="1119902"/>
            <a:ext cx="4124725" cy="5337394"/>
          </a:xfrm>
          <a:prstGeom prst="rect">
            <a:avLst/>
          </a:prstGeom>
          <a:noFill/>
          <a:ln w="9525">
            <a:solidFill>
              <a:schemeClr val="bg1">
                <a:lumMod val="50000"/>
              </a:schemeClr>
            </a:solidFill>
            <a:miter lim="800000"/>
            <a:headEnd/>
            <a:tailEnd/>
          </a:ln>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967" y="2007504"/>
            <a:ext cx="7700783" cy="2886777"/>
          </a:xfrm>
          <a:prstGeom prst="rect">
            <a:avLst/>
          </a:prstGeom>
          <a:ln>
            <a:solidFill>
              <a:schemeClr val="tx1"/>
            </a:solidFill>
          </a:ln>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450" y="1830823"/>
            <a:ext cx="7719826" cy="3407484"/>
          </a:xfrm>
          <a:prstGeom prst="rect">
            <a:avLst/>
          </a:prstGeom>
          <a:ln>
            <a:solidFill>
              <a:schemeClr val="tx1"/>
            </a:solidFill>
          </a:ln>
        </p:spPr>
      </p:pic>
      <p:sp>
        <p:nvSpPr>
          <p:cNvPr id="23" name="Text Placeholder 3"/>
          <p:cNvSpPr>
            <a:spLocks noGrp="1"/>
          </p:cNvSpPr>
          <p:nvPr>
            <p:ph type="body" sz="quarter" idx="10"/>
          </p:nvPr>
        </p:nvSpPr>
        <p:spPr>
          <a:xfrm>
            <a:off x="623888" y="214401"/>
            <a:ext cx="7918450" cy="528638"/>
          </a:xfrm>
        </p:spPr>
        <p:txBody>
          <a:bodyPr/>
          <a:lstStyle/>
          <a:p>
            <a:r>
              <a:rPr lang="en-US" dirty="0"/>
              <a:t>Health Care and LTC Cost Assessment</a:t>
            </a:r>
          </a:p>
        </p:txBody>
      </p:sp>
      <p:sp>
        <p:nvSpPr>
          <p:cNvPr id="12" name="Rectangle 11">
            <a:extLst>
              <a:ext uri="{FF2B5EF4-FFF2-40B4-BE49-F238E27FC236}">
                <a16:creationId xmlns:a16="http://schemas.microsoft.com/office/drawing/2014/main" id="{A958E0E9-46D2-45DB-BEE5-C80A896A4B28}"/>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7D0E1C95-8D5A-2245-83ED-DCE907925895}" type="slidenum">
              <a:rPr lang="en-US" smtClean="0"/>
              <a:pP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55116" name="think-cell Slide" r:id="rId5" imgW="216" imgH="216" progId="">
                  <p:embed/>
                </p:oleObj>
              </mc:Choice>
              <mc:Fallback>
                <p:oleObj name="think-cell Slide" r:id="rId5" imgW="216" imgH="216" progId="">
                  <p:embed/>
                  <p:pic>
                    <p:nvPicPr>
                      <p:cNvPr id="0" name="Picture 8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5341" y="1074420"/>
            <a:ext cx="4127169" cy="5340557"/>
          </a:xfrm>
          <a:prstGeom prst="rect">
            <a:avLst/>
          </a:prstGeom>
          <a:ln>
            <a:solidFill>
              <a:schemeClr val="tx1"/>
            </a:solidFill>
          </a:ln>
        </p:spPr>
      </p:pic>
      <p:sp>
        <p:nvSpPr>
          <p:cNvPr id="17" name="Rectangle 16"/>
          <p:cNvSpPr/>
          <p:nvPr/>
        </p:nvSpPr>
        <p:spPr>
          <a:xfrm>
            <a:off x="2665228" y="2215742"/>
            <a:ext cx="3884427" cy="120794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2665228" y="3423684"/>
            <a:ext cx="3884427" cy="126572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2665228" y="4689408"/>
            <a:ext cx="3884427" cy="116851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541228" y="1075520"/>
            <a:ext cx="4129039" cy="5342976"/>
          </a:xfrm>
          <a:prstGeom prst="rect">
            <a:avLst/>
          </a:prstGeom>
          <a:noFill/>
          <a:ln w="9525">
            <a:solidFill>
              <a:schemeClr val="bg1">
                <a:lumMod val="50000"/>
              </a:schemeClr>
            </a:solidFill>
            <a:miter lim="800000"/>
            <a:headEnd/>
            <a:tailEnd/>
          </a:ln>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651" y="1935300"/>
            <a:ext cx="7760199" cy="2473667"/>
          </a:xfrm>
          <a:prstGeom prst="rect">
            <a:avLst/>
          </a:prstGeom>
          <a:ln>
            <a:solidFill>
              <a:schemeClr val="tx1"/>
            </a:solidFill>
          </a:ln>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457" y="1935301"/>
            <a:ext cx="7769086" cy="2476500"/>
          </a:xfrm>
          <a:prstGeom prst="rect">
            <a:avLst/>
          </a:prstGeom>
          <a:ln>
            <a:solidFill>
              <a:schemeClr val="tx1"/>
            </a:solidFill>
          </a:ln>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7275" y="1935300"/>
            <a:ext cx="7784060" cy="2331899"/>
          </a:xfrm>
          <a:prstGeom prst="rect">
            <a:avLst/>
          </a:prstGeom>
          <a:ln>
            <a:solidFill>
              <a:schemeClr val="tx1"/>
            </a:solidFill>
          </a:ln>
        </p:spPr>
      </p:pic>
      <p:sp>
        <p:nvSpPr>
          <p:cNvPr id="26" name="Text Placeholder 7"/>
          <p:cNvSpPr>
            <a:spLocks noGrp="1"/>
          </p:cNvSpPr>
          <p:nvPr>
            <p:ph type="body" sz="quarter" idx="10"/>
          </p:nvPr>
        </p:nvSpPr>
        <p:spPr>
          <a:xfrm>
            <a:off x="623888" y="214401"/>
            <a:ext cx="7918450" cy="528638"/>
          </a:xfrm>
        </p:spPr>
        <p:txBody>
          <a:bodyPr/>
          <a:lstStyle/>
          <a:p>
            <a:r>
              <a:rPr lang="en-US" dirty="0"/>
              <a:t>Health Care and LTC Cost Assessment</a:t>
            </a:r>
          </a:p>
        </p:txBody>
      </p:sp>
      <p:sp>
        <p:nvSpPr>
          <p:cNvPr id="13" name="Rectangle 12">
            <a:extLst>
              <a:ext uri="{FF2B5EF4-FFF2-40B4-BE49-F238E27FC236}">
                <a16:creationId xmlns:a16="http://schemas.microsoft.com/office/drawing/2014/main" id="{F8EF690F-685E-4849-B1BA-D4F8CC6F35AF}"/>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7D0E1C95-8D5A-2245-83ED-DCE907925895}" type="slidenum">
              <a:rPr lang="en-US" smtClean="0"/>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sz="quarter" idx="10"/>
          </p:nvPr>
        </p:nvSpPr>
        <p:spPr>
          <a:xfrm>
            <a:off x="1726406" y="2355571"/>
            <a:ext cx="7135372" cy="3582650"/>
          </a:xfrm>
        </p:spPr>
        <p:txBody>
          <a:bodyPr/>
          <a:lstStyle/>
          <a:p>
            <a:pPr eaLnBrk="1" hangingPunct="1">
              <a:lnSpc>
                <a:spcPct val="150000"/>
              </a:lnSpc>
            </a:pPr>
            <a:r>
              <a:rPr lang="en-US" dirty="0">
                <a:latin typeface="Arial"/>
                <a:cs typeface="Arial"/>
              </a:rPr>
              <a:t>The retirement income challenge</a:t>
            </a:r>
          </a:p>
          <a:p>
            <a:r>
              <a:rPr lang="en-US" dirty="0"/>
              <a:t>Understanding the health care opportunity</a:t>
            </a:r>
          </a:p>
          <a:p>
            <a:pPr eaLnBrk="1" hangingPunct="1">
              <a:lnSpc>
                <a:spcPct val="150000"/>
              </a:lnSpc>
            </a:pPr>
            <a:r>
              <a:rPr lang="en-US" dirty="0">
                <a:latin typeface="Arial"/>
                <a:cs typeface="Arial"/>
              </a:rPr>
              <a:t>Creating a plan to address health care costs</a:t>
            </a:r>
          </a:p>
        </p:txBody>
      </p:sp>
      <p:sp>
        <p:nvSpPr>
          <p:cNvPr id="5" name="Rectangle 4">
            <a:extLst>
              <a:ext uri="{FF2B5EF4-FFF2-40B4-BE49-F238E27FC236}">
                <a16:creationId xmlns:a16="http://schemas.microsoft.com/office/drawing/2014/main" id="{F2801ABF-D291-44D3-BB50-2B9971D68C88}"/>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p:txBody>
          <a:bodyPr/>
          <a:lstStyle/>
          <a:p>
            <a:fld id="{7D0E1C95-8D5A-2245-83ED-DCE907925895}" type="slidenum">
              <a:rPr lang="en-US" smtClean="0"/>
              <a:pPr/>
              <a:t>33</a:t>
            </a:fld>
            <a:endParaRPr lang="en-US" dirty="0"/>
          </a:p>
        </p:txBody>
      </p:sp>
    </p:spTree>
    <p:extLst>
      <p:ext uri="{BB962C8B-B14F-4D97-AF65-F5344CB8AC3E}">
        <p14:creationId xmlns:p14="http://schemas.microsoft.com/office/powerpoint/2010/main" val="16476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S-JPEG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01" y="152400"/>
            <a:ext cx="9144000" cy="6858000"/>
          </a:xfrm>
          <a:prstGeom prst="rect">
            <a:avLst/>
          </a:prstGeom>
        </p:spPr>
      </p:pic>
      <p:sp>
        <p:nvSpPr>
          <p:cNvPr id="10" name="Rectangle 9"/>
          <p:cNvSpPr/>
          <p:nvPr/>
        </p:nvSpPr>
        <p:spPr>
          <a:xfrm>
            <a:off x="482600" y="6629856"/>
            <a:ext cx="4572000" cy="246221"/>
          </a:xfrm>
          <a:prstGeom prst="rect">
            <a:avLst/>
          </a:prstGeom>
        </p:spPr>
        <p:txBody>
          <a:bodyPr>
            <a:spAutoFit/>
          </a:bodyPr>
          <a:lstStyle/>
          <a:p>
            <a:r>
              <a:rPr lang="en-US" sz="1000" dirty="0">
                <a:solidFill>
                  <a:srgbClr val="000000">
                    <a:tint val="75000"/>
                  </a:srgbClr>
                </a:solidFill>
              </a:rPr>
              <a:t> </a:t>
            </a:r>
            <a:endParaRPr lang="en-US" sz="1000" dirty="0"/>
          </a:p>
        </p:txBody>
      </p:sp>
      <p:pic>
        <p:nvPicPr>
          <p:cNvPr id="13" name="Picture 12"/>
          <p:cNvPicPr>
            <a:picLocks noChangeAspect="1"/>
          </p:cNvPicPr>
          <p:nvPr/>
        </p:nvPicPr>
        <p:blipFill>
          <a:blip r:embed="rId3"/>
          <a:stretch>
            <a:fillRect/>
          </a:stretch>
        </p:blipFill>
        <p:spPr>
          <a:xfrm>
            <a:off x="1567543" y="2405702"/>
            <a:ext cx="2135316" cy="2797999"/>
          </a:xfrm>
          <a:prstGeom prst="rect">
            <a:avLst/>
          </a:prstGeom>
        </p:spPr>
      </p:pic>
      <p:sp>
        <p:nvSpPr>
          <p:cNvPr id="14" name="TextBox 13"/>
          <p:cNvSpPr txBox="1"/>
          <p:nvPr/>
        </p:nvSpPr>
        <p:spPr>
          <a:xfrm>
            <a:off x="3958375" y="2170967"/>
            <a:ext cx="4421831" cy="3170099"/>
          </a:xfrm>
          <a:prstGeom prst="rect">
            <a:avLst/>
          </a:prstGeom>
          <a:noFill/>
        </p:spPr>
        <p:txBody>
          <a:bodyPr wrap="square" rtlCol="0">
            <a:spAutoFit/>
          </a:bodyPr>
          <a:lstStyle/>
          <a:p>
            <a:r>
              <a:rPr lang="en-US" sz="2800" dirty="0" smtClean="0"/>
              <a:t>Sean Cavanaugh ’91, P’19 </a:t>
            </a:r>
          </a:p>
          <a:p>
            <a:r>
              <a:rPr lang="en-US" sz="1800" dirty="0" smtClean="0"/>
              <a:t>CERTIFIED </a:t>
            </a:r>
            <a:r>
              <a:rPr lang="en-US" sz="1800" dirty="0"/>
              <a:t>FINANCIAL PLANNER™</a:t>
            </a:r>
          </a:p>
          <a:p>
            <a:r>
              <a:rPr lang="en-US" sz="1800" dirty="0"/>
              <a:t>Branch Manager</a:t>
            </a:r>
          </a:p>
          <a:p>
            <a:endParaRPr lang="en-US" sz="1200" dirty="0"/>
          </a:p>
          <a:p>
            <a:r>
              <a:rPr lang="en-US" sz="1200" dirty="0"/>
              <a:t>3111 Camino Del Rio North, Suite 920</a:t>
            </a:r>
          </a:p>
          <a:p>
            <a:r>
              <a:rPr lang="en-US" sz="1200" dirty="0"/>
              <a:t>San Diego, CA </a:t>
            </a:r>
            <a:r>
              <a:rPr lang="en-US" sz="1200" dirty="0" smtClean="0"/>
              <a:t>92108</a:t>
            </a:r>
          </a:p>
          <a:p>
            <a:endParaRPr lang="en-US" sz="1200" dirty="0"/>
          </a:p>
          <a:p>
            <a:r>
              <a:rPr lang="en-US" sz="1200" dirty="0"/>
              <a:t>T 877.462.2011</a:t>
            </a:r>
          </a:p>
          <a:p>
            <a:r>
              <a:rPr lang="en-US" sz="1200" dirty="0"/>
              <a:t>F </a:t>
            </a:r>
            <a:r>
              <a:rPr lang="en-US" sz="1200" dirty="0" smtClean="0"/>
              <a:t>619.462.2015</a:t>
            </a:r>
          </a:p>
          <a:p>
            <a:endParaRPr lang="en-US" sz="1200" dirty="0"/>
          </a:p>
          <a:p>
            <a:r>
              <a:rPr lang="en-US" sz="1200" dirty="0">
                <a:hlinkClick r:id="rId4"/>
              </a:rPr>
              <a:t>sean.cavanaugh@raymondjames.com</a:t>
            </a:r>
            <a:endParaRPr lang="en-US" sz="1200" dirty="0"/>
          </a:p>
          <a:p>
            <a:r>
              <a:rPr lang="en-US" sz="1200" dirty="0">
                <a:hlinkClick r:id="rId5"/>
              </a:rPr>
              <a:t>www.raymondjames.com/cavanaughgroup</a:t>
            </a:r>
            <a:endParaRPr lang="en-US" sz="1200" dirty="0"/>
          </a:p>
          <a:p>
            <a:endParaRPr lang="en-US" sz="1200" dirty="0"/>
          </a:p>
          <a:p>
            <a:r>
              <a:rPr lang="en-US" sz="800" dirty="0">
                <a:solidFill>
                  <a:schemeClr val="bg1">
                    <a:lumMod val="50000"/>
                  </a:schemeClr>
                </a:solidFill>
              </a:rPr>
              <a:t>Certified Financial Planner Board of Standards Inc. owns the certification marks CFP®, CERTIFIED FINANCIAL PLANNER™, and CFP® in the U.S.</a:t>
            </a:r>
          </a:p>
        </p:txBody>
      </p:sp>
      <p:sp>
        <p:nvSpPr>
          <p:cNvPr id="15" name="Title 1"/>
          <p:cNvSpPr txBox="1">
            <a:spLocks/>
          </p:cNvSpPr>
          <p:nvPr/>
        </p:nvSpPr>
        <p:spPr>
          <a:xfrm>
            <a:off x="914400" y="987014"/>
            <a:ext cx="8229600" cy="970878"/>
          </a:xfrm>
          <a:prstGeom prst="rect">
            <a:avLst/>
          </a:prstGeom>
        </p:spPr>
        <p:txBody>
          <a:bodyPr/>
          <a:lstStyle>
            <a:lvl1pPr algn="l" defTabSz="457200" rtl="0" eaLnBrk="0" fontAlgn="base" hangingPunct="0">
              <a:spcBef>
                <a:spcPct val="0"/>
              </a:spcBef>
              <a:spcAft>
                <a:spcPct val="0"/>
              </a:spcAft>
              <a:defRPr sz="3600" kern="1200">
                <a:solidFill>
                  <a:srgbClr val="717073"/>
                </a:solidFill>
                <a:latin typeface="Arial"/>
                <a:ea typeface="ＭＳ Ｐゴシック" charset="-128"/>
                <a:cs typeface="Arial"/>
              </a:defRPr>
            </a:lvl1pPr>
            <a:lvl2pPr algn="l" defTabSz="457200" rtl="0" eaLnBrk="0" fontAlgn="base" hangingPunct="0">
              <a:spcBef>
                <a:spcPct val="0"/>
              </a:spcBef>
              <a:spcAft>
                <a:spcPct val="0"/>
              </a:spcAft>
              <a:defRPr sz="3600">
                <a:solidFill>
                  <a:srgbClr val="717073"/>
                </a:solidFill>
                <a:latin typeface="Arial" charset="0"/>
                <a:ea typeface="ＭＳ Ｐゴシック" charset="-128"/>
              </a:defRPr>
            </a:lvl2pPr>
            <a:lvl3pPr algn="l" defTabSz="457200" rtl="0" eaLnBrk="0" fontAlgn="base" hangingPunct="0">
              <a:spcBef>
                <a:spcPct val="0"/>
              </a:spcBef>
              <a:spcAft>
                <a:spcPct val="0"/>
              </a:spcAft>
              <a:defRPr sz="3600">
                <a:solidFill>
                  <a:srgbClr val="717073"/>
                </a:solidFill>
                <a:latin typeface="Arial" charset="0"/>
                <a:ea typeface="ＭＳ Ｐゴシック" charset="-128"/>
              </a:defRPr>
            </a:lvl3pPr>
            <a:lvl4pPr algn="l" defTabSz="457200" rtl="0" eaLnBrk="0" fontAlgn="base" hangingPunct="0">
              <a:spcBef>
                <a:spcPct val="0"/>
              </a:spcBef>
              <a:spcAft>
                <a:spcPct val="0"/>
              </a:spcAft>
              <a:defRPr sz="3600">
                <a:solidFill>
                  <a:srgbClr val="717073"/>
                </a:solidFill>
                <a:latin typeface="Arial" charset="0"/>
                <a:ea typeface="ＭＳ Ｐゴシック" charset="-128"/>
              </a:defRPr>
            </a:lvl4pPr>
            <a:lvl5pPr algn="l" defTabSz="457200" rtl="0" eaLnBrk="0" fontAlgn="base" hangingPunct="0">
              <a:spcBef>
                <a:spcPct val="0"/>
              </a:spcBef>
              <a:spcAft>
                <a:spcPct val="0"/>
              </a:spcAft>
              <a:defRPr sz="3600">
                <a:solidFill>
                  <a:srgbClr val="717073"/>
                </a:solidFill>
                <a:latin typeface="Arial" charset="0"/>
                <a:ea typeface="ＭＳ Ｐゴシック" charset="-128"/>
              </a:defRPr>
            </a:lvl5pPr>
            <a:lvl6pPr marL="457200" algn="l" defTabSz="457200" rtl="0" fontAlgn="base">
              <a:spcBef>
                <a:spcPct val="0"/>
              </a:spcBef>
              <a:spcAft>
                <a:spcPct val="0"/>
              </a:spcAft>
              <a:defRPr sz="3600">
                <a:solidFill>
                  <a:srgbClr val="717073"/>
                </a:solidFill>
                <a:latin typeface="Arial" charset="0"/>
                <a:ea typeface="ＭＳ Ｐゴシック" charset="-128"/>
              </a:defRPr>
            </a:lvl6pPr>
            <a:lvl7pPr marL="914400" algn="l" defTabSz="457200" rtl="0" fontAlgn="base">
              <a:spcBef>
                <a:spcPct val="0"/>
              </a:spcBef>
              <a:spcAft>
                <a:spcPct val="0"/>
              </a:spcAft>
              <a:defRPr sz="3600">
                <a:solidFill>
                  <a:srgbClr val="717073"/>
                </a:solidFill>
                <a:latin typeface="Arial" charset="0"/>
                <a:ea typeface="ＭＳ Ｐゴシック" charset="-128"/>
              </a:defRPr>
            </a:lvl7pPr>
            <a:lvl8pPr marL="1371600" algn="l" defTabSz="457200" rtl="0" fontAlgn="base">
              <a:spcBef>
                <a:spcPct val="0"/>
              </a:spcBef>
              <a:spcAft>
                <a:spcPct val="0"/>
              </a:spcAft>
              <a:defRPr sz="3600">
                <a:solidFill>
                  <a:srgbClr val="717073"/>
                </a:solidFill>
                <a:latin typeface="Arial" charset="0"/>
                <a:ea typeface="ＭＳ Ｐゴシック" charset="-128"/>
              </a:defRPr>
            </a:lvl8pPr>
            <a:lvl9pPr marL="1828800" algn="l" defTabSz="457200" rtl="0" fontAlgn="base">
              <a:spcBef>
                <a:spcPct val="0"/>
              </a:spcBef>
              <a:spcAft>
                <a:spcPct val="0"/>
              </a:spcAft>
              <a:defRPr sz="3600">
                <a:solidFill>
                  <a:srgbClr val="717073"/>
                </a:solidFill>
                <a:latin typeface="Arial" charset="0"/>
                <a:ea typeface="ＭＳ Ｐゴシック" charset="-128"/>
              </a:defRPr>
            </a:lvl9pPr>
          </a:lstStyle>
          <a:p>
            <a:r>
              <a:rPr lang="en-US" dirty="0" smtClean="0"/>
              <a:t>Q&amp;A and Contact</a:t>
            </a:r>
            <a:endParaRPr lang="en-US" dirty="0"/>
          </a:p>
        </p:txBody>
      </p:sp>
      <p:cxnSp>
        <p:nvCxnSpPr>
          <p:cNvPr id="16" name="Straight Connector 15"/>
          <p:cNvCxnSpPr/>
          <p:nvPr/>
        </p:nvCxnSpPr>
        <p:spPr>
          <a:xfrm>
            <a:off x="482600" y="1664475"/>
            <a:ext cx="7986486"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4"/>
          </p:nvPr>
        </p:nvSpPr>
        <p:spPr/>
        <p:txBody>
          <a:bodyPr/>
          <a:lstStyle/>
          <a:p>
            <a:r>
              <a:rPr lang="en-US" smtClean="0"/>
              <a:t>FOR BROKER/DEALER USE ONLY – NOT FOR USE WITH THE PUBLIC             </a:t>
            </a:r>
            <a:fld id="{6841C7FB-8763-2A49-8BF2-4EC272C90163}" type="slidenum">
              <a:rPr lang="en-US" smtClean="0"/>
              <a:pPr/>
              <a:t>34</a:t>
            </a:fld>
            <a:endParaRPr lang="en-US" dirty="0"/>
          </a:p>
        </p:txBody>
      </p:sp>
    </p:spTree>
    <p:extLst>
      <p:ext uri="{BB962C8B-B14F-4D97-AF65-F5344CB8AC3E}">
        <p14:creationId xmlns:p14="http://schemas.microsoft.com/office/powerpoint/2010/main" val="1984501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8650" y="2508642"/>
            <a:ext cx="7886700" cy="720725"/>
          </a:xfrm>
        </p:spPr>
        <p:txBody>
          <a:bodyPr/>
          <a:lstStyle/>
          <a:p>
            <a:r>
              <a:rPr lang="en-US" dirty="0"/>
              <a:t>— The retirement income —</a:t>
            </a:r>
          </a:p>
        </p:txBody>
      </p:sp>
      <p:sp>
        <p:nvSpPr>
          <p:cNvPr id="5" name="Title 4"/>
          <p:cNvSpPr>
            <a:spLocks noGrp="1"/>
          </p:cNvSpPr>
          <p:nvPr>
            <p:ph type="title"/>
          </p:nvPr>
        </p:nvSpPr>
        <p:spPr>
          <a:xfrm>
            <a:off x="628650" y="2933700"/>
            <a:ext cx="7886700" cy="970580"/>
          </a:xfrm>
        </p:spPr>
        <p:txBody>
          <a:bodyPr/>
          <a:lstStyle/>
          <a:p>
            <a:r>
              <a:rPr lang="en-US" dirty="0"/>
              <a:t>Challenge</a:t>
            </a:r>
          </a:p>
        </p:txBody>
      </p:sp>
      <p:sp>
        <p:nvSpPr>
          <p:cNvPr id="6" name="Rectangle 5">
            <a:extLst>
              <a:ext uri="{FF2B5EF4-FFF2-40B4-BE49-F238E27FC236}">
                <a16:creationId xmlns:a16="http://schemas.microsoft.com/office/drawing/2014/main" id="{CBFD6C1E-FDCA-4F57-9E9F-51D41668E615}"/>
              </a:ext>
            </a:extLst>
          </p:cNvPr>
          <p:cNvSpPr/>
          <p:nvPr/>
        </p:nvSpPr>
        <p:spPr>
          <a:xfrm>
            <a:off x="0" y="6561574"/>
            <a:ext cx="9144000" cy="296426"/>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0" y="6616640"/>
            <a:ext cx="9144000" cy="256627"/>
          </a:xfrm>
          <a:prstGeom prst="rect">
            <a:avLst/>
          </a:prstGeom>
          <a:solidFill>
            <a:srgbClr val="FDBA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Retirement decision points</a:t>
            </a:r>
            <a:br>
              <a:rPr lang="en-US" dirty="0"/>
            </a:br>
            <a:endParaRPr lang="en-US" dirty="0"/>
          </a:p>
        </p:txBody>
      </p:sp>
      <p:sp>
        <p:nvSpPr>
          <p:cNvPr id="3" name="Text Placeholder 2"/>
          <p:cNvSpPr>
            <a:spLocks noGrp="1"/>
          </p:cNvSpPr>
          <p:nvPr>
            <p:ph type="body" sz="quarter" idx="10"/>
          </p:nvPr>
        </p:nvSpPr>
        <p:spPr/>
        <p:txBody>
          <a:bodyPr/>
          <a:lstStyle/>
          <a:p>
            <a:r>
              <a:rPr lang="en-US" dirty="0"/>
              <a:t>The retirement income challenge</a:t>
            </a:r>
          </a:p>
        </p:txBody>
      </p:sp>
      <p:sp>
        <p:nvSpPr>
          <p:cNvPr id="4" name="Text Placeholder 3"/>
          <p:cNvSpPr>
            <a:spLocks noGrp="1"/>
          </p:cNvSpPr>
          <p:nvPr>
            <p:ph type="body" sz="quarter" idx="11"/>
          </p:nvPr>
        </p:nvSpPr>
        <p:spPr>
          <a:xfrm>
            <a:off x="623888" y="1506856"/>
            <a:ext cx="7918450" cy="717506"/>
          </a:xfrm>
        </p:spPr>
        <p:txBody>
          <a:bodyPr/>
          <a:lstStyle/>
          <a:p>
            <a:r>
              <a:rPr lang="en-US" dirty="0"/>
              <a:t>Retirees need to make a series of important decisions between </a:t>
            </a:r>
            <a:br>
              <a:rPr lang="en-US" dirty="0"/>
            </a:br>
            <a:r>
              <a:rPr lang="en-US" dirty="0"/>
              <a:t>ages 55 and 70½</a:t>
            </a:r>
            <a:endParaRPr lang="en-US" baseline="30000" dirty="0"/>
          </a:p>
        </p:txBody>
      </p:sp>
      <p:sp>
        <p:nvSpPr>
          <p:cNvPr id="25" name="Rectangle 24"/>
          <p:cNvSpPr/>
          <p:nvPr/>
        </p:nvSpPr>
        <p:spPr>
          <a:xfrm>
            <a:off x="1050032" y="4649716"/>
            <a:ext cx="1219012" cy="990015"/>
          </a:xfrm>
          <a:prstGeom prst="rect">
            <a:avLst/>
          </a:prstGeom>
        </p:spPr>
        <p:txBody>
          <a:bodyPr wrap="square">
            <a:spAutoFit/>
          </a:bodyPr>
          <a:lstStyle/>
          <a:p>
            <a:pPr>
              <a:lnSpc>
                <a:spcPts val="1420"/>
              </a:lnSpc>
            </a:pPr>
            <a:r>
              <a:rPr lang="en-US" sz="1100" b="1" dirty="0">
                <a:solidFill>
                  <a:srgbClr val="4D4F53"/>
                </a:solidFill>
                <a:ea typeface="Arial" charset="0"/>
                <a:cs typeface="Arial" charset="0"/>
              </a:rPr>
              <a:t>If retired and have a 401(k), may withdraw without IRA penalty</a:t>
            </a:r>
          </a:p>
        </p:txBody>
      </p:sp>
      <p:sp>
        <p:nvSpPr>
          <p:cNvPr id="38" name="Rectangle 37"/>
          <p:cNvSpPr/>
          <p:nvPr/>
        </p:nvSpPr>
        <p:spPr>
          <a:xfrm>
            <a:off x="2187101" y="4649716"/>
            <a:ext cx="1219012" cy="1349087"/>
          </a:xfrm>
          <a:prstGeom prst="rect">
            <a:avLst/>
          </a:prstGeom>
        </p:spPr>
        <p:txBody>
          <a:bodyPr wrap="square">
            <a:spAutoFit/>
          </a:bodyPr>
          <a:lstStyle/>
          <a:p>
            <a:pPr>
              <a:lnSpc>
                <a:spcPts val="1420"/>
              </a:lnSpc>
            </a:pPr>
            <a:r>
              <a:rPr lang="en-US" sz="1100" b="1" dirty="0">
                <a:solidFill>
                  <a:srgbClr val="4D4F53"/>
                </a:solidFill>
                <a:ea typeface="Arial" charset="0"/>
                <a:cs typeface="Arial" charset="0"/>
              </a:rPr>
              <a:t>Can withdraw tax-deferred assets without IRA penalty</a:t>
            </a:r>
            <a:br>
              <a:rPr lang="en-US" sz="1100" b="1" dirty="0">
                <a:solidFill>
                  <a:srgbClr val="4D4F53"/>
                </a:solidFill>
                <a:ea typeface="Arial" charset="0"/>
                <a:cs typeface="Arial" charset="0"/>
              </a:rPr>
            </a:br>
            <a:r>
              <a:rPr lang="en-US" sz="1100" dirty="0">
                <a:solidFill>
                  <a:srgbClr val="4D4F53"/>
                </a:solidFill>
                <a:ea typeface="Arial" charset="0"/>
                <a:cs typeface="Arial" charset="0"/>
              </a:rPr>
              <a:t>*Age 50 for Public Safety Workers</a:t>
            </a:r>
          </a:p>
        </p:txBody>
      </p:sp>
      <p:grpSp>
        <p:nvGrpSpPr>
          <p:cNvPr id="53" name="Group 52"/>
          <p:cNvGrpSpPr/>
          <p:nvPr/>
        </p:nvGrpSpPr>
        <p:grpSpPr>
          <a:xfrm>
            <a:off x="1050031" y="4114185"/>
            <a:ext cx="818685" cy="1561171"/>
            <a:chOff x="1050031" y="3450332"/>
            <a:chExt cx="818685" cy="1561171"/>
          </a:xfrm>
        </p:grpSpPr>
        <p:cxnSp>
          <p:nvCxnSpPr>
            <p:cNvPr id="31" name="Straight Connector 30"/>
            <p:cNvCxnSpPr/>
            <p:nvPr/>
          </p:nvCxnSpPr>
          <p:spPr>
            <a:xfrm>
              <a:off x="1050031" y="3450332"/>
              <a:ext cx="0" cy="1561171"/>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1050032" y="4988621"/>
              <a:ext cx="818684" cy="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2187101" y="4114185"/>
            <a:ext cx="818685" cy="1910992"/>
            <a:chOff x="1050031" y="3450332"/>
            <a:chExt cx="818685" cy="1910992"/>
          </a:xfrm>
        </p:grpSpPr>
        <p:cxnSp>
          <p:nvCxnSpPr>
            <p:cNvPr id="55" name="Straight Connector 54"/>
            <p:cNvCxnSpPr/>
            <p:nvPr/>
          </p:nvCxnSpPr>
          <p:spPr>
            <a:xfrm>
              <a:off x="1050031" y="3450332"/>
              <a:ext cx="0" cy="1910992"/>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1050032" y="5361324"/>
              <a:ext cx="818684" cy="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18" name="Rectangle 17"/>
          <p:cNvSpPr/>
          <p:nvPr/>
        </p:nvSpPr>
        <p:spPr>
          <a:xfrm>
            <a:off x="838052" y="4231124"/>
            <a:ext cx="434734" cy="384721"/>
          </a:xfrm>
          <a:prstGeom prst="rect">
            <a:avLst/>
          </a:prstGeom>
          <a:solidFill>
            <a:schemeClr val="bg1"/>
          </a:solidFill>
        </p:spPr>
        <p:txBody>
          <a:bodyPr wrap="none" tIns="0" bIns="0">
            <a:spAutoFit/>
          </a:bodyPr>
          <a:lstStyle/>
          <a:p>
            <a:pPr algn="ctr">
              <a:lnSpc>
                <a:spcPts val="1520"/>
              </a:lnSpc>
            </a:pPr>
            <a:r>
              <a:rPr lang="en-US" sz="900" b="1" cap="all" dirty="0">
                <a:solidFill>
                  <a:srgbClr val="4D4F53"/>
                </a:solidFill>
                <a:ea typeface="Arial" charset="0"/>
                <a:cs typeface="Arial" charset="0"/>
              </a:rPr>
              <a:t>Age</a:t>
            </a:r>
          </a:p>
          <a:p>
            <a:pPr algn="ctr">
              <a:lnSpc>
                <a:spcPts val="1520"/>
              </a:lnSpc>
            </a:pPr>
            <a:r>
              <a:rPr lang="en-US" sz="1600" b="1" cap="all" dirty="0">
                <a:solidFill>
                  <a:srgbClr val="4D4F53"/>
                </a:solidFill>
                <a:ea typeface="Arial" charset="0"/>
                <a:cs typeface="Arial" charset="0"/>
              </a:rPr>
              <a:t>55</a:t>
            </a:r>
            <a:endParaRPr lang="en-US" sz="1600" b="1" dirty="0">
              <a:solidFill>
                <a:srgbClr val="4D4F53"/>
              </a:solidFill>
            </a:endParaRPr>
          </a:p>
        </p:txBody>
      </p:sp>
      <p:sp>
        <p:nvSpPr>
          <p:cNvPr id="19" name="Rectangle 18"/>
          <p:cNvSpPr/>
          <p:nvPr/>
        </p:nvSpPr>
        <p:spPr>
          <a:xfrm>
            <a:off x="1828641" y="4231124"/>
            <a:ext cx="721672" cy="384721"/>
          </a:xfrm>
          <a:prstGeom prst="rect">
            <a:avLst/>
          </a:prstGeom>
          <a:solidFill>
            <a:schemeClr val="bg1"/>
          </a:solidFill>
        </p:spPr>
        <p:txBody>
          <a:bodyPr wrap="none" tIns="0" bIns="0">
            <a:spAutoFit/>
          </a:bodyPr>
          <a:lstStyle/>
          <a:p>
            <a:pPr algn="ctr">
              <a:lnSpc>
                <a:spcPts val="1520"/>
              </a:lnSpc>
            </a:pPr>
            <a:r>
              <a:rPr lang="en-US" sz="900" b="1" cap="all" dirty="0">
                <a:solidFill>
                  <a:srgbClr val="4D4F53"/>
                </a:solidFill>
                <a:ea typeface="Arial" charset="0"/>
                <a:cs typeface="Arial" charset="0"/>
              </a:rPr>
              <a:t>Age</a:t>
            </a:r>
          </a:p>
          <a:p>
            <a:pPr algn="ctr">
              <a:lnSpc>
                <a:spcPts val="1520"/>
              </a:lnSpc>
            </a:pPr>
            <a:r>
              <a:rPr lang="en-US" sz="1600" b="1" cap="all" dirty="0">
                <a:solidFill>
                  <a:srgbClr val="4D4F53"/>
                </a:solidFill>
                <a:ea typeface="Arial" charset="0"/>
                <a:cs typeface="Arial" charset="0"/>
              </a:rPr>
              <a:t>59½</a:t>
            </a:r>
            <a:r>
              <a:rPr lang="en-US" sz="1600" b="1" cap="all" baseline="30000" dirty="0">
                <a:solidFill>
                  <a:srgbClr val="4D4F53"/>
                </a:solidFill>
                <a:ea typeface="Arial" charset="0"/>
                <a:cs typeface="Arial" charset="0"/>
              </a:rPr>
              <a:t>*</a:t>
            </a:r>
            <a:r>
              <a:rPr lang="en-US" sz="1600" b="1" cap="all" dirty="0">
                <a:solidFill>
                  <a:srgbClr val="4D4F53"/>
                </a:solidFill>
                <a:ea typeface="Arial" charset="0"/>
                <a:cs typeface="Arial" charset="0"/>
              </a:rPr>
              <a:t> </a:t>
            </a:r>
            <a:endParaRPr lang="en-US" sz="1600" b="1" dirty="0">
              <a:solidFill>
                <a:srgbClr val="4D4F53"/>
              </a:solidFill>
            </a:endParaRPr>
          </a:p>
        </p:txBody>
      </p:sp>
      <p:grpSp>
        <p:nvGrpSpPr>
          <p:cNvPr id="62" name="Group 61"/>
          <p:cNvGrpSpPr/>
          <p:nvPr/>
        </p:nvGrpSpPr>
        <p:grpSpPr>
          <a:xfrm>
            <a:off x="3325870" y="2385211"/>
            <a:ext cx="818684" cy="1604771"/>
            <a:chOff x="3948268" y="2064341"/>
            <a:chExt cx="818684" cy="1604771"/>
          </a:xfrm>
        </p:grpSpPr>
        <p:cxnSp>
          <p:nvCxnSpPr>
            <p:cNvPr id="58" name="Straight Connector 57"/>
            <p:cNvCxnSpPr/>
            <p:nvPr/>
          </p:nvCxnSpPr>
          <p:spPr>
            <a:xfrm flipV="1">
              <a:off x="3948268" y="2064342"/>
              <a:ext cx="0" cy="160477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flipV="1">
              <a:off x="3948268" y="2064341"/>
              <a:ext cx="818684" cy="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20" name="Rectangle 19"/>
          <p:cNvSpPr/>
          <p:nvPr/>
        </p:nvSpPr>
        <p:spPr>
          <a:xfrm>
            <a:off x="3108503" y="3423745"/>
            <a:ext cx="434734" cy="384721"/>
          </a:xfrm>
          <a:prstGeom prst="rect">
            <a:avLst/>
          </a:prstGeom>
          <a:solidFill>
            <a:schemeClr val="bg1"/>
          </a:solidFill>
        </p:spPr>
        <p:txBody>
          <a:bodyPr wrap="none" tIns="0" bIns="0">
            <a:spAutoFit/>
          </a:bodyPr>
          <a:lstStyle/>
          <a:p>
            <a:pPr algn="ctr">
              <a:lnSpc>
                <a:spcPts val="1520"/>
              </a:lnSpc>
            </a:pPr>
            <a:r>
              <a:rPr lang="en-US" sz="900" b="1" cap="all" dirty="0">
                <a:solidFill>
                  <a:srgbClr val="4D4F53"/>
                </a:solidFill>
                <a:ea typeface="Arial" charset="0"/>
                <a:cs typeface="Arial" charset="0"/>
              </a:rPr>
              <a:t>Age</a:t>
            </a:r>
          </a:p>
          <a:p>
            <a:pPr algn="ctr">
              <a:lnSpc>
                <a:spcPts val="1520"/>
              </a:lnSpc>
            </a:pPr>
            <a:r>
              <a:rPr lang="en-US" sz="1600" b="1" cap="all" dirty="0">
                <a:solidFill>
                  <a:srgbClr val="4D4F53"/>
                </a:solidFill>
                <a:ea typeface="Arial" charset="0"/>
                <a:cs typeface="Arial" charset="0"/>
              </a:rPr>
              <a:t>62</a:t>
            </a:r>
            <a:endParaRPr lang="en-US" sz="1600" b="1" dirty="0">
              <a:solidFill>
                <a:srgbClr val="4D4F53"/>
              </a:solidFill>
            </a:endParaRPr>
          </a:p>
        </p:txBody>
      </p:sp>
      <p:sp>
        <p:nvSpPr>
          <p:cNvPr id="60" name="Rectangle 59"/>
          <p:cNvSpPr/>
          <p:nvPr/>
        </p:nvSpPr>
        <p:spPr>
          <a:xfrm>
            <a:off x="3325870" y="2438206"/>
            <a:ext cx="1337960" cy="990015"/>
          </a:xfrm>
          <a:prstGeom prst="rect">
            <a:avLst/>
          </a:prstGeom>
        </p:spPr>
        <p:txBody>
          <a:bodyPr wrap="square">
            <a:spAutoFit/>
          </a:bodyPr>
          <a:lstStyle/>
          <a:p>
            <a:pPr>
              <a:lnSpc>
                <a:spcPts val="1420"/>
              </a:lnSpc>
            </a:pPr>
            <a:r>
              <a:rPr lang="en-US" sz="1100" b="1" dirty="0">
                <a:solidFill>
                  <a:srgbClr val="4D4F53"/>
                </a:solidFill>
                <a:ea typeface="Arial" charset="0"/>
                <a:cs typeface="Arial" charset="0"/>
              </a:rPr>
              <a:t>Earliest age to begin Social Security benefits (at reduced amount)</a:t>
            </a:r>
          </a:p>
        </p:txBody>
      </p:sp>
      <p:grpSp>
        <p:nvGrpSpPr>
          <p:cNvPr id="63" name="Group 62"/>
          <p:cNvGrpSpPr/>
          <p:nvPr/>
        </p:nvGrpSpPr>
        <p:grpSpPr>
          <a:xfrm>
            <a:off x="5604760" y="2385212"/>
            <a:ext cx="818684" cy="1604772"/>
            <a:chOff x="3948268" y="2064341"/>
            <a:chExt cx="818684" cy="1261789"/>
          </a:xfrm>
        </p:grpSpPr>
        <p:cxnSp>
          <p:nvCxnSpPr>
            <p:cNvPr id="64" name="Straight Connector 63"/>
            <p:cNvCxnSpPr/>
            <p:nvPr/>
          </p:nvCxnSpPr>
          <p:spPr>
            <a:xfrm flipV="1">
              <a:off x="3948268" y="2064341"/>
              <a:ext cx="0" cy="1261789"/>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948268" y="2064341"/>
              <a:ext cx="818684" cy="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66" name="Rectangle 65"/>
          <p:cNvSpPr/>
          <p:nvPr/>
        </p:nvSpPr>
        <p:spPr>
          <a:xfrm>
            <a:off x="5604760" y="2437934"/>
            <a:ext cx="1337960" cy="797719"/>
          </a:xfrm>
          <a:prstGeom prst="rect">
            <a:avLst/>
          </a:prstGeom>
        </p:spPr>
        <p:txBody>
          <a:bodyPr wrap="square">
            <a:spAutoFit/>
          </a:bodyPr>
          <a:lstStyle/>
          <a:p>
            <a:pPr>
              <a:lnSpc>
                <a:spcPts val="1420"/>
              </a:lnSpc>
            </a:pPr>
            <a:r>
              <a:rPr lang="en-US" sz="1100" b="1" dirty="0">
                <a:solidFill>
                  <a:srgbClr val="4D4F53"/>
                </a:solidFill>
                <a:ea typeface="Arial" charset="0"/>
                <a:cs typeface="Arial" charset="0"/>
              </a:rPr>
              <a:t>Full Social Security </a:t>
            </a:r>
          </a:p>
          <a:p>
            <a:pPr>
              <a:lnSpc>
                <a:spcPts val="1420"/>
              </a:lnSpc>
            </a:pPr>
            <a:r>
              <a:rPr lang="en-US" sz="1100" b="1" dirty="0">
                <a:solidFill>
                  <a:srgbClr val="4D4F53"/>
                </a:solidFill>
                <a:ea typeface="Arial" charset="0"/>
                <a:cs typeface="Arial" charset="0"/>
              </a:rPr>
              <a:t>benefit </a:t>
            </a:r>
          </a:p>
          <a:p>
            <a:pPr>
              <a:lnSpc>
                <a:spcPts val="1420"/>
              </a:lnSpc>
            </a:pPr>
            <a:r>
              <a:rPr lang="en-US" sz="1100" b="1" dirty="0">
                <a:solidFill>
                  <a:srgbClr val="4D4F53"/>
                </a:solidFill>
                <a:ea typeface="Arial" charset="0"/>
                <a:cs typeface="Arial" charset="0"/>
              </a:rPr>
              <a:t>eligibility</a:t>
            </a:r>
          </a:p>
        </p:txBody>
      </p:sp>
      <p:sp>
        <p:nvSpPr>
          <p:cNvPr id="22" name="Rectangle 21"/>
          <p:cNvSpPr/>
          <p:nvPr/>
        </p:nvSpPr>
        <p:spPr>
          <a:xfrm>
            <a:off x="5229776" y="3423745"/>
            <a:ext cx="811441" cy="384721"/>
          </a:xfrm>
          <a:prstGeom prst="rect">
            <a:avLst/>
          </a:prstGeom>
          <a:solidFill>
            <a:schemeClr val="bg1"/>
          </a:solidFill>
        </p:spPr>
        <p:txBody>
          <a:bodyPr wrap="none" tIns="0" bIns="0">
            <a:spAutoFit/>
          </a:bodyPr>
          <a:lstStyle/>
          <a:p>
            <a:pPr algn="ctr">
              <a:lnSpc>
                <a:spcPts val="1520"/>
              </a:lnSpc>
            </a:pPr>
            <a:r>
              <a:rPr lang="en-US" sz="900" b="1" cap="all" dirty="0">
                <a:solidFill>
                  <a:srgbClr val="4D4F53"/>
                </a:solidFill>
                <a:ea typeface="Arial" charset="0"/>
                <a:cs typeface="Arial" charset="0"/>
              </a:rPr>
              <a:t>Age</a:t>
            </a:r>
          </a:p>
          <a:p>
            <a:pPr algn="ctr">
              <a:lnSpc>
                <a:spcPts val="1520"/>
              </a:lnSpc>
            </a:pPr>
            <a:r>
              <a:rPr lang="en-US" sz="1600" b="1" cap="all" dirty="0">
                <a:solidFill>
                  <a:srgbClr val="4D4F53"/>
                </a:solidFill>
                <a:ea typeface="Arial" charset="0"/>
                <a:cs typeface="Arial" charset="0"/>
              </a:rPr>
              <a:t>66–67 </a:t>
            </a:r>
            <a:endParaRPr lang="en-US" sz="1600" b="1" dirty="0">
              <a:solidFill>
                <a:srgbClr val="4D4F53"/>
              </a:solidFill>
            </a:endParaRPr>
          </a:p>
        </p:txBody>
      </p:sp>
      <p:grpSp>
        <p:nvGrpSpPr>
          <p:cNvPr id="67" name="Group 66"/>
          <p:cNvGrpSpPr/>
          <p:nvPr/>
        </p:nvGrpSpPr>
        <p:grpSpPr>
          <a:xfrm>
            <a:off x="6750826" y="2382050"/>
            <a:ext cx="818684" cy="1483730"/>
            <a:chOff x="3948268" y="2064341"/>
            <a:chExt cx="818684" cy="1641418"/>
          </a:xfrm>
        </p:grpSpPr>
        <p:cxnSp>
          <p:nvCxnSpPr>
            <p:cNvPr id="68" name="Straight Connector 67"/>
            <p:cNvCxnSpPr>
              <a:stCxn id="16" idx="0"/>
            </p:cNvCxnSpPr>
            <p:nvPr/>
          </p:nvCxnSpPr>
          <p:spPr>
            <a:xfrm flipH="1" flipV="1">
              <a:off x="3948268" y="2064342"/>
              <a:ext cx="1" cy="1641417"/>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3948268" y="2064341"/>
              <a:ext cx="818684" cy="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70" name="Rectangle 69"/>
          <p:cNvSpPr/>
          <p:nvPr/>
        </p:nvSpPr>
        <p:spPr>
          <a:xfrm>
            <a:off x="7886699" y="4649226"/>
            <a:ext cx="1211797" cy="1169551"/>
          </a:xfrm>
          <a:prstGeom prst="rect">
            <a:avLst/>
          </a:prstGeom>
        </p:spPr>
        <p:txBody>
          <a:bodyPr wrap="square">
            <a:spAutoFit/>
          </a:bodyPr>
          <a:lstStyle/>
          <a:p>
            <a:pPr>
              <a:lnSpc>
                <a:spcPts val="1420"/>
              </a:lnSpc>
            </a:pPr>
            <a:r>
              <a:rPr lang="en-US" sz="1100" b="1" dirty="0">
                <a:solidFill>
                  <a:srgbClr val="4D4F53"/>
                </a:solidFill>
                <a:ea typeface="Arial" charset="0"/>
                <a:cs typeface="Arial" charset="0"/>
              </a:rPr>
              <a:t>Must take RMDs (Required </a:t>
            </a:r>
            <a:r>
              <a:rPr lang="en-US" sz="1100" b="1">
                <a:solidFill>
                  <a:srgbClr val="4D4F53"/>
                </a:solidFill>
                <a:ea typeface="Arial" charset="0"/>
                <a:cs typeface="Arial" charset="0"/>
              </a:rPr>
              <a:t>Minimum Distribution) from IRAs</a:t>
            </a:r>
            <a:endParaRPr lang="en-US" sz="1100" b="1" dirty="0">
              <a:solidFill>
                <a:srgbClr val="4D4F53"/>
              </a:solidFill>
              <a:ea typeface="Arial" charset="0"/>
              <a:cs typeface="Arial" charset="0"/>
            </a:endParaRPr>
          </a:p>
        </p:txBody>
      </p:sp>
      <p:grpSp>
        <p:nvGrpSpPr>
          <p:cNvPr id="32" name="Group 31"/>
          <p:cNvGrpSpPr/>
          <p:nvPr/>
        </p:nvGrpSpPr>
        <p:grpSpPr>
          <a:xfrm>
            <a:off x="765810" y="3865780"/>
            <a:ext cx="7776528" cy="248405"/>
            <a:chOff x="765810" y="3201927"/>
            <a:chExt cx="7776528" cy="248405"/>
          </a:xfrm>
        </p:grpSpPr>
        <p:cxnSp>
          <p:nvCxnSpPr>
            <p:cNvPr id="9" name="Straight Arrow Connector 8"/>
            <p:cNvCxnSpPr/>
            <p:nvPr/>
          </p:nvCxnSpPr>
          <p:spPr>
            <a:xfrm>
              <a:off x="765810" y="3326130"/>
              <a:ext cx="7776528" cy="0"/>
            </a:xfrm>
            <a:prstGeom prst="straightConnector1">
              <a:avLst/>
            </a:prstGeom>
            <a:ln w="31750">
              <a:solidFill>
                <a:srgbClr val="4D4F53"/>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925830" y="3201927"/>
              <a:ext cx="248405" cy="248405"/>
            </a:xfrm>
            <a:prstGeom prst="ellipse">
              <a:avLst/>
            </a:prstGeom>
            <a:solidFill>
              <a:schemeClr val="bg1"/>
            </a:solidFill>
            <a:ln w="22225">
              <a:solidFill>
                <a:srgbClr val="4D4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065275" y="3201927"/>
              <a:ext cx="248405" cy="248405"/>
            </a:xfrm>
            <a:prstGeom prst="ellipse">
              <a:avLst/>
            </a:prstGeom>
            <a:solidFill>
              <a:schemeClr val="bg1"/>
            </a:solidFill>
            <a:ln w="22225">
              <a:solidFill>
                <a:srgbClr val="4D4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204720" y="3201927"/>
              <a:ext cx="248405" cy="248405"/>
            </a:xfrm>
            <a:prstGeom prst="ellipse">
              <a:avLst/>
            </a:prstGeom>
            <a:solidFill>
              <a:schemeClr val="bg1"/>
            </a:solidFill>
            <a:ln w="22225">
              <a:solidFill>
                <a:srgbClr val="4D4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344165" y="3201927"/>
              <a:ext cx="248405" cy="248405"/>
            </a:xfrm>
            <a:prstGeom prst="ellipse">
              <a:avLst/>
            </a:prstGeom>
            <a:solidFill>
              <a:schemeClr val="bg1"/>
            </a:solidFill>
            <a:ln w="41275">
              <a:solidFill>
                <a:srgbClr val="3262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483610" y="3201927"/>
              <a:ext cx="248405" cy="248405"/>
            </a:xfrm>
            <a:prstGeom prst="ellipse">
              <a:avLst/>
            </a:prstGeom>
            <a:solidFill>
              <a:schemeClr val="bg1"/>
            </a:solidFill>
            <a:ln w="22225">
              <a:solidFill>
                <a:srgbClr val="4D4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623055" y="3201927"/>
              <a:ext cx="248405" cy="248405"/>
            </a:xfrm>
            <a:prstGeom prst="ellipse">
              <a:avLst/>
            </a:prstGeom>
            <a:solidFill>
              <a:schemeClr val="bg1"/>
            </a:solidFill>
            <a:ln w="22225">
              <a:solidFill>
                <a:srgbClr val="4D4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762497" y="3201927"/>
              <a:ext cx="248405" cy="248405"/>
            </a:xfrm>
            <a:prstGeom prst="ellipse">
              <a:avLst/>
            </a:prstGeom>
            <a:solidFill>
              <a:schemeClr val="bg1"/>
            </a:solidFill>
            <a:ln w="22225">
              <a:solidFill>
                <a:srgbClr val="4D4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2" name="Rectangle 71"/>
          <p:cNvSpPr/>
          <p:nvPr/>
        </p:nvSpPr>
        <p:spPr>
          <a:xfrm>
            <a:off x="6758679" y="2436714"/>
            <a:ext cx="1010959" cy="1015380"/>
          </a:xfrm>
          <a:prstGeom prst="rect">
            <a:avLst/>
          </a:prstGeom>
        </p:spPr>
        <p:txBody>
          <a:bodyPr wrap="square">
            <a:spAutoFit/>
          </a:bodyPr>
          <a:lstStyle/>
          <a:p>
            <a:pPr>
              <a:lnSpc>
                <a:spcPts val="1420"/>
              </a:lnSpc>
            </a:pPr>
            <a:r>
              <a:rPr lang="en-US" sz="1100" b="1" dirty="0">
                <a:solidFill>
                  <a:srgbClr val="4D4F53"/>
                </a:solidFill>
                <a:ea typeface="Arial" charset="0"/>
                <a:cs typeface="Arial" charset="0"/>
              </a:rPr>
              <a:t>Maximum Social Security benefit eligibility</a:t>
            </a:r>
          </a:p>
        </p:txBody>
      </p:sp>
      <p:sp>
        <p:nvSpPr>
          <p:cNvPr id="23" name="Rectangle 22"/>
          <p:cNvSpPr/>
          <p:nvPr/>
        </p:nvSpPr>
        <p:spPr>
          <a:xfrm>
            <a:off x="6529890" y="3439669"/>
            <a:ext cx="434734" cy="384721"/>
          </a:xfrm>
          <a:prstGeom prst="rect">
            <a:avLst/>
          </a:prstGeom>
          <a:solidFill>
            <a:schemeClr val="bg1"/>
          </a:solidFill>
        </p:spPr>
        <p:txBody>
          <a:bodyPr wrap="square" tIns="0" bIns="0">
            <a:spAutoFit/>
          </a:bodyPr>
          <a:lstStyle/>
          <a:p>
            <a:pPr algn="ctr">
              <a:lnSpc>
                <a:spcPts val="1520"/>
              </a:lnSpc>
            </a:pPr>
            <a:r>
              <a:rPr lang="en-US" sz="900" b="1" cap="all" dirty="0">
                <a:solidFill>
                  <a:srgbClr val="4D4F53"/>
                </a:solidFill>
                <a:ea typeface="Arial" charset="0"/>
                <a:cs typeface="Arial" charset="0"/>
              </a:rPr>
              <a:t>Age</a:t>
            </a:r>
          </a:p>
          <a:p>
            <a:pPr algn="ctr">
              <a:lnSpc>
                <a:spcPts val="1520"/>
              </a:lnSpc>
            </a:pPr>
            <a:r>
              <a:rPr lang="en-US" sz="1600" b="1" cap="all" dirty="0">
                <a:solidFill>
                  <a:srgbClr val="4D4F53"/>
                </a:solidFill>
                <a:ea typeface="Arial" charset="0"/>
                <a:cs typeface="Arial" charset="0"/>
              </a:rPr>
              <a:t>70</a:t>
            </a:r>
            <a:endParaRPr lang="en-US" sz="1600" b="1" dirty="0">
              <a:solidFill>
                <a:srgbClr val="4D4F53"/>
              </a:solidFill>
            </a:endParaRPr>
          </a:p>
        </p:txBody>
      </p:sp>
      <p:sp>
        <p:nvSpPr>
          <p:cNvPr id="85" name="TextBox 8"/>
          <p:cNvSpPr txBox="1">
            <a:spLocks noChangeArrowheads="1"/>
          </p:cNvSpPr>
          <p:nvPr/>
        </p:nvSpPr>
        <p:spPr bwMode="auto">
          <a:xfrm>
            <a:off x="521208" y="6241522"/>
            <a:ext cx="3772412" cy="246221"/>
          </a:xfrm>
          <a:prstGeom prst="rect">
            <a:avLst/>
          </a:prstGeom>
          <a:noFill/>
          <a:ln w="9525">
            <a:noFill/>
            <a:miter lim="800000"/>
            <a:headEnd/>
            <a:tailEnd/>
          </a:ln>
        </p:spPr>
        <p:txBody>
          <a:bodyPr wrap="square">
            <a:spAutoFit/>
          </a:bodyPr>
          <a:lstStyle/>
          <a:p>
            <a:pPr marL="120650" indent="-120650"/>
            <a:r>
              <a:rPr lang="en-US" sz="1000" dirty="0"/>
              <a:t>Source: </a:t>
            </a:r>
            <a:r>
              <a:rPr lang="en-US" sz="1000" i="1" dirty="0"/>
              <a:t>The Retirement Income Reference Book, 2015, LIMRA.</a:t>
            </a:r>
            <a:endParaRPr lang="en-US" sz="1000" i="1" baseline="30000" dirty="0"/>
          </a:p>
        </p:txBody>
      </p:sp>
      <p:grpSp>
        <p:nvGrpSpPr>
          <p:cNvPr id="94" name="Group 93"/>
          <p:cNvGrpSpPr/>
          <p:nvPr/>
        </p:nvGrpSpPr>
        <p:grpSpPr>
          <a:xfrm>
            <a:off x="4086140" y="4231124"/>
            <a:ext cx="1417454" cy="1342963"/>
            <a:chOff x="4086140" y="4231124"/>
            <a:chExt cx="1417454" cy="1342963"/>
          </a:xfrm>
        </p:grpSpPr>
        <p:sp>
          <p:nvSpPr>
            <p:cNvPr id="21" name="Rectangle 20"/>
            <p:cNvSpPr/>
            <p:nvPr/>
          </p:nvSpPr>
          <p:spPr>
            <a:xfrm>
              <a:off x="4251000" y="4231124"/>
              <a:ext cx="434734" cy="384721"/>
            </a:xfrm>
            <a:prstGeom prst="rect">
              <a:avLst/>
            </a:prstGeom>
            <a:solidFill>
              <a:schemeClr val="bg1"/>
            </a:solidFill>
          </p:spPr>
          <p:txBody>
            <a:bodyPr wrap="none" tIns="0" bIns="0">
              <a:spAutoFit/>
            </a:bodyPr>
            <a:lstStyle/>
            <a:p>
              <a:pPr algn="ctr">
                <a:lnSpc>
                  <a:spcPts val="1520"/>
                </a:lnSpc>
              </a:pPr>
              <a:r>
                <a:rPr lang="en-US" sz="900" b="1" cap="all" dirty="0">
                  <a:solidFill>
                    <a:srgbClr val="326295"/>
                  </a:solidFill>
                  <a:ea typeface="Arial" charset="0"/>
                  <a:cs typeface="Arial" charset="0"/>
                </a:rPr>
                <a:t>Age</a:t>
              </a:r>
            </a:p>
            <a:p>
              <a:pPr algn="ctr">
                <a:lnSpc>
                  <a:spcPts val="1520"/>
                </a:lnSpc>
              </a:pPr>
              <a:r>
                <a:rPr lang="en-US" sz="1600" b="1" cap="all" dirty="0">
                  <a:solidFill>
                    <a:srgbClr val="326295"/>
                  </a:solidFill>
                  <a:ea typeface="Arial" charset="0"/>
                  <a:cs typeface="Arial" charset="0"/>
                </a:rPr>
                <a:t>65</a:t>
              </a:r>
              <a:endParaRPr lang="en-US" sz="1600" b="1" dirty="0">
                <a:solidFill>
                  <a:srgbClr val="326295"/>
                </a:solidFill>
              </a:endParaRPr>
            </a:p>
          </p:txBody>
        </p:sp>
        <p:grpSp>
          <p:nvGrpSpPr>
            <p:cNvPr id="88" name="Group 87"/>
            <p:cNvGrpSpPr/>
            <p:nvPr/>
          </p:nvGrpSpPr>
          <p:grpSpPr>
            <a:xfrm>
              <a:off x="4086140" y="4875419"/>
              <a:ext cx="1417454" cy="698668"/>
              <a:chOff x="4086140" y="4875419"/>
              <a:chExt cx="1417454" cy="698668"/>
            </a:xfrm>
          </p:grpSpPr>
          <p:sp>
            <p:nvSpPr>
              <p:cNvPr id="87" name="Rectangular Callout 86"/>
              <p:cNvSpPr/>
              <p:nvPr/>
            </p:nvSpPr>
            <p:spPr>
              <a:xfrm flipV="1">
                <a:off x="4086140" y="4875419"/>
                <a:ext cx="1417454" cy="698668"/>
              </a:xfrm>
              <a:prstGeom prst="wedgeRectCallout">
                <a:avLst>
                  <a:gd name="adj1" fmla="val -22893"/>
                  <a:gd name="adj2" fmla="val 79190"/>
                </a:avLst>
              </a:prstGeom>
              <a:solidFill>
                <a:srgbClr val="3262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4170146" y="5008274"/>
                <a:ext cx="1219012" cy="451406"/>
              </a:xfrm>
              <a:prstGeom prst="rect">
                <a:avLst/>
              </a:prstGeom>
            </p:spPr>
            <p:txBody>
              <a:bodyPr wrap="square">
                <a:spAutoFit/>
              </a:bodyPr>
              <a:lstStyle/>
              <a:p>
                <a:pPr algn="ctr">
                  <a:lnSpc>
                    <a:spcPts val="1420"/>
                  </a:lnSpc>
                </a:pPr>
                <a:r>
                  <a:rPr lang="en-US" sz="1100" b="1" dirty="0">
                    <a:solidFill>
                      <a:schemeClr val="bg1"/>
                    </a:solidFill>
                    <a:ea typeface="Arial" charset="0"/>
                    <a:cs typeface="Arial" charset="0"/>
                  </a:rPr>
                  <a:t>Medicare eligibility</a:t>
                </a:r>
              </a:p>
            </p:txBody>
          </p:sp>
        </p:grpSp>
      </p:grpSp>
      <p:grpSp>
        <p:nvGrpSpPr>
          <p:cNvPr id="73" name="Group 72"/>
          <p:cNvGrpSpPr/>
          <p:nvPr/>
        </p:nvGrpSpPr>
        <p:grpSpPr>
          <a:xfrm>
            <a:off x="7886698" y="4114185"/>
            <a:ext cx="818685" cy="1704592"/>
            <a:chOff x="1050031" y="3450332"/>
            <a:chExt cx="818685" cy="1208338"/>
          </a:xfrm>
        </p:grpSpPr>
        <p:cxnSp>
          <p:nvCxnSpPr>
            <p:cNvPr id="74" name="Straight Connector 73"/>
            <p:cNvCxnSpPr/>
            <p:nvPr/>
          </p:nvCxnSpPr>
          <p:spPr>
            <a:xfrm>
              <a:off x="1050031" y="3450332"/>
              <a:ext cx="0" cy="1208338"/>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1050032" y="4658670"/>
              <a:ext cx="818684" cy="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24" name="Rectangle 23"/>
          <p:cNvSpPr/>
          <p:nvPr/>
        </p:nvSpPr>
        <p:spPr>
          <a:xfrm>
            <a:off x="7565938" y="4230569"/>
            <a:ext cx="641521" cy="384721"/>
          </a:xfrm>
          <a:prstGeom prst="rect">
            <a:avLst/>
          </a:prstGeom>
          <a:solidFill>
            <a:schemeClr val="bg1"/>
          </a:solidFill>
        </p:spPr>
        <p:txBody>
          <a:bodyPr wrap="none" tIns="0" bIns="0">
            <a:spAutoFit/>
          </a:bodyPr>
          <a:lstStyle/>
          <a:p>
            <a:pPr algn="ctr">
              <a:lnSpc>
                <a:spcPts val="1520"/>
              </a:lnSpc>
            </a:pPr>
            <a:r>
              <a:rPr lang="en-US" sz="900" b="1" cap="all" dirty="0">
                <a:solidFill>
                  <a:srgbClr val="4D4F53"/>
                </a:solidFill>
                <a:ea typeface="Arial" charset="0"/>
                <a:cs typeface="Arial" charset="0"/>
              </a:rPr>
              <a:t>Age</a:t>
            </a:r>
          </a:p>
          <a:p>
            <a:pPr algn="ctr">
              <a:lnSpc>
                <a:spcPts val="1520"/>
              </a:lnSpc>
            </a:pPr>
            <a:r>
              <a:rPr lang="en-US" sz="1600" b="1" cap="all" dirty="0">
                <a:solidFill>
                  <a:srgbClr val="4D4F53"/>
                </a:solidFill>
                <a:ea typeface="Arial" charset="0"/>
                <a:cs typeface="Arial" charset="0"/>
              </a:rPr>
              <a:t>70½ </a:t>
            </a:r>
            <a:endParaRPr lang="en-US" sz="1600" b="1" dirty="0">
              <a:solidFill>
                <a:srgbClr val="4D4F53"/>
              </a:solidFill>
            </a:endParaRPr>
          </a:p>
        </p:txBody>
      </p:sp>
      <p:sp>
        <p:nvSpPr>
          <p:cNvPr id="52" name="Rectangle 51">
            <a:extLst>
              <a:ext uri="{FF2B5EF4-FFF2-40B4-BE49-F238E27FC236}">
                <a16:creationId xmlns:a16="http://schemas.microsoft.com/office/drawing/2014/main" id="{BB3555AD-0034-4790-AB8F-5BE2A20F7C0F}"/>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p:txBody>
          <a:bodyPr/>
          <a:lstStyle/>
          <a:p>
            <a:fld id="{7D0E1C95-8D5A-2245-83ED-DCE907925895}" type="slidenum">
              <a:rPr lang="en-US" smtClean="0"/>
              <a:pPr/>
              <a:t>5</a:t>
            </a:fld>
            <a:endParaRPr lang="en-US" dirty="0"/>
          </a:p>
        </p:txBody>
      </p:sp>
    </p:spTree>
    <p:extLst>
      <p:ext uri="{BB962C8B-B14F-4D97-AF65-F5344CB8AC3E}">
        <p14:creationId xmlns:p14="http://schemas.microsoft.com/office/powerpoint/2010/main" val="755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The retirement income challenge</a:t>
            </a:r>
          </a:p>
        </p:txBody>
      </p:sp>
      <p:sp>
        <p:nvSpPr>
          <p:cNvPr id="4" name="Text Placeholder 3"/>
          <p:cNvSpPr>
            <a:spLocks noGrp="1"/>
          </p:cNvSpPr>
          <p:nvPr>
            <p:ph type="body" sz="quarter" idx="11"/>
          </p:nvPr>
        </p:nvSpPr>
        <p:spPr>
          <a:xfrm>
            <a:off x="623888" y="987172"/>
            <a:ext cx="7918450" cy="717506"/>
          </a:xfrm>
        </p:spPr>
        <p:txBody>
          <a:bodyPr/>
          <a:lstStyle/>
          <a:p>
            <a:r>
              <a:rPr lang="en-US" dirty="0"/>
              <a:t>Consumer estimate of annual health care costs in retirement</a:t>
            </a:r>
          </a:p>
        </p:txBody>
      </p:sp>
      <p:sp>
        <p:nvSpPr>
          <p:cNvPr id="85" name="TextBox 8"/>
          <p:cNvSpPr txBox="1">
            <a:spLocks noChangeArrowheads="1"/>
          </p:cNvSpPr>
          <p:nvPr/>
        </p:nvSpPr>
        <p:spPr bwMode="auto">
          <a:xfrm>
            <a:off x="521207" y="6241522"/>
            <a:ext cx="9753093" cy="246221"/>
          </a:xfrm>
          <a:prstGeom prst="rect">
            <a:avLst/>
          </a:prstGeom>
          <a:noFill/>
          <a:ln w="9525">
            <a:noFill/>
            <a:miter lim="800000"/>
            <a:headEnd/>
            <a:tailEnd/>
          </a:ln>
        </p:spPr>
        <p:txBody>
          <a:bodyPr wrap="square">
            <a:spAutoFit/>
          </a:bodyPr>
          <a:lstStyle/>
          <a:p>
            <a:pPr marL="120650" indent="-120650"/>
            <a:r>
              <a:rPr lang="en-US" sz="1000" dirty="0"/>
              <a:t>Source: Nationwide/Harris Poll "Health Care and Long-Term Care Study." Consumer study of 801 adults 50 and older, 2016.</a:t>
            </a:r>
          </a:p>
        </p:txBody>
      </p:sp>
      <p:graphicFrame>
        <p:nvGraphicFramePr>
          <p:cNvPr id="2" name="Table 1"/>
          <p:cNvGraphicFramePr>
            <a:graphicFrameLocks noGrp="1"/>
          </p:cNvGraphicFramePr>
          <p:nvPr>
            <p:extLst>
              <p:ext uri="{D42A27DB-BD31-4B8C-83A1-F6EECF244321}">
                <p14:modId xmlns:p14="http://schemas.microsoft.com/office/powerpoint/2010/main" val="3052818167"/>
              </p:ext>
            </p:extLst>
          </p:nvPr>
        </p:nvGraphicFramePr>
        <p:xfrm>
          <a:off x="723900" y="1948811"/>
          <a:ext cx="4191000" cy="3638892"/>
        </p:xfrm>
        <a:graphic>
          <a:graphicData uri="http://schemas.openxmlformats.org/drawingml/2006/table">
            <a:tbl>
              <a:tblPr firstRow="1" bandRow="1">
                <a:tableStyleId>{5C22544A-7EE6-4342-B048-85BDC9FD1C3A}</a:tableStyleId>
              </a:tblPr>
              <a:tblGrid>
                <a:gridCol w="30607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tblGrid>
              <a:tr h="606482">
                <a:tc>
                  <a:txBody>
                    <a:bodyPr/>
                    <a:lstStyle/>
                    <a:p>
                      <a:r>
                        <a:rPr lang="en-US" sz="2000" b="0" dirty="0">
                          <a:solidFill>
                            <a:srgbClr val="4D4F53"/>
                          </a:solidFill>
                          <a:latin typeface="Arial" charset="0"/>
                          <a:ea typeface="Arial" charset="0"/>
                          <a:cs typeface="Arial" charset="0"/>
                        </a:rPr>
                        <a:t>$26K+:	</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rgbClr val="4D4F53"/>
                          </a:solidFill>
                          <a:latin typeface="Arial" charset="0"/>
                          <a:ea typeface="Arial" charset="0"/>
                          <a:cs typeface="Arial" charset="0"/>
                        </a:rPr>
                        <a:t>5%</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$16K - $25K:	</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rgbClr val="4D4F53"/>
                          </a:solidFill>
                          <a:latin typeface="Arial" charset="0"/>
                          <a:ea typeface="Arial" charset="0"/>
                          <a:cs typeface="Arial" charset="0"/>
                        </a:rPr>
                        <a:t>5%</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$11K - $15K:		</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rgbClr val="4D4F53"/>
                          </a:solidFill>
                          <a:latin typeface="Arial" charset="0"/>
                          <a:ea typeface="Arial" charset="0"/>
                          <a:cs typeface="Arial" charset="0"/>
                        </a:rPr>
                        <a:t>3%</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$6K - $10K:	</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11%</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$1K - $5K:	</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rgbClr val="4D4F53"/>
                          </a:solidFill>
                          <a:latin typeface="Arial" charset="0"/>
                          <a:ea typeface="Arial" charset="0"/>
                          <a:cs typeface="Arial" charset="0"/>
                        </a:rPr>
                        <a:t>16%</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06482">
                <a:tc>
                  <a:txBody>
                    <a:bodyPr/>
                    <a:lstStyle/>
                    <a:p>
                      <a:r>
                        <a:rPr lang="en-US" sz="2000" dirty="0">
                          <a:solidFill>
                            <a:srgbClr val="4D4F53"/>
                          </a:solidFill>
                          <a:latin typeface="Arial" charset="0"/>
                          <a:ea typeface="Arial" charset="0"/>
                          <a:cs typeface="Arial" charset="0"/>
                        </a:rPr>
                        <a:t>Not sure/can’t estimate:</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60%</a:t>
                      </a: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pSp>
        <p:nvGrpSpPr>
          <p:cNvPr id="23" name="Group 22"/>
          <p:cNvGrpSpPr/>
          <p:nvPr/>
        </p:nvGrpSpPr>
        <p:grpSpPr>
          <a:xfrm>
            <a:off x="5159929" y="1808167"/>
            <a:ext cx="3690657" cy="3809711"/>
            <a:chOff x="5159929" y="1808167"/>
            <a:chExt cx="3690657" cy="3809711"/>
          </a:xfrm>
        </p:grpSpPr>
        <p:grpSp>
          <p:nvGrpSpPr>
            <p:cNvPr id="18" name="Group 17"/>
            <p:cNvGrpSpPr/>
            <p:nvPr/>
          </p:nvGrpSpPr>
          <p:grpSpPr>
            <a:xfrm>
              <a:off x="5159929" y="1808167"/>
              <a:ext cx="3690657" cy="3809711"/>
              <a:chOff x="4914900" y="3011201"/>
              <a:chExt cx="3129373" cy="3230321"/>
            </a:xfrm>
          </p:grpSpPr>
          <p:graphicFrame>
            <p:nvGraphicFramePr>
              <p:cNvPr id="5" name="Chart 4"/>
              <p:cNvGraphicFramePr/>
              <p:nvPr>
                <p:extLst>
                  <p:ext uri="{D42A27DB-BD31-4B8C-83A1-F6EECF244321}">
                    <p14:modId xmlns:p14="http://schemas.microsoft.com/office/powerpoint/2010/main" val="989008707"/>
                  </p:ext>
                </p:extLst>
              </p:nvPr>
            </p:nvGraphicFramePr>
            <p:xfrm>
              <a:off x="4914900" y="3011201"/>
              <a:ext cx="3129373" cy="3230321"/>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p:cNvSpPr/>
              <p:nvPr/>
            </p:nvSpPr>
            <p:spPr>
              <a:xfrm>
                <a:off x="5474972" y="3781940"/>
                <a:ext cx="1992628" cy="861199"/>
              </a:xfrm>
              <a:prstGeom prst="rect">
                <a:avLst/>
              </a:prstGeom>
            </p:spPr>
            <p:txBody>
              <a:bodyPr wrap="square">
                <a:spAutoFit/>
              </a:bodyPr>
              <a:lstStyle/>
              <a:p>
                <a:pPr algn="ctr"/>
                <a:r>
                  <a:rPr lang="en-US" sz="6000" i="1" spc="-200" dirty="0">
                    <a:solidFill>
                      <a:srgbClr val="326295"/>
                    </a:solidFill>
                    <a:latin typeface="Georgia" charset="0"/>
                    <a:ea typeface="Georgia" charset="0"/>
                    <a:cs typeface="Georgia" charset="0"/>
                  </a:rPr>
                  <a:t>𝟕</a:t>
                </a:r>
                <a:r>
                  <a:rPr lang="en-US" sz="6000" i="1" spc="200" dirty="0">
                    <a:solidFill>
                      <a:srgbClr val="326295"/>
                    </a:solidFill>
                    <a:latin typeface="Georgia" charset="0"/>
                    <a:ea typeface="Georgia" charset="0"/>
                    <a:cs typeface="Georgia" charset="0"/>
                  </a:rPr>
                  <a:t>6</a:t>
                </a:r>
                <a:r>
                  <a:rPr lang="en-US" sz="6000" i="1" spc="100" dirty="0">
                    <a:solidFill>
                      <a:srgbClr val="326295"/>
                    </a:solidFill>
                    <a:latin typeface="Georgia" charset="0"/>
                    <a:ea typeface="Georgia" charset="0"/>
                    <a:cs typeface="Georgia" charset="0"/>
                  </a:rPr>
                  <a:t>%</a:t>
                </a:r>
              </a:p>
            </p:txBody>
          </p:sp>
        </p:grpSp>
        <p:sp>
          <p:nvSpPr>
            <p:cNvPr id="22" name="TextBox 21"/>
            <p:cNvSpPr txBox="1"/>
            <p:nvPr/>
          </p:nvSpPr>
          <p:spPr>
            <a:xfrm>
              <a:off x="5208683" y="3581058"/>
              <a:ext cx="3593148" cy="861774"/>
            </a:xfrm>
            <a:prstGeom prst="rect">
              <a:avLst/>
            </a:prstGeom>
            <a:noFill/>
          </p:spPr>
          <p:txBody>
            <a:bodyPr wrap="square" rtlCol="0">
              <a:spAutoFit/>
            </a:bodyPr>
            <a:lstStyle/>
            <a:p>
              <a:pPr lvl="0" algn="ctr">
                <a:lnSpc>
                  <a:spcPts val="1960"/>
                </a:lnSpc>
                <a:spcAft>
                  <a:spcPts val="600"/>
                </a:spcAft>
              </a:pPr>
              <a:r>
                <a:rPr lang="en-US" sz="1800" dirty="0">
                  <a:solidFill>
                    <a:srgbClr val="326295"/>
                  </a:solidFill>
                </a:rPr>
                <a:t>have underestimated,</a:t>
              </a:r>
              <a:br>
                <a:rPr lang="en-US" sz="1800" dirty="0">
                  <a:solidFill>
                    <a:srgbClr val="326295"/>
                  </a:solidFill>
                </a:rPr>
              </a:br>
              <a:r>
                <a:rPr lang="en-US" sz="1800" dirty="0">
                  <a:solidFill>
                    <a:srgbClr val="326295"/>
                  </a:solidFill>
                </a:rPr>
                <a:t>or don’t know their </a:t>
              </a:r>
              <a:br>
                <a:rPr lang="en-US" sz="1800" dirty="0">
                  <a:solidFill>
                    <a:srgbClr val="326295"/>
                  </a:solidFill>
                </a:rPr>
              </a:br>
              <a:r>
                <a:rPr lang="en-US" sz="1800" dirty="0">
                  <a:solidFill>
                    <a:srgbClr val="326295"/>
                  </a:solidFill>
                </a:rPr>
                <a:t>medical costs</a:t>
              </a:r>
            </a:p>
          </p:txBody>
        </p:sp>
      </p:grpSp>
      <p:grpSp>
        <p:nvGrpSpPr>
          <p:cNvPr id="13" name="Group 12"/>
          <p:cNvGrpSpPr/>
          <p:nvPr/>
        </p:nvGrpSpPr>
        <p:grpSpPr>
          <a:xfrm flipH="1">
            <a:off x="4501673" y="4368568"/>
            <a:ext cx="1277310" cy="1219135"/>
            <a:chOff x="2295518" y="1914417"/>
            <a:chExt cx="1277310" cy="1219135"/>
          </a:xfrm>
        </p:grpSpPr>
        <p:cxnSp>
          <p:nvCxnSpPr>
            <p:cNvPr id="14" name="Straight Connector 13"/>
            <p:cNvCxnSpPr/>
            <p:nvPr/>
          </p:nvCxnSpPr>
          <p:spPr>
            <a:xfrm>
              <a:off x="3051810" y="1914417"/>
              <a:ext cx="521018" cy="0"/>
            </a:xfrm>
            <a:prstGeom prst="line">
              <a:avLst/>
            </a:prstGeom>
            <a:ln w="31750">
              <a:solidFill>
                <a:srgbClr val="326295"/>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051810" y="3126263"/>
              <a:ext cx="521018" cy="0"/>
            </a:xfrm>
            <a:prstGeom prst="line">
              <a:avLst/>
            </a:prstGeom>
            <a:ln w="31750">
              <a:solidFill>
                <a:srgbClr val="326295"/>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3051810" y="1914417"/>
              <a:ext cx="0" cy="1219135"/>
            </a:xfrm>
            <a:prstGeom prst="line">
              <a:avLst/>
            </a:prstGeom>
            <a:ln w="31750">
              <a:solidFill>
                <a:srgbClr val="326295"/>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295518" y="2497123"/>
              <a:ext cx="756291" cy="0"/>
            </a:xfrm>
            <a:prstGeom prst="line">
              <a:avLst/>
            </a:prstGeom>
            <a:ln w="31750">
              <a:solidFill>
                <a:srgbClr val="326295"/>
              </a:solidFill>
              <a:headEnd type="triangle" w="lg" len="lg"/>
            </a:ln>
            <a:effectLst/>
          </p:spPr>
          <p:style>
            <a:lnRef idx="2">
              <a:schemeClr val="accent1"/>
            </a:lnRef>
            <a:fillRef idx="0">
              <a:schemeClr val="accent1"/>
            </a:fillRef>
            <a:effectRef idx="1">
              <a:schemeClr val="accent1"/>
            </a:effectRef>
            <a:fontRef idx="minor">
              <a:schemeClr val="tx1"/>
            </a:fontRef>
          </p:style>
        </p:cxnSp>
      </p:grpSp>
      <p:sp>
        <p:nvSpPr>
          <p:cNvPr id="20" name="Rectangle 19">
            <a:extLst>
              <a:ext uri="{FF2B5EF4-FFF2-40B4-BE49-F238E27FC236}">
                <a16:creationId xmlns:a16="http://schemas.microsoft.com/office/drawing/2014/main" id="{AAE2F0BD-536A-4503-8148-69C05F190909}"/>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4"/>
          </p:nvPr>
        </p:nvSpPr>
        <p:spPr/>
        <p:txBody>
          <a:bodyPr/>
          <a:lstStyle/>
          <a:p>
            <a:fld id="{7D0E1C95-8D5A-2245-83ED-DCE907925895}" type="slidenum">
              <a:rPr lang="en-US" smtClean="0"/>
              <a:pPr/>
              <a:t>6</a:t>
            </a:fld>
            <a:endParaRPr lang="en-US" dirty="0"/>
          </a:p>
        </p:txBody>
      </p:sp>
    </p:spTree>
    <p:extLst>
      <p:ext uri="{BB962C8B-B14F-4D97-AF65-F5344CB8AC3E}">
        <p14:creationId xmlns:p14="http://schemas.microsoft.com/office/powerpoint/2010/main" val="161273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title"/>
          </p:nvPr>
        </p:nvSpPr>
        <p:spPr>
          <a:xfrm>
            <a:off x="654050" y="2977517"/>
            <a:ext cx="7886700" cy="1015663"/>
          </a:xfrm>
          <a:prstGeom prst="rect">
            <a:avLst/>
          </a:prstGeom>
        </p:spPr>
        <p:txBody>
          <a:bodyPr>
            <a:noAutofit/>
          </a:bodyPr>
          <a:lstStyle/>
          <a:p>
            <a:pPr eaLnBrk="1" hangingPunct="1"/>
            <a:r>
              <a:rPr lang="en-US" dirty="0">
                <a:latin typeface="Arial" charset="0"/>
              </a:rPr>
              <a:t>Opportunity</a:t>
            </a:r>
          </a:p>
        </p:txBody>
      </p:sp>
      <p:sp>
        <p:nvSpPr>
          <p:cNvPr id="4" name="Text Placeholder 3"/>
          <p:cNvSpPr>
            <a:spLocks noGrp="1"/>
          </p:cNvSpPr>
          <p:nvPr>
            <p:ph type="body" sz="quarter" idx="10"/>
          </p:nvPr>
        </p:nvSpPr>
        <p:spPr>
          <a:xfrm>
            <a:off x="654050" y="2617154"/>
            <a:ext cx="7886700" cy="720725"/>
          </a:xfrm>
        </p:spPr>
        <p:txBody>
          <a:bodyPr/>
          <a:lstStyle/>
          <a:p>
            <a:r>
              <a:rPr lang="en-US" dirty="0"/>
              <a:t>— Understanding the health care —</a:t>
            </a:r>
          </a:p>
        </p:txBody>
      </p:sp>
      <p:sp>
        <p:nvSpPr>
          <p:cNvPr id="5" name="Rectangle 4">
            <a:extLst>
              <a:ext uri="{FF2B5EF4-FFF2-40B4-BE49-F238E27FC236}">
                <a16:creationId xmlns:a16="http://schemas.microsoft.com/office/drawing/2014/main" id="{C8CB58F7-C9FE-401D-A586-836AE87E8622}"/>
              </a:ext>
            </a:extLst>
          </p:cNvPr>
          <p:cNvSpPr/>
          <p:nvPr/>
        </p:nvSpPr>
        <p:spPr>
          <a:xfrm>
            <a:off x="0" y="6561574"/>
            <a:ext cx="9144000" cy="296426"/>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The health care opportunity</a:t>
            </a:r>
          </a:p>
        </p:txBody>
      </p:sp>
      <p:sp>
        <p:nvSpPr>
          <p:cNvPr id="4" name="Text Placeholder 3"/>
          <p:cNvSpPr>
            <a:spLocks noGrp="1"/>
          </p:cNvSpPr>
          <p:nvPr>
            <p:ph type="body" sz="quarter" idx="11"/>
          </p:nvPr>
        </p:nvSpPr>
        <p:spPr>
          <a:xfrm>
            <a:off x="623888" y="1021434"/>
            <a:ext cx="7918450" cy="717506"/>
          </a:xfrm>
        </p:spPr>
        <p:txBody>
          <a:bodyPr/>
          <a:lstStyle/>
          <a:p>
            <a:r>
              <a:rPr lang="en-US" dirty="0"/>
              <a:t>Health care is an important concern.</a:t>
            </a:r>
          </a:p>
        </p:txBody>
      </p:sp>
      <p:sp>
        <p:nvSpPr>
          <p:cNvPr id="85" name="TextBox 8"/>
          <p:cNvSpPr txBox="1">
            <a:spLocks noChangeArrowheads="1"/>
          </p:cNvSpPr>
          <p:nvPr/>
        </p:nvSpPr>
        <p:spPr bwMode="auto">
          <a:xfrm>
            <a:off x="347952" y="5989659"/>
            <a:ext cx="8622793" cy="553998"/>
          </a:xfrm>
          <a:prstGeom prst="rect">
            <a:avLst/>
          </a:prstGeom>
          <a:noFill/>
          <a:ln w="9525">
            <a:noFill/>
            <a:miter lim="800000"/>
            <a:headEnd/>
            <a:tailEnd/>
          </a:ln>
        </p:spPr>
        <p:txBody>
          <a:bodyPr wrap="square">
            <a:spAutoFit/>
          </a:bodyPr>
          <a:lstStyle/>
          <a:p>
            <a:pPr marL="171450" indent="-171450"/>
            <a:r>
              <a:rPr lang="en-US" sz="1000" baseline="30000" dirty="0"/>
              <a:t>1</a:t>
            </a:r>
            <a:r>
              <a:rPr lang="en-US" sz="1000" dirty="0"/>
              <a:t> 	Nationwide/Harris Poll "Health Care and Long-Term Care Study." Consumer study of 801 adults 50 and older, 2016.</a:t>
            </a:r>
          </a:p>
          <a:p>
            <a:pPr marL="171450" indent="-171450"/>
            <a:r>
              <a:rPr lang="en-US" sz="1000" baseline="30000" dirty="0"/>
              <a:t>2</a:t>
            </a:r>
            <a:r>
              <a:rPr lang="en-US" sz="1000" dirty="0"/>
              <a:t> 	U.S. Bureau of Labor Statistics. Consumer Expenditures in 2014.</a:t>
            </a:r>
          </a:p>
          <a:p>
            <a:pPr marL="171450" indent="-171450"/>
            <a:r>
              <a:rPr lang="en-US" sz="1000" baseline="30000" dirty="0"/>
              <a:t>3</a:t>
            </a:r>
            <a:r>
              <a:rPr lang="en-US" sz="1000" dirty="0"/>
              <a:t>	National Health Expenditure Projections, 2012–22: Slow Growth Until Coverage Expands and Economy Improves. Health Affairs. September 2013.</a:t>
            </a:r>
          </a:p>
        </p:txBody>
      </p:sp>
      <p:grpSp>
        <p:nvGrpSpPr>
          <p:cNvPr id="12" name="Group 11"/>
          <p:cNvGrpSpPr/>
          <p:nvPr/>
        </p:nvGrpSpPr>
        <p:grpSpPr>
          <a:xfrm>
            <a:off x="656673" y="1800798"/>
            <a:ext cx="7539059" cy="923330"/>
            <a:chOff x="656673" y="1850369"/>
            <a:chExt cx="7539059" cy="923330"/>
          </a:xfrm>
        </p:grpSpPr>
        <p:sp>
          <p:nvSpPr>
            <p:cNvPr id="5" name="TextBox 4"/>
            <p:cNvSpPr txBox="1"/>
            <p:nvPr/>
          </p:nvSpPr>
          <p:spPr>
            <a:xfrm>
              <a:off x="656673" y="1850369"/>
              <a:ext cx="1787399" cy="923330"/>
            </a:xfrm>
            <a:prstGeom prst="rect">
              <a:avLst/>
            </a:prstGeom>
            <a:noFill/>
          </p:spPr>
          <p:txBody>
            <a:bodyPr wrap="square" rtlCol="0">
              <a:spAutoFit/>
            </a:bodyPr>
            <a:lstStyle/>
            <a:p>
              <a:pPr algn="r"/>
              <a:r>
                <a:rPr lang="en-US" sz="5400" spc="-200" dirty="0">
                  <a:solidFill>
                    <a:srgbClr val="326295"/>
                  </a:solidFill>
                  <a:ea typeface="Arial" charset="0"/>
                  <a:cs typeface="Arial" charset="0"/>
                </a:rPr>
                <a:t>67</a:t>
              </a:r>
              <a:r>
                <a:rPr lang="en-US" sz="5400" spc="100" dirty="0">
                  <a:solidFill>
                    <a:srgbClr val="326295"/>
                  </a:solidFill>
                  <a:ea typeface="Arial" charset="0"/>
                  <a:cs typeface="Arial" charset="0"/>
                </a:rPr>
                <a:t>%</a:t>
              </a:r>
              <a:endParaRPr lang="en-US" dirty="0"/>
            </a:p>
          </p:txBody>
        </p:sp>
        <p:sp>
          <p:nvSpPr>
            <p:cNvPr id="9" name="TextBox 8"/>
            <p:cNvSpPr txBox="1"/>
            <p:nvPr/>
          </p:nvSpPr>
          <p:spPr>
            <a:xfrm>
              <a:off x="2444071" y="1958091"/>
              <a:ext cx="5751661" cy="707886"/>
            </a:xfrm>
            <a:prstGeom prst="rect">
              <a:avLst/>
            </a:prstGeom>
            <a:noFill/>
          </p:spPr>
          <p:txBody>
            <a:bodyPr wrap="square" rtlCol="0">
              <a:spAutoFit/>
            </a:bodyPr>
            <a:lstStyle/>
            <a:p>
              <a:pPr lvl="0" fontAlgn="auto">
                <a:spcBef>
                  <a:spcPts val="0"/>
                </a:spcBef>
                <a:spcAft>
                  <a:spcPts val="0"/>
                </a:spcAft>
                <a:defRPr/>
              </a:pPr>
              <a:r>
                <a:rPr lang="en-US" sz="2000" dirty="0">
                  <a:solidFill>
                    <a:srgbClr val="4D4F53"/>
                  </a:solidFill>
                  <a:ea typeface="Arial" charset="0"/>
                  <a:cs typeface="Arial" charset="0"/>
                </a:rPr>
                <a:t>affluent say one of their top fears in retirement is their health care costs being out of control</a:t>
              </a:r>
              <a:r>
                <a:rPr lang="en-US" sz="2000" baseline="30000" dirty="0">
                  <a:solidFill>
                    <a:srgbClr val="4D4F53"/>
                  </a:solidFill>
                  <a:ea typeface="Arial" charset="0"/>
                  <a:cs typeface="Arial" charset="0"/>
                </a:rPr>
                <a:t>1</a:t>
              </a:r>
            </a:p>
          </p:txBody>
        </p:sp>
      </p:grpSp>
      <p:grpSp>
        <p:nvGrpSpPr>
          <p:cNvPr id="11" name="Group 10"/>
          <p:cNvGrpSpPr/>
          <p:nvPr/>
        </p:nvGrpSpPr>
        <p:grpSpPr>
          <a:xfrm>
            <a:off x="656673" y="3119074"/>
            <a:ext cx="7776127" cy="1015663"/>
            <a:chOff x="656673" y="2980905"/>
            <a:chExt cx="7776127" cy="1015663"/>
          </a:xfrm>
        </p:grpSpPr>
        <p:sp>
          <p:nvSpPr>
            <p:cNvPr id="20" name="TextBox 19"/>
            <p:cNvSpPr txBox="1"/>
            <p:nvPr/>
          </p:nvSpPr>
          <p:spPr>
            <a:xfrm>
              <a:off x="2444072" y="3134793"/>
              <a:ext cx="5988728" cy="707886"/>
            </a:xfrm>
            <a:prstGeom prst="rect">
              <a:avLst/>
            </a:prstGeom>
            <a:noFill/>
          </p:spPr>
          <p:txBody>
            <a:bodyPr wrap="square" rtlCol="0">
              <a:spAutoFit/>
            </a:bodyPr>
            <a:lstStyle/>
            <a:p>
              <a:pPr lvl="0" fontAlgn="auto">
                <a:spcBef>
                  <a:spcPts val="0"/>
                </a:spcBef>
                <a:spcAft>
                  <a:spcPts val="0"/>
                </a:spcAft>
                <a:defRPr/>
              </a:pPr>
              <a:r>
                <a:rPr lang="en-US" sz="2000" dirty="0">
                  <a:solidFill>
                    <a:srgbClr val="4D4F53"/>
                  </a:solidFill>
                  <a:ea typeface="Arial" charset="0"/>
                  <a:cs typeface="Arial" charset="0"/>
                </a:rPr>
                <a:t>expense in retirement – second only to housing when it comes to the major expenses in retirement</a:t>
              </a:r>
              <a:r>
                <a:rPr lang="en-US" sz="2000" baseline="30000" dirty="0">
                  <a:solidFill>
                    <a:srgbClr val="4D4F53"/>
                  </a:solidFill>
                  <a:ea typeface="Arial" charset="0"/>
                  <a:cs typeface="Arial" charset="0"/>
                </a:rPr>
                <a:t>2</a:t>
              </a:r>
            </a:p>
          </p:txBody>
        </p:sp>
        <p:sp>
          <p:nvSpPr>
            <p:cNvPr id="22" name="TextBox 21"/>
            <p:cNvSpPr txBox="1"/>
            <p:nvPr/>
          </p:nvSpPr>
          <p:spPr>
            <a:xfrm>
              <a:off x="656673" y="2980905"/>
              <a:ext cx="1787399" cy="1015663"/>
            </a:xfrm>
            <a:prstGeom prst="rect">
              <a:avLst/>
            </a:prstGeom>
            <a:noFill/>
          </p:spPr>
          <p:txBody>
            <a:bodyPr wrap="square" rtlCol="0">
              <a:spAutoFit/>
            </a:bodyPr>
            <a:lstStyle/>
            <a:p>
              <a:pPr algn="r">
                <a:lnSpc>
                  <a:spcPts val="3600"/>
                </a:lnSpc>
              </a:pPr>
              <a:r>
                <a:rPr lang="en-US" sz="4000" dirty="0">
                  <a:solidFill>
                    <a:srgbClr val="326295"/>
                  </a:solidFill>
                  <a:ea typeface="Arial" charset="0"/>
                  <a:cs typeface="Arial" charset="0"/>
                </a:rPr>
                <a:t>2nd largest</a:t>
              </a:r>
              <a:endParaRPr lang="en-US" sz="4000" dirty="0"/>
            </a:p>
          </p:txBody>
        </p:sp>
      </p:grpSp>
      <p:grpSp>
        <p:nvGrpSpPr>
          <p:cNvPr id="10" name="Group 9"/>
          <p:cNvGrpSpPr/>
          <p:nvPr/>
        </p:nvGrpSpPr>
        <p:grpSpPr>
          <a:xfrm>
            <a:off x="656673" y="4529682"/>
            <a:ext cx="7539058" cy="923330"/>
            <a:chOff x="656673" y="4200105"/>
            <a:chExt cx="7539058" cy="923330"/>
          </a:xfrm>
        </p:grpSpPr>
        <p:sp>
          <p:nvSpPr>
            <p:cNvPr id="21" name="TextBox 20"/>
            <p:cNvSpPr txBox="1"/>
            <p:nvPr/>
          </p:nvSpPr>
          <p:spPr>
            <a:xfrm>
              <a:off x="2444070" y="4307827"/>
              <a:ext cx="5751661" cy="707886"/>
            </a:xfrm>
            <a:prstGeom prst="rect">
              <a:avLst/>
            </a:prstGeom>
            <a:noFill/>
          </p:spPr>
          <p:txBody>
            <a:bodyPr wrap="square" rtlCol="0">
              <a:spAutoFit/>
            </a:bodyPr>
            <a:lstStyle/>
            <a:p>
              <a:pPr lvl="0" fontAlgn="auto">
                <a:spcBef>
                  <a:spcPts val="0"/>
                </a:spcBef>
                <a:spcAft>
                  <a:spcPts val="0"/>
                </a:spcAft>
                <a:defRPr/>
              </a:pPr>
              <a:r>
                <a:rPr lang="en-US" sz="2000" dirty="0">
                  <a:solidFill>
                    <a:srgbClr val="4D4F53"/>
                  </a:solidFill>
                  <a:ea typeface="Arial" charset="0"/>
                  <a:cs typeface="Arial" charset="0"/>
                </a:rPr>
                <a:t>projected annual growth in health care spending through 2022</a:t>
              </a:r>
              <a:r>
                <a:rPr lang="en-US" sz="2000" baseline="30000" dirty="0">
                  <a:solidFill>
                    <a:srgbClr val="4D4F53"/>
                  </a:solidFill>
                  <a:ea typeface="Arial" charset="0"/>
                  <a:cs typeface="Arial" charset="0"/>
                </a:rPr>
                <a:t>3</a:t>
              </a:r>
            </a:p>
          </p:txBody>
        </p:sp>
        <p:sp>
          <p:nvSpPr>
            <p:cNvPr id="23" name="TextBox 22"/>
            <p:cNvSpPr txBox="1"/>
            <p:nvPr/>
          </p:nvSpPr>
          <p:spPr>
            <a:xfrm>
              <a:off x="656673" y="4200105"/>
              <a:ext cx="1787399" cy="923330"/>
            </a:xfrm>
            <a:prstGeom prst="rect">
              <a:avLst/>
            </a:prstGeom>
            <a:noFill/>
          </p:spPr>
          <p:txBody>
            <a:bodyPr wrap="square" rtlCol="0">
              <a:spAutoFit/>
            </a:bodyPr>
            <a:lstStyle/>
            <a:p>
              <a:pPr algn="r"/>
              <a:r>
                <a:rPr lang="en-US" sz="5400" spc="-200" dirty="0">
                  <a:solidFill>
                    <a:srgbClr val="326295"/>
                  </a:solidFill>
                  <a:ea typeface="Arial" charset="0"/>
                  <a:cs typeface="Arial" charset="0"/>
                </a:rPr>
                <a:t>5.8</a:t>
              </a:r>
              <a:r>
                <a:rPr lang="en-US" sz="5400" spc="100" dirty="0">
                  <a:solidFill>
                    <a:srgbClr val="326295"/>
                  </a:solidFill>
                  <a:ea typeface="Arial" charset="0"/>
                  <a:cs typeface="Arial" charset="0"/>
                </a:rPr>
                <a:t>%</a:t>
              </a:r>
              <a:endParaRPr lang="en-US" dirty="0"/>
            </a:p>
          </p:txBody>
        </p:sp>
      </p:grpSp>
      <p:cxnSp>
        <p:nvCxnSpPr>
          <p:cNvPr id="14" name="Straight Connector 13"/>
          <p:cNvCxnSpPr/>
          <p:nvPr/>
        </p:nvCxnSpPr>
        <p:spPr>
          <a:xfrm>
            <a:off x="808383" y="2921601"/>
            <a:ext cx="7500730" cy="0"/>
          </a:xfrm>
          <a:prstGeom prst="line">
            <a:avLst/>
          </a:prstGeom>
          <a:ln w="12700">
            <a:solidFill>
              <a:srgbClr val="87898B"/>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08383" y="4332210"/>
            <a:ext cx="7500730" cy="0"/>
          </a:xfrm>
          <a:prstGeom prst="line">
            <a:avLst/>
          </a:prstGeom>
          <a:ln w="12700">
            <a:solidFill>
              <a:srgbClr val="87898B"/>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87CBBF99-310D-4679-BE3F-4C3F3D4D51E7}"/>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7D0E1C95-8D5A-2245-83ED-DCE907925895}" type="slidenum">
              <a:rPr lang="en-US" smtClean="0"/>
              <a:pPr/>
              <a:t>8</a:t>
            </a:fld>
            <a:endParaRPr lang="en-US" dirty="0"/>
          </a:p>
        </p:txBody>
      </p:sp>
    </p:spTree>
    <p:extLst>
      <p:ext uri="{BB962C8B-B14F-4D97-AF65-F5344CB8AC3E}">
        <p14:creationId xmlns:p14="http://schemas.microsoft.com/office/powerpoint/2010/main" val="174084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100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The health care opportunity</a:t>
            </a:r>
          </a:p>
        </p:txBody>
      </p:sp>
      <p:sp>
        <p:nvSpPr>
          <p:cNvPr id="4" name="Text Placeholder 3"/>
          <p:cNvSpPr>
            <a:spLocks noGrp="1"/>
          </p:cNvSpPr>
          <p:nvPr>
            <p:ph type="body" sz="quarter" idx="11"/>
          </p:nvPr>
        </p:nvSpPr>
        <p:spPr>
          <a:xfrm>
            <a:off x="623888" y="1021434"/>
            <a:ext cx="7918450" cy="717506"/>
          </a:xfrm>
        </p:spPr>
        <p:txBody>
          <a:bodyPr/>
          <a:lstStyle/>
          <a:p>
            <a:r>
              <a:rPr lang="en-US" dirty="0"/>
              <a:t>Consumers want help.</a:t>
            </a:r>
          </a:p>
        </p:txBody>
      </p:sp>
      <p:sp>
        <p:nvSpPr>
          <p:cNvPr id="85" name="TextBox 8"/>
          <p:cNvSpPr txBox="1">
            <a:spLocks noChangeArrowheads="1"/>
          </p:cNvSpPr>
          <p:nvPr/>
        </p:nvSpPr>
        <p:spPr bwMode="auto">
          <a:xfrm>
            <a:off x="521207" y="6228196"/>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a:latin typeface="Arial" panose="020B0604020202020204" pitchFamily="34" charset="0"/>
                <a:cs typeface="Arial" panose="020B0604020202020204" pitchFamily="34" charset="0"/>
              </a:rPr>
              <a:t>Nationwide/Harris Poll "Health Care and Long-Term Care Study." Consumer study of 801 adults 50 and older, 2016.</a:t>
            </a:r>
            <a:endParaRPr lang="en-US" sz="1000" dirty="0">
              <a:solidFill>
                <a:srgbClr val="000000"/>
              </a:solidFill>
              <a:latin typeface="Arial" pitchFamily="34" charset="0"/>
              <a:cs typeface="Arial" pitchFamily="34" charset="0"/>
            </a:endParaRPr>
          </a:p>
        </p:txBody>
      </p:sp>
      <p:grpSp>
        <p:nvGrpSpPr>
          <p:cNvPr id="7" name="Group 6"/>
          <p:cNvGrpSpPr/>
          <p:nvPr/>
        </p:nvGrpSpPr>
        <p:grpSpPr>
          <a:xfrm>
            <a:off x="656673" y="1800798"/>
            <a:ext cx="7539059" cy="923330"/>
            <a:chOff x="656673" y="1800798"/>
            <a:chExt cx="7539059" cy="923330"/>
          </a:xfrm>
        </p:grpSpPr>
        <p:sp>
          <p:nvSpPr>
            <p:cNvPr id="5" name="TextBox 4"/>
            <p:cNvSpPr txBox="1"/>
            <p:nvPr/>
          </p:nvSpPr>
          <p:spPr>
            <a:xfrm>
              <a:off x="656673" y="1800798"/>
              <a:ext cx="1787399" cy="923330"/>
            </a:xfrm>
            <a:prstGeom prst="rect">
              <a:avLst/>
            </a:prstGeom>
            <a:noFill/>
          </p:spPr>
          <p:txBody>
            <a:bodyPr wrap="square" rtlCol="0">
              <a:spAutoFit/>
            </a:bodyPr>
            <a:lstStyle/>
            <a:p>
              <a:pPr algn="r"/>
              <a:r>
                <a:rPr lang="en-US" sz="5400" spc="-200" dirty="0">
                  <a:solidFill>
                    <a:srgbClr val="326295"/>
                  </a:solidFill>
                  <a:ea typeface="Arial" charset="0"/>
                  <a:cs typeface="Arial" charset="0"/>
                </a:rPr>
                <a:t>60</a:t>
              </a:r>
              <a:r>
                <a:rPr lang="en-US" sz="5400" spc="100" dirty="0">
                  <a:solidFill>
                    <a:srgbClr val="326295"/>
                  </a:solidFill>
                  <a:ea typeface="Arial" charset="0"/>
                  <a:cs typeface="Arial" charset="0"/>
                </a:rPr>
                <a:t>%</a:t>
              </a:r>
              <a:endParaRPr lang="en-US" dirty="0">
                <a:solidFill>
                  <a:srgbClr val="326295"/>
                </a:solidFill>
              </a:endParaRPr>
            </a:p>
          </p:txBody>
        </p:sp>
        <p:sp>
          <p:nvSpPr>
            <p:cNvPr id="9" name="TextBox 8"/>
            <p:cNvSpPr txBox="1"/>
            <p:nvPr/>
          </p:nvSpPr>
          <p:spPr>
            <a:xfrm>
              <a:off x="2444071" y="1908520"/>
              <a:ext cx="5751661" cy="707886"/>
            </a:xfrm>
            <a:prstGeom prst="rect">
              <a:avLst/>
            </a:prstGeom>
            <a:noFill/>
          </p:spPr>
          <p:txBody>
            <a:bodyPr wrap="square" rtlCol="0">
              <a:spAutoFit/>
            </a:bodyPr>
            <a:lstStyle/>
            <a:p>
              <a:pPr lvl="0" fontAlgn="auto">
                <a:spcBef>
                  <a:spcPts val="0"/>
                </a:spcBef>
                <a:spcAft>
                  <a:spcPts val="0"/>
                </a:spcAft>
                <a:defRPr/>
              </a:pPr>
              <a:r>
                <a:rPr lang="en-US" sz="2000" dirty="0">
                  <a:solidFill>
                    <a:srgbClr val="4D4F53"/>
                  </a:solidFill>
                  <a:ea typeface="Arial" charset="0"/>
                  <a:cs typeface="Arial" charset="0"/>
                </a:rPr>
                <a:t>adults can’t estimate their health care costs </a:t>
              </a:r>
              <a:br>
                <a:rPr lang="en-US" sz="2000" dirty="0">
                  <a:solidFill>
                    <a:srgbClr val="4D4F53"/>
                  </a:solidFill>
                  <a:ea typeface="Arial" charset="0"/>
                  <a:cs typeface="Arial" charset="0"/>
                </a:rPr>
              </a:br>
              <a:r>
                <a:rPr lang="en-US" sz="2000" dirty="0">
                  <a:solidFill>
                    <a:srgbClr val="4D4F53"/>
                  </a:solidFill>
                  <a:ea typeface="Arial" charset="0"/>
                  <a:cs typeface="Arial" charset="0"/>
                </a:rPr>
                <a:t>in retirement</a:t>
              </a:r>
              <a:endParaRPr lang="en-US" sz="2000" baseline="30000" dirty="0">
                <a:solidFill>
                  <a:srgbClr val="4D4F53"/>
                </a:solidFill>
                <a:ea typeface="Arial" charset="0"/>
                <a:cs typeface="Arial" charset="0"/>
              </a:endParaRPr>
            </a:p>
          </p:txBody>
        </p:sp>
      </p:grpSp>
      <p:grpSp>
        <p:nvGrpSpPr>
          <p:cNvPr id="2" name="Group 1"/>
          <p:cNvGrpSpPr/>
          <p:nvPr/>
        </p:nvGrpSpPr>
        <p:grpSpPr>
          <a:xfrm>
            <a:off x="656673" y="3046396"/>
            <a:ext cx="7776127" cy="923330"/>
            <a:chOff x="656673" y="3119074"/>
            <a:chExt cx="7776127" cy="923330"/>
          </a:xfrm>
        </p:grpSpPr>
        <p:sp>
          <p:nvSpPr>
            <p:cNvPr id="20" name="TextBox 19"/>
            <p:cNvSpPr txBox="1"/>
            <p:nvPr/>
          </p:nvSpPr>
          <p:spPr>
            <a:xfrm>
              <a:off x="2444072" y="3380684"/>
              <a:ext cx="5988728" cy="400110"/>
            </a:xfrm>
            <a:prstGeom prst="rect">
              <a:avLst/>
            </a:prstGeom>
            <a:noFill/>
          </p:spPr>
          <p:txBody>
            <a:bodyPr wrap="square" rtlCol="0">
              <a:spAutoFit/>
            </a:bodyPr>
            <a:lstStyle/>
            <a:p>
              <a:pPr lvl="0" fontAlgn="auto">
                <a:spcBef>
                  <a:spcPts val="0"/>
                </a:spcBef>
                <a:spcAft>
                  <a:spcPts val="0"/>
                </a:spcAft>
                <a:defRPr/>
              </a:pPr>
              <a:r>
                <a:rPr lang="en-US" sz="2000" dirty="0">
                  <a:solidFill>
                    <a:srgbClr val="4D4F53"/>
                  </a:solidFill>
                  <a:ea typeface="Arial" charset="0"/>
                  <a:cs typeface="Arial" charset="0"/>
                </a:rPr>
                <a:t>wish they understood Medicare coverage better</a:t>
              </a:r>
              <a:endParaRPr lang="en-US" sz="2000" baseline="30000" dirty="0">
                <a:solidFill>
                  <a:srgbClr val="4D4F53"/>
                </a:solidFill>
                <a:ea typeface="Arial" charset="0"/>
                <a:cs typeface="Arial" charset="0"/>
              </a:endParaRPr>
            </a:p>
          </p:txBody>
        </p:sp>
        <p:sp>
          <p:nvSpPr>
            <p:cNvPr id="22" name="TextBox 21"/>
            <p:cNvSpPr txBox="1"/>
            <p:nvPr/>
          </p:nvSpPr>
          <p:spPr>
            <a:xfrm>
              <a:off x="656673" y="3119074"/>
              <a:ext cx="1787399" cy="923330"/>
            </a:xfrm>
            <a:prstGeom prst="rect">
              <a:avLst/>
            </a:prstGeom>
            <a:noFill/>
          </p:spPr>
          <p:txBody>
            <a:bodyPr wrap="square" rtlCol="0">
              <a:spAutoFit/>
            </a:bodyPr>
            <a:lstStyle/>
            <a:p>
              <a:pPr lvl="0" algn="r"/>
              <a:r>
                <a:rPr lang="en-US" sz="5400" spc="-200" dirty="0">
                  <a:solidFill>
                    <a:srgbClr val="326295"/>
                  </a:solidFill>
                  <a:ea typeface="Arial" charset="0"/>
                  <a:cs typeface="Arial" charset="0"/>
                </a:rPr>
                <a:t>72</a:t>
              </a:r>
              <a:r>
                <a:rPr lang="en-US" sz="5400" spc="100" dirty="0">
                  <a:solidFill>
                    <a:srgbClr val="326295"/>
                  </a:solidFill>
                  <a:ea typeface="Arial" charset="0"/>
                  <a:cs typeface="Arial" charset="0"/>
                </a:rPr>
                <a:t>%</a:t>
              </a:r>
              <a:endParaRPr lang="en-US" dirty="0">
                <a:solidFill>
                  <a:srgbClr val="326295"/>
                </a:solidFill>
              </a:endParaRPr>
            </a:p>
          </p:txBody>
        </p:sp>
      </p:grpSp>
      <p:cxnSp>
        <p:nvCxnSpPr>
          <p:cNvPr id="14" name="Straight Connector 13"/>
          <p:cNvCxnSpPr/>
          <p:nvPr/>
        </p:nvCxnSpPr>
        <p:spPr>
          <a:xfrm>
            <a:off x="808383" y="2885262"/>
            <a:ext cx="7500730" cy="0"/>
          </a:xfrm>
          <a:prstGeom prst="line">
            <a:avLst/>
          </a:prstGeom>
          <a:ln w="12700">
            <a:solidFill>
              <a:srgbClr val="87898B"/>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808383" y="4130860"/>
            <a:ext cx="7500730" cy="0"/>
          </a:xfrm>
          <a:prstGeom prst="line">
            <a:avLst/>
          </a:prstGeom>
          <a:ln w="12700">
            <a:solidFill>
              <a:srgbClr val="87898B"/>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D3350133-ACDA-4B72-8BC8-F768FEBCE1DE}"/>
              </a:ext>
            </a:extLst>
          </p:cNvPr>
          <p:cNvSpPr/>
          <p:nvPr/>
        </p:nvSpPr>
        <p:spPr>
          <a:xfrm>
            <a:off x="0" y="6561574"/>
            <a:ext cx="9144000" cy="296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7D0E1C95-8D5A-2245-83ED-DCE907925895}" type="slidenum">
              <a:rPr lang="en-US" smtClean="0"/>
              <a:pPr/>
              <a:t>9</a:t>
            </a:fld>
            <a:endParaRPr lang="en-US" dirty="0"/>
          </a:p>
        </p:txBody>
      </p:sp>
    </p:spTree>
    <p:extLst>
      <p:ext uri="{BB962C8B-B14F-4D97-AF65-F5344CB8AC3E}">
        <p14:creationId xmlns:p14="http://schemas.microsoft.com/office/powerpoint/2010/main" val="677991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Policy Auditing</Name>
    <Synchronization>Synchronous</Synchronization>
    <Type>10001</Type>
    <SequenceNumber>1100</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Version=15.0.0.0, Culture=neutral, PublicKeyToken=71e9bce111e9429c</Assembly>
    <Class>Microsoft.Office.RecordsManagement.Internal.AuditHandler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6a7d3dd0-3e7a-465f-ade0-84d1dc6f5e3e">6Y6NS3MEJ3JD-2-322</_dlc_DocId>
    <_dlc_DocIdUrl xmlns="6a7d3dd0-3e7a-465f-ade0-84d1dc6f5e3e">
      <Url>https://spot.nwie.net/site/retirementinstitute/_layouts/15/DocIdRedir.aspx?ID=6Y6NS3MEJ3JD-2-322</Url>
      <Description>6Y6NS3MEJ3JD-2-322</Description>
    </_dlc_DocIdUrl>
  </documentManagement>
</p:properties>
</file>

<file path=customXml/item3.xml><?xml version="1.0" encoding="utf-8"?>
<?mso-contentType ?>
<p:Policy xmlns:p="office.server.policy" id="" local="true">
  <p:Name>Document</p:Name>
  <p:Description/>
  <p:Statement/>
  <p:PolicyItems>
    <p:PolicyItem featureId="Microsoft.Office.RecordsManagement.PolicyFeatures.PolicyAudit" staticId="0x0101|-1179485531" UniqueId="7d3ac20e-5b09-4a60-9966-f8f96000b2c5">
      <p:Name>Auditing</p:Name>
      <p:Description>Audits user actions on documents and list items to the Audit Log.</p:Description>
      <p:CustomData>
        <Audit>
          <Update/>
          <View/>
          <CheckInOut/>
        </Audit>
      </p:CustomData>
    </p:PolicyItem>
  </p:PolicyItems>
</p:Policy>
</file>

<file path=customXml/item4.xml><?xml version="1.0" encoding="utf-8"?>
<ct:contentTypeSchema xmlns:ct="http://schemas.microsoft.com/office/2006/metadata/contentType" xmlns:ma="http://schemas.microsoft.com/office/2006/metadata/properties/metaAttributes" ct:_="" ma:_="" ma:contentTypeName="Document" ma:contentTypeID="0x0101009CB5E62BF931D74391C2445F94B884E1" ma:contentTypeVersion="7" ma:contentTypeDescription="Create a new document." ma:contentTypeScope="" ma:versionID="2b4f4a834d98598faeba8d1a107a34fc">
  <xsd:schema xmlns:xsd="http://www.w3.org/2001/XMLSchema" xmlns:xs="http://www.w3.org/2001/XMLSchema" xmlns:p="http://schemas.microsoft.com/office/2006/metadata/properties" xmlns:ns1="http://schemas.microsoft.com/sharepoint/v3" xmlns:ns2="6a7d3dd0-3e7a-465f-ade0-84d1dc6f5e3e" targetNamespace="http://schemas.microsoft.com/office/2006/metadata/properties" ma:root="true" ma:fieldsID="e2ecfa5fca21a4dc00b02d4fe70b9d5c" ns1:_="" ns2:_="">
    <xsd:import namespace="http://schemas.microsoft.com/sharepoint/v3"/>
    <xsd:import namespace="6a7d3dd0-3e7a-465f-ade0-84d1dc6f5e3e"/>
    <xsd:element name="properties">
      <xsd:complexType>
        <xsd:sequence>
          <xsd:element name="documentManagement">
            <xsd:complexType>
              <xsd:all>
                <xsd:element ref="ns2:_dlc_DocId" minOccurs="0"/>
                <xsd:element ref="ns2:_dlc_DocIdUrl" minOccurs="0"/>
                <xsd:element ref="ns2:_dlc_DocIdPersistId"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7d3dd0-3e7a-465f-ade0-84d1dc6f5e3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DD2F71-FC4D-422B-8CA1-163C11668637}">
  <ds:schemaRefs>
    <ds:schemaRef ds:uri="http://schemas.microsoft.com/sharepoint/events"/>
  </ds:schemaRefs>
</ds:datastoreItem>
</file>

<file path=customXml/itemProps2.xml><?xml version="1.0" encoding="utf-8"?>
<ds:datastoreItem xmlns:ds="http://schemas.openxmlformats.org/officeDocument/2006/customXml" ds:itemID="{F6BF6EC0-ED92-475D-ACD3-147E5E9F36C2}">
  <ds:schemaRef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6a7d3dd0-3e7a-465f-ade0-84d1dc6f5e3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82A1363-C041-40B0-8F16-71AF2D6F0FA5}">
  <ds:schemaRefs>
    <ds:schemaRef ds:uri="office.server.policy"/>
  </ds:schemaRefs>
</ds:datastoreItem>
</file>

<file path=customXml/itemProps4.xml><?xml version="1.0" encoding="utf-8"?>
<ds:datastoreItem xmlns:ds="http://schemas.openxmlformats.org/officeDocument/2006/customXml" ds:itemID="{3202AA25-F0C8-40F8-B729-034F0211F9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7d3dd0-3e7a-465f-ade0-84d1dc6f5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0F82640-96C5-412A-AEAF-59ED4750D6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64276</TotalTime>
  <Words>3700</Words>
  <Application>Microsoft Office PowerPoint</Application>
  <PresentationFormat>On-screen Show (4:3)</PresentationFormat>
  <Paragraphs>481</Paragraphs>
  <Slides>34</Slides>
  <Notes>32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ＭＳ Ｐゴシック</vt:lpstr>
      <vt:lpstr>.AppleSystemUIFont</vt:lpstr>
      <vt:lpstr>Arial</vt:lpstr>
      <vt:lpstr>Calibri</vt:lpstr>
      <vt:lpstr>Georgia</vt:lpstr>
      <vt:lpstr>Lucida Grande</vt:lpstr>
      <vt:lpstr>ヒラギノ角ゴ Pro W3</vt:lpstr>
      <vt:lpstr>Office Theme</vt:lpstr>
      <vt:lpstr>think-cell Slide</vt:lpstr>
      <vt:lpstr>PowerPoint Presentation</vt:lpstr>
      <vt:lpstr>Important things to keep in mind</vt:lpstr>
      <vt:lpstr>Agenda</vt:lpstr>
      <vt:lpstr>Challenge</vt:lpstr>
      <vt:lpstr>Retirement decision points </vt:lpstr>
      <vt:lpstr>PowerPoint Presentation</vt:lpstr>
      <vt:lpstr>Opportunity</vt:lpstr>
      <vt:lpstr>PowerPoint Presentation</vt:lpstr>
      <vt:lpstr>PowerPoint Presentation</vt:lpstr>
      <vt:lpstr>Health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a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Health  Care in Retirement</dc:title>
  <dc:creator>nationwide1</dc:creator>
  <cp:lastModifiedBy>Emma Parish</cp:lastModifiedBy>
  <cp:revision>1633</cp:revision>
  <cp:lastPrinted>2017-09-20T20:07:17Z</cp:lastPrinted>
  <dcterms:created xsi:type="dcterms:W3CDTF">2013-03-01T19:29:18Z</dcterms:created>
  <dcterms:modified xsi:type="dcterms:W3CDTF">2017-09-21T13:07:43Z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0x0101009CB5E62BF931D74391C2445F94B884E1</vt:lpwstr>
  </property>
  <property fmtid="{D5CDD505-2E9C-101B-9397-08002B2CF9AE}" pid="3" name="_dlc_DocIdItemGuid">
    <vt:lpwstr>22e6051b-8616-4aa4-958e-5b2342195d9f</vt:lpwstr>
  </property>
</Properties>
</file>