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Tgys4jkodWTNPt" ContentType="image/jpeg"/>
  <Default Extension="jpg&amp;ehk=n39qVepIkYLTsilrNkzRBw&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828" r:id="rId3"/>
    <p:sldMasterId id="2147483841" r:id="rId4"/>
    <p:sldMasterId id="2147483865" r:id="rId5"/>
    <p:sldMasterId id="2147483913" r:id="rId6"/>
    <p:sldMasterId id="2147483925" r:id="rId7"/>
    <p:sldMasterId id="2147483937" r:id="rId8"/>
    <p:sldMasterId id="2147483998" r:id="rId9"/>
    <p:sldMasterId id="2147484010" r:id="rId10"/>
  </p:sldMasterIdLst>
  <p:notesMasterIdLst>
    <p:notesMasterId r:id="rId46"/>
  </p:notesMasterIdLst>
  <p:handoutMasterIdLst>
    <p:handoutMasterId r:id="rId47"/>
  </p:handoutMasterIdLst>
  <p:sldIdLst>
    <p:sldId id="280" r:id="rId11"/>
    <p:sldId id="324" r:id="rId12"/>
    <p:sldId id="279" r:id="rId13"/>
    <p:sldId id="328" r:id="rId14"/>
    <p:sldId id="305" r:id="rId15"/>
    <p:sldId id="326" r:id="rId16"/>
    <p:sldId id="413" r:id="rId17"/>
    <p:sldId id="421" r:id="rId18"/>
    <p:sldId id="423" r:id="rId19"/>
    <p:sldId id="417" r:id="rId20"/>
    <p:sldId id="426" r:id="rId21"/>
    <p:sldId id="425" r:id="rId22"/>
    <p:sldId id="330" r:id="rId23"/>
    <p:sldId id="415" r:id="rId24"/>
    <p:sldId id="297" r:id="rId25"/>
    <p:sldId id="301" r:id="rId26"/>
    <p:sldId id="309" r:id="rId27"/>
    <p:sldId id="312" r:id="rId28"/>
    <p:sldId id="313" r:id="rId29"/>
    <p:sldId id="323" r:id="rId30"/>
    <p:sldId id="325" r:id="rId31"/>
    <p:sldId id="310" r:id="rId32"/>
    <p:sldId id="316" r:id="rId33"/>
    <p:sldId id="319" r:id="rId34"/>
    <p:sldId id="288" r:id="rId35"/>
    <p:sldId id="284" r:id="rId36"/>
    <p:sldId id="282" r:id="rId37"/>
    <p:sldId id="296" r:id="rId38"/>
    <p:sldId id="289" r:id="rId39"/>
    <p:sldId id="302" r:id="rId40"/>
    <p:sldId id="311" r:id="rId41"/>
    <p:sldId id="300" r:id="rId42"/>
    <p:sldId id="353" r:id="rId43"/>
    <p:sldId id="355" r:id="rId44"/>
    <p:sldId id="427" r:id="rId4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varScale="1">
        <p:scale>
          <a:sx n="74" d="100"/>
          <a:sy n="74"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r>
              <a:rPr lang="en-US"/>
              <a:t>Strategies for Re-Entering the Workforce After a Career Break</a:t>
            </a:r>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r>
              <a:rPr lang="en-US"/>
              <a:t>4/11/2016</a:t>
            </a:r>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r>
              <a:rPr lang="en-US"/>
              <a:t>www.flexprofessionalsllc.com</a:t>
            </a:r>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4550064D-FB64-4949-B3C3-E9A37BB464CA}" type="slidenum">
              <a:rPr lang="en-US" smtClean="0"/>
              <a:t>‹#›</a:t>
            </a:fld>
            <a:endParaRPr lang="en-US"/>
          </a:p>
        </p:txBody>
      </p:sp>
    </p:spTree>
    <p:extLst>
      <p:ext uri="{BB962C8B-B14F-4D97-AF65-F5344CB8AC3E}">
        <p14:creationId xmlns:p14="http://schemas.microsoft.com/office/powerpoint/2010/main" val="371967800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r>
              <a:rPr lang="en-US"/>
              <a:t>Strategies for Re-Entering the Workforce After a Career Break</a:t>
            </a:r>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r>
              <a:rPr lang="en-US"/>
              <a:t>4/11/2016</a:t>
            </a:r>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r>
              <a:rPr lang="en-US"/>
              <a:t>www.flexprofessionalsllc.com</a:t>
            </a:r>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1179583A-A28E-4244-A9C8-CD6592AFBC57}" type="slidenum">
              <a:rPr lang="en-US" smtClean="0"/>
              <a:t>‹#›</a:t>
            </a:fld>
            <a:endParaRPr lang="en-US"/>
          </a:p>
        </p:txBody>
      </p:sp>
    </p:spTree>
    <p:extLst>
      <p:ext uri="{BB962C8B-B14F-4D97-AF65-F5344CB8AC3E}">
        <p14:creationId xmlns:p14="http://schemas.microsoft.com/office/powerpoint/2010/main" val="408925888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476A41-5A8E-47F8-9D41-D3A9A1B82708}" type="slidenum">
              <a:rPr lang="en-US">
                <a:solidFill>
                  <a:prstClr val="black"/>
                </a:solidFill>
              </a:rPr>
              <a:pPr/>
              <a:t>1</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240353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276F52-C38C-4A2D-B007-8403ABF01B2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AF78047E-882F-4FBC-9DAD-BF6AFA2E23DE}"/>
              </a:ext>
            </a:extLst>
          </p:cNvPr>
          <p:cNvSpPr>
            <a:spLocks noGrp="1"/>
          </p:cNvSpPr>
          <p:nvPr>
            <p:ph type="body" sz="quarter" idx="3"/>
          </p:nvPr>
        </p:nvSpPr>
        <p:spPr>
          <a:xfrm>
            <a:off x="350837" y="4459525"/>
            <a:ext cx="6400800" cy="4654311"/>
          </a:xfrm>
        </p:spPr>
        <p:txBody>
          <a:bodyPr>
            <a:norm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lang="en-US" sz="1200" dirty="0">
                <a:solidFill>
                  <a:srgbClr val="000000"/>
                </a:solidFill>
              </a:rPr>
              <a:t>2022: 28% females 65-74 working vs 12.5% 1992</a:t>
            </a:r>
          </a:p>
          <a:p>
            <a:pPr>
              <a:spcBef>
                <a:spcPts val="12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64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83B70-D111-479F-A60B-BA68733782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41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15</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95673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16</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14848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a:t>So why am I here today?</a:t>
            </a:r>
          </a:p>
          <a:p>
            <a:pPr>
              <a:defRPr/>
            </a:pPr>
            <a:endParaRPr lang="en-US" dirty="0"/>
          </a:p>
          <a:p>
            <a:pPr>
              <a:defRPr/>
            </a:pPr>
            <a:r>
              <a:rPr lang="en-US" dirty="0"/>
              <a:t>First, I would like to give you a brief summary of who we are and what we do. Next, I’d like to take a moment and ask you some questions about your staffing  and recruiting needs to get a better understanding of your hiring processes and some of the issues you struggle with. Then, I’d like to talk to you about what we have found as some of the key challenges facing the small business world. Finally, I would like to share with you our unique, flexible strategy and how we addresses these challenges to potentially benefit you and your business.</a:t>
            </a:r>
          </a:p>
          <a:p>
            <a:pPr>
              <a:defRPr/>
            </a:pPr>
            <a:endParaRPr lang="en-US" dirty="0"/>
          </a:p>
          <a:p>
            <a:pPr>
              <a:defRPr/>
            </a:pPr>
            <a:r>
              <a:rPr lang="en-US" dirty="0"/>
              <a:t>First, we are a flexible staffing company that helps (small) businesses reduce costs and increase their productivity through people. We find exceptional woman (and men) who seek part-time or project-based work and match them with businesses who want to capitalize on these valuable, untapped resources.</a:t>
            </a:r>
          </a:p>
          <a:p>
            <a:pPr>
              <a:defRPr/>
            </a:pPr>
            <a:r>
              <a:rPr lang="en-US" dirty="0"/>
              <a:t> </a:t>
            </a:r>
          </a:p>
          <a:p>
            <a:pPr>
              <a:defRPr/>
            </a:pPr>
            <a:r>
              <a:rPr lang="en-US" dirty="0"/>
              <a:t>Next, sit down with customer and ask:</a:t>
            </a:r>
          </a:p>
          <a:p>
            <a:pPr>
              <a:defRPr/>
            </a:pPr>
            <a:r>
              <a:rPr lang="en-US" dirty="0"/>
              <a:t>-How do you determine when a new employee needs to be hired?</a:t>
            </a:r>
          </a:p>
          <a:p>
            <a:pPr>
              <a:defRPr/>
            </a:pPr>
            <a:r>
              <a:rPr lang="en-US" dirty="0"/>
              <a:t>-Once determined, what is your current process used to hire an individual? </a:t>
            </a:r>
          </a:p>
          <a:p>
            <a:pPr>
              <a:defRPr/>
            </a:pPr>
            <a:r>
              <a:rPr lang="en-US" dirty="0"/>
              <a:t>-What channels do you go thru? i.e. headhunter, job boards, temp agencies)</a:t>
            </a:r>
          </a:p>
          <a:p>
            <a:pPr>
              <a:defRPr/>
            </a:pPr>
            <a:r>
              <a:rPr lang="en-US" dirty="0"/>
              <a:t>-What channels currently work and what, if any, do not? Have you been happy with these employment channels? Why, why not?</a:t>
            </a:r>
          </a:p>
          <a:p>
            <a:pPr>
              <a:defRPr/>
            </a:pPr>
            <a:r>
              <a:rPr lang="en-US" dirty="0"/>
              <a:t>-Do you currently have any part-time or project based employees? Why or why not and how has this been working for you?</a:t>
            </a:r>
          </a:p>
          <a:p>
            <a:pPr>
              <a:defRPr/>
            </a:pPr>
            <a:r>
              <a:rPr lang="en-US" dirty="0"/>
              <a:t>-Do you have seasonal or peak periods, maternity leaves, etc..?</a:t>
            </a:r>
          </a:p>
          <a:p>
            <a:pPr>
              <a:defRPr/>
            </a:pPr>
            <a:r>
              <a:rPr lang="en-US" dirty="0"/>
              <a:t>-Has this current recession affected your hiring. Do you have a good understanding of what your talent needs will be in the short and/or long term future?</a:t>
            </a:r>
          </a:p>
          <a:p>
            <a:pPr>
              <a:defRPr/>
            </a:pPr>
            <a:r>
              <a:rPr lang="en-US" dirty="0"/>
              <a:t>-Are there any functions that are not getting done or getting done by the wrong person (i.e. owner) because of a lack of resources? </a:t>
            </a:r>
          </a:p>
          <a:p>
            <a:pPr>
              <a:defRPr/>
            </a:pPr>
            <a:r>
              <a:rPr lang="en-US" dirty="0"/>
              <a:t>-</a:t>
            </a:r>
          </a:p>
          <a:p>
            <a:pPr>
              <a:defRPr/>
            </a:pPr>
            <a:endParaRPr lang="en-US" dirty="0"/>
          </a:p>
          <a:p>
            <a:pPr>
              <a:defRPr/>
            </a:pPr>
            <a:endParaRPr lang="en-US" dirty="0"/>
          </a:p>
          <a:p>
            <a:pPr>
              <a:defRPr/>
            </a:pPr>
            <a:endParaRPr lang="en-US" dirty="0"/>
          </a:p>
          <a:p>
            <a:pPr>
              <a:defRPr/>
            </a:pPr>
            <a:endParaRPr lang="en-US" dirty="0"/>
          </a:p>
          <a:p>
            <a:pPr>
              <a:defRPr/>
            </a:pPr>
            <a:r>
              <a:rPr lang="en-US" dirty="0"/>
              <a:t> </a:t>
            </a:r>
          </a:p>
          <a:p>
            <a:pPr>
              <a:defRPr/>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76F52-C38C-4A2D-B007-8403ABF01B23}" type="slidenum">
              <a:rPr lang="en-US">
                <a:solidFill>
                  <a:prstClr val="black"/>
                </a:solidFill>
              </a:rPr>
              <a:pPr fontAlgn="base">
                <a:spcBef>
                  <a:spcPct val="0"/>
                </a:spcBef>
                <a:spcAft>
                  <a:spcPct val="0"/>
                </a:spcAft>
              </a:pPr>
              <a:t>17</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336860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18</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334803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19</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382752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20</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200075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170AA-ACA3-4E6E-96C6-2E2195F7ABE4}" type="slidenum">
              <a:rPr lang="en-US">
                <a:solidFill>
                  <a:prstClr val="black"/>
                </a:solidFill>
              </a:rPr>
              <a:pPr/>
              <a:t>22</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2389107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23</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192432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a:t>So why am I here today?</a:t>
            </a:r>
          </a:p>
          <a:p>
            <a:pPr>
              <a:defRPr/>
            </a:pPr>
            <a:endParaRPr lang="en-US" dirty="0"/>
          </a:p>
          <a:p>
            <a:pPr>
              <a:defRPr/>
            </a:pPr>
            <a:r>
              <a:rPr lang="en-US" dirty="0"/>
              <a:t>First, I would like to give you a brief summary of who we are and what we do. Next, I’d like to take a moment and ask you some questions about your staffing  and recruiting needs to get a better understanding of your hiring processes and some of the issues you struggle with. Then, I’d like to talk to you about what we have found as some of the key challenges facing the small business world. Finally, I would like to share with you our unique, flexible strategy and how we addresses these challenges to potentially benefit you and your business.</a:t>
            </a:r>
          </a:p>
          <a:p>
            <a:pPr>
              <a:defRPr/>
            </a:pPr>
            <a:endParaRPr lang="en-US" dirty="0"/>
          </a:p>
          <a:p>
            <a:pPr>
              <a:defRPr/>
            </a:pPr>
            <a:r>
              <a:rPr lang="en-US" dirty="0"/>
              <a:t>First, we are a flexible staffing company that helps (small) businesses reduce costs and increase their productivity through people. We find exceptional woman (and men) who seek part-time or project-based work and match them with businesses who want to capitalize on these valuable, untapped resources.</a:t>
            </a:r>
          </a:p>
          <a:p>
            <a:pPr>
              <a:defRPr/>
            </a:pPr>
            <a:r>
              <a:rPr lang="en-US" dirty="0"/>
              <a:t> </a:t>
            </a:r>
          </a:p>
          <a:p>
            <a:pPr>
              <a:defRPr/>
            </a:pPr>
            <a:r>
              <a:rPr lang="en-US" dirty="0"/>
              <a:t>Next, sit down with customer and ask:</a:t>
            </a:r>
          </a:p>
          <a:p>
            <a:pPr>
              <a:defRPr/>
            </a:pPr>
            <a:r>
              <a:rPr lang="en-US" dirty="0"/>
              <a:t>-How do you determine when a new employee needs to be hired?</a:t>
            </a:r>
          </a:p>
          <a:p>
            <a:pPr>
              <a:defRPr/>
            </a:pPr>
            <a:r>
              <a:rPr lang="en-US" dirty="0"/>
              <a:t>-Once determined, what is your current process used to hire an individual? </a:t>
            </a:r>
          </a:p>
          <a:p>
            <a:pPr>
              <a:defRPr/>
            </a:pPr>
            <a:r>
              <a:rPr lang="en-US" dirty="0"/>
              <a:t>-What channels do you go thru? i.e. headhunter, job boards, temp agencies)</a:t>
            </a:r>
          </a:p>
          <a:p>
            <a:pPr>
              <a:defRPr/>
            </a:pPr>
            <a:r>
              <a:rPr lang="en-US" dirty="0"/>
              <a:t>-What channels currently work and what, if any, do not? Have you been happy with these employment channels? Why, why not?</a:t>
            </a:r>
          </a:p>
          <a:p>
            <a:pPr>
              <a:defRPr/>
            </a:pPr>
            <a:r>
              <a:rPr lang="en-US" dirty="0"/>
              <a:t>-Do you currently have any part-time or project based employees? Why or why not and how has this been working for you?</a:t>
            </a:r>
          </a:p>
          <a:p>
            <a:pPr>
              <a:defRPr/>
            </a:pPr>
            <a:r>
              <a:rPr lang="en-US" dirty="0"/>
              <a:t>-Do you have seasonal or peak periods, maternity leaves, etc..?</a:t>
            </a:r>
          </a:p>
          <a:p>
            <a:pPr>
              <a:defRPr/>
            </a:pPr>
            <a:r>
              <a:rPr lang="en-US" dirty="0"/>
              <a:t>-Has this current recession affected your hiring. Do you have a good understanding of what your talent needs will be in the short and/or long term future?</a:t>
            </a:r>
          </a:p>
          <a:p>
            <a:pPr>
              <a:defRPr/>
            </a:pPr>
            <a:r>
              <a:rPr lang="en-US" dirty="0"/>
              <a:t>-Are there any functions that are not getting done or getting done by the wrong person (i.e. owner) because of a lack of resources? </a:t>
            </a:r>
          </a:p>
          <a:p>
            <a:pPr>
              <a:defRPr/>
            </a:pPr>
            <a:r>
              <a:rPr lang="en-US" dirty="0"/>
              <a:t>-</a:t>
            </a:r>
          </a:p>
          <a:p>
            <a:pPr>
              <a:defRPr/>
            </a:pPr>
            <a:endParaRPr lang="en-US" dirty="0"/>
          </a:p>
          <a:p>
            <a:pPr>
              <a:defRPr/>
            </a:pPr>
            <a:endParaRPr lang="en-US" dirty="0"/>
          </a:p>
          <a:p>
            <a:pPr>
              <a:defRPr/>
            </a:pPr>
            <a:endParaRPr lang="en-US" dirty="0"/>
          </a:p>
          <a:p>
            <a:pPr>
              <a:defRPr/>
            </a:pPr>
            <a:endParaRPr lang="en-US" dirty="0"/>
          </a:p>
          <a:p>
            <a:pPr>
              <a:defRPr/>
            </a:pPr>
            <a:r>
              <a:rPr lang="en-US" dirty="0"/>
              <a:t> </a:t>
            </a:r>
          </a:p>
          <a:p>
            <a:pPr>
              <a:defRPr/>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76F52-C38C-4A2D-B007-8403ABF01B23}" type="slidenum">
              <a:rPr lang="en-US">
                <a:solidFill>
                  <a:prstClr val="black"/>
                </a:solidFill>
              </a:rPr>
              <a:pPr fontAlgn="base">
                <a:spcBef>
                  <a:spcPct val="0"/>
                </a:spcBef>
                <a:spcAft>
                  <a:spcPct val="0"/>
                </a:spcAft>
              </a:pPr>
              <a:t>3</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382355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24</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168570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170AA-ACA3-4E6E-96C6-2E2195F7ABE4}" type="slidenum">
              <a:rPr lang="en-US">
                <a:solidFill>
                  <a:prstClr val="black"/>
                </a:solidFill>
              </a:rPr>
              <a:pPr/>
              <a:t>25</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726050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4B6DB-B558-48F0-820B-A998755F8A06}" type="slidenum">
              <a:rPr lang="en-US">
                <a:solidFill>
                  <a:prstClr val="black"/>
                </a:solidFill>
              </a:rPr>
              <a:pPr/>
              <a:t>26</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175576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4B6DB-B558-48F0-820B-A998755F8A06}" type="slidenum">
              <a:rPr lang="en-US">
                <a:solidFill>
                  <a:prstClr val="black"/>
                </a:solidFill>
              </a:rPr>
              <a:pPr/>
              <a:t>27</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244562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170AA-ACA3-4E6E-96C6-2E2195F7ABE4}" type="slidenum">
              <a:rPr lang="en-US">
                <a:solidFill>
                  <a:prstClr val="black"/>
                </a:solidFill>
              </a:rPr>
              <a:pPr/>
              <a:t>28</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392725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400" dirty="0"/>
              <a:t>Gap in resume makes on-line job hunting and use of staffing companies and headhunters less effective.  </a:t>
            </a:r>
          </a:p>
          <a:p>
            <a:pPr>
              <a:defRPr/>
            </a:pPr>
            <a:endParaRPr lang="en-US" sz="1400" dirty="0"/>
          </a:p>
          <a:p>
            <a:pPr>
              <a:defRPr/>
            </a:pPr>
            <a:r>
              <a:rPr lang="en-US" sz="1400" dirty="0"/>
              <a:t>You are not considered expert in your field.  </a:t>
            </a:r>
          </a:p>
          <a:p>
            <a:pPr>
              <a:defRPr/>
            </a:pPr>
            <a:endParaRPr lang="en-US" sz="1400" dirty="0"/>
          </a:p>
          <a:p>
            <a:pPr>
              <a:defRPr/>
            </a:pPr>
            <a:r>
              <a:rPr lang="en-US" sz="1400" dirty="0"/>
              <a:t>If transitioning, key word searches may be ineffective.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276F52-C38C-4A2D-B007-8403ABF01B23}" type="slidenum">
              <a:rPr lang="en-US">
                <a:solidFill>
                  <a:prstClr val="black"/>
                </a:solidFill>
              </a:rPr>
              <a:pPr/>
              <a:t>29</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2761587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30</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4118049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31</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424813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474" indent="-309798" eaLnBrk="0" hangingPunct="0">
              <a:defRPr>
                <a:solidFill>
                  <a:schemeClr val="tx1"/>
                </a:solidFill>
                <a:latin typeface="Arial" panose="020B0604020202020204" pitchFamily="34" charset="0"/>
                <a:cs typeface="Arial" panose="020B0604020202020204" pitchFamily="34" charset="0"/>
              </a:defRPr>
            </a:lvl2pPr>
            <a:lvl3pPr marL="1239191" indent="-247838" eaLnBrk="0" hangingPunct="0">
              <a:defRPr>
                <a:solidFill>
                  <a:schemeClr val="tx1"/>
                </a:solidFill>
                <a:latin typeface="Arial" panose="020B0604020202020204" pitchFamily="34" charset="0"/>
                <a:cs typeface="Arial" panose="020B0604020202020204" pitchFamily="34" charset="0"/>
              </a:defRPr>
            </a:lvl3pPr>
            <a:lvl4pPr marL="1734866" indent="-247838" eaLnBrk="0" hangingPunct="0">
              <a:defRPr>
                <a:solidFill>
                  <a:schemeClr val="tx1"/>
                </a:solidFill>
                <a:latin typeface="Arial" panose="020B0604020202020204" pitchFamily="34" charset="0"/>
                <a:cs typeface="Arial" panose="020B0604020202020204" pitchFamily="34" charset="0"/>
              </a:defRPr>
            </a:lvl4pPr>
            <a:lvl5pPr marL="2230543" indent="-247838" eaLnBrk="0" hangingPunct="0">
              <a:defRPr>
                <a:solidFill>
                  <a:schemeClr val="tx1"/>
                </a:solidFill>
                <a:latin typeface="Arial" panose="020B0604020202020204" pitchFamily="34" charset="0"/>
                <a:cs typeface="Arial" panose="020B0604020202020204" pitchFamily="34" charset="0"/>
              </a:defRPr>
            </a:lvl5pPr>
            <a:lvl6pPr marL="2726220"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1895"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7572"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3248" indent="-24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D2B80E-2765-4289-BEA4-DE47D195078E}" type="slidenum">
              <a:rPr lang="en-US" altLang="en-US">
                <a:solidFill>
                  <a:srgbClr val="000000"/>
                </a:solidFill>
              </a:rPr>
              <a:pPr eaLnBrk="1" hangingPunct="1"/>
              <a:t>32</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04860" y="4663122"/>
            <a:ext cx="5526725" cy="4417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65008">
              <a:lnSpc>
                <a:spcPct val="95000"/>
              </a:lnSpc>
              <a:spcBef>
                <a:spcPct val="0"/>
              </a:spcBef>
            </a:pPr>
            <a:r>
              <a:rPr lang="en-US" sz="1400" i="1" dirty="0">
                <a:solidFill>
                  <a:schemeClr val="tx2"/>
                </a:solidFill>
              </a:rPr>
              <a:t>Remember:  People like to help other people.  People connect with people; not companies.</a:t>
            </a:r>
          </a:p>
          <a:p>
            <a:pPr defTabSz="965008">
              <a:lnSpc>
                <a:spcPct val="95000"/>
              </a:lnSpc>
              <a:spcBef>
                <a:spcPct val="0"/>
              </a:spcBef>
            </a:pPr>
            <a:endParaRPr lang="en-US" sz="1600" i="1" dirty="0">
              <a:solidFill>
                <a:schemeClr val="tx2"/>
              </a:solidFill>
            </a:endParaRPr>
          </a:p>
          <a:p>
            <a:pPr defTabSz="965008">
              <a:lnSpc>
                <a:spcPct val="95000"/>
              </a:lnSpc>
              <a:spcBef>
                <a:spcPct val="0"/>
              </a:spcBef>
            </a:pPr>
            <a:r>
              <a:rPr lang="en-US" dirty="0"/>
              <a:t>Why are referrals so important?  When you are referred you enter the interview “pre-sold”.</a:t>
            </a:r>
            <a:endParaRPr lang="en-US" sz="1600" i="1" dirty="0">
              <a:solidFill>
                <a:schemeClr val="tx2"/>
              </a:solidFill>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r>
              <a:rPr lang="en-US"/>
              <a:t>4/11/2016</a:t>
            </a:r>
          </a:p>
        </p:txBody>
      </p:sp>
      <p:sp>
        <p:nvSpPr>
          <p:cNvPr id="3" name="Footer Placeholder 2"/>
          <p:cNvSpPr>
            <a:spLocks noGrp="1"/>
          </p:cNvSpPr>
          <p:nvPr>
            <p:ph type="ftr" sz="quarter" idx="11"/>
          </p:nvPr>
        </p:nvSpPr>
        <p:spPr/>
        <p:txBody>
          <a:bodyPr/>
          <a:lstStyle/>
          <a:p>
            <a:r>
              <a:rPr lang="en-US"/>
              <a:t>www.flexprofessionalsllc.com</a:t>
            </a:r>
          </a:p>
        </p:txBody>
      </p:sp>
      <p:sp>
        <p:nvSpPr>
          <p:cNvPr id="4" name="Header Placeholder 3"/>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2318381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7820" indent="-295315" eaLnBrk="0" hangingPunct="0">
              <a:defRPr>
                <a:solidFill>
                  <a:schemeClr val="tx1"/>
                </a:solidFill>
                <a:latin typeface="Arial" panose="020B0604020202020204" pitchFamily="34" charset="0"/>
                <a:cs typeface="Arial" panose="020B0604020202020204" pitchFamily="34" charset="0"/>
              </a:defRPr>
            </a:lvl2pPr>
            <a:lvl3pPr marL="1181260" indent="-236253" eaLnBrk="0" hangingPunct="0">
              <a:defRPr>
                <a:solidFill>
                  <a:schemeClr val="tx1"/>
                </a:solidFill>
                <a:latin typeface="Arial" panose="020B0604020202020204" pitchFamily="34" charset="0"/>
                <a:cs typeface="Arial" panose="020B0604020202020204" pitchFamily="34" charset="0"/>
              </a:defRPr>
            </a:lvl3pPr>
            <a:lvl4pPr marL="1653763" indent="-236253" eaLnBrk="0" hangingPunct="0">
              <a:defRPr>
                <a:solidFill>
                  <a:schemeClr val="tx1"/>
                </a:solidFill>
                <a:latin typeface="Arial" panose="020B0604020202020204" pitchFamily="34" charset="0"/>
                <a:cs typeface="Arial" panose="020B0604020202020204" pitchFamily="34" charset="0"/>
              </a:defRPr>
            </a:lvl4pPr>
            <a:lvl5pPr marL="2126268" indent="-236253" eaLnBrk="0" hangingPunct="0">
              <a:defRPr>
                <a:solidFill>
                  <a:schemeClr val="tx1"/>
                </a:solidFill>
                <a:latin typeface="Arial" panose="020B0604020202020204" pitchFamily="34" charset="0"/>
                <a:cs typeface="Arial" panose="020B0604020202020204" pitchFamily="34" charset="0"/>
              </a:defRPr>
            </a:lvl5pPr>
            <a:lvl6pPr marL="2598772"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71275"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780"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16283"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532606-1BF7-491D-8B14-5B0925BE85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78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7820" indent="-295315" eaLnBrk="0" hangingPunct="0">
              <a:defRPr>
                <a:solidFill>
                  <a:schemeClr val="tx1"/>
                </a:solidFill>
                <a:latin typeface="Arial" panose="020B0604020202020204" pitchFamily="34" charset="0"/>
                <a:cs typeface="Arial" panose="020B0604020202020204" pitchFamily="34" charset="0"/>
              </a:defRPr>
            </a:lvl2pPr>
            <a:lvl3pPr marL="1181260" indent="-236253" eaLnBrk="0" hangingPunct="0">
              <a:defRPr>
                <a:solidFill>
                  <a:schemeClr val="tx1"/>
                </a:solidFill>
                <a:latin typeface="Arial" panose="020B0604020202020204" pitchFamily="34" charset="0"/>
                <a:cs typeface="Arial" panose="020B0604020202020204" pitchFamily="34" charset="0"/>
              </a:defRPr>
            </a:lvl3pPr>
            <a:lvl4pPr marL="1653763" indent="-236253" eaLnBrk="0" hangingPunct="0">
              <a:defRPr>
                <a:solidFill>
                  <a:schemeClr val="tx1"/>
                </a:solidFill>
                <a:latin typeface="Arial" panose="020B0604020202020204" pitchFamily="34" charset="0"/>
                <a:cs typeface="Arial" panose="020B0604020202020204" pitchFamily="34" charset="0"/>
              </a:defRPr>
            </a:lvl4pPr>
            <a:lvl5pPr marL="2126268" indent="-236253" eaLnBrk="0" hangingPunct="0">
              <a:defRPr>
                <a:solidFill>
                  <a:schemeClr val="tx1"/>
                </a:solidFill>
                <a:latin typeface="Arial" panose="020B0604020202020204" pitchFamily="34" charset="0"/>
                <a:cs typeface="Arial" panose="020B0604020202020204" pitchFamily="34" charset="0"/>
              </a:defRPr>
            </a:lvl5pPr>
            <a:lvl6pPr marL="2598772"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71275"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780"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16283" indent="-2362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46A9E6-1312-4912-AD7E-F1CE0514325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50396" y="4471624"/>
            <a:ext cx="5227176" cy="4236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a:p>
            <a:pPr eaLnBrk="1" hangingPunct="1">
              <a:lnSpc>
                <a:spcPct val="95000"/>
              </a:lnSpc>
              <a:spcBef>
                <a:spcPct val="0"/>
              </a:spcBef>
            </a:pPr>
            <a:endParaRPr lang="en-US" alt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463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5523" indent="-294432" eaLnBrk="0" hangingPunct="0">
              <a:defRPr>
                <a:solidFill>
                  <a:schemeClr val="tx1"/>
                </a:solidFill>
                <a:latin typeface="Arial" panose="020B0604020202020204" pitchFamily="34" charset="0"/>
                <a:cs typeface="Arial" panose="020B0604020202020204" pitchFamily="34" charset="0"/>
              </a:defRPr>
            </a:lvl2pPr>
            <a:lvl3pPr marL="1177727" indent="-235546" eaLnBrk="0" hangingPunct="0">
              <a:defRPr>
                <a:solidFill>
                  <a:schemeClr val="tx1"/>
                </a:solidFill>
                <a:latin typeface="Arial" panose="020B0604020202020204" pitchFamily="34" charset="0"/>
                <a:cs typeface="Arial" panose="020B0604020202020204" pitchFamily="34" charset="0"/>
              </a:defRPr>
            </a:lvl3pPr>
            <a:lvl4pPr marL="1648817" indent="-235546" eaLnBrk="0" hangingPunct="0">
              <a:defRPr>
                <a:solidFill>
                  <a:schemeClr val="tx1"/>
                </a:solidFill>
                <a:latin typeface="Arial" panose="020B0604020202020204" pitchFamily="34" charset="0"/>
                <a:cs typeface="Arial" panose="020B0604020202020204" pitchFamily="34" charset="0"/>
              </a:defRPr>
            </a:lvl4pPr>
            <a:lvl5pPr marL="2119908" indent="-235546" eaLnBrk="0" hangingPunct="0">
              <a:defRPr>
                <a:solidFill>
                  <a:schemeClr val="tx1"/>
                </a:solidFill>
                <a:latin typeface="Arial" panose="020B0604020202020204" pitchFamily="34" charset="0"/>
                <a:cs typeface="Arial" panose="020B0604020202020204" pitchFamily="34" charset="0"/>
              </a:defRPr>
            </a:lvl5pPr>
            <a:lvl6pPr marL="2590999"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089"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180"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270"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F6D31A-820A-4FFE-9B3A-708FEFBF408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060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5523" indent="-294432" eaLnBrk="0" hangingPunct="0">
              <a:defRPr>
                <a:solidFill>
                  <a:schemeClr val="tx1"/>
                </a:solidFill>
                <a:latin typeface="Arial" panose="020B0604020202020204" pitchFamily="34" charset="0"/>
                <a:cs typeface="Arial" panose="020B0604020202020204" pitchFamily="34" charset="0"/>
              </a:defRPr>
            </a:lvl2pPr>
            <a:lvl3pPr marL="1177727" indent="-235546" eaLnBrk="0" hangingPunct="0">
              <a:defRPr>
                <a:solidFill>
                  <a:schemeClr val="tx1"/>
                </a:solidFill>
                <a:latin typeface="Arial" panose="020B0604020202020204" pitchFamily="34" charset="0"/>
                <a:cs typeface="Arial" panose="020B0604020202020204" pitchFamily="34" charset="0"/>
              </a:defRPr>
            </a:lvl3pPr>
            <a:lvl4pPr marL="1648817" indent="-235546" eaLnBrk="0" hangingPunct="0">
              <a:defRPr>
                <a:solidFill>
                  <a:schemeClr val="tx1"/>
                </a:solidFill>
                <a:latin typeface="Arial" panose="020B0604020202020204" pitchFamily="34" charset="0"/>
                <a:cs typeface="Arial" panose="020B0604020202020204" pitchFamily="34" charset="0"/>
              </a:defRPr>
            </a:lvl4pPr>
            <a:lvl5pPr marL="2119908" indent="-235546" eaLnBrk="0" hangingPunct="0">
              <a:defRPr>
                <a:solidFill>
                  <a:schemeClr val="tx1"/>
                </a:solidFill>
                <a:latin typeface="Arial" panose="020B0604020202020204" pitchFamily="34" charset="0"/>
                <a:cs typeface="Arial" panose="020B0604020202020204" pitchFamily="34" charset="0"/>
              </a:defRPr>
            </a:lvl5pPr>
            <a:lvl6pPr marL="2590999"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089"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180"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270" indent="-2355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F6D31A-820A-4FFE-9B3A-708FEFBF408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0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a:t>So why am I here today?</a:t>
            </a:r>
          </a:p>
          <a:p>
            <a:pPr>
              <a:defRPr/>
            </a:pPr>
            <a:endParaRPr lang="en-US" dirty="0"/>
          </a:p>
          <a:p>
            <a:pPr>
              <a:defRPr/>
            </a:pPr>
            <a:r>
              <a:rPr lang="en-US" dirty="0"/>
              <a:t>First, I would like to give you a brief summary of who we are and what we do. Next, I’d like to take a moment and ask you some questions about your staffing  and recruiting needs to get a better understanding of your hiring processes and some of the issues you struggle with. Then, I’d like to talk to you about what we have found as some of the key challenges facing the small business world. Finally, I would like to share with you our unique, flexible strategy and how we addresses these challenges to potentially benefit you and your business.</a:t>
            </a:r>
          </a:p>
          <a:p>
            <a:pPr>
              <a:defRPr/>
            </a:pPr>
            <a:endParaRPr lang="en-US" dirty="0"/>
          </a:p>
          <a:p>
            <a:pPr>
              <a:defRPr/>
            </a:pPr>
            <a:r>
              <a:rPr lang="en-US" dirty="0"/>
              <a:t>First, we are a flexible staffing company that helps (small) businesses reduce costs and increase their productivity through people. We find exceptional woman (and men) who seek part-time or project-based work and match them with businesses who want to capitalize on these valuable, untapped resources.</a:t>
            </a:r>
          </a:p>
          <a:p>
            <a:pPr>
              <a:defRPr/>
            </a:pPr>
            <a:r>
              <a:rPr lang="en-US" dirty="0"/>
              <a:t> </a:t>
            </a:r>
          </a:p>
          <a:p>
            <a:pPr>
              <a:defRPr/>
            </a:pPr>
            <a:r>
              <a:rPr lang="en-US" dirty="0"/>
              <a:t>Next, sit down with customer and ask:</a:t>
            </a:r>
          </a:p>
          <a:p>
            <a:pPr>
              <a:defRPr/>
            </a:pPr>
            <a:r>
              <a:rPr lang="en-US" dirty="0"/>
              <a:t>-How do you determine when a new employee needs to be hired?</a:t>
            </a:r>
          </a:p>
          <a:p>
            <a:pPr>
              <a:defRPr/>
            </a:pPr>
            <a:r>
              <a:rPr lang="en-US" dirty="0"/>
              <a:t>-Once determined, what is your current process used to hire an individual? </a:t>
            </a:r>
          </a:p>
          <a:p>
            <a:pPr>
              <a:defRPr/>
            </a:pPr>
            <a:r>
              <a:rPr lang="en-US" dirty="0"/>
              <a:t>-What channels do you go thru? i.e. headhunter, job boards, temp agencies)</a:t>
            </a:r>
          </a:p>
          <a:p>
            <a:pPr>
              <a:defRPr/>
            </a:pPr>
            <a:r>
              <a:rPr lang="en-US" dirty="0"/>
              <a:t>-What channels currently work and what, if any, do not? Have you been happy with these employment channels? Why, why not?</a:t>
            </a:r>
          </a:p>
          <a:p>
            <a:pPr>
              <a:defRPr/>
            </a:pPr>
            <a:r>
              <a:rPr lang="en-US" dirty="0"/>
              <a:t>-Do you currently have any part-time or project based employees? Why or why not and how has this been working for you?</a:t>
            </a:r>
          </a:p>
          <a:p>
            <a:pPr>
              <a:defRPr/>
            </a:pPr>
            <a:r>
              <a:rPr lang="en-US" dirty="0"/>
              <a:t>-Do you have seasonal or peak periods, maternity leaves, etc..?</a:t>
            </a:r>
          </a:p>
          <a:p>
            <a:pPr>
              <a:defRPr/>
            </a:pPr>
            <a:r>
              <a:rPr lang="en-US" dirty="0"/>
              <a:t>-Has this current recession affected your hiring. Do you have a good understanding of what your talent needs will be in the short and/or long term future?</a:t>
            </a:r>
          </a:p>
          <a:p>
            <a:pPr>
              <a:defRPr/>
            </a:pPr>
            <a:r>
              <a:rPr lang="en-US" dirty="0"/>
              <a:t>-Are there any functions that are not getting done or getting done by the wrong person (i.e. owner) because of a lack of resources? </a:t>
            </a:r>
          </a:p>
          <a:p>
            <a:pPr>
              <a:defRPr/>
            </a:pPr>
            <a:r>
              <a:rPr lang="en-US" dirty="0"/>
              <a:t>-</a:t>
            </a:r>
          </a:p>
          <a:p>
            <a:pPr>
              <a:defRPr/>
            </a:pPr>
            <a:endParaRPr lang="en-US" dirty="0"/>
          </a:p>
          <a:p>
            <a:pPr>
              <a:defRPr/>
            </a:pPr>
            <a:endParaRPr lang="en-US" dirty="0"/>
          </a:p>
          <a:p>
            <a:pPr>
              <a:defRPr/>
            </a:pPr>
            <a:endParaRPr lang="en-US" dirty="0"/>
          </a:p>
          <a:p>
            <a:pPr>
              <a:defRPr/>
            </a:pPr>
            <a:endParaRPr lang="en-US" dirty="0"/>
          </a:p>
          <a:p>
            <a:pPr>
              <a:defRPr/>
            </a:pPr>
            <a:r>
              <a:rPr lang="en-US" dirty="0"/>
              <a:t> </a:t>
            </a:r>
          </a:p>
          <a:p>
            <a:pPr>
              <a:defRPr/>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76F52-C38C-4A2D-B007-8403ABF01B23}" type="slidenum">
              <a:rPr lang="en-US">
                <a:solidFill>
                  <a:prstClr val="black"/>
                </a:solidFill>
              </a:rPr>
              <a:pPr fontAlgn="base">
                <a:spcBef>
                  <a:spcPct val="0"/>
                </a:spcBef>
                <a:spcAft>
                  <a:spcPct val="0"/>
                </a:spcAft>
              </a:pPr>
              <a:t>5</a:t>
            </a:fld>
            <a:endParaRPr lang="en-US">
              <a:solidFill>
                <a:prstClr val="black"/>
              </a:solidFill>
            </a:endParaRPr>
          </a:p>
        </p:txBody>
      </p:sp>
      <p:sp>
        <p:nvSpPr>
          <p:cNvPr id="2" name="Date Placeholder 1"/>
          <p:cNvSpPr>
            <a:spLocks noGrp="1"/>
          </p:cNvSpPr>
          <p:nvPr>
            <p:ph type="dt" idx="10"/>
          </p:nvPr>
        </p:nvSpPr>
        <p:spPr/>
        <p:txBody>
          <a:bodyPr/>
          <a:lstStyle/>
          <a:p>
            <a:r>
              <a:rPr lang="en-US"/>
              <a:t>4/11/2016</a:t>
            </a:r>
          </a:p>
        </p:txBody>
      </p:sp>
      <p:sp>
        <p:nvSpPr>
          <p:cNvPr id="4" name="Footer Placeholder 3"/>
          <p:cNvSpPr>
            <a:spLocks noGrp="1"/>
          </p:cNvSpPr>
          <p:nvPr>
            <p:ph type="ftr" sz="quarter" idx="11"/>
          </p:nvPr>
        </p:nvSpPr>
        <p:spPr/>
        <p:txBody>
          <a:bodyPr/>
          <a:lstStyle/>
          <a:p>
            <a:r>
              <a:rPr lang="en-US"/>
              <a:t>www.flexprofessionalsllc.com</a:t>
            </a:r>
          </a:p>
        </p:txBody>
      </p:sp>
      <p:sp>
        <p:nvSpPr>
          <p:cNvPr id="5" name="Header Placeholder 4"/>
          <p:cNvSpPr>
            <a:spLocks noGrp="1"/>
          </p:cNvSpPr>
          <p:nvPr>
            <p:ph type="hdr" sz="quarter" idx="12"/>
          </p:nvPr>
        </p:nvSpPr>
        <p:spPr/>
        <p:txBody>
          <a:bodyPr/>
          <a:lstStyle/>
          <a:p>
            <a:r>
              <a:rPr lang="en-US"/>
              <a:t>Strategies for Re-Entering the Workforce After a Career Break</a:t>
            </a:r>
          </a:p>
        </p:txBody>
      </p:sp>
    </p:spTree>
    <p:extLst>
      <p:ext uri="{BB962C8B-B14F-4D97-AF65-F5344CB8AC3E}">
        <p14:creationId xmlns:p14="http://schemas.microsoft.com/office/powerpoint/2010/main" val="340638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a:p>
            <a:pPr>
              <a:defRPr/>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76F52-C38C-4A2D-B007-8403ABF01B23}" type="slidenum">
              <a:rPr lang="en-US">
                <a:solidFill>
                  <a:prstClr val="black"/>
                </a:solidFill>
              </a:rPr>
              <a:pPr fontAlgn="base">
                <a:spcBef>
                  <a:spcPct val="0"/>
                </a:spcBef>
                <a:spcAft>
                  <a:spcPct val="0"/>
                </a:spcAft>
              </a:pPr>
              <a:t>6</a:t>
            </a:fld>
            <a:endParaRPr lang="en-US">
              <a:solidFill>
                <a:prstClr val="black"/>
              </a:solidFill>
            </a:endParaRPr>
          </a:p>
        </p:txBody>
      </p:sp>
    </p:spTree>
    <p:extLst>
      <p:ext uri="{BB962C8B-B14F-4D97-AF65-F5344CB8AC3E}">
        <p14:creationId xmlns:p14="http://schemas.microsoft.com/office/powerpoint/2010/main" val="212325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276F52-C38C-4A2D-B007-8403ABF01B2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AF78047E-882F-4FBC-9DAD-BF6AFA2E23DE}"/>
              </a:ext>
            </a:extLst>
          </p:cNvPr>
          <p:cNvSpPr>
            <a:spLocks noGrp="1"/>
          </p:cNvSpPr>
          <p:nvPr>
            <p:ph type="body" sz="quarter" idx="3"/>
          </p:nvPr>
        </p:nvSpPr>
        <p:spPr>
          <a:xfrm>
            <a:off x="350837" y="4459525"/>
            <a:ext cx="6400800" cy="4654311"/>
          </a:xfrm>
        </p:spPr>
        <p:txBody>
          <a:bodyPr>
            <a:norm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lang="en-US" dirty="0">
                <a:latin typeface="Arial" panose="020B0604020202020204" pitchFamily="34" charset="0"/>
                <a:cs typeface="Arial" panose="020B0604020202020204" pitchFamily="34" charset="0"/>
              </a:rPr>
              <a:t>But just reading the newspapers and we see it everyday with the companies we’re working with – the labor market is getting tight. The unemployment rate is its lowest in over a decade.  The </a:t>
            </a:r>
            <a:r>
              <a:rPr lang="en-US" b="1" dirty="0">
                <a:latin typeface="Arial" panose="020B0604020202020204" pitchFamily="34" charset="0"/>
                <a:cs typeface="Arial" panose="020B0604020202020204" pitchFamily="34" charset="0"/>
              </a:rPr>
              <a:t>jobless rate in December 2017 was 4.1% </a:t>
            </a:r>
            <a:r>
              <a:rPr lang="en-US" dirty="0">
                <a:latin typeface="Arial" panose="020B0604020202020204" pitchFamily="34" charset="0"/>
                <a:cs typeface="Arial" panose="020B0604020202020204" pitchFamily="34" charset="0"/>
              </a:rPr>
              <a:t>and for </a:t>
            </a:r>
            <a:r>
              <a:rPr lang="en-US" b="1" dirty="0">
                <a:latin typeface="Arial" panose="020B0604020202020204" pitchFamily="34" charset="0"/>
                <a:cs typeface="Arial" panose="020B0604020202020204" pitchFamily="34" charset="0"/>
              </a:rPr>
              <a:t>college educated people, only 2.0%</a:t>
            </a:r>
            <a:r>
              <a:rPr lang="en-US" dirty="0">
                <a:latin typeface="Arial" panose="020B0604020202020204" pitchFamily="34" charset="0"/>
                <a:cs typeface="Arial" panose="020B0604020202020204" pitchFamily="34" charset="0"/>
              </a:rPr>
              <a:t>. And forecasts are that it will continue to tighten.  </a:t>
            </a:r>
          </a:p>
          <a:p>
            <a:pPr>
              <a:spcBef>
                <a:spcPts val="12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9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276F52-C38C-4A2D-B007-8403ABF01B2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AF78047E-882F-4FBC-9DAD-BF6AFA2E23DE}"/>
              </a:ext>
            </a:extLst>
          </p:cNvPr>
          <p:cNvSpPr>
            <a:spLocks noGrp="1"/>
          </p:cNvSpPr>
          <p:nvPr>
            <p:ph type="body" sz="quarter" idx="3"/>
          </p:nvPr>
        </p:nvSpPr>
        <p:spPr>
          <a:xfrm>
            <a:off x="350837" y="4459525"/>
            <a:ext cx="6400800" cy="4654311"/>
          </a:xfrm>
        </p:spPr>
        <p:txBody>
          <a:bodyPr>
            <a:normAutofit/>
          </a:bodyPr>
          <a:lstStyle/>
          <a:p>
            <a:pPr>
              <a:spcBef>
                <a:spcPts val="12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91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
            </a:r>
            <a:br>
              <a:rPr lang="en-US" dirty="0"/>
            </a:br>
            <a:endParaRPr lang="en-US" dirty="0"/>
          </a:p>
          <a:p>
            <a:pPr>
              <a:defRPr/>
            </a:pPr>
            <a:r>
              <a:rPr lang="en-US" dirty="0"/>
              <a:t>-# of key themes consistently come up</a:t>
            </a:r>
          </a:p>
          <a:p>
            <a:pPr>
              <a:defRPr/>
            </a:pPr>
            <a:r>
              <a:rPr lang="en-US" dirty="0"/>
              <a:t> </a:t>
            </a:r>
          </a:p>
          <a:p>
            <a:pPr>
              <a:defRPr/>
            </a:pPr>
            <a:r>
              <a:rPr lang="en-US" dirty="0"/>
              <a:t>- First, finding and retaining top people. How can small businesses attract and afford the best talent? This is tough, because larger firms and even government may have an easier time offering better health benefits and even compensation.  A number of businesses we spoke to said that going through temp agencies or job boards on the internet produced very mixed results. “You never know who is going to walk through that door”, one owner said, who has had to let go of a number of people he found through typical employment services. Despite the recession and a surplus of employees, we found that many small businesses are experiencing talent shortages and skills gaps across all functional areas.  </a:t>
            </a:r>
          </a:p>
          <a:p>
            <a:pPr>
              <a:defRPr/>
            </a:pPr>
            <a:r>
              <a:rPr lang="en-US" dirty="0"/>
              <a:t> </a:t>
            </a:r>
          </a:p>
          <a:p>
            <a:pPr>
              <a:defRPr/>
            </a:pPr>
            <a:r>
              <a:rPr lang="en-US" dirty="0"/>
              <a:t>- Second, the costs of doing business was consistently one of the top things that kept small business owners up late at night. The escalating cost of health insurance, taxes and other costs that are beyond the small business owners control is another serious challenge facing businesses today.</a:t>
            </a:r>
          </a:p>
          <a:p>
            <a:pPr>
              <a:defRPr/>
            </a:pPr>
            <a:r>
              <a:rPr lang="en-US" dirty="0"/>
              <a:t> </a:t>
            </a:r>
          </a:p>
          <a:p>
            <a:pPr>
              <a:defRPr/>
            </a:pPr>
            <a:r>
              <a:rPr lang="en-US" dirty="0"/>
              <a:t>- Third, managing staffing levels is an area that is of increasing concern. It is </a:t>
            </a:r>
          </a:p>
          <a:p>
            <a:pPr>
              <a:defRPr/>
            </a:pPr>
            <a:r>
              <a:rPr lang="en-US" dirty="0"/>
              <a:t>becoming more difficult and more costly to maintain the correct level of human resources as the economy fluctuates and unforeseen global ,domestic or local events occur. </a:t>
            </a:r>
          </a:p>
          <a:p>
            <a:pPr>
              <a:defRPr/>
            </a:pPr>
            <a:r>
              <a:rPr lang="en-US" dirty="0"/>
              <a:t> </a:t>
            </a:r>
          </a:p>
          <a:p>
            <a:pPr>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DAFF53-AE8C-4D29-8D65-712C047CF6A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07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
            </a:r>
            <a:br>
              <a:rPr lang="en-US" dirty="0"/>
            </a:br>
            <a:endParaRPr lang="en-US" dirty="0"/>
          </a:p>
          <a:p>
            <a:pPr>
              <a:defRPr/>
            </a:pPr>
            <a:r>
              <a:rPr lang="en-US" dirty="0"/>
              <a:t>-# of key themes consistently come up</a:t>
            </a:r>
          </a:p>
          <a:p>
            <a:pPr>
              <a:defRPr/>
            </a:pPr>
            <a:r>
              <a:rPr lang="en-US" dirty="0"/>
              <a:t> </a:t>
            </a:r>
          </a:p>
          <a:p>
            <a:pPr>
              <a:defRPr/>
            </a:pPr>
            <a:r>
              <a:rPr lang="en-US" dirty="0"/>
              <a:t>- First, finding and retaining top people. How can small businesses attract and afford the best talent? This is tough, because larger firms and even government may have an easier time offering better health benefits and even compensation.  A number of businesses we spoke to said that going through temp agencies or job boards on the internet produced very mixed results. “You never know who is going to walk through that door”, one owner said, who has had to let go of a number of people he found through typical employment services. Despite the recession and a surplus of employees, we found that many small businesses are experiencing talent shortages and skills gaps across all functional areas.  </a:t>
            </a:r>
          </a:p>
          <a:p>
            <a:pPr>
              <a:defRPr/>
            </a:pPr>
            <a:r>
              <a:rPr lang="en-US" dirty="0"/>
              <a:t> </a:t>
            </a:r>
          </a:p>
          <a:p>
            <a:pPr>
              <a:defRPr/>
            </a:pPr>
            <a:r>
              <a:rPr lang="en-US" dirty="0"/>
              <a:t>- Second, the costs of doing business was consistently one of the top things that kept small business owners up late at night. The escalating cost of health insurance, taxes and other costs that are beyond the small business owners control is another serious challenge facing businesses today.</a:t>
            </a:r>
          </a:p>
          <a:p>
            <a:pPr>
              <a:defRPr/>
            </a:pPr>
            <a:r>
              <a:rPr lang="en-US" dirty="0"/>
              <a:t> </a:t>
            </a:r>
          </a:p>
          <a:p>
            <a:pPr>
              <a:defRPr/>
            </a:pPr>
            <a:r>
              <a:rPr lang="en-US" dirty="0"/>
              <a:t>- Third, managing staffing levels is an area that is of increasing concern. It is </a:t>
            </a:r>
          </a:p>
          <a:p>
            <a:pPr>
              <a:defRPr/>
            </a:pPr>
            <a:r>
              <a:rPr lang="en-US" dirty="0"/>
              <a:t>becoming more difficult and more costly to maintain the correct level of human resources as the economy fluctuates and unforeseen global ,domestic or local events occur. </a:t>
            </a:r>
          </a:p>
          <a:p>
            <a:pPr>
              <a:defRPr/>
            </a:pPr>
            <a:r>
              <a:rPr lang="en-US" dirty="0"/>
              <a:t> </a:t>
            </a:r>
          </a:p>
          <a:p>
            <a:pPr>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DAFF53-AE8C-4D29-8D65-712C047CF6A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04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12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7676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56B069-9BF7-4132-96F2-9B529CE8D5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539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CFB7F4C-4244-48B5-BCE3-B82993EE50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15885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800">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6178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90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8365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5842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934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2798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112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26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3518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8442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79091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109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7302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82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8633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9307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789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8939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505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16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0408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551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80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296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948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350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84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5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422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22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171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020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5639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697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127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564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5EDA6E-1340-4DC7-9BD9-CA3ADC3C4090}" type="slidenum">
              <a:rPr lang="en-US" altLang="en-US">
                <a:solidFill>
                  <a:srgbClr val="000000"/>
                </a:solidFill>
              </a:rPr>
              <a:pPr/>
              <a:t>‹#›</a:t>
            </a:fld>
            <a:endParaRPr lang="en-US" altLang="en-US">
              <a:solidFill>
                <a:srgbClr val="000000"/>
              </a:solidFill>
            </a:endParaRP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04334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3236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44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871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2101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1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11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223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489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906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764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219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5236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4495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2433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423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009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828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6148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091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386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5275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5682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258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7354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5E3530-6D1A-402E-8CBD-F49188D830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8904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949CDC-41FD-4339-BCD8-BC30CE69FA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4573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A0D1E0-F0B5-4F6A-ACC5-71E51C45CC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288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0349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4767" y="1235075"/>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967" y="1235075"/>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6FD68EF-F421-4F42-B68C-5F358D0063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168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20AFAE2-C9F5-432F-A64C-071AA62959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597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062DF1D-37EB-4A67-8BA2-6698B70C7B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123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48DF25-D39D-4F9D-8B0A-87C3BA3B0C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820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11E340-7A55-4EBD-A017-C07B5AEECB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8842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E4B74E1-70FC-4FC0-BA50-DFE70E1A4E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5337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0547120-B822-4FE4-A2C1-D7B3E8C67C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2028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7167" y="206375"/>
            <a:ext cx="25908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4767" y="206375"/>
            <a:ext cx="75692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C0C4F5-E5D7-4F69-8306-9DF88C554B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9106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42351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147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923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834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958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1365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539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770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150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6710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8053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868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a:solidFill>
                  <a:srgbClr val="000000"/>
                </a:solidFill>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noProof="0"/>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16CA427-4E9C-4261-8E32-2EFAAC229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38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4292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3091-FD4C-4C01-85CA-041F57DF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1555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E0D98-EA05-47EF-813E-2F687FFE39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073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5B01A-EFB0-4864-8985-2FDE2A40F5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012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474332-F076-40BD-BDE3-0BA7DC39F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3336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F7F79-9AB7-4EB8-B1A6-E93FDF6A3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215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E3A0FC-0E6C-42EB-AA03-7BE4FBB45B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429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99AD0-0D65-43EF-94F1-81756901EF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9887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248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5965A-E2A1-44F1-B63A-E96337BE8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0303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B8C20-7E1E-433A-B590-C78DAC9A6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652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90918-BB40-4014-B7EA-1376F2B59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3652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5EDA6E-1340-4DC7-9BD9-CA3ADC3C4090}" type="slidenum">
              <a:rPr lang="en-US" altLang="en-US">
                <a:solidFill>
                  <a:srgbClr val="000000"/>
                </a:solidFill>
              </a:rPr>
              <a:pPr/>
              <a:t>‹#›</a:t>
            </a:fld>
            <a:endParaRPr lang="en-US" altLang="en-US">
              <a:solidFill>
                <a:srgbClr val="000000"/>
              </a:solidFill>
            </a:endParaRP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23012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sz="1800">
                <a:solidFill>
                  <a:srgbClr val="000000"/>
                </a:solidFill>
                <a:latin typeface="Arial"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p:spPr>
          <p:txBody>
            <a:bodyPr wrap="none" anchor="ctr"/>
            <a:lstStyle/>
            <a:p>
              <a:pPr fontAlgn="base">
                <a:spcBef>
                  <a:spcPct val="0"/>
                </a:spcBef>
                <a:spcAft>
                  <a:spcPct val="0"/>
                </a:spcAft>
                <a:defRPr/>
              </a:pPr>
              <a:endParaRPr lang="en-US" sz="1800">
                <a:solidFill>
                  <a:srgbClr val="000000"/>
                </a:solidFill>
                <a:latin typeface="Arial"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p:spPr>
          <p:txBody>
            <a:bodyPr wrap="none" anchor="ctr"/>
            <a:lstStyle/>
            <a:p>
              <a:pPr fontAlgn="base">
                <a:spcBef>
                  <a:spcPct val="0"/>
                </a:spcBef>
                <a:spcAft>
                  <a:spcPct val="0"/>
                </a:spcAft>
                <a:defRPr/>
              </a:pPr>
              <a:endParaRPr lang="en-US" sz="1800">
                <a:solidFill>
                  <a:srgbClr val="000000"/>
                </a:solidFill>
                <a:latin typeface="Arial" charset="0"/>
              </a:endParaRPr>
            </a:p>
          </p:txBody>
        </p:sp>
      </p:grpSp>
      <p:sp>
        <p:nvSpPr>
          <p:cNvPr id="51202"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512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fld id="{2D3250CD-6E87-438F-9DF4-6940A9BA3C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5589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2599E68-B6A1-446F-A0E9-57B38545FF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0235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310C99-3B77-46D3-B1A9-36D48BCBF4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6967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73EDA25-63F3-457B-99EB-BC850A338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9367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B205477-A403-4E98-9EB8-78C01AF376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971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03169BC-11BA-429B-85BD-981B3DD4E6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9016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55336CD-5A1C-462E-B7B9-024E8CDB8D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5939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8A6C10C-F50C-46FE-937D-BFFFD4C703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1081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D200A8-E605-4E1F-AB7C-60E749B173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92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47296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a:defRPr/>
            </a:pPr>
            <a:fld id="{CE3D2831-7AD6-4E2F-9206-EE622B29AE4E}" type="slidenum">
              <a:rPr lang="en-US">
                <a:solidFill>
                  <a:srgbClr val="000000"/>
                </a:solidFill>
              </a:rPr>
              <a:pPr>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1899327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44028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410671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079337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9892428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84767" y="206375"/>
            <a:ext cx="103632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84767" y="1235075"/>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p:cNvSpPr>
            <a:spLocks noGrp="1" noChangeArrowheads="1"/>
          </p:cNvSpPr>
          <p:nvPr>
            <p:ph type="dt" sz="half" idx="2"/>
          </p:nvPr>
        </p:nvSpPr>
        <p:spPr bwMode="auto">
          <a:xfrm>
            <a:off x="914400" y="6248400"/>
            <a:ext cx="2542117" cy="45878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defRPr sz="1300">
                <a:latin typeface="Times New Roman" pitchFamily="18" charset="0"/>
                <a:cs typeface="Arial" charset="0"/>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4163485" y="6248400"/>
            <a:ext cx="3865033" cy="45878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a:defRPr sz="1300">
                <a:latin typeface="Times New Roman" pitchFamily="18" charset="0"/>
                <a:cs typeface="Arial" charset="0"/>
              </a:defRPr>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8735485" y="6248400"/>
            <a:ext cx="2544233" cy="45878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300">
                <a:latin typeface="Times New Roman" panose="02020603050405020304" pitchFamily="18" charset="0"/>
              </a:defRPr>
            </a:lvl1pPr>
          </a:lstStyle>
          <a:p>
            <a:pPr fontAlgn="base">
              <a:spcBef>
                <a:spcPct val="0"/>
              </a:spcBef>
              <a:spcAft>
                <a:spcPct val="0"/>
              </a:spcAft>
            </a:pPr>
            <a:fld id="{342E6E70-1A12-48FC-BB93-A85FCEFAC71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6611442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defTabSz="822325" rtl="0" eaLnBrk="0" fontAlgn="base" hangingPunct="0">
        <a:spcBef>
          <a:spcPct val="0"/>
        </a:spcBef>
        <a:spcAft>
          <a:spcPct val="0"/>
        </a:spcAft>
        <a:defRPr sz="4000">
          <a:solidFill>
            <a:schemeClr val="tx2"/>
          </a:solidFill>
          <a:latin typeface="+mj-lt"/>
          <a:ea typeface="+mj-ea"/>
          <a:cs typeface="+mj-cs"/>
        </a:defRPr>
      </a:lvl1pPr>
      <a:lvl2pPr algn="ctr" defTabSz="822325" rtl="0" eaLnBrk="0" fontAlgn="base" hangingPunct="0">
        <a:spcBef>
          <a:spcPct val="0"/>
        </a:spcBef>
        <a:spcAft>
          <a:spcPct val="0"/>
        </a:spcAft>
        <a:defRPr sz="4000">
          <a:solidFill>
            <a:schemeClr val="tx2"/>
          </a:solidFill>
          <a:latin typeface="Times New Roman" pitchFamily="18" charset="0"/>
          <a:cs typeface="Arial" charset="0"/>
        </a:defRPr>
      </a:lvl2pPr>
      <a:lvl3pPr algn="ctr" defTabSz="822325" rtl="0" eaLnBrk="0" fontAlgn="base" hangingPunct="0">
        <a:spcBef>
          <a:spcPct val="0"/>
        </a:spcBef>
        <a:spcAft>
          <a:spcPct val="0"/>
        </a:spcAft>
        <a:defRPr sz="4000">
          <a:solidFill>
            <a:schemeClr val="tx2"/>
          </a:solidFill>
          <a:latin typeface="Times New Roman" pitchFamily="18" charset="0"/>
          <a:cs typeface="Arial" charset="0"/>
        </a:defRPr>
      </a:lvl3pPr>
      <a:lvl4pPr algn="ctr" defTabSz="822325" rtl="0" eaLnBrk="0" fontAlgn="base" hangingPunct="0">
        <a:spcBef>
          <a:spcPct val="0"/>
        </a:spcBef>
        <a:spcAft>
          <a:spcPct val="0"/>
        </a:spcAft>
        <a:defRPr sz="4000">
          <a:solidFill>
            <a:schemeClr val="tx2"/>
          </a:solidFill>
          <a:latin typeface="Times New Roman" pitchFamily="18" charset="0"/>
          <a:cs typeface="Arial" charset="0"/>
        </a:defRPr>
      </a:lvl4pPr>
      <a:lvl5pPr algn="ctr" defTabSz="822325" rtl="0" eaLnBrk="0" fontAlgn="base" hangingPunct="0">
        <a:spcBef>
          <a:spcPct val="0"/>
        </a:spcBef>
        <a:spcAft>
          <a:spcPct val="0"/>
        </a:spcAft>
        <a:defRPr sz="4000">
          <a:solidFill>
            <a:schemeClr val="tx2"/>
          </a:solidFill>
          <a:latin typeface="Times New Roman" pitchFamily="18" charset="0"/>
          <a:cs typeface="Arial" charset="0"/>
        </a:defRPr>
      </a:lvl5pPr>
      <a:lvl6pPr marL="457200" algn="ctr" defTabSz="822325" rtl="0" fontAlgn="base">
        <a:spcBef>
          <a:spcPct val="0"/>
        </a:spcBef>
        <a:spcAft>
          <a:spcPct val="0"/>
        </a:spcAft>
        <a:defRPr sz="4000">
          <a:solidFill>
            <a:schemeClr val="tx2"/>
          </a:solidFill>
          <a:latin typeface="Times New Roman" pitchFamily="18" charset="0"/>
          <a:cs typeface="Arial" charset="0"/>
        </a:defRPr>
      </a:lvl6pPr>
      <a:lvl7pPr marL="914400" algn="ctr" defTabSz="822325" rtl="0" fontAlgn="base">
        <a:spcBef>
          <a:spcPct val="0"/>
        </a:spcBef>
        <a:spcAft>
          <a:spcPct val="0"/>
        </a:spcAft>
        <a:defRPr sz="4000">
          <a:solidFill>
            <a:schemeClr val="tx2"/>
          </a:solidFill>
          <a:latin typeface="Times New Roman" pitchFamily="18" charset="0"/>
          <a:cs typeface="Arial" charset="0"/>
        </a:defRPr>
      </a:lvl7pPr>
      <a:lvl8pPr marL="1371600" algn="ctr" defTabSz="822325" rtl="0" fontAlgn="base">
        <a:spcBef>
          <a:spcPct val="0"/>
        </a:spcBef>
        <a:spcAft>
          <a:spcPct val="0"/>
        </a:spcAft>
        <a:defRPr sz="4000">
          <a:solidFill>
            <a:schemeClr val="tx2"/>
          </a:solidFill>
          <a:latin typeface="Times New Roman" pitchFamily="18" charset="0"/>
          <a:cs typeface="Arial" charset="0"/>
        </a:defRPr>
      </a:lvl8pPr>
      <a:lvl9pPr marL="1828800" algn="ctr" defTabSz="822325" rtl="0" fontAlgn="base">
        <a:spcBef>
          <a:spcPct val="0"/>
        </a:spcBef>
        <a:spcAft>
          <a:spcPct val="0"/>
        </a:spcAft>
        <a:defRPr sz="4000">
          <a:solidFill>
            <a:schemeClr val="tx2"/>
          </a:solidFill>
          <a:latin typeface="Times New Roman" pitchFamily="18" charset="0"/>
          <a:cs typeface="Arial" charset="0"/>
        </a:defRPr>
      </a:lvl9pPr>
    </p:titleStyle>
    <p:bodyStyle>
      <a:lvl1pPr marL="307975" indent="-307975" algn="l" defTabSz="822325" rtl="0" eaLnBrk="0" fontAlgn="base" hangingPunct="0">
        <a:spcBef>
          <a:spcPct val="20000"/>
        </a:spcBef>
        <a:spcAft>
          <a:spcPct val="0"/>
        </a:spcAft>
        <a:buChar char="•"/>
        <a:defRPr sz="2900">
          <a:solidFill>
            <a:schemeClr val="tx1"/>
          </a:solidFill>
          <a:latin typeface="+mn-lt"/>
          <a:ea typeface="+mn-ea"/>
          <a:cs typeface="+mn-cs"/>
        </a:defRPr>
      </a:lvl1pPr>
      <a:lvl2pPr marL="668338" indent="-257175" algn="l" defTabSz="822325" rtl="0" eaLnBrk="0" fontAlgn="base" hangingPunct="0">
        <a:spcBef>
          <a:spcPct val="20000"/>
        </a:spcBef>
        <a:spcAft>
          <a:spcPct val="0"/>
        </a:spcAft>
        <a:buChar char="–"/>
        <a:defRPr sz="2500">
          <a:solidFill>
            <a:schemeClr val="tx1"/>
          </a:solidFill>
          <a:latin typeface="+mn-lt"/>
          <a:cs typeface="+mn-cs"/>
        </a:defRPr>
      </a:lvl2pPr>
      <a:lvl3pPr marL="1028700" indent="-206375" algn="l" defTabSz="822325" rtl="0" eaLnBrk="0" fontAlgn="base" hangingPunct="0">
        <a:spcBef>
          <a:spcPct val="20000"/>
        </a:spcBef>
        <a:spcAft>
          <a:spcPct val="0"/>
        </a:spcAft>
        <a:buChar char="•"/>
        <a:defRPr sz="2200">
          <a:solidFill>
            <a:schemeClr val="tx1"/>
          </a:solidFill>
          <a:latin typeface="+mn-lt"/>
          <a:cs typeface="+mn-cs"/>
        </a:defRPr>
      </a:lvl3pPr>
      <a:lvl4pPr marL="1439863" indent="-204788" algn="l" defTabSz="822325" rtl="0" eaLnBrk="0" fontAlgn="base" hangingPunct="0">
        <a:spcBef>
          <a:spcPct val="20000"/>
        </a:spcBef>
        <a:spcAft>
          <a:spcPct val="0"/>
        </a:spcAft>
        <a:buChar char="–"/>
        <a:defRPr>
          <a:solidFill>
            <a:schemeClr val="tx1"/>
          </a:solidFill>
          <a:latin typeface="+mn-lt"/>
          <a:cs typeface="+mn-cs"/>
        </a:defRPr>
      </a:lvl4pPr>
      <a:lvl5pPr marL="1851025" indent="-204788" algn="l" defTabSz="822325" rtl="0" eaLnBrk="0" fontAlgn="base" hangingPunct="0">
        <a:spcBef>
          <a:spcPct val="20000"/>
        </a:spcBef>
        <a:spcAft>
          <a:spcPct val="0"/>
        </a:spcAft>
        <a:buChar char="»"/>
        <a:defRPr>
          <a:solidFill>
            <a:schemeClr val="tx1"/>
          </a:solidFill>
          <a:latin typeface="+mn-lt"/>
          <a:cs typeface="+mn-cs"/>
        </a:defRPr>
      </a:lvl5pPr>
      <a:lvl6pPr marL="2308225" indent="-204788" algn="l" defTabSz="822325" rtl="0" fontAlgn="base">
        <a:spcBef>
          <a:spcPct val="20000"/>
        </a:spcBef>
        <a:spcAft>
          <a:spcPct val="0"/>
        </a:spcAft>
        <a:buChar char="»"/>
        <a:defRPr>
          <a:solidFill>
            <a:schemeClr val="tx1"/>
          </a:solidFill>
          <a:latin typeface="+mn-lt"/>
          <a:cs typeface="+mn-cs"/>
        </a:defRPr>
      </a:lvl6pPr>
      <a:lvl7pPr marL="2765425" indent="-204788" algn="l" defTabSz="822325" rtl="0" fontAlgn="base">
        <a:spcBef>
          <a:spcPct val="20000"/>
        </a:spcBef>
        <a:spcAft>
          <a:spcPct val="0"/>
        </a:spcAft>
        <a:buChar char="»"/>
        <a:defRPr>
          <a:solidFill>
            <a:schemeClr val="tx1"/>
          </a:solidFill>
          <a:latin typeface="+mn-lt"/>
          <a:cs typeface="+mn-cs"/>
        </a:defRPr>
      </a:lvl7pPr>
      <a:lvl8pPr marL="3222625" indent="-204788" algn="l" defTabSz="822325" rtl="0" fontAlgn="base">
        <a:spcBef>
          <a:spcPct val="20000"/>
        </a:spcBef>
        <a:spcAft>
          <a:spcPct val="0"/>
        </a:spcAft>
        <a:buChar char="»"/>
        <a:defRPr>
          <a:solidFill>
            <a:schemeClr val="tx1"/>
          </a:solidFill>
          <a:latin typeface="+mn-lt"/>
          <a:cs typeface="+mn-cs"/>
        </a:defRPr>
      </a:lvl8pPr>
      <a:lvl9pPr marL="3679825" indent="-204788" algn="l" defTabSz="822325"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7993392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fontAlgn="base">
              <a:spcBef>
                <a:spcPct val="0"/>
              </a:spcBef>
              <a:spcAft>
                <a:spcPct val="0"/>
              </a:spcAft>
              <a:defRPr/>
            </a:pPr>
            <a:endParaRPr lang="en-US" dirty="0">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fontAlgn="base">
              <a:spcBef>
                <a:spcPct val="0"/>
              </a:spcBef>
              <a:spcAft>
                <a:spcPct val="0"/>
              </a:spcAft>
              <a:defRPr/>
            </a:pPr>
            <a:endParaRPr lang="en-US" dirty="0">
              <a:solidFill>
                <a:srgbClr val="000000"/>
              </a:solidFill>
            </a:endParaRPr>
          </a:p>
        </p:txBody>
      </p:sp>
      <p:sp>
        <p:nvSpPr>
          <p:cNvPr id="50182" name="Rectangle 6"/>
          <p:cNvSpPr>
            <a:spLocks noGrp="1" noChangeArrowheads="1"/>
          </p:cNvSpPr>
          <p:nvPr>
            <p:ph type="sldNum" sz="quarter" idx="4"/>
          </p:nvPr>
        </p:nvSpPr>
        <p:spPr bwMode="auto">
          <a:xfrm>
            <a:off x="8737600" y="6283325"/>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fontAlgn="base">
              <a:spcBef>
                <a:spcPct val="0"/>
              </a:spcBef>
              <a:spcAft>
                <a:spcPct val="0"/>
              </a:spcAft>
              <a:defRPr/>
            </a:pPr>
            <a:fld id="{CE3D2831-7AD6-4E2F-9206-EE622B29AE4E}"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endParaRPr lang="en-US" sz="2400">
              <a:solidFill>
                <a:srgbClr val="000000"/>
              </a:solidFill>
              <a:latin typeface="Times New Roman" panose="02020603050405020304" pitchFamily="18" charset="0"/>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50400" y="6130925"/>
            <a:ext cx="2032000" cy="556386"/>
          </a:xfrm>
          <a:prstGeom prst="rect">
            <a:avLst/>
          </a:prstGeom>
        </p:spPr>
      </p:pic>
    </p:spTree>
    <p:extLst>
      <p:ext uri="{BB962C8B-B14F-4D97-AF65-F5344CB8AC3E}">
        <p14:creationId xmlns:p14="http://schemas.microsoft.com/office/powerpoint/2010/main" val="158386592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371601"/>
            <a:ext cx="10972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Verdana" panose="020B0604030504040204" pitchFamily="34" charset="0"/>
              </a:defRPr>
            </a:lvl1pPr>
          </a:lstStyle>
          <a:p>
            <a:pPr fontAlgn="base">
              <a:spcBef>
                <a:spcPct val="0"/>
              </a:spcBef>
              <a:spcAft>
                <a:spcPct val="0"/>
              </a:spcAft>
            </a:pPr>
            <a:fld id="{8C060F97-1068-4B67-A2C3-3CA3E074A04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
        <p:nvSpPr>
          <p:cNvPr id="2055" name="Rectangle 7"/>
          <p:cNvSpPr>
            <a:spLocks noChangeArrowheads="1"/>
          </p:cNvSpPr>
          <p:nvPr/>
        </p:nvSpPr>
        <p:spPr bwMode="auto">
          <a:xfrm>
            <a:off x="0" y="0"/>
            <a:ext cx="304800" cy="2286000"/>
          </a:xfrm>
          <a:prstGeom prst="rect">
            <a:avLst/>
          </a:prstGeom>
          <a:solidFill>
            <a:schemeClr val="bg2"/>
          </a:soli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2056" name="Line 8"/>
          <p:cNvSpPr>
            <a:spLocks noChangeShapeType="1"/>
          </p:cNvSpPr>
          <p:nvPr/>
        </p:nvSpPr>
        <p:spPr bwMode="auto">
          <a:xfrm>
            <a:off x="609600" y="1295400"/>
            <a:ext cx="10769600" cy="0"/>
          </a:xfrm>
          <a:prstGeom prst="line">
            <a:avLst/>
          </a:prstGeom>
          <a:noFill/>
          <a:ln w="19050">
            <a:solidFill>
              <a:schemeClr val="tx2"/>
            </a:solidFill>
            <a:round/>
            <a:headEnd/>
            <a:tailEnd/>
          </a:ln>
        </p:spPr>
        <p:txBody>
          <a:bodyPr/>
          <a:lstStyle/>
          <a:p>
            <a:pPr fontAlgn="base">
              <a:spcBef>
                <a:spcPct val="0"/>
              </a:spcBef>
              <a:spcAft>
                <a:spcPct val="0"/>
              </a:spcAft>
              <a:defRPr/>
            </a:pPr>
            <a:endParaRPr lang="en-US" sz="1800">
              <a:solidFill>
                <a:srgbClr val="000000"/>
              </a:solidFill>
              <a:latin typeface="Arial" charset="0"/>
            </a:endParaRPr>
          </a:p>
        </p:txBody>
      </p:sp>
      <p:sp>
        <p:nvSpPr>
          <p:cNvPr id="2057" name="Rectangle 9"/>
          <p:cNvSpPr>
            <a:spLocks noChangeArrowheads="1"/>
          </p:cNvSpPr>
          <p:nvPr/>
        </p:nvSpPr>
        <p:spPr bwMode="auto">
          <a:xfrm>
            <a:off x="0" y="2286000"/>
            <a:ext cx="304800" cy="2286000"/>
          </a:xfrm>
          <a:prstGeom prst="rect">
            <a:avLst/>
          </a:prstGeom>
          <a:solidFill>
            <a:schemeClr val="accent2"/>
          </a:soli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2058" name="Rectangle 10"/>
          <p:cNvSpPr>
            <a:spLocks noChangeArrowheads="1"/>
          </p:cNvSpPr>
          <p:nvPr/>
        </p:nvSpPr>
        <p:spPr bwMode="auto">
          <a:xfrm>
            <a:off x="0" y="4572000"/>
            <a:ext cx="304800" cy="2286000"/>
          </a:xfrm>
          <a:prstGeom prst="rect">
            <a:avLst/>
          </a:prstGeom>
          <a:solidFill>
            <a:schemeClr val="tx2"/>
          </a:solidFill>
          <a:ln w="9525">
            <a:noFill/>
            <a:miter lim="800000"/>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206132294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3.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hyperlink" Target="http://www.onetonline.org/" TargetMode="External"/><Relationship Id="rId7" Type="http://schemas.openxmlformats.org/officeDocument/2006/relationships/hyperlink" Target="http://www.idealist.org/" TargetMode="External"/><Relationship Id="rId2" Type="http://schemas.openxmlformats.org/officeDocument/2006/relationships/notesSlide" Target="../notesSlides/notesSlide16.xml"/><Relationship Id="rId1" Type="http://schemas.openxmlformats.org/officeDocument/2006/relationships/slideLayout" Target="../slideLayouts/slideLayout84.xml"/><Relationship Id="rId6" Type="http://schemas.openxmlformats.org/officeDocument/2006/relationships/hyperlink" Target="http://www.spotlightoncareers.org/" TargetMode="External"/><Relationship Id="rId5" Type="http://schemas.openxmlformats.org/officeDocument/2006/relationships/hyperlink" Target="http://www.vault.com/" TargetMode="External"/><Relationship Id="rId4" Type="http://schemas.openxmlformats.org/officeDocument/2006/relationships/hyperlink" Target="http://www.mynextmove.org/explore/i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totaltesting.com/" TargetMode="Externa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3.xml"/><Relationship Id="rId4" Type="http://schemas.openxmlformats.org/officeDocument/2006/relationships/hyperlink" Target="http://xeloromero.com/tag/busines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hyperlink" Target="http://www.ted.com/" TargetMode="External"/><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3" Type="http://schemas.openxmlformats.org/officeDocument/2006/relationships/hyperlink" Target="http://9livesforwomen.com/the-flexwork-women-alliance/" TargetMode="External"/><Relationship Id="rId2" Type="http://schemas.openxmlformats.org/officeDocument/2006/relationships/notesSlide" Target="../notesSlides/notesSlide29.xml"/><Relationship Id="rId1" Type="http://schemas.openxmlformats.org/officeDocument/2006/relationships/slideLayout" Target="../slideLayouts/slideLayout92.xml"/><Relationship Id="rId5" Type="http://schemas.openxmlformats.org/officeDocument/2006/relationships/hyperlink" Target="http://www.upwork.com/" TargetMode="External"/><Relationship Id="rId4" Type="http://schemas.openxmlformats.org/officeDocument/2006/relationships/hyperlink" Target="http://www.womenworklife.com/resources/services-for-finding-flexible-wor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flexprofessionalsllc.com/" TargetMode="External"/><Relationship Id="rId2" Type="http://schemas.openxmlformats.org/officeDocument/2006/relationships/notesSlide" Target="../notesSlides/notesSlide30.xml"/><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hyperlink" Target="http://www.flexprofessionalsllc.com/" TargetMode="External"/><Relationship Id="rId2" Type="http://schemas.openxmlformats.org/officeDocument/2006/relationships/notesSlide" Target="../notesSlides/notesSlide31.xml"/><Relationship Id="rId1" Type="http://schemas.openxmlformats.org/officeDocument/2006/relationships/slideLayout" Target="../slideLayouts/slideLayout92.xml"/><Relationship Id="rId4" Type="http://schemas.openxmlformats.org/officeDocument/2006/relationships/hyperlink" Target="mailto:sheila@flexprofessionalsllc.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hyperlink" Target="http://www.publicdomainpictures.net/view-image.php?image=222199&amp;picture=2018-new-year-number-illustration" TargetMode="External"/><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3.xml"/><Relationship Id="rId1" Type="http://schemas.openxmlformats.org/officeDocument/2006/relationships/tags" Target="../tags/tag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3.xml"/><Relationship Id="rId1" Type="http://schemas.openxmlformats.org/officeDocument/2006/relationships/tags" Target="../tags/tag2.xml"/><Relationship Id="rId5" Type="http://schemas.openxmlformats.org/officeDocument/2006/relationships/hyperlink" Target="http://www.acikbilim.com/2013/09/dosyalar/nesiller-ayriliyor-x-y-ve-z-nesilleri.html" TargetMode="External"/><Relationship Id="rId4" Type="http://schemas.openxmlformats.org/officeDocument/2006/relationships/image" Target="../media/image16.jpg&amp;ehk=Tgys4jkodWTNPt"/></Relationships>
</file>

<file path=ppt/slides/_rels/slide9.xml.rels><?xml version="1.0" encoding="UTF-8" standalone="yes"?>
<Relationships xmlns="http://schemas.openxmlformats.org/package/2006/relationships"><Relationship Id="rId3" Type="http://schemas.openxmlformats.org/officeDocument/2006/relationships/image" Target="../media/image17.jpg&amp;ehk=n39qVepIkYLTsilrNkzRBw&amp;r=0&amp;pid=OfficeInsert"/><Relationship Id="rId2" Type="http://schemas.openxmlformats.org/officeDocument/2006/relationships/notesSlide" Target="../notesSlides/notesSlide8.xml"/><Relationship Id="rId1" Type="http://schemas.openxmlformats.org/officeDocument/2006/relationships/slideLayout" Target="../slideLayouts/slideLayout103.xml"/><Relationship Id="rId4" Type="http://schemas.openxmlformats.org/officeDocument/2006/relationships/hyperlink" Target="http://antonioespana.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156" y="1463040"/>
            <a:ext cx="9227127" cy="1371600"/>
          </a:xfrm>
        </p:spPr>
        <p:txBody>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4400" dirty="0">
                <a:solidFill>
                  <a:srgbClr val="C00000"/>
                </a:solidFill>
              </a:rPr>
              <a:t>Strategies for Re-Entering the Workforce After a Career Break</a:t>
            </a:r>
            <a:endParaRPr lang="en-US" sz="4400" i="1" dirty="0">
              <a:solidFill>
                <a:srgbClr val="C00000"/>
              </a:solidFill>
            </a:endParaRPr>
          </a:p>
        </p:txBody>
      </p:sp>
      <p:sp>
        <p:nvSpPr>
          <p:cNvPr id="6" name="Subtitle 5"/>
          <p:cNvSpPr>
            <a:spLocks noGrp="1"/>
          </p:cNvSpPr>
          <p:nvPr>
            <p:ph type="subTitle" idx="1"/>
          </p:nvPr>
        </p:nvSpPr>
        <p:spPr>
          <a:xfrm>
            <a:off x="2209800" y="3270250"/>
            <a:ext cx="7620000" cy="2901950"/>
          </a:xfrm>
        </p:spPr>
        <p:txBody>
          <a:bodyPr/>
          <a:lstStyle/>
          <a:p>
            <a:pPr lvl="0" algn="l" eaLnBrk="1" hangingPunct="1">
              <a:spcBef>
                <a:spcPct val="0"/>
              </a:spcBef>
              <a:buClrTx/>
              <a:buSzTx/>
            </a:pPr>
            <a:r>
              <a:rPr lang="en-US" sz="2400" i="1" dirty="0">
                <a:solidFill>
                  <a:schemeClr val="bg2"/>
                </a:solidFill>
                <a:latin typeface="+mj-lt"/>
              </a:rPr>
              <a:t>A Job Search Webinar for Re-Entry and Transitioning Professionals</a:t>
            </a:r>
          </a:p>
          <a:p>
            <a:r>
              <a:rPr lang="en-US" sz="2400" i="1" dirty="0">
                <a:solidFill>
                  <a:schemeClr val="bg2"/>
                </a:solidFill>
                <a:latin typeface="+mj-lt"/>
              </a:rPr>
              <a:t>May 3, 2018</a:t>
            </a:r>
          </a:p>
          <a:p>
            <a:endParaRPr lang="en-US" sz="2400" b="1" i="1" dirty="0">
              <a:solidFill>
                <a:schemeClr val="bg2"/>
              </a:solidFill>
              <a:latin typeface="+mj-lt"/>
            </a:endParaRPr>
          </a:p>
          <a:p>
            <a:r>
              <a:rPr lang="en-US" sz="2400" b="1" i="1" dirty="0">
                <a:solidFill>
                  <a:schemeClr val="bg2"/>
                </a:solidFill>
                <a:latin typeface="+mj-lt"/>
              </a:rPr>
              <a:t>Sheila Murphy ’89</a:t>
            </a:r>
          </a:p>
          <a:p>
            <a:r>
              <a:rPr lang="en-US" sz="2400" b="1" i="1" dirty="0">
                <a:solidFill>
                  <a:schemeClr val="bg2"/>
                </a:solidFill>
                <a:latin typeface="+mj-lt"/>
              </a:rPr>
              <a:t>Co-Founder/Partner, </a:t>
            </a:r>
            <a:r>
              <a:rPr lang="en-US" sz="2400" b="1" i="1" dirty="0" err="1">
                <a:solidFill>
                  <a:schemeClr val="bg2"/>
                </a:solidFill>
                <a:latin typeface="+mj-lt"/>
              </a:rPr>
              <a:t>FlexProfessionals</a:t>
            </a:r>
            <a:r>
              <a:rPr lang="en-US" sz="2400" b="1" i="1" dirty="0">
                <a:solidFill>
                  <a:schemeClr val="bg2"/>
                </a:solidFill>
                <a:latin typeface="+mj-lt"/>
              </a:rPr>
              <a:t/>
            </a:r>
            <a:br>
              <a:rPr lang="en-US" sz="2400" b="1" i="1" dirty="0">
                <a:solidFill>
                  <a:schemeClr val="bg2"/>
                </a:solidFill>
                <a:latin typeface="+mj-lt"/>
              </a:rPr>
            </a:br>
            <a:endParaRPr lang="en-US" sz="2400" dirty="0">
              <a:solidFill>
                <a:srgbClr val="663300"/>
              </a:solidFill>
              <a:latin typeface="+mj-lt"/>
            </a:endParaRPr>
          </a:p>
          <a:p>
            <a:pPr algn="r"/>
            <a:endParaRPr lang="en-US" sz="2400" dirty="0">
              <a:solidFill>
                <a:srgbClr val="663300"/>
              </a:solidFill>
              <a:latin typeface="+mj-lt"/>
            </a:endParaRPr>
          </a:p>
          <a:p>
            <a:pPr algn="r"/>
            <a:endParaRPr lang="en-US" sz="2000" dirty="0">
              <a:solidFill>
                <a:srgbClr val="663300"/>
              </a:solidFill>
              <a:latin typeface="+mj-lt"/>
            </a:endParaRPr>
          </a:p>
          <a:p>
            <a:pPr algn="r"/>
            <a:endParaRPr lang="en-US" sz="2000" dirty="0">
              <a:solidFill>
                <a:srgbClr val="663300"/>
              </a:solidFill>
              <a:latin typeface="+mj-lt"/>
            </a:endParaRPr>
          </a:p>
        </p:txBody>
      </p:sp>
      <p:pic>
        <p:nvPicPr>
          <p:cNvPr id="7" name="Picture 6"/>
          <p:cNvPicPr>
            <a:picLocks noChangeAspect="1"/>
          </p:cNvPicPr>
          <p:nvPr/>
        </p:nvPicPr>
        <p:blipFill>
          <a:blip r:embed="rId3"/>
          <a:stretch>
            <a:fillRect/>
          </a:stretch>
        </p:blipFill>
        <p:spPr>
          <a:xfrm>
            <a:off x="8546592" y="5338981"/>
            <a:ext cx="3200400" cy="1183931"/>
          </a:xfrm>
          <a:prstGeom prst="rect">
            <a:avLst/>
          </a:prstGeom>
        </p:spPr>
      </p:pic>
      <p:sp>
        <p:nvSpPr>
          <p:cNvPr id="5" name="Rectangle 4"/>
          <p:cNvSpPr/>
          <p:nvPr/>
        </p:nvSpPr>
        <p:spPr>
          <a:xfrm>
            <a:off x="2028057" y="629106"/>
            <a:ext cx="6602091" cy="430887"/>
          </a:xfrm>
          <a:prstGeom prst="rect">
            <a:avLst/>
          </a:prstGeom>
        </p:spPr>
        <p:txBody>
          <a:bodyPr wrap="square">
            <a:spAutoFit/>
          </a:bodyPr>
          <a:lstStyle/>
          <a:p>
            <a:r>
              <a:rPr lang="en-US" sz="2200" dirty="0">
                <a:latin typeface="ScalaOT-Regular" pitchFamily="50" charset="0"/>
              </a:rPr>
              <a:t>BOSTON COLLEGE WORLDWIDE WEBINARS</a:t>
            </a:r>
            <a:endParaRPr lang="en-US" sz="800" dirty="0">
              <a:latin typeface="ScalaOT-Regular" pitchFamily="50" charset="0"/>
            </a:endParaRPr>
          </a:p>
        </p:txBody>
      </p:sp>
      <p:pic>
        <p:nvPicPr>
          <p:cNvPr id="8" name="Picture 7" descr="Boston College logo"/>
          <p:cNvPicPr/>
          <p:nvPr/>
        </p:nvPicPr>
        <p:blipFill rotWithShape="1">
          <a:blip r:embed="rId4" cstate="email">
            <a:extLst>
              <a:ext uri="{28A0092B-C50C-407E-A947-70E740481C1C}">
                <a14:useLocalDpi xmlns:a14="http://schemas.microsoft.com/office/drawing/2010/main" val="0"/>
              </a:ext>
            </a:extLst>
          </a:blip>
          <a:srcRect r="68528"/>
          <a:stretch/>
        </p:blipFill>
        <p:spPr bwMode="auto">
          <a:xfrm>
            <a:off x="8393025" y="393729"/>
            <a:ext cx="1116735" cy="9778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24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dirty="0"/>
              <a:t>Desire for Flexibility</a:t>
            </a:r>
          </a:p>
        </p:txBody>
      </p:sp>
      <p:sp>
        <p:nvSpPr>
          <p:cNvPr id="18433" name="Content Placeholder 1"/>
          <p:cNvSpPr>
            <a:spLocks noGrp="1"/>
          </p:cNvSpPr>
          <p:nvPr>
            <p:ph idx="1"/>
          </p:nvPr>
        </p:nvSpPr>
        <p:spPr>
          <a:xfrm>
            <a:off x="3013926" y="2094303"/>
            <a:ext cx="5503610" cy="3569494"/>
          </a:xfrm>
        </p:spPr>
        <p:txBody>
          <a:bodyPr>
            <a:noAutofit/>
          </a:bodyPr>
          <a:lstStyle/>
          <a:p>
            <a:pPr marL="0" indent="0">
              <a:buNone/>
            </a:pPr>
            <a:r>
              <a:rPr lang="en-US" sz="975" dirty="0"/>
              <a:t>						</a:t>
            </a:r>
            <a:endParaRPr lang="en-US" sz="1800" dirty="0"/>
          </a:p>
        </p:txBody>
      </p:sp>
      <p:sp>
        <p:nvSpPr>
          <p:cNvPr id="18435" name="Slide Number Placeholder 17"/>
          <p:cNvSpPr>
            <a:spLocks/>
          </p:cNvSpPr>
          <p:nvPr/>
        </p:nvSpPr>
        <p:spPr bwMode="auto">
          <a:xfrm>
            <a:off x="9152335" y="5663805"/>
            <a:ext cx="275034" cy="273844"/>
          </a:xfrm>
          <a:prstGeom prst="rect">
            <a:avLst/>
          </a:prstGeom>
          <a:noFill/>
          <a:ln w="9525">
            <a:noFill/>
            <a:miter lim="800000"/>
            <a:headEnd/>
            <a:tailEnd/>
          </a:ln>
        </p:spPr>
        <p:txBody>
          <a:bodyPr anchor="b"/>
          <a:lstStyle/>
          <a:p>
            <a:pPr algn="r" fontAlgn="base">
              <a:spcBef>
                <a:spcPct val="0"/>
              </a:spcBef>
              <a:spcAft>
                <a:spcPct val="0"/>
              </a:spcAft>
            </a:pPr>
            <a:fld id="{194A080C-7A2F-4956-8F43-5B7A1EF2C7D8}" type="slidenum">
              <a:rPr lang="en-US" sz="750">
                <a:solidFill>
                  <a:srgbClr val="000000"/>
                </a:solidFill>
                <a:latin typeface="Lucida Sans Unicode" pitchFamily="34" charset="0"/>
                <a:cs typeface="Arial"/>
              </a:rPr>
              <a:pPr algn="r" fontAlgn="base">
                <a:spcBef>
                  <a:spcPct val="0"/>
                </a:spcBef>
                <a:spcAft>
                  <a:spcPct val="0"/>
                </a:spcAft>
              </a:pPr>
              <a:t>10</a:t>
            </a:fld>
            <a:endParaRPr lang="en-US" sz="750">
              <a:solidFill>
                <a:srgbClr val="000000"/>
              </a:solidFill>
              <a:latin typeface="Lucida Sans Unicode" pitchFamily="34" charset="0"/>
              <a:cs typeface="Arial"/>
            </a:endParaRPr>
          </a:p>
        </p:txBody>
      </p:sp>
      <p:sp>
        <p:nvSpPr>
          <p:cNvPr id="9" name="Content Placeholder 1"/>
          <p:cNvSpPr txBox="1">
            <a:spLocks/>
          </p:cNvSpPr>
          <p:nvPr/>
        </p:nvSpPr>
        <p:spPr bwMode="auto">
          <a:xfrm>
            <a:off x="609600" y="1422401"/>
            <a:ext cx="10750550" cy="49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642938" lvl="2" indent="-342900">
              <a:lnSpc>
                <a:spcPct val="150000"/>
              </a:lnSpc>
              <a:buClr>
                <a:srgbClr val="663300"/>
              </a:buClr>
              <a:buSzPct val="100000"/>
              <a:buFont typeface="Wingdings" panose="05000000000000000000" pitchFamily="2" charset="2"/>
              <a:buChar char="§"/>
            </a:pPr>
            <a:r>
              <a:rPr lang="en-US" sz="2800" dirty="0">
                <a:solidFill>
                  <a:srgbClr val="70AC2E"/>
                </a:solidFill>
                <a:latin typeface="Arial" panose="020B0604020202020204" pitchFamily="34" charset="0"/>
                <a:cs typeface="Arial" panose="020B0604020202020204" pitchFamily="34" charset="0"/>
              </a:rPr>
              <a:t>75%</a:t>
            </a:r>
            <a:r>
              <a:rPr lang="en-US" sz="2800" dirty="0">
                <a:solidFill>
                  <a:srgbClr val="000000"/>
                </a:solidFill>
                <a:latin typeface="Arial" panose="020B0604020202020204" pitchFamily="34" charset="0"/>
                <a:cs typeface="Arial" panose="020B0604020202020204" pitchFamily="34" charset="0"/>
              </a:rPr>
              <a:t> employees ranked work flex as top benefit.</a:t>
            </a:r>
          </a:p>
          <a:p>
            <a:pPr marL="642938" lvl="2" indent="-342900">
              <a:lnSpc>
                <a:spcPct val="150000"/>
              </a:lnSpc>
              <a:buClr>
                <a:srgbClr val="663300"/>
              </a:buClr>
              <a:buSzPct val="100000"/>
              <a:buFont typeface="Wingdings" panose="05000000000000000000" pitchFamily="2" charset="2"/>
              <a:buChar char="§"/>
            </a:pPr>
            <a:r>
              <a:rPr lang="en-US" sz="2800" kern="0" dirty="0">
                <a:solidFill>
                  <a:srgbClr val="70AC2E"/>
                </a:solidFill>
                <a:latin typeface="Arial" panose="020B0604020202020204" pitchFamily="34" charset="0"/>
                <a:cs typeface="Arial" panose="020B0604020202020204" pitchFamily="34" charset="0"/>
              </a:rPr>
              <a:t>45%</a:t>
            </a:r>
            <a:r>
              <a:rPr lang="en-US" sz="2800" kern="0" dirty="0">
                <a:solidFill>
                  <a:srgbClr val="000000"/>
                </a:solidFill>
                <a:latin typeface="Arial" panose="020B0604020202020204" pitchFamily="34" charset="0"/>
                <a:cs typeface="Arial" panose="020B0604020202020204" pitchFamily="34" charset="0"/>
              </a:rPr>
              <a:t> workers willing to give up pay for flex.</a:t>
            </a:r>
          </a:p>
          <a:p>
            <a:pPr marL="642938" lvl="2" indent="-342900">
              <a:lnSpc>
                <a:spcPct val="150000"/>
              </a:lnSpc>
              <a:buClr>
                <a:srgbClr val="663300"/>
              </a:buClr>
              <a:buSzPct val="100000"/>
              <a:buFont typeface="Wingdings" panose="05000000000000000000" pitchFamily="2" charset="2"/>
              <a:buChar char="§"/>
            </a:pPr>
            <a:r>
              <a:rPr lang="en-US" sz="2800" kern="0" dirty="0">
                <a:solidFill>
                  <a:srgbClr val="000000"/>
                </a:solidFill>
                <a:latin typeface="Arial" panose="020B0604020202020204" pitchFamily="34" charset="0"/>
                <a:cs typeface="Arial" panose="020B0604020202020204" pitchFamily="34" charset="0"/>
              </a:rPr>
              <a:t>Growing eldercare demands:</a:t>
            </a:r>
            <a:endParaRPr lang="en-US" sz="2800" dirty="0">
              <a:solidFill>
                <a:srgbClr val="000000"/>
              </a:solidFill>
              <a:latin typeface="Arial" panose="020B0604020202020204" pitchFamily="34" charset="0"/>
              <a:cs typeface="Arial" panose="020B0604020202020204" pitchFamily="34" charset="0"/>
            </a:endParaRPr>
          </a:p>
          <a:p>
            <a:pPr marL="1100138" lvl="3" indent="-342900">
              <a:lnSpc>
                <a:spcPct val="150000"/>
              </a:lnSpc>
              <a:buClr>
                <a:srgbClr val="663300"/>
              </a:buClr>
            </a:pPr>
            <a:r>
              <a:rPr lang="en-US" sz="2800" kern="0" dirty="0">
                <a:solidFill>
                  <a:srgbClr val="000000"/>
                </a:solidFill>
                <a:latin typeface="Arial" panose="020B0604020202020204" pitchFamily="34" charset="0"/>
                <a:cs typeface="Arial" panose="020B0604020202020204" pitchFamily="34" charset="0"/>
              </a:rPr>
              <a:t>1 in 2 employees to provide eldercare next 5 yrs. </a:t>
            </a:r>
          </a:p>
          <a:p>
            <a:pPr marL="642938" lvl="2" indent="-342900">
              <a:buClr>
                <a:srgbClr val="663300"/>
              </a:buClr>
              <a:buSzPct val="100000"/>
              <a:buFont typeface="Wingdings" panose="05000000000000000000" pitchFamily="2" charset="2"/>
              <a:buChar char="§"/>
            </a:pPr>
            <a:r>
              <a:rPr lang="en-US" sz="2800" b="1" dirty="0">
                <a:solidFill>
                  <a:srgbClr val="70AC2E"/>
                </a:solidFill>
                <a:latin typeface="Arial" panose="020B0604020202020204" pitchFamily="34" charset="0"/>
                <a:cs typeface="Arial" panose="020B0604020202020204" pitchFamily="34" charset="0"/>
              </a:rPr>
              <a:t>70% </a:t>
            </a:r>
            <a:r>
              <a:rPr lang="en-US" sz="2800" dirty="0">
                <a:solidFill>
                  <a:srgbClr val="000000"/>
                </a:solidFill>
                <a:latin typeface="Arial" panose="020B0604020202020204" pitchFamily="34" charset="0"/>
                <a:cs typeface="Arial" panose="020B0604020202020204" pitchFamily="34" charset="0"/>
              </a:rPr>
              <a:t>of women who left would have </a:t>
            </a:r>
          </a:p>
          <a:p>
            <a:pPr marL="300038" lvl="2" indent="0">
              <a:buClr>
                <a:srgbClr val="663300"/>
              </a:buClr>
              <a:buSzPct val="100000"/>
              <a:buNone/>
            </a:pPr>
            <a:r>
              <a:rPr lang="en-US" sz="2800" dirty="0">
                <a:solidFill>
                  <a:srgbClr val="000000"/>
                </a:solidFill>
                <a:latin typeface="Arial" panose="020B0604020202020204" pitchFamily="34" charset="0"/>
                <a:cs typeface="Arial" panose="020B0604020202020204" pitchFamily="34" charset="0"/>
              </a:rPr>
              <a:t>    stayed if they had flexibility.  </a:t>
            </a:r>
          </a:p>
          <a:p>
            <a:pPr marL="642938" lvl="2" indent="-342900">
              <a:lnSpc>
                <a:spcPct val="150000"/>
              </a:lnSpc>
              <a:buClr>
                <a:srgbClr val="663300"/>
              </a:buClr>
              <a:buSzPct val="100000"/>
              <a:buFont typeface="Wingdings" panose="05000000000000000000" pitchFamily="2" charset="2"/>
              <a:buChar char="§"/>
            </a:pPr>
            <a:r>
              <a:rPr lang="en-US" sz="2800" b="1" dirty="0">
                <a:solidFill>
                  <a:srgbClr val="70AC2E"/>
                </a:solidFill>
                <a:latin typeface="Arial" panose="020B0604020202020204" pitchFamily="34" charset="0"/>
                <a:cs typeface="Arial" panose="020B0604020202020204" pitchFamily="34" charset="0"/>
              </a:rPr>
              <a:t>50%+ </a:t>
            </a:r>
            <a:r>
              <a:rPr lang="en-US" sz="2800" dirty="0">
                <a:solidFill>
                  <a:srgbClr val="000000"/>
                </a:solidFill>
                <a:latin typeface="Arial" panose="020B0604020202020204" pitchFamily="34" charset="0"/>
                <a:cs typeface="Arial" panose="020B0604020202020204" pitchFamily="34" charset="0"/>
              </a:rPr>
              <a:t>moms say part-time ideal.</a:t>
            </a:r>
            <a:endParaRPr lang="en-US" sz="2800" kern="0" dirty="0">
              <a:solidFill>
                <a:srgbClr val="000000"/>
              </a:solidFill>
              <a:latin typeface="Arial" panose="020B0604020202020204" pitchFamily="34" charset="0"/>
              <a:cs typeface="Arial" panose="020B0604020202020204" pitchFamily="34" charset="0"/>
            </a:endParaRPr>
          </a:p>
          <a:p>
            <a:pPr marL="300038" lvl="2" indent="0">
              <a:lnSpc>
                <a:spcPct val="90000"/>
              </a:lnSpc>
              <a:buClr>
                <a:srgbClr val="663300"/>
              </a:buClr>
              <a:buNone/>
            </a:pPr>
            <a:endParaRPr lang="en-US" sz="2800" kern="0" dirty="0">
              <a:solidFill>
                <a:srgbClr val="000000"/>
              </a:solidFill>
              <a:latin typeface="Verdana"/>
              <a:cs typeface="Times New Roman" panose="02020603050405020304" pitchFamily="18" charset="0"/>
            </a:endParaRPr>
          </a:p>
          <a:p>
            <a:pPr marL="257175" lvl="1" indent="-257175">
              <a:buClr>
                <a:srgbClr val="663300"/>
              </a:buClr>
              <a:buFont typeface="Wingdings" panose="05000000000000000000" pitchFamily="2" charset="2"/>
              <a:buChar char="n"/>
            </a:pPr>
            <a:endParaRPr lang="en-US" sz="1200" dirty="0">
              <a:solidFill>
                <a:srgbClr val="000000"/>
              </a:solidFill>
              <a:latin typeface="Verdana"/>
              <a:cs typeface="Arial"/>
            </a:endParaRP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marL="0" lvl="1" indent="0">
              <a:buClr>
                <a:srgbClr val="663300"/>
              </a:buClr>
              <a:buNone/>
            </a:pPr>
            <a:endParaRPr lang="en-US" sz="1200" kern="0" dirty="0">
              <a:solidFill>
                <a:srgbClr val="000000"/>
              </a:solidFill>
              <a:latin typeface="Verdana"/>
              <a:cs typeface="Times New Roman" panose="02020603050405020304" pitchFamily="18" charset="0"/>
            </a:endParaRP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a:buClr>
                <a:srgbClr val="663300"/>
              </a:buClr>
            </a:pPr>
            <a:endParaRPr lang="en-US" sz="1200" kern="0" dirty="0">
              <a:solidFill>
                <a:srgbClr val="000000"/>
              </a:solidFill>
              <a:latin typeface="Verdana"/>
              <a:cs typeface="Arial"/>
            </a:endParaRPr>
          </a:p>
          <a:p>
            <a:pPr marL="0" indent="0">
              <a:buClr>
                <a:srgbClr val="663300"/>
              </a:buClr>
              <a:buNone/>
            </a:pPr>
            <a:r>
              <a:rPr lang="en-US" sz="975" kern="0" dirty="0">
                <a:solidFill>
                  <a:srgbClr val="000000"/>
                </a:solidFill>
                <a:latin typeface="Verdana"/>
                <a:cs typeface="Arial"/>
              </a:rPr>
              <a:t>						</a:t>
            </a:r>
            <a:endParaRPr lang="en-US" sz="1800" kern="0" dirty="0">
              <a:solidFill>
                <a:srgbClr val="000000"/>
              </a:solidFill>
              <a:latin typeface="Verdana"/>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419" y="4288365"/>
            <a:ext cx="4155281" cy="2417235"/>
          </a:xfrm>
          <a:prstGeom prst="rect">
            <a:avLst/>
          </a:prstGeom>
        </p:spPr>
      </p:pic>
    </p:spTree>
    <p:extLst>
      <p:ext uri="{BB962C8B-B14F-4D97-AF65-F5344CB8AC3E}">
        <p14:creationId xmlns:p14="http://schemas.microsoft.com/office/powerpoint/2010/main" val="308448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DB74-5C59-4B76-9289-3F4FD9B173A6}"/>
              </a:ext>
            </a:extLst>
          </p:cNvPr>
          <p:cNvSpPr>
            <a:spLocks noGrp="1"/>
          </p:cNvSpPr>
          <p:nvPr>
            <p:ph type="title"/>
          </p:nvPr>
        </p:nvSpPr>
        <p:spPr/>
        <p:txBody>
          <a:bodyPr/>
          <a:lstStyle/>
          <a:p>
            <a:r>
              <a:rPr lang="en-US" dirty="0"/>
              <a:t>Pay Gap and Gender Inequality</a:t>
            </a:r>
          </a:p>
        </p:txBody>
      </p:sp>
      <p:sp>
        <p:nvSpPr>
          <p:cNvPr id="3" name="Content Placeholder 2">
            <a:extLst>
              <a:ext uri="{FF2B5EF4-FFF2-40B4-BE49-F238E27FC236}">
                <a16:creationId xmlns:a16="http://schemas.microsoft.com/office/drawing/2014/main" id="{109C0B8C-A355-4302-BAC8-0E53A8EE4D01}"/>
              </a:ext>
            </a:extLst>
          </p:cNvPr>
          <p:cNvSpPr>
            <a:spLocks noGrp="1"/>
          </p:cNvSpPr>
          <p:nvPr>
            <p:ph idx="1"/>
          </p:nvPr>
        </p:nvSpPr>
        <p:spPr>
          <a:xfrm>
            <a:off x="698500" y="1371601"/>
            <a:ext cx="10680700" cy="3886200"/>
          </a:xfrm>
        </p:spPr>
        <p:txBody>
          <a:bodyPr/>
          <a:lstStyle/>
          <a:p>
            <a:pPr marL="285750" indent="-285750">
              <a:spcBef>
                <a:spcPts val="1200"/>
              </a:spcBef>
              <a:spcAft>
                <a:spcPts val="60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U.S. women paid 20% less than men</a:t>
            </a:r>
          </a:p>
          <a:p>
            <a:pPr lvl="1">
              <a:spcBef>
                <a:spcPts val="1200"/>
              </a:spcBef>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Worse for women of color</a:t>
            </a:r>
          </a:p>
          <a:p>
            <a:pPr lvl="1">
              <a:spcBef>
                <a:spcPts val="1200"/>
              </a:spcBef>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Pay gap starts early</a:t>
            </a:r>
          </a:p>
          <a:p>
            <a:pPr lvl="1">
              <a:spcBef>
                <a:spcPts val="1200"/>
              </a:spcBef>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Men’s pay increases just as women leave workforce</a:t>
            </a:r>
          </a:p>
          <a:p>
            <a:pPr lvl="1">
              <a:spcBef>
                <a:spcPts val="1200"/>
              </a:spcBef>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Career gaps are costly</a:t>
            </a:r>
          </a:p>
          <a:p>
            <a:pPr>
              <a:spcBef>
                <a:spcPts val="1200"/>
              </a:spcBef>
              <a:spcAft>
                <a:spcPts val="60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Women under-represented at all levels, despite being more educated. Progress has been slow.</a:t>
            </a:r>
          </a:p>
          <a:p>
            <a:endParaRPr lang="en-US" dirty="0"/>
          </a:p>
        </p:txBody>
      </p:sp>
      <p:sp>
        <p:nvSpPr>
          <p:cNvPr id="4" name="TextBox 3">
            <a:extLst>
              <a:ext uri="{FF2B5EF4-FFF2-40B4-BE49-F238E27FC236}">
                <a16:creationId xmlns:a16="http://schemas.microsoft.com/office/drawing/2014/main" id="{82B1089B-D772-4CA5-873B-40EBAF362BB2}"/>
              </a:ext>
            </a:extLst>
          </p:cNvPr>
          <p:cNvSpPr txBox="1"/>
          <p:nvPr/>
        </p:nvSpPr>
        <p:spPr>
          <a:xfrm flipH="1">
            <a:off x="888999" y="5562601"/>
            <a:ext cx="10490199" cy="1015663"/>
          </a:xfrm>
          <a:prstGeom prst="rect">
            <a:avLst/>
          </a:prstGeom>
          <a:solidFill>
            <a:srgbClr val="C4E59F"/>
          </a:solidFill>
        </p:spPr>
        <p:txBody>
          <a:bodyPr wrap="square" rtlCol="0">
            <a:spAutoFit/>
          </a:bodyPr>
          <a:lstStyle/>
          <a:p>
            <a:pPr fontAlgn="base">
              <a:spcBef>
                <a:spcPct val="0"/>
              </a:spcBef>
              <a:spcAft>
                <a:spcPct val="0"/>
              </a:spcAft>
            </a:pPr>
            <a:endParaRPr lang="en-US" dirty="0">
              <a:solidFill>
                <a:srgbClr val="000000"/>
              </a:solidFill>
              <a:latin typeface="Arial" charset="0"/>
              <a:cs typeface="Arial"/>
            </a:endParaRPr>
          </a:p>
          <a:p>
            <a:pPr algn="ctr" fontAlgn="base">
              <a:spcBef>
                <a:spcPct val="0"/>
              </a:spcBef>
              <a:spcAft>
                <a:spcPct val="0"/>
              </a:spcAft>
            </a:pPr>
            <a:r>
              <a:rPr lang="en-US" sz="2400" dirty="0">
                <a:solidFill>
                  <a:srgbClr val="000000"/>
                </a:solidFill>
                <a:latin typeface="Arial" charset="0"/>
                <a:cs typeface="Arial"/>
              </a:rPr>
              <a:t>Longer lifespan and lower pay mean women need to work longer</a:t>
            </a:r>
          </a:p>
          <a:p>
            <a:pPr fontAlgn="base">
              <a:spcBef>
                <a:spcPct val="0"/>
              </a:spcBef>
              <a:spcAft>
                <a:spcPct val="0"/>
              </a:spcAft>
            </a:pPr>
            <a:endParaRPr lang="en-US" dirty="0">
              <a:solidFill>
                <a:srgbClr val="000000"/>
              </a:solidFill>
              <a:latin typeface="Arial" charset="0"/>
              <a:cs typeface="Arial"/>
            </a:endParaRPr>
          </a:p>
        </p:txBody>
      </p:sp>
    </p:spTree>
    <p:extLst>
      <p:ext uri="{BB962C8B-B14F-4D97-AF65-F5344CB8AC3E}">
        <p14:creationId xmlns:p14="http://schemas.microsoft.com/office/powerpoint/2010/main" val="372859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D2BFB70-5694-49E9-ACF0-66AC0C9FDFF2}"/>
              </a:ext>
            </a:extLst>
          </p:cNvPr>
          <p:cNvSpPr>
            <a:spLocks noGrp="1"/>
          </p:cNvSpPr>
          <p:nvPr>
            <p:ph type="title"/>
          </p:nvPr>
        </p:nvSpPr>
        <p:spPr>
          <a:xfrm>
            <a:off x="647700" y="152400"/>
            <a:ext cx="9791700" cy="1066800"/>
          </a:xfrm>
        </p:spPr>
        <p:txBody>
          <a:bodyPr/>
          <a:lstStyle/>
          <a:p>
            <a:r>
              <a:rPr lang="en-US" dirty="0"/>
              <a:t>Growing Skills Gap</a:t>
            </a:r>
          </a:p>
        </p:txBody>
      </p:sp>
      <p:sp>
        <p:nvSpPr>
          <p:cNvPr id="3" name="TextBox 2">
            <a:extLst>
              <a:ext uri="{FF2B5EF4-FFF2-40B4-BE49-F238E27FC236}">
                <a16:creationId xmlns:a16="http://schemas.microsoft.com/office/drawing/2014/main" id="{CCA2C2DE-0201-4001-AA3D-0823C306BD01}"/>
              </a:ext>
            </a:extLst>
          </p:cNvPr>
          <p:cNvSpPr txBox="1"/>
          <p:nvPr/>
        </p:nvSpPr>
        <p:spPr>
          <a:xfrm flipH="1">
            <a:off x="800100" y="1336981"/>
            <a:ext cx="10477500" cy="5287601"/>
          </a:xfrm>
          <a:prstGeom prst="rect">
            <a:avLst/>
          </a:prstGeom>
          <a:noFill/>
        </p:spPr>
        <p:txBody>
          <a:bodyPr wrap="square" rtlCol="0">
            <a:spAutoFit/>
          </a:bodyPr>
          <a:lstStyle/>
          <a:p>
            <a:pPr marL="300038" lvl="2" fontAlgn="base">
              <a:lnSpc>
                <a:spcPct val="90000"/>
              </a:lnSpc>
              <a:spcBef>
                <a:spcPct val="0"/>
              </a:spcBef>
              <a:spcAft>
                <a:spcPct val="0"/>
              </a:spcAft>
              <a:buClr>
                <a:srgbClr val="663300"/>
              </a:buClr>
            </a:pPr>
            <a:endParaRPr lang="en-US" sz="3200" b="1" dirty="0">
              <a:solidFill>
                <a:srgbClr val="000000"/>
              </a:solidFill>
              <a:latin typeface="Arial" charset="0"/>
              <a:cs typeface="Arial"/>
            </a:endParaRPr>
          </a:p>
          <a:p>
            <a:pPr marL="300038" lvl="2" fontAlgn="base">
              <a:lnSpc>
                <a:spcPct val="90000"/>
              </a:lnSpc>
              <a:spcBef>
                <a:spcPct val="0"/>
              </a:spcBef>
              <a:spcAft>
                <a:spcPct val="0"/>
              </a:spcAft>
              <a:buClr>
                <a:srgbClr val="663300"/>
              </a:buClr>
            </a:pPr>
            <a:r>
              <a:rPr lang="en-US" sz="3200" b="1" dirty="0">
                <a:solidFill>
                  <a:srgbClr val="000000"/>
                </a:solidFill>
                <a:latin typeface="Arial" charset="0"/>
                <a:cs typeface="Arial"/>
              </a:rPr>
              <a:t>McKinsey Global Institute estimates that by 2020:</a:t>
            </a:r>
          </a:p>
          <a:p>
            <a:pPr marL="285750" indent="-285750" fontAlgn="base">
              <a:lnSpc>
                <a:spcPct val="150000"/>
              </a:lnSpc>
              <a:spcBef>
                <a:spcPct val="0"/>
              </a:spcBef>
              <a:spcAft>
                <a:spcPct val="0"/>
              </a:spcAft>
              <a:buFont typeface="Wingdings" panose="05000000000000000000" pitchFamily="2" charset="2"/>
              <a:buChar char="§"/>
            </a:pPr>
            <a:r>
              <a:rPr lang="en-US" sz="2800" dirty="0">
                <a:solidFill>
                  <a:srgbClr val="000000"/>
                </a:solidFill>
                <a:latin typeface="Arial" charset="0"/>
                <a:cs typeface="Arial"/>
              </a:rPr>
              <a:t>Shortage of highly-skilled workers (13%)</a:t>
            </a:r>
          </a:p>
          <a:p>
            <a:pPr marL="285750" indent="-285750" fontAlgn="base">
              <a:lnSpc>
                <a:spcPct val="150000"/>
              </a:lnSpc>
              <a:spcBef>
                <a:spcPct val="0"/>
              </a:spcBef>
              <a:spcAft>
                <a:spcPct val="0"/>
              </a:spcAft>
              <a:buFont typeface="Wingdings" panose="05000000000000000000" pitchFamily="2" charset="2"/>
              <a:buChar char="§"/>
            </a:pPr>
            <a:r>
              <a:rPr lang="en-US" sz="2800" dirty="0">
                <a:solidFill>
                  <a:srgbClr val="000000"/>
                </a:solidFill>
                <a:latin typeface="Arial" charset="0"/>
                <a:cs typeface="Arial"/>
              </a:rPr>
              <a:t>Shortage of medium-skilled workers (15%)</a:t>
            </a:r>
          </a:p>
          <a:p>
            <a:pPr marL="285750" indent="-285750" fontAlgn="base">
              <a:lnSpc>
                <a:spcPct val="150000"/>
              </a:lnSpc>
              <a:spcBef>
                <a:spcPct val="0"/>
              </a:spcBef>
              <a:spcAft>
                <a:spcPct val="0"/>
              </a:spcAft>
              <a:buFont typeface="Wingdings" panose="05000000000000000000" pitchFamily="2" charset="2"/>
              <a:buChar char="§"/>
            </a:pPr>
            <a:r>
              <a:rPr lang="en-US" sz="2800" dirty="0">
                <a:solidFill>
                  <a:srgbClr val="000000"/>
                </a:solidFill>
                <a:latin typeface="Arial" charset="0"/>
                <a:cs typeface="Arial"/>
              </a:rPr>
              <a:t>Surplus of low-skilled workers (10%)</a:t>
            </a:r>
          </a:p>
          <a:p>
            <a:pPr marL="285750" indent="-285750" fontAlgn="base">
              <a:lnSpc>
                <a:spcPct val="150000"/>
              </a:lnSpc>
              <a:spcBef>
                <a:spcPct val="0"/>
              </a:spcBef>
              <a:spcAft>
                <a:spcPct val="0"/>
              </a:spcAft>
              <a:buFont typeface="Wingdings" panose="05000000000000000000" pitchFamily="2" charset="2"/>
              <a:buChar char="§"/>
            </a:pPr>
            <a:r>
              <a:rPr lang="en-US" sz="2800" dirty="0">
                <a:solidFill>
                  <a:srgbClr val="000000"/>
                </a:solidFill>
                <a:latin typeface="Arial" charset="0"/>
                <a:cs typeface="Arial"/>
              </a:rPr>
              <a:t>Technology outpacing ability to train and equip talent pools</a:t>
            </a:r>
          </a:p>
          <a:p>
            <a:pPr fontAlgn="base">
              <a:spcBef>
                <a:spcPct val="0"/>
              </a:spcBef>
              <a:spcAft>
                <a:spcPct val="0"/>
              </a:spcAft>
            </a:pPr>
            <a:endParaRPr lang="en-US" dirty="0">
              <a:solidFill>
                <a:srgbClr val="000000"/>
              </a:solidFill>
              <a:latin typeface="Arial" charset="0"/>
              <a:cs typeface="Arial"/>
            </a:endParaRPr>
          </a:p>
          <a:p>
            <a:pPr fontAlgn="base">
              <a:spcBef>
                <a:spcPct val="0"/>
              </a:spcBef>
              <a:spcAft>
                <a:spcPct val="0"/>
              </a:spcAft>
            </a:pPr>
            <a:endParaRPr lang="en-US" dirty="0">
              <a:solidFill>
                <a:srgbClr val="000000"/>
              </a:solidFill>
              <a:latin typeface="Arial" charset="0"/>
              <a:cs typeface="Arial"/>
            </a:endParaRPr>
          </a:p>
          <a:p>
            <a:pPr fontAlgn="base">
              <a:spcBef>
                <a:spcPct val="0"/>
              </a:spcBef>
              <a:spcAft>
                <a:spcPct val="0"/>
              </a:spcAft>
            </a:pPr>
            <a:r>
              <a:rPr lang="en-US" sz="2000" i="1" dirty="0">
                <a:solidFill>
                  <a:srgbClr val="000000"/>
                </a:solidFill>
                <a:latin typeface="Arial" charset="0"/>
                <a:cs typeface="Arial"/>
              </a:rPr>
              <a:t>Source: The World at Work: Jobs, Pay, and Skills for 3.5 Billion People, McKinsey Global Institute, 2012</a:t>
            </a:r>
          </a:p>
          <a:p>
            <a:pPr marL="285750" indent="-285750" fontAlgn="base">
              <a:spcBef>
                <a:spcPct val="0"/>
              </a:spcBef>
              <a:spcAft>
                <a:spcPct val="0"/>
              </a:spcAft>
              <a:buFont typeface="Wingdings" panose="05000000000000000000" pitchFamily="2" charset="2"/>
              <a:buChar char="§"/>
            </a:pPr>
            <a:endParaRPr lang="en-US" dirty="0">
              <a:solidFill>
                <a:srgbClr val="000000"/>
              </a:solidFill>
              <a:latin typeface="Arial" charset="0"/>
              <a:cs typeface="Arial"/>
            </a:endParaRPr>
          </a:p>
          <a:p>
            <a:pPr marL="285750" indent="-285750" fontAlgn="base">
              <a:spcBef>
                <a:spcPct val="0"/>
              </a:spcBef>
              <a:spcAft>
                <a:spcPct val="0"/>
              </a:spcAft>
              <a:buFont typeface="Wingdings" panose="05000000000000000000" pitchFamily="2" charset="2"/>
              <a:buChar char="§"/>
            </a:pPr>
            <a:endParaRPr lang="en-US" dirty="0">
              <a:solidFill>
                <a:srgbClr val="000000"/>
              </a:solidFill>
              <a:latin typeface="Arial" charset="0"/>
              <a:cs typeface="Arial"/>
            </a:endParaRPr>
          </a:p>
        </p:txBody>
      </p:sp>
    </p:spTree>
    <p:custDataLst>
      <p:tags r:id="rId1"/>
    </p:custDataLst>
    <p:extLst>
      <p:ext uri="{BB962C8B-B14F-4D97-AF65-F5344CB8AC3E}">
        <p14:creationId xmlns:p14="http://schemas.microsoft.com/office/powerpoint/2010/main" val="97655777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69DD-07CC-4F30-902E-FBFA4006D538}"/>
              </a:ext>
            </a:extLst>
          </p:cNvPr>
          <p:cNvSpPr>
            <a:spLocks noGrp="1"/>
          </p:cNvSpPr>
          <p:nvPr>
            <p:ph type="title"/>
          </p:nvPr>
        </p:nvSpPr>
        <p:spPr/>
        <p:txBody>
          <a:bodyPr/>
          <a:lstStyle/>
          <a:p>
            <a:r>
              <a:rPr lang="en-US" dirty="0"/>
              <a:t>Industry Growth Areas</a:t>
            </a:r>
          </a:p>
        </p:txBody>
      </p:sp>
      <p:sp>
        <p:nvSpPr>
          <p:cNvPr id="3" name="Content Placeholder 2">
            <a:extLst>
              <a:ext uri="{FF2B5EF4-FFF2-40B4-BE49-F238E27FC236}">
                <a16:creationId xmlns:a16="http://schemas.microsoft.com/office/drawing/2014/main" id="{E1A763B6-5DCE-4C89-8F14-FF0134FB8947}"/>
              </a:ext>
            </a:extLst>
          </p:cNvPr>
          <p:cNvSpPr>
            <a:spLocks noGrp="1"/>
          </p:cNvSpPr>
          <p:nvPr>
            <p:ph idx="1"/>
          </p:nvPr>
        </p:nvSpPr>
        <p:spPr>
          <a:xfrm>
            <a:off x="609599" y="1371601"/>
            <a:ext cx="11058939" cy="5287616"/>
          </a:xfrm>
        </p:spPr>
        <p:txBody>
          <a:bodyPr/>
          <a:lstStyle/>
          <a:p>
            <a:pPr marL="0" indent="0">
              <a:buNone/>
            </a:pPr>
            <a:r>
              <a:rPr lang="en-US" i="1" dirty="0"/>
              <a:t>75% of projected job growth by 2020 (est. 30M new jobs)</a:t>
            </a:r>
          </a:p>
          <a:p>
            <a:r>
              <a:rPr lang="en-US" dirty="0"/>
              <a:t>Advanced manufacturing</a:t>
            </a:r>
          </a:p>
          <a:p>
            <a:r>
              <a:rPr lang="en-US" dirty="0"/>
              <a:t>Construction</a:t>
            </a:r>
          </a:p>
          <a:p>
            <a:r>
              <a:rPr lang="en-US" dirty="0"/>
              <a:t>Energy</a:t>
            </a:r>
          </a:p>
          <a:p>
            <a:r>
              <a:rPr lang="en-US" dirty="0"/>
              <a:t>Healthcare</a:t>
            </a:r>
          </a:p>
          <a:p>
            <a:r>
              <a:rPr lang="en-US" dirty="0"/>
              <a:t>IT</a:t>
            </a:r>
          </a:p>
          <a:p>
            <a:r>
              <a:rPr lang="en-US" dirty="0"/>
              <a:t>Leisure &amp; Hospitality</a:t>
            </a:r>
          </a:p>
          <a:p>
            <a:r>
              <a:rPr lang="en-US" dirty="0"/>
              <a:t>Professional &amp; Business Real Estate</a:t>
            </a:r>
          </a:p>
          <a:p>
            <a:r>
              <a:rPr lang="en-US" dirty="0"/>
              <a:t>Transport</a:t>
            </a:r>
          </a:p>
          <a:p>
            <a:r>
              <a:rPr lang="en-US" dirty="0"/>
              <a:t>Wholesale &amp; Retail</a:t>
            </a:r>
          </a:p>
        </p:txBody>
      </p:sp>
    </p:spTree>
    <p:extLst>
      <p:ext uri="{BB962C8B-B14F-4D97-AF65-F5344CB8AC3E}">
        <p14:creationId xmlns:p14="http://schemas.microsoft.com/office/powerpoint/2010/main" val="346643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BA5D-910E-46FD-818D-E9023ABBC03C}"/>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25C7B112-35D4-4059-AEA4-88210D2603AE}"/>
              </a:ext>
            </a:extLst>
          </p:cNvPr>
          <p:cNvSpPr>
            <a:spLocks noGrp="1"/>
          </p:cNvSpPr>
          <p:nvPr>
            <p:ph idx="1"/>
          </p:nvPr>
        </p:nvSpPr>
        <p:spPr>
          <a:xfrm>
            <a:off x="723900" y="1295401"/>
            <a:ext cx="10414000" cy="5308599"/>
          </a:xfrm>
        </p:spPr>
        <p:txBody>
          <a:bodyPr/>
          <a:lstStyle/>
          <a:p>
            <a:pPr>
              <a:spcBef>
                <a:spcPts val="1200"/>
              </a:spcBef>
            </a:pPr>
            <a:r>
              <a:rPr lang="en-US" sz="2200" b="1" dirty="0"/>
              <a:t>Gallup</a:t>
            </a:r>
            <a:r>
              <a:rPr lang="en-US" sz="2200" dirty="0"/>
              <a:t>: Women in America: A Life Well Lived (2016)</a:t>
            </a:r>
          </a:p>
          <a:p>
            <a:pPr>
              <a:spcBef>
                <a:spcPts val="1200"/>
              </a:spcBef>
            </a:pPr>
            <a:r>
              <a:rPr lang="en-US" sz="2200" b="1" dirty="0" err="1"/>
              <a:t>McKinsey&amp;Company</a:t>
            </a:r>
            <a:r>
              <a:rPr lang="en-US" sz="2200" b="1" dirty="0"/>
              <a:t> and Lean In</a:t>
            </a:r>
            <a:r>
              <a:rPr lang="en-US" sz="2200" dirty="0"/>
              <a:t>: Women in the Workplace (2017) </a:t>
            </a:r>
          </a:p>
          <a:p>
            <a:pPr>
              <a:spcBef>
                <a:spcPts val="1200"/>
              </a:spcBef>
            </a:pPr>
            <a:r>
              <a:rPr lang="en-US" sz="2200" b="1" dirty="0"/>
              <a:t>SHRM</a:t>
            </a:r>
            <a:r>
              <a:rPr lang="en-US" sz="2200" dirty="0"/>
              <a:t>: The New Talent Landscape: Recruiting Difficulty and Skill Shortages (2016)</a:t>
            </a:r>
          </a:p>
          <a:p>
            <a:pPr>
              <a:spcBef>
                <a:spcPts val="1200"/>
              </a:spcBef>
            </a:pPr>
            <a:r>
              <a:rPr lang="en-US" sz="2200" b="1" dirty="0"/>
              <a:t>Center for Work-Life Policy</a:t>
            </a:r>
            <a:r>
              <a:rPr lang="en-US" sz="2200" dirty="0"/>
              <a:t>: Study on Women and Minorities as Unrealized Assets (2004)</a:t>
            </a:r>
          </a:p>
          <a:p>
            <a:pPr>
              <a:spcBef>
                <a:spcPts val="1200"/>
              </a:spcBef>
            </a:pPr>
            <a:r>
              <a:rPr lang="en-US" sz="2200" b="1" dirty="0"/>
              <a:t>Bain Study</a:t>
            </a:r>
            <a:r>
              <a:rPr lang="en-US" sz="2200" dirty="0"/>
              <a:t>: The Power of Flexibility (2016)</a:t>
            </a:r>
          </a:p>
          <a:p>
            <a:pPr>
              <a:spcBef>
                <a:spcPts val="1200"/>
              </a:spcBef>
            </a:pPr>
            <a:r>
              <a:rPr lang="en-US" sz="2200" b="1" dirty="0"/>
              <a:t>Pew</a:t>
            </a:r>
            <a:r>
              <a:rPr lang="en-US" sz="2200" dirty="0"/>
              <a:t>: After Decades of Decline, a Rise in Stay-at-Home Mothers (2012)</a:t>
            </a:r>
          </a:p>
          <a:p>
            <a:pPr>
              <a:spcBef>
                <a:spcPts val="1200"/>
              </a:spcBef>
            </a:pPr>
            <a:r>
              <a:rPr lang="en-US" sz="2200" b="1" dirty="0"/>
              <a:t>DOE:</a:t>
            </a:r>
            <a:r>
              <a:rPr lang="en-US" sz="2200" dirty="0"/>
              <a:t> Department of Education Data (2017)</a:t>
            </a:r>
          </a:p>
          <a:p>
            <a:pPr>
              <a:spcBef>
                <a:spcPts val="1200"/>
              </a:spcBef>
            </a:pPr>
            <a:r>
              <a:rPr lang="en-US" sz="2200" b="1" dirty="0"/>
              <a:t>BLS:</a:t>
            </a:r>
            <a:r>
              <a:rPr lang="en-US" sz="2200" dirty="0"/>
              <a:t> Bureau of Labor Data (2017)</a:t>
            </a:r>
          </a:p>
        </p:txBody>
      </p:sp>
    </p:spTree>
    <p:extLst>
      <p:ext uri="{BB962C8B-B14F-4D97-AF65-F5344CB8AC3E}">
        <p14:creationId xmlns:p14="http://schemas.microsoft.com/office/powerpoint/2010/main" val="379392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49569"/>
          </a:xfrm>
        </p:spPr>
        <p:txBody>
          <a:bodyPr/>
          <a:lstStyle/>
          <a:p>
            <a:pPr eaLnBrk="1" hangingPunct="1"/>
            <a:r>
              <a:rPr lang="en-US" altLang="en-US" sz="4800" dirty="0">
                <a:solidFill>
                  <a:srgbClr val="C00000"/>
                </a:solidFill>
              </a:rPr>
              <a:t>Top Concerns: Re-Entry Professionals </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15</a:t>
            </a:fld>
            <a:endParaRPr lang="en-US" altLang="en-US" dirty="0">
              <a:solidFill>
                <a:srgbClr val="000000"/>
              </a:solidFill>
            </a:endParaRPr>
          </a:p>
        </p:txBody>
      </p:sp>
      <p:sp>
        <p:nvSpPr>
          <p:cNvPr id="4099" name="Rectangle 3"/>
          <p:cNvSpPr>
            <a:spLocks noGrp="1" noChangeArrowheads="1"/>
          </p:cNvSpPr>
          <p:nvPr>
            <p:ph type="body" idx="4294967295"/>
          </p:nvPr>
        </p:nvSpPr>
        <p:spPr>
          <a:xfrm>
            <a:off x="609600" y="1401288"/>
            <a:ext cx="11146971" cy="5456712"/>
          </a:xfrm>
        </p:spPr>
        <p:txBody>
          <a:bodyPr/>
          <a:lstStyle/>
          <a:p>
            <a:pPr>
              <a:lnSpc>
                <a:spcPct val="150000"/>
              </a:lnSpc>
            </a:pPr>
            <a:r>
              <a:rPr lang="en-US" sz="2400" dirty="0"/>
              <a:t>Readiness</a:t>
            </a:r>
          </a:p>
          <a:p>
            <a:pPr lvl="1">
              <a:lnSpc>
                <a:spcPct val="150000"/>
              </a:lnSpc>
            </a:pPr>
            <a:r>
              <a:rPr lang="en-US" sz="2200" dirty="0"/>
              <a:t>Am I ready?  Is my family ready?</a:t>
            </a:r>
          </a:p>
          <a:p>
            <a:pPr lvl="1">
              <a:lnSpc>
                <a:spcPct val="150000"/>
              </a:lnSpc>
            </a:pPr>
            <a:r>
              <a:rPr lang="en-US" sz="2200" dirty="0"/>
              <a:t>Concern about rate of ramp up</a:t>
            </a:r>
          </a:p>
          <a:p>
            <a:pPr>
              <a:lnSpc>
                <a:spcPct val="150000"/>
              </a:lnSpc>
            </a:pPr>
            <a:r>
              <a:rPr lang="en-US" sz="2400" dirty="0"/>
              <a:t>Technology gap</a:t>
            </a:r>
          </a:p>
          <a:p>
            <a:pPr>
              <a:lnSpc>
                <a:spcPct val="150000"/>
              </a:lnSpc>
            </a:pPr>
            <a:r>
              <a:rPr lang="en-US" sz="2400" dirty="0"/>
              <a:t>Lack of confidence</a:t>
            </a:r>
          </a:p>
          <a:p>
            <a:pPr>
              <a:lnSpc>
                <a:spcPct val="150000"/>
              </a:lnSpc>
            </a:pPr>
            <a:r>
              <a:rPr lang="en-US" sz="2400" dirty="0"/>
              <a:t>Uncertainty of career focus or desire to change focus</a:t>
            </a:r>
          </a:p>
          <a:p>
            <a:pPr>
              <a:lnSpc>
                <a:spcPct val="150000"/>
              </a:lnSpc>
            </a:pPr>
            <a:r>
              <a:rPr lang="en-US" sz="2400" dirty="0"/>
              <a:t>Absence of professional network</a:t>
            </a:r>
          </a:p>
          <a:p>
            <a:pPr>
              <a:lnSpc>
                <a:spcPct val="150000"/>
              </a:lnSpc>
            </a:pPr>
            <a:r>
              <a:rPr lang="en-US" sz="2400" dirty="0"/>
              <a:t>Outdated industry knowledge</a:t>
            </a:r>
          </a:p>
          <a:p>
            <a:endParaRPr lang="en-US" dirty="0"/>
          </a:p>
          <a:p>
            <a:endParaRPr lang="en-US" dirty="0"/>
          </a:p>
          <a:p>
            <a:pPr marL="0" indent="0" eaLnBrk="1" hangingPunct="1">
              <a:spcBef>
                <a:spcPts val="0"/>
              </a:spcBef>
              <a:buNone/>
            </a:pPr>
            <a:endParaRPr lang="en-US" alt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0522" y="1577003"/>
            <a:ext cx="4331878" cy="3059389"/>
          </a:xfrm>
          <a:prstGeom prst="rect">
            <a:avLst/>
          </a:prstGeom>
        </p:spPr>
      </p:pic>
    </p:spTree>
    <p:extLst>
      <p:ext uri="{BB962C8B-B14F-4D97-AF65-F5344CB8AC3E}">
        <p14:creationId xmlns:p14="http://schemas.microsoft.com/office/powerpoint/2010/main" val="30595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dirty="0">
                <a:solidFill>
                  <a:srgbClr val="C00000"/>
                </a:solidFill>
              </a:rPr>
              <a:t>Top Concerns:  Employers Hiring Re-Entry </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16</a:t>
            </a:fld>
            <a:endParaRPr lang="en-US" altLang="en-US" dirty="0">
              <a:solidFill>
                <a:srgbClr val="000000"/>
              </a:solidFill>
            </a:endParaRPr>
          </a:p>
        </p:txBody>
      </p:sp>
      <p:sp>
        <p:nvSpPr>
          <p:cNvPr id="4099" name="Rectangle 3"/>
          <p:cNvSpPr>
            <a:spLocks noGrp="1" noChangeArrowheads="1"/>
          </p:cNvSpPr>
          <p:nvPr>
            <p:ph type="body" idx="4294967295"/>
          </p:nvPr>
        </p:nvSpPr>
        <p:spPr>
          <a:xfrm>
            <a:off x="926275" y="1543792"/>
            <a:ext cx="9702141" cy="5196733"/>
          </a:xfrm>
        </p:spPr>
        <p:txBody>
          <a:bodyPr/>
          <a:lstStyle/>
          <a:p>
            <a:pPr>
              <a:lnSpc>
                <a:spcPct val="150000"/>
              </a:lnSpc>
            </a:pPr>
            <a:r>
              <a:rPr lang="en-US" dirty="0"/>
              <a:t>Commitment to company and to job</a:t>
            </a:r>
          </a:p>
          <a:p>
            <a:pPr>
              <a:lnSpc>
                <a:spcPct val="150000"/>
              </a:lnSpc>
            </a:pPr>
            <a:r>
              <a:rPr lang="en-US" dirty="0"/>
              <a:t>Technology gap</a:t>
            </a:r>
          </a:p>
          <a:p>
            <a:pPr>
              <a:lnSpc>
                <a:spcPct val="150000"/>
              </a:lnSpc>
            </a:pPr>
            <a:r>
              <a:rPr lang="en-US" dirty="0"/>
              <a:t>Lack of confidence</a:t>
            </a:r>
          </a:p>
          <a:p>
            <a:pPr>
              <a:lnSpc>
                <a:spcPct val="150000"/>
              </a:lnSpc>
            </a:pPr>
            <a:r>
              <a:rPr lang="en-US" dirty="0"/>
              <a:t>Overqualified</a:t>
            </a:r>
          </a:p>
          <a:p>
            <a:pPr marL="0" indent="0">
              <a:buNone/>
            </a:pPr>
            <a:endParaRPr lang="en-US" dirty="0"/>
          </a:p>
          <a:p>
            <a:endParaRPr lang="en-US" dirty="0"/>
          </a:p>
          <a:p>
            <a:pPr marL="0" indent="0" eaLnBrk="1" hangingPunct="1">
              <a:spcBef>
                <a:spcPts val="0"/>
              </a:spcBef>
              <a:buNone/>
            </a:pPr>
            <a:endParaRPr lang="en-US" altLang="en-US"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553" y="2690049"/>
            <a:ext cx="4190457" cy="2789272"/>
          </a:xfrm>
          <a:prstGeom prst="rect">
            <a:avLst/>
          </a:prstGeom>
        </p:spPr>
      </p:pic>
    </p:spTree>
    <p:extLst>
      <p:ext uri="{BB962C8B-B14F-4D97-AF65-F5344CB8AC3E}">
        <p14:creationId xmlns:p14="http://schemas.microsoft.com/office/powerpoint/2010/main" val="17709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98718" y="2060444"/>
            <a:ext cx="9761517" cy="2476996"/>
          </a:xfrm>
        </p:spPr>
        <p:txBody>
          <a:bodyPr/>
          <a:lstStyle/>
          <a:p>
            <a:pPr marL="0" indent="0" algn="ctr">
              <a:spcBef>
                <a:spcPts val="0"/>
              </a:spcBef>
              <a:buNone/>
            </a:pPr>
            <a:r>
              <a:rPr lang="en-US" sz="6600" dirty="0">
                <a:solidFill>
                  <a:srgbClr val="C00000"/>
                </a:solidFill>
              </a:rPr>
              <a:t>Tips for Re-Entry</a:t>
            </a:r>
          </a:p>
          <a:p>
            <a:pPr marL="0" indent="0" algn="ctr">
              <a:spcBef>
                <a:spcPts val="0"/>
              </a:spcBef>
              <a:buNone/>
            </a:pPr>
            <a:endParaRPr lang="en-US" sz="6600" dirty="0">
              <a:solidFill>
                <a:srgbClr val="C00000"/>
              </a:solidFill>
            </a:endParaRPr>
          </a:p>
          <a:p>
            <a:pPr marL="0" indent="0" algn="ctr">
              <a:spcBef>
                <a:spcPts val="0"/>
              </a:spcBef>
              <a:buNone/>
            </a:pPr>
            <a:endParaRPr lang="en-US" sz="6600" dirty="0">
              <a:solidFill>
                <a:srgbClr val="C00000"/>
              </a:solidFill>
            </a:endParaRPr>
          </a:p>
        </p:txBody>
      </p:sp>
      <p:sp>
        <p:nvSpPr>
          <p:cNvPr id="5" name="Title 4"/>
          <p:cNvSpPr>
            <a:spLocks noGrp="1"/>
          </p:cNvSpPr>
          <p:nvPr>
            <p:ph type="title" idx="4294967295"/>
          </p:nvPr>
        </p:nvSpPr>
        <p:spPr>
          <a:xfrm>
            <a:off x="1524000" y="152400"/>
            <a:ext cx="8229600" cy="1066800"/>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342" y="3761531"/>
            <a:ext cx="3048000" cy="2524125"/>
          </a:xfrm>
          <a:prstGeom prst="rect">
            <a:avLst/>
          </a:prstGeom>
        </p:spPr>
      </p:pic>
    </p:spTree>
    <p:extLst>
      <p:ext uri="{BB962C8B-B14F-4D97-AF65-F5344CB8AC3E}">
        <p14:creationId xmlns:p14="http://schemas.microsoft.com/office/powerpoint/2010/main" val="422342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1430000" cy="999506"/>
          </a:xfrm>
        </p:spPr>
        <p:txBody>
          <a:bodyPr/>
          <a:lstStyle/>
          <a:p>
            <a:pPr eaLnBrk="1" hangingPunct="1"/>
            <a:r>
              <a:rPr lang="en-US" altLang="en-US" dirty="0">
                <a:solidFill>
                  <a:srgbClr val="C00000"/>
                </a:solidFill>
              </a:rPr>
              <a:t>Self-Assessment: What Do I Offer and Value?</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18</a:t>
            </a:fld>
            <a:endParaRPr lang="en-US" altLang="en-US" dirty="0">
              <a:solidFill>
                <a:srgbClr val="000000"/>
              </a:solidFill>
            </a:endParaRPr>
          </a:p>
        </p:txBody>
      </p:sp>
      <p:sp>
        <p:nvSpPr>
          <p:cNvPr id="4099" name="Rectangle 3"/>
          <p:cNvSpPr>
            <a:spLocks noGrp="1" noChangeArrowheads="1"/>
          </p:cNvSpPr>
          <p:nvPr>
            <p:ph type="body" idx="4294967295"/>
          </p:nvPr>
        </p:nvSpPr>
        <p:spPr>
          <a:xfrm>
            <a:off x="926275" y="1543792"/>
            <a:ext cx="9702141" cy="5196733"/>
          </a:xfrm>
        </p:spPr>
        <p:txBody>
          <a:bodyPr/>
          <a:lstStyle/>
          <a:p>
            <a:pPr marL="457200" indent="-457200">
              <a:spcBef>
                <a:spcPts val="0"/>
              </a:spcBef>
            </a:pPr>
            <a:r>
              <a:rPr lang="en-US" sz="3200" dirty="0"/>
              <a:t>Personality traits</a:t>
            </a:r>
          </a:p>
          <a:p>
            <a:pPr marL="0" indent="-457200">
              <a:spcBef>
                <a:spcPts val="0"/>
              </a:spcBef>
            </a:pPr>
            <a:endParaRPr lang="en-US" sz="3200" dirty="0"/>
          </a:p>
          <a:p>
            <a:pPr marL="457200" indent="-457200">
              <a:spcBef>
                <a:spcPts val="0"/>
              </a:spcBef>
            </a:pPr>
            <a:r>
              <a:rPr lang="en-US" sz="3200" dirty="0"/>
              <a:t>Functional skills</a:t>
            </a:r>
          </a:p>
          <a:p>
            <a:pPr marL="457200" indent="-457200">
              <a:spcBef>
                <a:spcPts val="0"/>
              </a:spcBef>
            </a:pPr>
            <a:endParaRPr lang="en-US" sz="3200" dirty="0"/>
          </a:p>
          <a:p>
            <a:pPr marL="457200" indent="-457200">
              <a:spcBef>
                <a:spcPts val="0"/>
              </a:spcBef>
            </a:pPr>
            <a:r>
              <a:rPr lang="en-US" sz="3200" dirty="0"/>
              <a:t>Motivations/Values  </a:t>
            </a:r>
          </a:p>
          <a:p>
            <a:pPr marL="0" indent="0">
              <a:spcBef>
                <a:spcPts val="0"/>
              </a:spcBef>
              <a:buNone/>
            </a:pPr>
            <a:endParaRPr lang="en-US" sz="3200" dirty="0"/>
          </a:p>
          <a:p>
            <a:pPr marL="457200" indent="-457200">
              <a:spcBef>
                <a:spcPts val="0"/>
              </a:spcBef>
            </a:pPr>
            <a:r>
              <a:rPr lang="en-US" sz="3200" dirty="0"/>
              <a:t>Work environment preferences</a:t>
            </a:r>
          </a:p>
          <a:p>
            <a:pPr marL="0" indent="0">
              <a:spcBef>
                <a:spcPts val="0"/>
              </a:spcBef>
              <a:buNone/>
            </a:pPr>
            <a:endParaRPr lang="en-US" sz="3200" dirty="0"/>
          </a:p>
          <a:p>
            <a:pPr marL="0" indent="0" algn="ctr">
              <a:spcBef>
                <a:spcPts val="0"/>
              </a:spcBef>
              <a:buNone/>
            </a:pPr>
            <a:r>
              <a:rPr lang="en-US" sz="3200" i="1" dirty="0"/>
              <a:t>How do these impact your career choices?</a:t>
            </a:r>
          </a:p>
          <a:p>
            <a:pPr marL="0" indent="0">
              <a:spcBef>
                <a:spcPts val="0"/>
              </a:spcBef>
              <a:buNone/>
            </a:pPr>
            <a:endParaRPr lang="en-US" dirty="0"/>
          </a:p>
          <a:p>
            <a:pPr marL="0" indent="0">
              <a:spcBef>
                <a:spcPts val="0"/>
              </a:spcBef>
              <a:buNone/>
            </a:pPr>
            <a:endParaRPr lang="en-US" altLang="en-US" dirty="0"/>
          </a:p>
          <a:p>
            <a:pPr marL="0" indent="0">
              <a:buNone/>
            </a:pPr>
            <a:endParaRPr lang="en-US" dirty="0"/>
          </a:p>
          <a:p>
            <a:endParaRPr lang="en-US" dirty="0"/>
          </a:p>
          <a:p>
            <a:pPr marL="0" indent="0" eaLnBrk="1" hangingPunct="1">
              <a:spcBef>
                <a:spcPts val="0"/>
              </a:spcBef>
              <a:buNone/>
            </a:pPr>
            <a:endParaRPr lang="en-US" altLang="en-US" i="1" dirty="0"/>
          </a:p>
        </p:txBody>
      </p:sp>
    </p:spTree>
    <p:extLst>
      <p:ext uri="{BB962C8B-B14F-4D97-AF65-F5344CB8AC3E}">
        <p14:creationId xmlns:p14="http://schemas.microsoft.com/office/powerpoint/2010/main" val="296777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dirty="0">
                <a:solidFill>
                  <a:srgbClr val="C00000"/>
                </a:solidFill>
              </a:rPr>
              <a:t>Explore Careers and Industries Suited for You</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19</a:t>
            </a:fld>
            <a:endParaRPr lang="en-US" altLang="en-US" dirty="0">
              <a:solidFill>
                <a:srgbClr val="000000"/>
              </a:solidFill>
            </a:endParaRPr>
          </a:p>
        </p:txBody>
      </p:sp>
      <p:sp>
        <p:nvSpPr>
          <p:cNvPr id="4099" name="Rectangle 3"/>
          <p:cNvSpPr>
            <a:spLocks noGrp="1" noChangeArrowheads="1"/>
          </p:cNvSpPr>
          <p:nvPr>
            <p:ph type="body" idx="4294967295"/>
          </p:nvPr>
        </p:nvSpPr>
        <p:spPr>
          <a:xfrm>
            <a:off x="926275" y="1336432"/>
            <a:ext cx="9702141" cy="5404094"/>
          </a:xfrm>
        </p:spPr>
        <p:txBody>
          <a:bodyPr/>
          <a:lstStyle/>
          <a:p>
            <a:pPr>
              <a:spcBef>
                <a:spcPts val="0"/>
              </a:spcBef>
            </a:pPr>
            <a:r>
              <a:rPr lang="en-US" dirty="0"/>
              <a:t>Department of Labor Occupational Information Network (DOL O*Net): </a:t>
            </a:r>
            <a:r>
              <a:rPr lang="en-US" u="sng" dirty="0">
                <a:hlinkClick r:id="rId3"/>
              </a:rPr>
              <a:t>www.onetonline.org</a:t>
            </a:r>
            <a:endParaRPr lang="en-US" dirty="0"/>
          </a:p>
          <a:p>
            <a:pPr marL="0" indent="0">
              <a:spcBef>
                <a:spcPts val="0"/>
              </a:spcBef>
              <a:buNone/>
            </a:pPr>
            <a:endParaRPr lang="en-US" dirty="0"/>
          </a:p>
          <a:p>
            <a:pPr>
              <a:spcBef>
                <a:spcPts val="0"/>
              </a:spcBef>
            </a:pPr>
            <a:r>
              <a:rPr lang="en-US" dirty="0"/>
              <a:t>DOL O*Net Interest Profiler:  </a:t>
            </a:r>
            <a:r>
              <a:rPr lang="en-US" u="sng" dirty="0">
                <a:hlinkClick r:id="rId4"/>
              </a:rPr>
              <a:t>www.mynextmove.org/explore/ip</a:t>
            </a:r>
            <a:r>
              <a:rPr lang="en-US" dirty="0"/>
              <a:t> </a:t>
            </a:r>
          </a:p>
          <a:p>
            <a:pPr>
              <a:spcBef>
                <a:spcPts val="0"/>
              </a:spcBef>
            </a:pPr>
            <a:endParaRPr lang="en-US" dirty="0"/>
          </a:p>
          <a:p>
            <a:pPr>
              <a:spcBef>
                <a:spcPts val="0"/>
              </a:spcBef>
            </a:pPr>
            <a:r>
              <a:rPr lang="en-US" dirty="0"/>
              <a:t>Vault – Career Intelligence:  </a:t>
            </a:r>
            <a:r>
              <a:rPr lang="en-US" dirty="0">
                <a:hlinkClick r:id="rId5"/>
              </a:rPr>
              <a:t>www.vault.com</a:t>
            </a:r>
            <a:endParaRPr lang="en-US" dirty="0"/>
          </a:p>
          <a:p>
            <a:pPr>
              <a:spcBef>
                <a:spcPts val="0"/>
              </a:spcBef>
            </a:pPr>
            <a:endParaRPr lang="en-US" dirty="0"/>
          </a:p>
          <a:p>
            <a:pPr>
              <a:spcBef>
                <a:spcPts val="0"/>
              </a:spcBef>
            </a:pPr>
            <a:r>
              <a:rPr lang="en-US" dirty="0"/>
              <a:t>Spotlight on Careers:  </a:t>
            </a:r>
            <a:r>
              <a:rPr lang="en-US" dirty="0">
                <a:hlinkClick r:id="rId6"/>
              </a:rPr>
              <a:t>www.spotlightoncareers.org</a:t>
            </a:r>
            <a:endParaRPr lang="en-US" dirty="0"/>
          </a:p>
          <a:p>
            <a:pPr>
              <a:spcBef>
                <a:spcPts val="0"/>
              </a:spcBef>
            </a:pPr>
            <a:endParaRPr lang="en-US" dirty="0"/>
          </a:p>
          <a:p>
            <a:pPr>
              <a:spcBef>
                <a:spcPts val="0"/>
              </a:spcBef>
            </a:pPr>
            <a:r>
              <a:rPr lang="en-US" dirty="0"/>
              <a:t>Mission-driven careers:  </a:t>
            </a:r>
            <a:r>
              <a:rPr lang="en-US" dirty="0">
                <a:hlinkClick r:id="rId7"/>
              </a:rPr>
              <a:t>www.idealist.org</a:t>
            </a:r>
            <a:endParaRPr lang="en-US" dirty="0"/>
          </a:p>
          <a:p>
            <a:endParaRPr lang="en-US" dirty="0"/>
          </a:p>
          <a:p>
            <a:pPr marL="0" indent="0" eaLnBrk="1" hangingPunct="1">
              <a:spcBef>
                <a:spcPts val="0"/>
              </a:spcBef>
              <a:buNone/>
            </a:pPr>
            <a:endParaRPr lang="en-US" altLang="en-US" i="1" dirty="0"/>
          </a:p>
        </p:txBody>
      </p:sp>
    </p:spTree>
    <p:extLst>
      <p:ext uri="{BB962C8B-B14F-4D97-AF65-F5344CB8AC3E}">
        <p14:creationId xmlns:p14="http://schemas.microsoft.com/office/powerpoint/2010/main" val="315925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9" y="489397"/>
            <a:ext cx="11037194" cy="5972503"/>
          </a:xfrm>
          <a:prstGeom prst="rect">
            <a:avLst/>
          </a:prstGeom>
        </p:spPr>
      </p:pic>
    </p:spTree>
    <p:extLst>
      <p:ext uri="{BB962C8B-B14F-4D97-AF65-F5344CB8AC3E}">
        <p14:creationId xmlns:p14="http://schemas.microsoft.com/office/powerpoint/2010/main" val="4539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dirty="0">
                <a:solidFill>
                  <a:srgbClr val="C00000"/>
                </a:solidFill>
              </a:rPr>
              <a:t>Embrace Technology NOW</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20</a:t>
            </a:fld>
            <a:endParaRPr lang="en-US" altLang="en-US" dirty="0">
              <a:solidFill>
                <a:srgbClr val="000000"/>
              </a:solidFill>
            </a:endParaRPr>
          </a:p>
        </p:txBody>
      </p:sp>
      <p:sp>
        <p:nvSpPr>
          <p:cNvPr id="4099" name="Rectangle 3"/>
          <p:cNvSpPr>
            <a:spLocks noGrp="1" noChangeArrowheads="1"/>
          </p:cNvSpPr>
          <p:nvPr>
            <p:ph type="body" idx="4294967295"/>
          </p:nvPr>
        </p:nvSpPr>
        <p:spPr>
          <a:xfrm>
            <a:off x="609601" y="1609858"/>
            <a:ext cx="10018816" cy="5130667"/>
          </a:xfrm>
        </p:spPr>
        <p:txBody>
          <a:bodyPr/>
          <a:lstStyle/>
          <a:p>
            <a:pPr>
              <a:spcBef>
                <a:spcPts val="0"/>
              </a:spcBef>
            </a:pPr>
            <a:r>
              <a:rPr lang="en-US" dirty="0"/>
              <a:t>Identify BASIC Skills Needed </a:t>
            </a:r>
          </a:p>
          <a:p>
            <a:pPr lvl="1">
              <a:lnSpc>
                <a:spcPct val="150000"/>
              </a:lnSpc>
              <a:spcBef>
                <a:spcPts val="0"/>
              </a:spcBef>
            </a:pPr>
            <a:r>
              <a:rPr lang="en-US" dirty="0"/>
              <a:t>Microsoft Office Suite – Word, Excel PowerPoint</a:t>
            </a:r>
          </a:p>
          <a:p>
            <a:pPr lvl="1">
              <a:lnSpc>
                <a:spcPct val="150000"/>
              </a:lnSpc>
              <a:spcBef>
                <a:spcPts val="0"/>
              </a:spcBef>
            </a:pPr>
            <a:r>
              <a:rPr lang="en-US" dirty="0"/>
              <a:t>Business email platform and calendar tool</a:t>
            </a:r>
          </a:p>
          <a:p>
            <a:pPr lvl="2">
              <a:lnSpc>
                <a:spcPct val="150000"/>
              </a:lnSpc>
              <a:spcBef>
                <a:spcPts val="0"/>
              </a:spcBef>
            </a:pPr>
            <a:r>
              <a:rPr lang="en-US" sz="2400" dirty="0"/>
              <a:t>Outlook, Google/Gmail, Amazon Web Services</a:t>
            </a:r>
          </a:p>
          <a:p>
            <a:pPr lvl="1">
              <a:lnSpc>
                <a:spcPct val="150000"/>
              </a:lnSpc>
              <a:spcBef>
                <a:spcPts val="0"/>
              </a:spcBef>
            </a:pPr>
            <a:r>
              <a:rPr lang="en-US" dirty="0"/>
              <a:t>Use of a </a:t>
            </a:r>
            <a:r>
              <a:rPr lang="en-US" dirty="0" err="1"/>
              <a:t>SmartPhone</a:t>
            </a:r>
            <a:r>
              <a:rPr lang="en-US" dirty="0"/>
              <a:t> – texts, apps, notes, reminders</a:t>
            </a:r>
          </a:p>
          <a:p>
            <a:pPr lvl="1">
              <a:lnSpc>
                <a:spcPct val="150000"/>
              </a:lnSpc>
              <a:spcBef>
                <a:spcPts val="0"/>
              </a:spcBef>
            </a:pPr>
            <a:r>
              <a:rPr lang="en-US" dirty="0"/>
              <a:t>Videoconferencing – skype, zoom, GoToMeeting, </a:t>
            </a:r>
            <a:r>
              <a:rPr lang="en-US" dirty="0" err="1"/>
              <a:t>webex</a:t>
            </a:r>
            <a:endParaRPr lang="en-US" dirty="0"/>
          </a:p>
          <a:p>
            <a:pPr lvl="1">
              <a:lnSpc>
                <a:spcPct val="150000"/>
              </a:lnSpc>
              <a:spcBef>
                <a:spcPts val="0"/>
              </a:spcBef>
            </a:pPr>
            <a:r>
              <a:rPr lang="en-US" dirty="0"/>
              <a:t>Internet browsers – Chrome, IE, Safari, Firefox</a:t>
            </a:r>
          </a:p>
          <a:p>
            <a:pPr lvl="1">
              <a:lnSpc>
                <a:spcPct val="150000"/>
              </a:lnSpc>
              <a:spcBef>
                <a:spcPts val="0"/>
              </a:spcBef>
            </a:pPr>
            <a:r>
              <a:rPr lang="en-US" dirty="0"/>
              <a:t>Social media for business – LinkedIn, Twitter, Fb, </a:t>
            </a:r>
            <a:r>
              <a:rPr lang="en-US" dirty="0" err="1"/>
              <a:t>Insta</a:t>
            </a:r>
            <a:endParaRPr lang="en-US" dirty="0"/>
          </a:p>
          <a:p>
            <a:pPr lvl="1">
              <a:lnSpc>
                <a:spcPct val="150000"/>
              </a:lnSpc>
              <a:spcBef>
                <a:spcPts val="0"/>
              </a:spcBef>
            </a:pPr>
            <a:r>
              <a:rPr lang="en-US" dirty="0"/>
              <a:t>Ability to troubleshoot</a:t>
            </a:r>
          </a:p>
          <a:p>
            <a:pPr lvl="1">
              <a:spcBef>
                <a:spcPts val="0"/>
              </a:spcBef>
            </a:pPr>
            <a:endParaRPr lang="en-US" dirty="0"/>
          </a:p>
          <a:p>
            <a:pPr marL="0" indent="0">
              <a:spcBef>
                <a:spcPts val="0"/>
              </a:spcBef>
              <a:buNone/>
            </a:pPr>
            <a:endParaRPr lang="en-US" dirty="0"/>
          </a:p>
          <a:p>
            <a:pPr marL="0" indent="0" eaLnBrk="1" hangingPunct="1">
              <a:spcBef>
                <a:spcPts val="0"/>
              </a:spcBef>
              <a:buNone/>
            </a:pPr>
            <a:endParaRPr lang="en-US" alt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3283" y="1756767"/>
            <a:ext cx="2588592" cy="1551133"/>
          </a:xfrm>
          <a:prstGeom prst="rect">
            <a:avLst/>
          </a:prstGeom>
        </p:spPr>
      </p:pic>
    </p:spTree>
    <p:extLst>
      <p:ext uri="{BB962C8B-B14F-4D97-AF65-F5344CB8AC3E}">
        <p14:creationId xmlns:p14="http://schemas.microsoft.com/office/powerpoint/2010/main" val="4547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Embrace Technology NOW</a:t>
            </a:r>
          </a:p>
        </p:txBody>
      </p:sp>
      <p:sp>
        <p:nvSpPr>
          <p:cNvPr id="4" name="Content Placeholder 3"/>
          <p:cNvSpPr>
            <a:spLocks noGrp="1"/>
          </p:cNvSpPr>
          <p:nvPr>
            <p:ph idx="1"/>
          </p:nvPr>
        </p:nvSpPr>
        <p:spPr>
          <a:xfrm>
            <a:off x="515155" y="1481069"/>
            <a:ext cx="11067245" cy="5087155"/>
          </a:xfrm>
        </p:spPr>
        <p:txBody>
          <a:bodyPr/>
          <a:lstStyle/>
          <a:p>
            <a:r>
              <a:rPr lang="en-US" dirty="0"/>
              <a:t>Take a skills assessment test</a:t>
            </a:r>
          </a:p>
          <a:p>
            <a:pPr lvl="1"/>
            <a:r>
              <a:rPr lang="en-US" dirty="0">
                <a:hlinkClick r:id="rId2"/>
              </a:rPr>
              <a:t>www.totaltesting.com</a:t>
            </a:r>
            <a:endParaRPr lang="en-US" dirty="0"/>
          </a:p>
          <a:p>
            <a:pPr lvl="1"/>
            <a:r>
              <a:rPr lang="en-US" dirty="0"/>
              <a:t>MS office skills checklists</a:t>
            </a:r>
          </a:p>
          <a:p>
            <a:r>
              <a:rPr lang="en-US" dirty="0"/>
              <a:t>Identify specialized technology skills</a:t>
            </a:r>
          </a:p>
          <a:p>
            <a:r>
              <a:rPr lang="en-US" dirty="0"/>
              <a:t>Get on LinkedIn, social media</a:t>
            </a:r>
          </a:p>
          <a:p>
            <a:r>
              <a:rPr lang="en-US" dirty="0"/>
              <a:t>Learn/refresh BEFORE you apply</a:t>
            </a:r>
          </a:p>
          <a:p>
            <a:r>
              <a:rPr lang="en-US" dirty="0"/>
              <a:t>Apply the skills you’ve learned</a:t>
            </a:r>
          </a:p>
          <a:p>
            <a:pPr lvl="1"/>
            <a:r>
              <a:rPr lang="en-US" dirty="0"/>
              <a:t>Volunteer, do a project for free, help out a friend/expert</a:t>
            </a:r>
          </a:p>
          <a:p>
            <a:r>
              <a:rPr lang="en-US" dirty="0"/>
              <a:t>Demonstrate to employer that your skills are strong</a:t>
            </a:r>
          </a:p>
          <a:p>
            <a:pPr lvl="1"/>
            <a:r>
              <a:rPr lang="en-US" dirty="0"/>
              <a:t>Concrete examples, technical jargon, work samples</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923" y="1405459"/>
            <a:ext cx="3262648" cy="2171700"/>
          </a:xfrm>
          <a:prstGeom prst="rect">
            <a:avLst/>
          </a:prstGeom>
        </p:spPr>
      </p:pic>
    </p:spTree>
    <p:extLst>
      <p:ext uri="{BB962C8B-B14F-4D97-AF65-F5344CB8AC3E}">
        <p14:creationId xmlns:p14="http://schemas.microsoft.com/office/powerpoint/2010/main" val="92301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828801" y="685800"/>
            <a:ext cx="8534400" cy="1981200"/>
          </a:xfrm>
        </p:spPr>
        <p:txBody>
          <a:bodyPr>
            <a:noAutofit/>
          </a:bodyPr>
          <a:lstStyle/>
          <a:p>
            <a:pPr fontAlgn="auto">
              <a:spcAft>
                <a:spcPts val="0"/>
              </a:spcAft>
              <a:defRPr/>
            </a:pPr>
            <a:r>
              <a:rPr lang="en-US" dirty="0"/>
              <a:t/>
            </a:r>
            <a:br>
              <a:rPr lang="en-US" dirty="0"/>
            </a:br>
            <a:r>
              <a:rPr lang="en-US" dirty="0"/>
              <a:t/>
            </a:r>
            <a:br>
              <a:rPr lang="en-US" dirty="0"/>
            </a:br>
            <a:r>
              <a:rPr lang="en-US" sz="4800" dirty="0">
                <a:solidFill>
                  <a:srgbClr val="C00000"/>
                </a:solidFill>
                <a:latin typeface="Garamond" panose="02020404030301010803" pitchFamily="18" charset="0"/>
              </a:rPr>
              <a:t>Resume Tips for </a:t>
            </a:r>
            <a:r>
              <a:rPr lang="en-US" sz="4800" dirty="0" err="1">
                <a:solidFill>
                  <a:srgbClr val="C00000"/>
                </a:solidFill>
                <a:latin typeface="Garamond" panose="02020404030301010803" pitchFamily="18" charset="0"/>
              </a:rPr>
              <a:t>Relaunchers</a:t>
            </a:r>
            <a:r>
              <a:rPr lang="en-US" sz="4800" dirty="0">
                <a:solidFill>
                  <a:srgbClr val="C00000"/>
                </a:solidFill>
                <a:latin typeface="Garamond" panose="02020404030301010803" pitchFamily="18" charset="0"/>
              </a:rPr>
              <a:t/>
            </a:r>
            <a:br>
              <a:rPr lang="en-US" sz="4800" dirty="0">
                <a:solidFill>
                  <a:srgbClr val="C00000"/>
                </a:solidFill>
                <a:latin typeface="Garamond" panose="02020404030301010803" pitchFamily="18" charset="0"/>
              </a:rPr>
            </a:br>
            <a:r>
              <a:rPr lang="en-US" sz="2800" dirty="0">
                <a:solidFill>
                  <a:srgbClr val="C00000"/>
                </a:solidFill>
                <a:latin typeface="Garamond" panose="02020404030301010803" pitchFamily="18" charset="0"/>
              </a:rPr>
              <a:t>(results &amp; accomplishments)</a:t>
            </a:r>
            <a:r>
              <a:rPr lang="en-US" sz="2800" dirty="0"/>
              <a:t/>
            </a:r>
            <a:br>
              <a:rPr lang="en-US" sz="2800" dirty="0"/>
            </a:br>
            <a:r>
              <a:rPr lang="en-US" dirty="0"/>
              <a:t/>
            </a:r>
            <a:br>
              <a:rPr lang="en-US" dirty="0"/>
            </a:br>
            <a:endParaRPr lang="en-US" sz="4400" dirty="0"/>
          </a:p>
        </p:txBody>
      </p:sp>
      <p:sp>
        <p:nvSpPr>
          <p:cNvPr id="26627" name="Slide Number Placeholder 17"/>
          <p:cNvSpPr>
            <a:spLocks/>
          </p:cNvSpPr>
          <p:nvPr/>
        </p:nvSpPr>
        <p:spPr bwMode="auto">
          <a:xfrm>
            <a:off x="10171113" y="6457193"/>
            <a:ext cx="366712" cy="365125"/>
          </a:xfrm>
          <a:prstGeom prst="rect">
            <a:avLst/>
          </a:prstGeom>
          <a:noFill/>
          <a:ln w="9525">
            <a:noFill/>
            <a:miter lim="800000"/>
            <a:headEnd/>
            <a:tailEnd/>
          </a:ln>
        </p:spPr>
        <p:txBody>
          <a:bodyPr anchor="b"/>
          <a:lstStyle/>
          <a:p>
            <a:pPr algn="r" fontAlgn="base">
              <a:spcBef>
                <a:spcPct val="0"/>
              </a:spcBef>
              <a:spcAft>
                <a:spcPct val="0"/>
              </a:spcAft>
            </a:pPr>
            <a:fld id="{BCB4EE4F-BFCC-46EC-B31E-B0C316AEC1DE}" type="slidenum">
              <a:rPr lang="en-US" sz="1000">
                <a:solidFill>
                  <a:srgbClr val="000000"/>
                </a:solidFill>
                <a:latin typeface="Lucida Sans Unicode" pitchFamily="34" charset="0"/>
              </a:rPr>
              <a:pPr algn="r" fontAlgn="base">
                <a:spcBef>
                  <a:spcPct val="0"/>
                </a:spcBef>
                <a:spcAft>
                  <a:spcPct val="0"/>
                </a:spcAft>
              </a:pPr>
              <a:t>22</a:t>
            </a:fld>
            <a:endParaRPr lang="en-US" sz="1000">
              <a:solidFill>
                <a:srgbClr val="000000"/>
              </a:solidFill>
              <a:latin typeface="Lucida Sans Unicode"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2242" y="2799593"/>
            <a:ext cx="41953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1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dirty="0">
                <a:solidFill>
                  <a:srgbClr val="C00000"/>
                </a:solidFill>
              </a:rPr>
              <a:t>Types of Resumes</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23</a:t>
            </a:fld>
            <a:endParaRPr lang="en-US" altLang="en-US" dirty="0">
              <a:solidFill>
                <a:srgbClr val="000000"/>
              </a:solidFill>
            </a:endParaRPr>
          </a:p>
        </p:txBody>
      </p:sp>
      <p:sp>
        <p:nvSpPr>
          <p:cNvPr id="4099" name="Rectangle 3"/>
          <p:cNvSpPr>
            <a:spLocks noGrp="1" noChangeArrowheads="1"/>
          </p:cNvSpPr>
          <p:nvPr>
            <p:ph type="body" idx="4294967295"/>
          </p:nvPr>
        </p:nvSpPr>
        <p:spPr>
          <a:xfrm>
            <a:off x="926275" y="1300766"/>
            <a:ext cx="9702141" cy="5439759"/>
          </a:xfrm>
        </p:spPr>
        <p:txBody>
          <a:bodyPr/>
          <a:lstStyle/>
          <a:p>
            <a:pPr marL="0" indent="-457200">
              <a:spcBef>
                <a:spcPts val="0"/>
              </a:spcBef>
            </a:pPr>
            <a:r>
              <a:rPr lang="en-US" sz="2400" dirty="0"/>
              <a:t>Chronological</a:t>
            </a:r>
          </a:p>
          <a:p>
            <a:pPr marL="914400" lvl="1" indent="-457200">
              <a:spcBef>
                <a:spcPts val="0"/>
              </a:spcBef>
              <a:buClr>
                <a:srgbClr val="009900"/>
              </a:buClr>
              <a:buSzPct val="80000"/>
            </a:pPr>
            <a:r>
              <a:rPr lang="en-US" dirty="0"/>
              <a:t>Brief summary or profile of skills/accomplishments</a:t>
            </a:r>
          </a:p>
          <a:p>
            <a:pPr marL="914400" lvl="1" indent="-457200">
              <a:spcBef>
                <a:spcPts val="0"/>
              </a:spcBef>
              <a:buClr>
                <a:srgbClr val="009900"/>
              </a:buClr>
              <a:buSzPct val="80000"/>
            </a:pPr>
            <a:r>
              <a:rPr lang="en-US" dirty="0"/>
              <a:t>Lists jobs with most recent first</a:t>
            </a:r>
          </a:p>
          <a:p>
            <a:pPr marL="914400" lvl="1" indent="-457200">
              <a:spcBef>
                <a:spcPts val="0"/>
              </a:spcBef>
              <a:buClr>
                <a:srgbClr val="009900"/>
              </a:buClr>
              <a:buSzPct val="80000"/>
            </a:pPr>
            <a:r>
              <a:rPr lang="en-US" i="1" dirty="0"/>
              <a:t>Pro: </a:t>
            </a:r>
            <a:r>
              <a:rPr lang="en-US" dirty="0"/>
              <a:t>easy to follow, figure out story</a:t>
            </a:r>
          </a:p>
          <a:p>
            <a:pPr marL="914400" lvl="1" indent="-457200">
              <a:spcBef>
                <a:spcPts val="0"/>
              </a:spcBef>
              <a:buClr>
                <a:srgbClr val="009900"/>
              </a:buClr>
              <a:buSzPct val="80000"/>
            </a:pPr>
            <a:r>
              <a:rPr lang="en-US" i="1" dirty="0"/>
              <a:t>Con</a:t>
            </a:r>
            <a:r>
              <a:rPr lang="en-US" dirty="0"/>
              <a:t>: gaps and movement obvious</a:t>
            </a:r>
          </a:p>
          <a:p>
            <a:pPr marL="0" lvl="1" indent="-457200">
              <a:spcBef>
                <a:spcPts val="0"/>
              </a:spcBef>
              <a:buNone/>
            </a:pPr>
            <a:endParaRPr lang="en-US" dirty="0"/>
          </a:p>
          <a:p>
            <a:pPr marL="0" indent="-457200">
              <a:spcBef>
                <a:spcPts val="0"/>
              </a:spcBef>
            </a:pPr>
            <a:r>
              <a:rPr lang="en-US" sz="2400" dirty="0"/>
              <a:t>Functional</a:t>
            </a:r>
          </a:p>
          <a:p>
            <a:pPr marL="914400" lvl="1" indent="-457200">
              <a:spcBef>
                <a:spcPts val="0"/>
              </a:spcBef>
              <a:buClr>
                <a:srgbClr val="009900"/>
              </a:buClr>
              <a:buSzPct val="80000"/>
            </a:pPr>
            <a:r>
              <a:rPr lang="en-US" dirty="0"/>
              <a:t>Highlights skills/results then briefly lists work history</a:t>
            </a:r>
          </a:p>
          <a:p>
            <a:pPr marL="914400" lvl="1" indent="-457200">
              <a:spcBef>
                <a:spcPts val="0"/>
              </a:spcBef>
              <a:buClr>
                <a:srgbClr val="009900"/>
              </a:buClr>
              <a:buSzPct val="80000"/>
            </a:pPr>
            <a:r>
              <a:rPr lang="en-US" i="1" dirty="0"/>
              <a:t>Pro</a:t>
            </a:r>
            <a:r>
              <a:rPr lang="en-US" dirty="0"/>
              <a:t>: may work for re-entry, transition</a:t>
            </a:r>
          </a:p>
          <a:p>
            <a:pPr marL="914400" lvl="1" indent="-457200">
              <a:spcBef>
                <a:spcPts val="0"/>
              </a:spcBef>
              <a:buClr>
                <a:srgbClr val="009900"/>
              </a:buClr>
              <a:buSzPct val="80000"/>
            </a:pPr>
            <a:r>
              <a:rPr lang="en-US" i="1" dirty="0"/>
              <a:t>Con</a:t>
            </a:r>
            <a:r>
              <a:rPr lang="en-US" dirty="0"/>
              <a:t>: hard to piece story together</a:t>
            </a:r>
          </a:p>
          <a:p>
            <a:pPr marL="0" lvl="1" indent="-457200">
              <a:spcBef>
                <a:spcPts val="0"/>
              </a:spcBef>
              <a:buNone/>
            </a:pPr>
            <a:endParaRPr lang="en-US" dirty="0"/>
          </a:p>
          <a:p>
            <a:pPr marL="0" indent="0" eaLnBrk="1" hangingPunct="1">
              <a:spcBef>
                <a:spcPts val="0"/>
              </a:spcBef>
              <a:buNone/>
            </a:pPr>
            <a:endParaRPr lang="en-US" altLang="en-US" sz="2400" i="1" dirty="0"/>
          </a:p>
          <a:p>
            <a:pPr marL="0" indent="0" eaLnBrk="1" hangingPunct="1">
              <a:spcBef>
                <a:spcPts val="0"/>
              </a:spcBef>
              <a:buNone/>
            </a:pPr>
            <a:r>
              <a:rPr lang="en-US" sz="2400" dirty="0"/>
              <a:t>Which serves as the </a:t>
            </a:r>
            <a:r>
              <a:rPr lang="en-US" sz="2400" b="1" i="1" dirty="0">
                <a:solidFill>
                  <a:srgbClr val="C00000"/>
                </a:solidFill>
              </a:rPr>
              <a:t>best selling tool</a:t>
            </a:r>
            <a:r>
              <a:rPr lang="en-US" sz="2400" b="1" dirty="0">
                <a:solidFill>
                  <a:srgbClr val="C00000"/>
                </a:solidFill>
              </a:rPr>
              <a:t> </a:t>
            </a:r>
            <a:r>
              <a:rPr lang="en-US" sz="2400" dirty="0"/>
              <a:t>to get you noticed??</a:t>
            </a:r>
            <a:endParaRPr lang="en-US" altLang="en-US" sz="2400" dirty="0"/>
          </a:p>
          <a:p>
            <a:pPr marL="0" indent="0" eaLnBrk="1" hangingPunct="1">
              <a:spcBef>
                <a:spcPts val="0"/>
              </a:spcBef>
              <a:buNone/>
            </a:pPr>
            <a:endParaRPr lang="en-US" altLang="en-US" i="1" dirty="0"/>
          </a:p>
        </p:txBody>
      </p:sp>
    </p:spTree>
    <p:extLst>
      <p:ext uri="{BB962C8B-B14F-4D97-AF65-F5344CB8AC3E}">
        <p14:creationId xmlns:p14="http://schemas.microsoft.com/office/powerpoint/2010/main" val="262107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sz="4800" dirty="0">
                <a:solidFill>
                  <a:srgbClr val="C00000"/>
                </a:solidFill>
              </a:rPr>
              <a:t>Resume Tips</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24</a:t>
            </a:fld>
            <a:endParaRPr lang="en-US" altLang="en-US" dirty="0">
              <a:solidFill>
                <a:srgbClr val="000000"/>
              </a:solidFill>
            </a:endParaRPr>
          </a:p>
        </p:txBody>
      </p:sp>
      <p:sp>
        <p:nvSpPr>
          <p:cNvPr id="4099" name="Rectangle 3"/>
          <p:cNvSpPr>
            <a:spLocks noGrp="1" noChangeArrowheads="1"/>
          </p:cNvSpPr>
          <p:nvPr>
            <p:ph type="body" idx="4294967295"/>
          </p:nvPr>
        </p:nvSpPr>
        <p:spPr>
          <a:xfrm>
            <a:off x="609601" y="1468192"/>
            <a:ext cx="10374922" cy="5272334"/>
          </a:xfrm>
        </p:spPr>
        <p:txBody>
          <a:bodyPr/>
          <a:lstStyle/>
          <a:p>
            <a:pPr marL="0" indent="-457200">
              <a:lnSpc>
                <a:spcPct val="150000"/>
              </a:lnSpc>
              <a:spcBef>
                <a:spcPts val="0"/>
              </a:spcBef>
            </a:pPr>
            <a:r>
              <a:rPr lang="en-US" sz="3200" dirty="0"/>
              <a:t>Profile replaces old Objective</a:t>
            </a:r>
          </a:p>
          <a:p>
            <a:pPr marL="0" lvl="0" indent="-457200">
              <a:lnSpc>
                <a:spcPct val="150000"/>
              </a:lnSpc>
              <a:spcBef>
                <a:spcPts val="0"/>
              </a:spcBef>
            </a:pPr>
            <a:r>
              <a:rPr lang="en-US" sz="3200" dirty="0"/>
              <a:t>Do not draw attention to gap  </a:t>
            </a:r>
          </a:p>
          <a:p>
            <a:pPr marL="0" lvl="0" indent="-457200">
              <a:lnSpc>
                <a:spcPct val="150000"/>
              </a:lnSpc>
              <a:spcBef>
                <a:spcPts val="0"/>
              </a:spcBef>
            </a:pPr>
            <a:r>
              <a:rPr lang="en-US" sz="3200" dirty="0"/>
              <a:t>Don’t hide most substantive work</a:t>
            </a:r>
          </a:p>
          <a:p>
            <a:pPr marL="0" lvl="0" indent="-457200">
              <a:lnSpc>
                <a:spcPct val="150000"/>
              </a:lnSpc>
              <a:spcBef>
                <a:spcPts val="0"/>
              </a:spcBef>
            </a:pPr>
            <a:r>
              <a:rPr lang="en-US" sz="3200" dirty="0"/>
              <a:t>Focus on accomplishments, not responsibilities</a:t>
            </a:r>
          </a:p>
          <a:p>
            <a:pPr marL="0" lvl="0" indent="-457200">
              <a:lnSpc>
                <a:spcPct val="150000"/>
              </a:lnSpc>
              <a:spcBef>
                <a:spcPts val="0"/>
              </a:spcBef>
            </a:pPr>
            <a:r>
              <a:rPr lang="en-US" sz="3200" dirty="0"/>
              <a:t>Include volunteer work</a:t>
            </a:r>
          </a:p>
          <a:p>
            <a:pPr marL="400050" lvl="1" indent="-457200">
              <a:lnSpc>
                <a:spcPct val="150000"/>
              </a:lnSpc>
              <a:spcBef>
                <a:spcPts val="0"/>
              </a:spcBef>
              <a:buClr>
                <a:schemeClr val="bg2"/>
              </a:buClr>
              <a:buSzPct val="150000"/>
              <a:buFont typeface="Wingdings" panose="05000000000000000000" pitchFamily="2" charset="2"/>
              <a:buChar char="§"/>
            </a:pPr>
            <a:r>
              <a:rPr lang="en-US" sz="3200" dirty="0"/>
              <a:t>Include new technical skills and proficiencies 	</a:t>
            </a:r>
          </a:p>
          <a:p>
            <a:pPr marL="342900" lvl="2" indent="0">
              <a:lnSpc>
                <a:spcPct val="150000"/>
              </a:lnSpc>
              <a:spcBef>
                <a:spcPts val="0"/>
              </a:spcBef>
              <a:buClr>
                <a:schemeClr val="bg2"/>
              </a:buClr>
              <a:buSzPct val="150000"/>
              <a:buNone/>
            </a:pPr>
            <a:endParaRPr lang="en-US" sz="2800" dirty="0"/>
          </a:p>
          <a:p>
            <a:pPr marL="400050" lvl="1" indent="-457200">
              <a:lnSpc>
                <a:spcPct val="150000"/>
              </a:lnSpc>
              <a:spcBef>
                <a:spcPts val="0"/>
              </a:spcBef>
              <a:buClr>
                <a:schemeClr val="bg2"/>
              </a:buClr>
              <a:buSzPct val="150000"/>
              <a:buFont typeface="Wingdings" panose="05000000000000000000" pitchFamily="2" charset="2"/>
              <a:buChar char="§"/>
            </a:pPr>
            <a:endParaRPr lang="en-US" sz="3200" dirty="0"/>
          </a:p>
          <a:p>
            <a:pPr marL="685800" lvl="2" indent="-342900">
              <a:spcBef>
                <a:spcPts val="0"/>
              </a:spcBef>
              <a:buClr>
                <a:schemeClr val="tx2"/>
              </a:buClr>
              <a:buSzPct val="100000"/>
              <a:buFont typeface="Wingdings" panose="05000000000000000000" pitchFamily="2" charset="2"/>
              <a:buChar char="Ø"/>
            </a:pPr>
            <a:endParaRPr lang="en-US" sz="2400" dirty="0"/>
          </a:p>
          <a:p>
            <a:pPr marL="0" lvl="0" indent="-457200">
              <a:lnSpc>
                <a:spcPct val="200000"/>
              </a:lnSpc>
              <a:spcBef>
                <a:spcPts val="0"/>
              </a:spcBef>
            </a:pPr>
            <a:endParaRPr lang="en-US" sz="3200" dirty="0"/>
          </a:p>
          <a:p>
            <a:pPr marL="342900" lvl="2" indent="0">
              <a:spcBef>
                <a:spcPts val="0"/>
              </a:spcBef>
              <a:buClr>
                <a:schemeClr val="tx2"/>
              </a:buClr>
              <a:buSzPct val="100000"/>
              <a:buNone/>
            </a:pPr>
            <a:endParaRPr lang="en-US" dirty="0"/>
          </a:p>
          <a:p>
            <a:pPr marL="0" indent="0" eaLnBrk="1" hangingPunct="1">
              <a:spcBef>
                <a:spcPts val="0"/>
              </a:spcBef>
              <a:buNone/>
            </a:pPr>
            <a:endParaRPr lang="en-US" altLang="en-US" i="1" dirty="0"/>
          </a:p>
        </p:txBody>
      </p:sp>
    </p:spTree>
    <p:extLst>
      <p:ext uri="{BB962C8B-B14F-4D97-AF65-F5344CB8AC3E}">
        <p14:creationId xmlns:p14="http://schemas.microsoft.com/office/powerpoint/2010/main" val="147883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828801" y="685800"/>
            <a:ext cx="8534400" cy="1981200"/>
          </a:xfrm>
        </p:spPr>
        <p:txBody>
          <a:bodyPr>
            <a:noAutofit/>
          </a:bodyPr>
          <a:lstStyle/>
          <a:p>
            <a:pPr fontAlgn="auto">
              <a:spcAft>
                <a:spcPts val="0"/>
              </a:spcAft>
              <a:defRPr/>
            </a:pPr>
            <a:r>
              <a:rPr lang="en-US" dirty="0"/>
              <a:t/>
            </a:r>
            <a:br>
              <a:rPr lang="en-US" dirty="0"/>
            </a:br>
            <a:r>
              <a:rPr lang="en-US" dirty="0"/>
              <a:t/>
            </a:r>
            <a:br>
              <a:rPr lang="en-US" dirty="0"/>
            </a:br>
            <a:r>
              <a:rPr lang="en-US" sz="4800" dirty="0">
                <a:solidFill>
                  <a:srgbClr val="C00000"/>
                </a:solidFill>
                <a:latin typeface="Garamond" panose="02020404030301010803" pitchFamily="18" charset="0"/>
              </a:rPr>
              <a:t>Interview Tips for </a:t>
            </a:r>
            <a:r>
              <a:rPr lang="en-US" sz="4800" dirty="0" err="1">
                <a:solidFill>
                  <a:srgbClr val="C00000"/>
                </a:solidFill>
                <a:latin typeface="Garamond" panose="02020404030301010803" pitchFamily="18" charset="0"/>
              </a:rPr>
              <a:t>Relaunchers</a:t>
            </a:r>
            <a:r>
              <a:rPr lang="en-US" sz="4800" dirty="0">
                <a:solidFill>
                  <a:srgbClr val="C00000"/>
                </a:solidFill>
                <a:latin typeface="Garamond" panose="02020404030301010803" pitchFamily="18" charset="0"/>
              </a:rPr>
              <a:t/>
            </a:r>
            <a:br>
              <a:rPr lang="en-US" sz="4800" dirty="0">
                <a:solidFill>
                  <a:srgbClr val="C00000"/>
                </a:solidFill>
                <a:latin typeface="Garamond" panose="02020404030301010803" pitchFamily="18" charset="0"/>
              </a:rPr>
            </a:br>
            <a:r>
              <a:rPr lang="en-US" sz="2800" dirty="0">
                <a:solidFill>
                  <a:srgbClr val="C00000"/>
                </a:solidFill>
                <a:latin typeface="Garamond" panose="02020404030301010803" pitchFamily="18" charset="0"/>
              </a:rPr>
              <a:t>(Get intimate with your resume and practice!)</a:t>
            </a:r>
            <a:r>
              <a:rPr lang="en-US" sz="2800" dirty="0"/>
              <a:t/>
            </a:r>
            <a:br>
              <a:rPr lang="en-US" sz="2800" dirty="0"/>
            </a:br>
            <a:r>
              <a:rPr lang="en-US" dirty="0"/>
              <a:t/>
            </a:r>
            <a:br>
              <a:rPr lang="en-US" dirty="0"/>
            </a:br>
            <a:endParaRPr lang="en-US" sz="4400" dirty="0"/>
          </a:p>
        </p:txBody>
      </p:sp>
      <p:sp>
        <p:nvSpPr>
          <p:cNvPr id="26627" name="Slide Number Placeholder 17"/>
          <p:cNvSpPr>
            <a:spLocks/>
          </p:cNvSpPr>
          <p:nvPr/>
        </p:nvSpPr>
        <p:spPr bwMode="auto">
          <a:xfrm>
            <a:off x="10171113" y="6457193"/>
            <a:ext cx="366712" cy="365125"/>
          </a:xfrm>
          <a:prstGeom prst="rect">
            <a:avLst/>
          </a:prstGeom>
          <a:noFill/>
          <a:ln w="9525">
            <a:noFill/>
            <a:miter lim="800000"/>
            <a:headEnd/>
            <a:tailEnd/>
          </a:ln>
        </p:spPr>
        <p:txBody>
          <a:bodyPr anchor="b"/>
          <a:lstStyle/>
          <a:p>
            <a:pPr algn="r" fontAlgn="base">
              <a:spcBef>
                <a:spcPct val="0"/>
              </a:spcBef>
              <a:spcAft>
                <a:spcPct val="0"/>
              </a:spcAft>
            </a:pPr>
            <a:fld id="{BCB4EE4F-BFCC-46EC-B31E-B0C316AEC1DE}" type="slidenum">
              <a:rPr lang="en-US" sz="1000">
                <a:solidFill>
                  <a:srgbClr val="000000"/>
                </a:solidFill>
                <a:latin typeface="Lucida Sans Unicode" pitchFamily="34" charset="0"/>
              </a:rPr>
              <a:pPr algn="r" fontAlgn="base">
                <a:spcBef>
                  <a:spcPct val="0"/>
                </a:spcBef>
                <a:spcAft>
                  <a:spcPct val="0"/>
                </a:spcAft>
              </a:pPr>
              <a:t>25</a:t>
            </a:fld>
            <a:endParaRPr lang="en-US" sz="1000">
              <a:solidFill>
                <a:srgbClr val="000000"/>
              </a:solidFill>
              <a:latin typeface="Lucida Sans Unicode" pitchFamily="34" charset="0"/>
            </a:endParaRPr>
          </a:p>
        </p:txBody>
      </p:sp>
      <p:pic>
        <p:nvPicPr>
          <p:cNvPr id="1026" name="Picture 2" descr="http://s3.amazonaws.com/thumbnails.illustrationsource.com/huge.24.124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42862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1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392" y="357310"/>
            <a:ext cx="10747169" cy="785691"/>
          </a:xfrm>
        </p:spPr>
        <p:txBody>
          <a:bodyPr/>
          <a:lstStyle/>
          <a:p>
            <a:pPr fontAlgn="auto">
              <a:spcAft>
                <a:spcPts val="0"/>
              </a:spcAft>
              <a:defRPr/>
            </a:pPr>
            <a:r>
              <a:rPr lang="en-US" dirty="0">
                <a:solidFill>
                  <a:srgbClr val="C00000"/>
                </a:solidFill>
              </a:rPr>
              <a:t>What Has Changed Since Your Last Interview?</a:t>
            </a:r>
          </a:p>
        </p:txBody>
      </p:sp>
      <p:sp>
        <p:nvSpPr>
          <p:cNvPr id="30721" name="Content Placeholder 1"/>
          <p:cNvSpPr>
            <a:spLocks noGrp="1"/>
          </p:cNvSpPr>
          <p:nvPr>
            <p:ph idx="1"/>
          </p:nvPr>
        </p:nvSpPr>
        <p:spPr>
          <a:xfrm>
            <a:off x="1021279" y="1567543"/>
            <a:ext cx="9149836" cy="5206321"/>
          </a:xfrm>
          <a:solidFill>
            <a:schemeClr val="bg1">
              <a:alpha val="91000"/>
            </a:schemeClr>
          </a:solidFill>
        </p:spPr>
        <p:txBody>
          <a:bodyPr/>
          <a:lstStyle/>
          <a:p>
            <a:pPr>
              <a:lnSpc>
                <a:spcPct val="150000"/>
              </a:lnSpc>
            </a:pPr>
            <a:r>
              <a:rPr lang="en-US" sz="3200" dirty="0"/>
              <a:t>Phone and video interviews</a:t>
            </a:r>
          </a:p>
          <a:p>
            <a:pPr>
              <a:lnSpc>
                <a:spcPct val="150000"/>
              </a:lnSpc>
            </a:pPr>
            <a:r>
              <a:rPr lang="en-US" sz="3200" dirty="0"/>
              <a:t>Behavioral interviews</a:t>
            </a:r>
          </a:p>
          <a:p>
            <a:pPr>
              <a:lnSpc>
                <a:spcPct val="150000"/>
              </a:lnSpc>
            </a:pPr>
            <a:r>
              <a:rPr lang="en-US" sz="3200" dirty="0"/>
              <a:t>Skills and other testing</a:t>
            </a:r>
          </a:p>
          <a:p>
            <a:pPr>
              <a:lnSpc>
                <a:spcPct val="150000"/>
              </a:lnSpc>
            </a:pPr>
            <a:r>
              <a:rPr lang="en-US" sz="3200" dirty="0"/>
              <a:t>Exercised-based interviews</a:t>
            </a:r>
          </a:p>
          <a:p>
            <a:pPr marL="0" indent="0">
              <a:buNone/>
            </a:pPr>
            <a:endParaRPr lang="en-US" sz="3200" dirty="0"/>
          </a:p>
          <a:p>
            <a:pPr marL="0" indent="0">
              <a:buNone/>
            </a:pPr>
            <a:r>
              <a:rPr lang="en-US" sz="2400" b="1" dirty="0"/>
              <a:t>Resources</a:t>
            </a:r>
            <a:r>
              <a:rPr lang="en-US" sz="2400" dirty="0"/>
              <a:t>: </a:t>
            </a:r>
            <a:r>
              <a:rPr lang="en-US" sz="2400" dirty="0" err="1"/>
              <a:t>FlexPro</a:t>
            </a:r>
            <a:r>
              <a:rPr lang="en-US" sz="2400" dirty="0"/>
              <a:t> Job Seeker Resources webpage</a:t>
            </a:r>
          </a:p>
          <a:p>
            <a:pPr marL="0" indent="0">
              <a:lnSpc>
                <a:spcPct val="150000"/>
              </a:lnSpc>
              <a:buNone/>
            </a:pPr>
            <a:endParaRPr lang="en-US" sz="2400" i="1" dirty="0"/>
          </a:p>
          <a:p>
            <a:pPr marL="0" indent="0">
              <a:lnSpc>
                <a:spcPct val="150000"/>
              </a:lnSpc>
              <a:buNone/>
            </a:pPr>
            <a:endParaRPr lang="en-US" sz="2000" dirty="0"/>
          </a:p>
        </p:txBody>
      </p:sp>
      <p:sp>
        <p:nvSpPr>
          <p:cNvPr id="30723" name="Slide Number Placeholder 17"/>
          <p:cNvSpPr>
            <a:spLocks/>
          </p:cNvSpPr>
          <p:nvPr/>
        </p:nvSpPr>
        <p:spPr bwMode="auto">
          <a:xfrm>
            <a:off x="10171113" y="6408739"/>
            <a:ext cx="366712" cy="365125"/>
          </a:xfrm>
          <a:prstGeom prst="rect">
            <a:avLst/>
          </a:prstGeom>
          <a:noFill/>
          <a:ln w="9525">
            <a:noFill/>
            <a:miter lim="800000"/>
            <a:headEnd/>
            <a:tailEnd/>
          </a:ln>
        </p:spPr>
        <p:txBody>
          <a:bodyPr anchor="b"/>
          <a:lstStyle/>
          <a:p>
            <a:pPr algn="r" fontAlgn="base">
              <a:spcBef>
                <a:spcPct val="0"/>
              </a:spcBef>
              <a:spcAft>
                <a:spcPct val="0"/>
              </a:spcAft>
            </a:pPr>
            <a:fld id="{E367B54B-26EA-4277-A755-7B58C4595522}" type="slidenum">
              <a:rPr lang="en-US" sz="1000">
                <a:solidFill>
                  <a:srgbClr val="000000"/>
                </a:solidFill>
                <a:latin typeface="Lucida Sans Unicode" pitchFamily="34" charset="0"/>
              </a:rPr>
              <a:pPr algn="r" fontAlgn="base">
                <a:spcBef>
                  <a:spcPct val="0"/>
                </a:spcBef>
                <a:spcAft>
                  <a:spcPct val="0"/>
                </a:spcAft>
              </a:pPr>
              <a:t>26</a:t>
            </a:fld>
            <a:endParaRPr lang="en-US" sz="1000">
              <a:solidFill>
                <a:srgbClr val="000000"/>
              </a:solidFill>
              <a:latin typeface="Lucida Sans Unicode" pitchFamily="34" charset="0"/>
            </a:endParaRPr>
          </a:p>
        </p:txBody>
      </p:sp>
    </p:spTree>
    <p:extLst>
      <p:ext uri="{BB962C8B-B14F-4D97-AF65-F5344CB8AC3E}">
        <p14:creationId xmlns:p14="http://schemas.microsoft.com/office/powerpoint/2010/main" val="28846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6492" y="357310"/>
            <a:ext cx="9881333" cy="785691"/>
          </a:xfrm>
        </p:spPr>
        <p:txBody>
          <a:bodyPr/>
          <a:lstStyle/>
          <a:p>
            <a:pPr fontAlgn="auto">
              <a:spcAft>
                <a:spcPts val="0"/>
              </a:spcAft>
              <a:defRPr/>
            </a:pPr>
            <a:r>
              <a:rPr lang="en-US" sz="4000" dirty="0">
                <a:solidFill>
                  <a:srgbClr val="C00000"/>
                </a:solidFill>
              </a:rPr>
              <a:t>Acknowledge Gap and Quickly Move On!</a:t>
            </a:r>
          </a:p>
        </p:txBody>
      </p:sp>
      <p:sp>
        <p:nvSpPr>
          <p:cNvPr id="30721" name="Content Placeholder 1"/>
          <p:cNvSpPr>
            <a:spLocks noGrp="1"/>
          </p:cNvSpPr>
          <p:nvPr>
            <p:ph idx="1"/>
          </p:nvPr>
        </p:nvSpPr>
        <p:spPr>
          <a:xfrm>
            <a:off x="844062" y="1519311"/>
            <a:ext cx="10325686" cy="5254553"/>
          </a:xfrm>
          <a:solidFill>
            <a:schemeClr val="bg1">
              <a:alpha val="91000"/>
            </a:schemeClr>
          </a:solidFill>
        </p:spPr>
        <p:txBody>
          <a:bodyPr/>
          <a:lstStyle/>
          <a:p>
            <a:pPr>
              <a:lnSpc>
                <a:spcPct val="150000"/>
              </a:lnSpc>
            </a:pPr>
            <a:r>
              <a:rPr lang="en-US" dirty="0"/>
              <a:t>Always start with skillset and successes, not gap.  </a:t>
            </a:r>
          </a:p>
          <a:p>
            <a:pPr>
              <a:lnSpc>
                <a:spcPct val="150000"/>
              </a:lnSpc>
            </a:pPr>
            <a:r>
              <a:rPr lang="en-US" dirty="0"/>
              <a:t>Be brief and positive, not apologetic!</a:t>
            </a:r>
          </a:p>
          <a:p>
            <a:pPr>
              <a:lnSpc>
                <a:spcPct val="150000"/>
              </a:lnSpc>
            </a:pPr>
            <a:r>
              <a:rPr lang="en-US" dirty="0"/>
              <a:t>Quickly move back to experience &amp; accomplishments</a:t>
            </a:r>
          </a:p>
          <a:p>
            <a:pPr>
              <a:lnSpc>
                <a:spcPct val="150000"/>
              </a:lnSpc>
            </a:pPr>
            <a:r>
              <a:rPr lang="en-US" dirty="0"/>
              <a:t>Express excitement, eagerness, and </a:t>
            </a:r>
            <a:r>
              <a:rPr lang="en-US" i="1" dirty="0"/>
              <a:t>readiness:</a:t>
            </a:r>
          </a:p>
          <a:p>
            <a:pPr lvl="1">
              <a:lnSpc>
                <a:spcPct val="150000"/>
              </a:lnSpc>
            </a:pPr>
            <a:r>
              <a:rPr lang="en-US" sz="2800" dirty="0"/>
              <a:t>Health/Eldercare: clearly state issue resolved</a:t>
            </a:r>
          </a:p>
          <a:p>
            <a:pPr lvl="1">
              <a:lnSpc>
                <a:spcPct val="150000"/>
              </a:lnSpc>
            </a:pPr>
            <a:r>
              <a:rPr lang="en-US" sz="2800" dirty="0"/>
              <a:t>Raise Family: indicate commitment and support in place</a:t>
            </a:r>
          </a:p>
        </p:txBody>
      </p:sp>
      <p:sp>
        <p:nvSpPr>
          <p:cNvPr id="30723" name="Slide Number Placeholder 17"/>
          <p:cNvSpPr>
            <a:spLocks/>
          </p:cNvSpPr>
          <p:nvPr/>
        </p:nvSpPr>
        <p:spPr bwMode="auto">
          <a:xfrm>
            <a:off x="10171113" y="6408739"/>
            <a:ext cx="366712" cy="365125"/>
          </a:xfrm>
          <a:prstGeom prst="rect">
            <a:avLst/>
          </a:prstGeom>
          <a:noFill/>
          <a:ln w="9525">
            <a:noFill/>
            <a:miter lim="800000"/>
            <a:headEnd/>
            <a:tailEnd/>
          </a:ln>
        </p:spPr>
        <p:txBody>
          <a:bodyPr anchor="b"/>
          <a:lstStyle/>
          <a:p>
            <a:pPr algn="r" fontAlgn="base">
              <a:spcBef>
                <a:spcPct val="0"/>
              </a:spcBef>
              <a:spcAft>
                <a:spcPct val="0"/>
              </a:spcAft>
            </a:pPr>
            <a:fld id="{E367B54B-26EA-4277-A755-7B58C4595522}" type="slidenum">
              <a:rPr lang="en-US" sz="1000">
                <a:solidFill>
                  <a:srgbClr val="000000"/>
                </a:solidFill>
                <a:latin typeface="Lucida Sans Unicode" pitchFamily="34" charset="0"/>
              </a:rPr>
              <a:pPr algn="r" fontAlgn="base">
                <a:spcBef>
                  <a:spcPct val="0"/>
                </a:spcBef>
                <a:spcAft>
                  <a:spcPct val="0"/>
                </a:spcAft>
              </a:pPr>
              <a:t>27</a:t>
            </a:fld>
            <a:endParaRPr lang="en-US" sz="1000">
              <a:solidFill>
                <a:srgbClr val="000000"/>
              </a:solidFill>
              <a:latin typeface="Lucida Sans Unicode" pitchFamily="34" charset="0"/>
            </a:endParaRPr>
          </a:p>
        </p:txBody>
      </p:sp>
    </p:spTree>
    <p:extLst>
      <p:ext uri="{BB962C8B-B14F-4D97-AF65-F5344CB8AC3E}">
        <p14:creationId xmlns:p14="http://schemas.microsoft.com/office/powerpoint/2010/main" val="132219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2133600" y="685800"/>
            <a:ext cx="7848600" cy="2127250"/>
          </a:xfrm>
        </p:spPr>
        <p:txBody>
          <a:bodyPr>
            <a:noAutofit/>
          </a:bodyPr>
          <a:lstStyle/>
          <a:p>
            <a:pPr fontAlgn="auto">
              <a:spcAft>
                <a:spcPts val="0"/>
              </a:spcAft>
              <a:defRPr/>
            </a:pPr>
            <a:r>
              <a:rPr lang="en-US" dirty="0"/>
              <a:t/>
            </a:r>
            <a:br>
              <a:rPr lang="en-US" dirty="0"/>
            </a:br>
            <a:r>
              <a:rPr lang="en-US" sz="4800" dirty="0">
                <a:solidFill>
                  <a:srgbClr val="C00000"/>
                </a:solidFill>
              </a:rPr>
              <a:t>Effective Networking &amp; Communications Strategies</a:t>
            </a:r>
            <a:br>
              <a:rPr lang="en-US" sz="4800" dirty="0">
                <a:solidFill>
                  <a:srgbClr val="C00000"/>
                </a:solidFill>
              </a:rPr>
            </a:br>
            <a:r>
              <a:rPr lang="en-US" dirty="0"/>
              <a:t/>
            </a:r>
            <a:br>
              <a:rPr lang="en-US" dirty="0"/>
            </a:br>
            <a:endParaRPr lang="en-US" dirty="0"/>
          </a:p>
        </p:txBody>
      </p:sp>
      <p:sp>
        <p:nvSpPr>
          <p:cNvPr id="26627" name="Slide Number Placeholder 17"/>
          <p:cNvSpPr>
            <a:spLocks/>
          </p:cNvSpPr>
          <p:nvPr/>
        </p:nvSpPr>
        <p:spPr bwMode="auto">
          <a:xfrm>
            <a:off x="10171113" y="6457193"/>
            <a:ext cx="366712" cy="365125"/>
          </a:xfrm>
          <a:prstGeom prst="rect">
            <a:avLst/>
          </a:prstGeom>
          <a:noFill/>
          <a:ln w="9525">
            <a:noFill/>
            <a:miter lim="800000"/>
            <a:headEnd/>
            <a:tailEnd/>
          </a:ln>
        </p:spPr>
        <p:txBody>
          <a:bodyPr anchor="b"/>
          <a:lstStyle/>
          <a:p>
            <a:pPr algn="r" fontAlgn="base">
              <a:spcBef>
                <a:spcPct val="0"/>
              </a:spcBef>
              <a:spcAft>
                <a:spcPct val="0"/>
              </a:spcAft>
            </a:pPr>
            <a:fld id="{BCB4EE4F-BFCC-46EC-B31E-B0C316AEC1DE}" type="slidenum">
              <a:rPr lang="en-US" sz="1000">
                <a:solidFill>
                  <a:srgbClr val="000000"/>
                </a:solidFill>
                <a:latin typeface="Lucida Sans Unicode" pitchFamily="34" charset="0"/>
              </a:rPr>
              <a:pPr algn="r" fontAlgn="base">
                <a:spcBef>
                  <a:spcPct val="0"/>
                </a:spcBef>
                <a:spcAft>
                  <a:spcPct val="0"/>
                </a:spcAft>
              </a:pPr>
              <a:t>28</a:t>
            </a:fld>
            <a:endParaRPr lang="en-US" sz="1000">
              <a:solidFill>
                <a:srgbClr val="000000"/>
              </a:solidFill>
              <a:latin typeface="Lucida Sans Unicode"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bwMode="auto">
          <a:xfrm>
            <a:off x="3289301" y="2644241"/>
            <a:ext cx="4978400" cy="352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0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800" dirty="0">
                <a:solidFill>
                  <a:srgbClr val="C00000"/>
                </a:solidFill>
              </a:rPr>
              <a:t>Why Network? Stats to Convince You . . . </a:t>
            </a:r>
          </a:p>
        </p:txBody>
      </p:sp>
      <p:pic>
        <p:nvPicPr>
          <p:cNvPr id="6146" name="Picture 2" descr="http://www.mecfairfax.org/images/FLEXPROF_LOGO_COLORFINAL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834" y="4724400"/>
            <a:ext cx="5638800" cy="2057400"/>
          </a:xfrm>
          <a:prstGeom prst="rect">
            <a:avLst/>
          </a:prstGeom>
          <a:solidFill>
            <a:schemeClr val="bg1">
              <a:alpha val="89000"/>
            </a:schemeClr>
          </a:solidFill>
        </p:spPr>
      </p:pic>
      <p:sp>
        <p:nvSpPr>
          <p:cNvPr id="16386" name="Content Placeholder 1"/>
          <p:cNvSpPr>
            <a:spLocks noGrp="1"/>
          </p:cNvSpPr>
          <p:nvPr>
            <p:ph idx="1"/>
          </p:nvPr>
        </p:nvSpPr>
        <p:spPr>
          <a:xfrm>
            <a:off x="940158" y="1365957"/>
            <a:ext cx="10771195" cy="5492044"/>
          </a:xfrm>
          <a:solidFill>
            <a:schemeClr val="bg1">
              <a:alpha val="89000"/>
            </a:schemeClr>
          </a:solidFill>
        </p:spPr>
        <p:txBody>
          <a:bodyPr/>
          <a:lstStyle/>
          <a:p>
            <a:pPr>
              <a:lnSpc>
                <a:spcPct val="150000"/>
              </a:lnSpc>
            </a:pPr>
            <a:r>
              <a:rPr lang="en-US" b="1" dirty="0"/>
              <a:t>80%</a:t>
            </a:r>
            <a:r>
              <a:rPr lang="en-US" dirty="0"/>
              <a:t> of all jobs found through networking (undercoverrecruiter.com)</a:t>
            </a:r>
          </a:p>
          <a:p>
            <a:pPr>
              <a:lnSpc>
                <a:spcPct val="150000"/>
              </a:lnSpc>
            </a:pPr>
            <a:r>
              <a:rPr lang="en-US" dirty="0"/>
              <a:t>Only </a:t>
            </a:r>
            <a:r>
              <a:rPr lang="en-US" b="1" dirty="0"/>
              <a:t>20%</a:t>
            </a:r>
            <a:r>
              <a:rPr lang="en-US" dirty="0"/>
              <a:t> of jobs filled via job boards/online ads (clearjobs.net)</a:t>
            </a:r>
          </a:p>
          <a:p>
            <a:pPr lvl="1">
              <a:lnSpc>
                <a:spcPct val="150000"/>
              </a:lnSpc>
            </a:pPr>
            <a:r>
              <a:rPr lang="en-US" dirty="0"/>
              <a:t>Candidate already identified in most cases</a:t>
            </a:r>
          </a:p>
          <a:p>
            <a:pPr lvl="1">
              <a:lnSpc>
                <a:spcPct val="150000"/>
              </a:lnSpc>
            </a:pPr>
            <a:r>
              <a:rPr lang="en-US" dirty="0"/>
              <a:t>HIGHLY ineffective for re-entry and transition</a:t>
            </a:r>
          </a:p>
          <a:p>
            <a:pPr>
              <a:lnSpc>
                <a:spcPct val="150000"/>
              </a:lnSpc>
            </a:pPr>
            <a:r>
              <a:rPr lang="en-US" dirty="0"/>
              <a:t>1 in 7 referred job seekers hired vs 1 in 100</a:t>
            </a:r>
          </a:p>
          <a:p>
            <a:pPr>
              <a:lnSpc>
                <a:spcPct val="150000"/>
              </a:lnSpc>
            </a:pPr>
            <a:r>
              <a:rPr lang="en-US" dirty="0"/>
              <a:t>40% of jobs are never advertised</a:t>
            </a:r>
          </a:p>
          <a:p>
            <a:pPr marL="0" indent="0" algn="ctr">
              <a:lnSpc>
                <a:spcPct val="90000"/>
              </a:lnSpc>
              <a:buNone/>
            </a:pPr>
            <a:endParaRPr lang="en-US" sz="2000" dirty="0"/>
          </a:p>
          <a:p>
            <a:pPr marL="0" indent="0">
              <a:lnSpc>
                <a:spcPct val="90000"/>
              </a:lnSpc>
              <a:buNone/>
            </a:pPr>
            <a:endParaRPr lang="en-US" sz="2000" dirty="0"/>
          </a:p>
          <a:p>
            <a:pPr marL="0" indent="0" algn="ctr">
              <a:lnSpc>
                <a:spcPct val="90000"/>
              </a:lnSpc>
              <a:buNone/>
            </a:pPr>
            <a:endParaRPr lang="en-US" sz="2000" dirty="0"/>
          </a:p>
        </p:txBody>
      </p:sp>
    </p:spTree>
    <p:extLst>
      <p:ext uri="{BB962C8B-B14F-4D97-AF65-F5344CB8AC3E}">
        <p14:creationId xmlns:p14="http://schemas.microsoft.com/office/powerpoint/2010/main" val="106628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a:t>Agenda</a:t>
            </a:r>
          </a:p>
        </p:txBody>
      </p:sp>
      <p:pic>
        <p:nvPicPr>
          <p:cNvPr id="6146" name="Picture 2" descr="http://www.mecfairfax.org/images/FLEXPROF_LOGO_COLORFINAL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697967"/>
            <a:ext cx="5638800" cy="2083833"/>
          </a:xfrm>
          <a:prstGeom prst="rect">
            <a:avLst/>
          </a:prstGeom>
          <a:solidFill>
            <a:schemeClr val="bg1">
              <a:alpha val="89000"/>
            </a:schemeClr>
          </a:solidFill>
        </p:spPr>
      </p:pic>
      <p:sp>
        <p:nvSpPr>
          <p:cNvPr id="16386" name="Content Placeholder 1"/>
          <p:cNvSpPr>
            <a:spLocks noGrp="1"/>
          </p:cNvSpPr>
          <p:nvPr>
            <p:ph idx="1"/>
          </p:nvPr>
        </p:nvSpPr>
        <p:spPr>
          <a:xfrm>
            <a:off x="926275" y="1401288"/>
            <a:ext cx="10295907" cy="5380512"/>
          </a:xfrm>
          <a:solidFill>
            <a:schemeClr val="bg1">
              <a:alpha val="89000"/>
            </a:schemeClr>
          </a:solidFill>
        </p:spPr>
        <p:txBody>
          <a:bodyPr/>
          <a:lstStyle/>
          <a:p>
            <a:pPr>
              <a:lnSpc>
                <a:spcPct val="150000"/>
              </a:lnSpc>
            </a:pPr>
            <a:r>
              <a:rPr lang="en-US" sz="3200" dirty="0"/>
              <a:t>Welcome</a:t>
            </a:r>
          </a:p>
          <a:p>
            <a:pPr>
              <a:lnSpc>
                <a:spcPct val="150000"/>
              </a:lnSpc>
            </a:pPr>
            <a:r>
              <a:rPr lang="en-US" sz="3200" dirty="0"/>
              <a:t>Changing Landscape of Work</a:t>
            </a:r>
          </a:p>
          <a:p>
            <a:pPr>
              <a:lnSpc>
                <a:spcPct val="150000"/>
              </a:lnSpc>
            </a:pPr>
            <a:r>
              <a:rPr lang="en-US" sz="3200" dirty="0"/>
              <a:t>Top Concerns of Job Seekers &amp; Employers</a:t>
            </a:r>
          </a:p>
          <a:p>
            <a:pPr>
              <a:lnSpc>
                <a:spcPct val="150000"/>
              </a:lnSpc>
            </a:pPr>
            <a:r>
              <a:rPr lang="en-US" sz="3200" dirty="0"/>
              <a:t>Tips for Successful Re-Entry</a:t>
            </a:r>
          </a:p>
          <a:p>
            <a:pPr>
              <a:lnSpc>
                <a:spcPct val="150000"/>
              </a:lnSpc>
            </a:pPr>
            <a:r>
              <a:rPr lang="en-US" sz="3200" dirty="0"/>
              <a:t>The Confidence Factor</a:t>
            </a:r>
          </a:p>
          <a:p>
            <a:pPr marL="0" indent="0">
              <a:lnSpc>
                <a:spcPct val="90000"/>
              </a:lnSpc>
              <a:buNone/>
            </a:pPr>
            <a:endParaRPr lang="en-US" dirty="0"/>
          </a:p>
        </p:txBody>
      </p:sp>
    </p:spTree>
    <p:extLst>
      <p:ext uri="{BB962C8B-B14F-4D97-AF65-F5344CB8AC3E}">
        <p14:creationId xmlns:p14="http://schemas.microsoft.com/office/powerpoint/2010/main" val="3629590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dirty="0">
                <a:solidFill>
                  <a:srgbClr val="C00000"/>
                </a:solidFill>
              </a:rPr>
              <a:t>Great Networking Strategies for Re-Entry </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30</a:t>
            </a:fld>
            <a:endParaRPr lang="en-US" altLang="en-US" dirty="0">
              <a:solidFill>
                <a:srgbClr val="000000"/>
              </a:solidFill>
            </a:endParaRPr>
          </a:p>
        </p:txBody>
      </p:sp>
      <p:sp>
        <p:nvSpPr>
          <p:cNvPr id="4099" name="Rectangle 3"/>
          <p:cNvSpPr>
            <a:spLocks noGrp="1" noChangeArrowheads="1"/>
          </p:cNvSpPr>
          <p:nvPr>
            <p:ph type="body" idx="4294967295"/>
          </p:nvPr>
        </p:nvSpPr>
        <p:spPr>
          <a:xfrm>
            <a:off x="609600" y="1648496"/>
            <a:ext cx="11071538" cy="5209504"/>
          </a:xfrm>
        </p:spPr>
        <p:txBody>
          <a:bodyPr/>
          <a:lstStyle/>
          <a:p>
            <a:pPr>
              <a:lnSpc>
                <a:spcPct val="150000"/>
              </a:lnSpc>
            </a:pPr>
            <a:r>
              <a:rPr lang="en-US" dirty="0"/>
              <a:t>Reconnect with professional network</a:t>
            </a:r>
          </a:p>
          <a:p>
            <a:pPr lvl="1">
              <a:lnSpc>
                <a:spcPct val="150000"/>
              </a:lnSpc>
            </a:pPr>
            <a:r>
              <a:rPr lang="en-US" sz="2800" dirty="0"/>
              <a:t>They remember you as your professional self!</a:t>
            </a:r>
          </a:p>
          <a:p>
            <a:pPr>
              <a:lnSpc>
                <a:spcPct val="150000"/>
              </a:lnSpc>
            </a:pPr>
            <a:r>
              <a:rPr lang="en-US" dirty="0"/>
              <a:t>Go back to school to learn new technologies</a:t>
            </a:r>
          </a:p>
          <a:p>
            <a:pPr>
              <a:lnSpc>
                <a:spcPct val="150000"/>
              </a:lnSpc>
            </a:pPr>
            <a:r>
              <a:rPr lang="en-US" dirty="0"/>
              <a:t>Smart volunteer: align career goals, leverage contacts</a:t>
            </a:r>
          </a:p>
          <a:p>
            <a:pPr>
              <a:lnSpc>
                <a:spcPct val="150000"/>
              </a:lnSpc>
            </a:pPr>
            <a:r>
              <a:rPr lang="en-US" dirty="0"/>
              <a:t>Be open to temp, project work . . . offer up your services</a:t>
            </a:r>
          </a:p>
          <a:p>
            <a:pPr>
              <a:lnSpc>
                <a:spcPct val="150000"/>
              </a:lnSpc>
            </a:pPr>
            <a:r>
              <a:rPr lang="en-US" dirty="0"/>
              <a:t>Pursue internship or equivalent</a:t>
            </a:r>
          </a:p>
          <a:p>
            <a:pPr marL="0" indent="0">
              <a:lnSpc>
                <a:spcPct val="150000"/>
              </a:lnSpc>
              <a:buNone/>
            </a:pPr>
            <a:endParaRPr lang="en-US" sz="2400" dirty="0"/>
          </a:p>
          <a:p>
            <a:pPr marL="0" indent="0">
              <a:lnSpc>
                <a:spcPct val="150000"/>
              </a:lnSpc>
              <a:buNone/>
            </a:pPr>
            <a:endParaRPr lang="en-US" sz="2000" dirty="0"/>
          </a:p>
          <a:p>
            <a:pPr marL="0" indent="0">
              <a:buNone/>
            </a:pPr>
            <a:endParaRPr lang="en-US" dirty="0"/>
          </a:p>
          <a:p>
            <a:pPr marL="0" indent="0" eaLnBrk="1" hangingPunct="1">
              <a:spcBef>
                <a:spcPts val="0"/>
              </a:spcBef>
              <a:buNone/>
            </a:pPr>
            <a:endParaRPr lang="en-US" altLang="en-US" i="1" dirty="0"/>
          </a:p>
        </p:txBody>
      </p:sp>
    </p:spTree>
    <p:extLst>
      <p:ext uri="{BB962C8B-B14F-4D97-AF65-F5344CB8AC3E}">
        <p14:creationId xmlns:p14="http://schemas.microsoft.com/office/powerpoint/2010/main" val="409219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599" y="152400"/>
            <a:ext cx="11160369" cy="999506"/>
          </a:xfrm>
        </p:spPr>
        <p:txBody>
          <a:bodyPr/>
          <a:lstStyle/>
          <a:p>
            <a:pPr eaLnBrk="1" hangingPunct="1"/>
            <a:r>
              <a:rPr lang="en-US" altLang="en-US" dirty="0">
                <a:solidFill>
                  <a:srgbClr val="C00000"/>
                </a:solidFill>
              </a:rPr>
              <a:t>Confidence: Critical to Successful Career Re-entry </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31</a:t>
            </a:fld>
            <a:endParaRPr lang="en-US" altLang="en-US" dirty="0">
              <a:solidFill>
                <a:srgbClr val="000000"/>
              </a:solidFill>
            </a:endParaRPr>
          </a:p>
        </p:txBody>
      </p:sp>
      <p:sp>
        <p:nvSpPr>
          <p:cNvPr id="4099" name="Rectangle 3"/>
          <p:cNvSpPr>
            <a:spLocks noGrp="1" noChangeArrowheads="1"/>
          </p:cNvSpPr>
          <p:nvPr>
            <p:ph type="body" idx="4294967295"/>
          </p:nvPr>
        </p:nvSpPr>
        <p:spPr>
          <a:xfrm>
            <a:off x="1045028" y="1300766"/>
            <a:ext cx="10314633" cy="5557233"/>
          </a:xfrm>
        </p:spPr>
        <p:txBody>
          <a:bodyPr/>
          <a:lstStyle/>
          <a:p>
            <a:r>
              <a:rPr lang="en-US" dirty="0"/>
              <a:t>How do we build confidence?</a:t>
            </a:r>
          </a:p>
          <a:p>
            <a:pPr lvl="1"/>
            <a:r>
              <a:rPr lang="en-US" sz="2300" dirty="0"/>
              <a:t>Be aware of negative self-talk</a:t>
            </a:r>
          </a:p>
          <a:p>
            <a:pPr lvl="1"/>
            <a:r>
              <a:rPr lang="en-US" sz="2300" dirty="0"/>
              <a:t>Be positive about decision to leave the workforce</a:t>
            </a:r>
          </a:p>
          <a:p>
            <a:pPr lvl="1"/>
            <a:r>
              <a:rPr lang="en-US" sz="2300" dirty="0"/>
              <a:t>Be proud of what you’ve done while on break</a:t>
            </a:r>
          </a:p>
          <a:p>
            <a:pPr lvl="1"/>
            <a:r>
              <a:rPr lang="en-US" sz="2300" dirty="0"/>
              <a:t>Your successes are still successes, even if dated</a:t>
            </a:r>
          </a:p>
          <a:p>
            <a:pPr lvl="1"/>
            <a:r>
              <a:rPr lang="en-US" sz="2300" dirty="0"/>
              <a:t>Sharpen your skills – classes, volunteer, intern</a:t>
            </a:r>
          </a:p>
          <a:p>
            <a:pPr lvl="1"/>
            <a:r>
              <a:rPr lang="en-US" sz="2300" dirty="0"/>
              <a:t>Find a mentor/coach</a:t>
            </a:r>
          </a:p>
          <a:p>
            <a:pPr lvl="1"/>
            <a:r>
              <a:rPr lang="en-US" sz="2300" dirty="0"/>
              <a:t>Job search with a friend and hold each other accountable</a:t>
            </a:r>
          </a:p>
          <a:p>
            <a:pPr marL="457200" lvl="1" indent="0">
              <a:buNone/>
            </a:pPr>
            <a:r>
              <a:rPr lang="en-US" sz="2300" i="1" dirty="0">
                <a:solidFill>
                  <a:srgbClr val="C00000"/>
                </a:solidFill>
              </a:rPr>
              <a:t>Our model is </a:t>
            </a:r>
            <a:r>
              <a:rPr lang="en-US" sz="2300" b="1" i="1" dirty="0">
                <a:solidFill>
                  <a:srgbClr val="C00000"/>
                </a:solidFill>
              </a:rPr>
              <a:t>proof</a:t>
            </a:r>
            <a:r>
              <a:rPr lang="en-US" sz="2300" i="1" dirty="0">
                <a:solidFill>
                  <a:srgbClr val="C00000"/>
                </a:solidFill>
              </a:rPr>
              <a:t> that employers love </a:t>
            </a:r>
            <a:r>
              <a:rPr lang="en-US" sz="2300" i="1" dirty="0" err="1">
                <a:solidFill>
                  <a:srgbClr val="C00000"/>
                </a:solidFill>
              </a:rPr>
              <a:t>relaunchers</a:t>
            </a:r>
            <a:r>
              <a:rPr lang="en-US" sz="2300" i="1" dirty="0">
                <a:solidFill>
                  <a:srgbClr val="C00000"/>
                </a:solidFill>
              </a:rPr>
              <a:t>!</a:t>
            </a:r>
          </a:p>
          <a:p>
            <a:pPr marL="0" indent="0">
              <a:buNone/>
            </a:pPr>
            <a:r>
              <a:rPr lang="en-US" sz="2400" b="1" dirty="0"/>
              <a:t>Resources</a:t>
            </a:r>
            <a:r>
              <a:rPr lang="en-US" sz="2400" dirty="0"/>
              <a:t>:  </a:t>
            </a:r>
          </a:p>
          <a:p>
            <a:pPr marL="0" indent="0">
              <a:buNone/>
            </a:pPr>
            <a:r>
              <a:rPr lang="en-US" sz="1900" dirty="0"/>
              <a:t>Amy </a:t>
            </a:r>
            <a:r>
              <a:rPr lang="en-US" sz="1900" dirty="0" err="1"/>
              <a:t>Cuddy</a:t>
            </a:r>
            <a:r>
              <a:rPr lang="en-US" sz="1900" dirty="0"/>
              <a:t>: You Body Language Shapes Who You Are, </a:t>
            </a:r>
            <a:r>
              <a:rPr lang="en-US" sz="1900" dirty="0">
                <a:hlinkClick r:id="rId3"/>
              </a:rPr>
              <a:t>www.ted.com</a:t>
            </a:r>
            <a:endParaRPr lang="en-US" sz="1900" dirty="0"/>
          </a:p>
          <a:p>
            <a:pPr marL="0" indent="0">
              <a:buNone/>
            </a:pPr>
            <a:r>
              <a:rPr lang="en-US" sz="1900" dirty="0"/>
              <a:t>Career Re-Entry Resources on </a:t>
            </a:r>
            <a:r>
              <a:rPr lang="en-US" sz="1900" dirty="0" err="1"/>
              <a:t>FlexPro</a:t>
            </a:r>
            <a:r>
              <a:rPr lang="en-US" sz="1900" dirty="0"/>
              <a:t> Job Seeker Resources webpage</a:t>
            </a:r>
          </a:p>
          <a:p>
            <a:pPr marL="0" indent="0">
              <a:buNone/>
            </a:pPr>
            <a:r>
              <a:rPr lang="en-US" sz="1900" i="1" dirty="0"/>
              <a:t>The Confidence Code </a:t>
            </a:r>
            <a:r>
              <a:rPr lang="en-US" sz="1900" dirty="0"/>
              <a:t>by </a:t>
            </a:r>
            <a:r>
              <a:rPr lang="en-US" sz="1900" dirty="0" err="1"/>
              <a:t>Katty</a:t>
            </a:r>
            <a:r>
              <a:rPr lang="en-US" sz="1900" dirty="0"/>
              <a:t> Kay and Claire Shipmen</a:t>
            </a:r>
            <a:endParaRPr lang="en-US" sz="1900" i="1" dirty="0"/>
          </a:p>
          <a:p>
            <a:pPr marL="0" indent="0">
              <a:buNone/>
            </a:pPr>
            <a:r>
              <a:rPr lang="en-US" sz="2400" dirty="0">
                <a:solidFill>
                  <a:srgbClr val="C00000"/>
                </a:solidFill>
              </a:rPr>
              <a:t/>
            </a:r>
            <a:br>
              <a:rPr lang="en-US" sz="2400" dirty="0">
                <a:solidFill>
                  <a:srgbClr val="C00000"/>
                </a:solidFill>
              </a:rPr>
            </a:br>
            <a:endParaRPr lang="en-US" sz="2400" dirty="0"/>
          </a:p>
          <a:p>
            <a:pPr marL="0" indent="0">
              <a:buNone/>
            </a:pPr>
            <a:endParaRPr lang="en-US" dirty="0"/>
          </a:p>
          <a:p>
            <a:pPr marL="0" indent="0" eaLnBrk="1" hangingPunct="1">
              <a:spcBef>
                <a:spcPts val="0"/>
              </a:spcBef>
              <a:buNone/>
            </a:pPr>
            <a:endParaRPr lang="en-US" altLang="en-US" i="1" dirty="0"/>
          </a:p>
        </p:txBody>
      </p:sp>
    </p:spTree>
    <p:extLst>
      <p:ext uri="{BB962C8B-B14F-4D97-AF65-F5344CB8AC3E}">
        <p14:creationId xmlns:p14="http://schemas.microsoft.com/office/powerpoint/2010/main" val="23370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10972800" cy="999506"/>
          </a:xfrm>
        </p:spPr>
        <p:txBody>
          <a:bodyPr/>
          <a:lstStyle/>
          <a:p>
            <a:pPr eaLnBrk="1" hangingPunct="1"/>
            <a:r>
              <a:rPr lang="en-US" altLang="en-US" dirty="0">
                <a:solidFill>
                  <a:srgbClr val="C00000"/>
                </a:solidFill>
              </a:rPr>
              <a:t>Trade-offs . . . But Not Forever </a:t>
            </a:r>
          </a:p>
        </p:txBody>
      </p:sp>
      <p:sp>
        <p:nvSpPr>
          <p:cNvPr id="5" name="Slide Number Placeholder 4"/>
          <p:cNvSpPr>
            <a:spLocks noGrp="1"/>
          </p:cNvSpPr>
          <p:nvPr>
            <p:ph type="sldNum" sz="quarter" idx="12"/>
          </p:nvPr>
        </p:nvSpPr>
        <p:spPr>
          <a:xfrm>
            <a:off x="9432758" y="6027821"/>
            <a:ext cx="2149642" cy="712704"/>
          </a:xfrm>
        </p:spPr>
        <p:txBody>
          <a:bodyPr/>
          <a:lstStyle/>
          <a:p>
            <a:fld id="{215EDA6E-1340-4DC7-9BD9-CA3ADC3C4090}" type="slidenum">
              <a:rPr lang="en-US" altLang="en-US" smtClean="0">
                <a:solidFill>
                  <a:srgbClr val="000000"/>
                </a:solidFill>
              </a:rPr>
              <a:pPr/>
              <a:t>32</a:t>
            </a:fld>
            <a:endParaRPr lang="en-US" altLang="en-US" dirty="0">
              <a:solidFill>
                <a:srgbClr val="000000"/>
              </a:solidFill>
            </a:endParaRPr>
          </a:p>
        </p:txBody>
      </p:sp>
      <p:sp>
        <p:nvSpPr>
          <p:cNvPr id="4099" name="Rectangle 3"/>
          <p:cNvSpPr>
            <a:spLocks noGrp="1" noChangeArrowheads="1"/>
          </p:cNvSpPr>
          <p:nvPr>
            <p:ph type="body" idx="4294967295"/>
          </p:nvPr>
        </p:nvSpPr>
        <p:spPr>
          <a:xfrm>
            <a:off x="1045029" y="1151906"/>
            <a:ext cx="9975272" cy="5706093"/>
          </a:xfrm>
        </p:spPr>
        <p:txBody>
          <a:bodyPr/>
          <a:lstStyle/>
          <a:p>
            <a:pPr>
              <a:lnSpc>
                <a:spcPct val="200000"/>
              </a:lnSpc>
            </a:pPr>
            <a:r>
              <a:rPr lang="en-US" dirty="0"/>
              <a:t>What is most important to you?</a:t>
            </a:r>
          </a:p>
          <a:p>
            <a:pPr lvl="1">
              <a:lnSpc>
                <a:spcPct val="200000"/>
              </a:lnSpc>
            </a:pPr>
            <a:r>
              <a:rPr lang="en-US" sz="2300" dirty="0"/>
              <a:t>Control of your schedule - flexibility </a:t>
            </a:r>
          </a:p>
          <a:p>
            <a:pPr lvl="1">
              <a:lnSpc>
                <a:spcPct val="200000"/>
              </a:lnSpc>
            </a:pPr>
            <a:r>
              <a:rPr lang="en-US" sz="2300" dirty="0"/>
              <a:t>Location - job close to home</a:t>
            </a:r>
          </a:p>
          <a:p>
            <a:pPr lvl="1">
              <a:lnSpc>
                <a:spcPct val="200000"/>
              </a:lnSpc>
            </a:pPr>
            <a:r>
              <a:rPr lang="en-US" sz="2300" dirty="0"/>
              <a:t>Content or substance of work</a:t>
            </a:r>
          </a:p>
          <a:p>
            <a:pPr lvl="1">
              <a:lnSpc>
                <a:spcPct val="200000"/>
              </a:lnSpc>
            </a:pPr>
            <a:r>
              <a:rPr lang="en-US" sz="2300" dirty="0"/>
              <a:t>Job title</a:t>
            </a:r>
          </a:p>
          <a:p>
            <a:pPr lvl="1">
              <a:lnSpc>
                <a:spcPct val="200000"/>
              </a:lnSpc>
            </a:pPr>
            <a:r>
              <a:rPr lang="en-US" sz="2300" dirty="0"/>
              <a:t>Compensation</a:t>
            </a:r>
          </a:p>
          <a:p>
            <a:pPr lvl="1">
              <a:lnSpc>
                <a:spcPct val="200000"/>
              </a:lnSpc>
            </a:pPr>
            <a:r>
              <a:rPr lang="en-US" sz="2300" dirty="0"/>
              <a:t>Work environment</a:t>
            </a:r>
          </a:p>
          <a:p>
            <a:pPr marL="0" indent="0">
              <a:buNone/>
            </a:pPr>
            <a:endParaRPr lang="en-US" dirty="0"/>
          </a:p>
          <a:p>
            <a:pPr marL="0" indent="0">
              <a:buNone/>
            </a:pPr>
            <a:endParaRPr lang="en-US" dirty="0"/>
          </a:p>
          <a:p>
            <a:pPr marL="0" indent="0" eaLnBrk="1" hangingPunct="1">
              <a:spcBef>
                <a:spcPts val="0"/>
              </a:spcBef>
              <a:buNone/>
            </a:pPr>
            <a:endParaRPr lang="en-US" altLang="en-US"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724" y="2332759"/>
            <a:ext cx="2648197" cy="2857500"/>
          </a:xfrm>
          <a:prstGeom prst="rect">
            <a:avLst/>
          </a:prstGeom>
        </p:spPr>
      </p:pic>
    </p:spTree>
    <p:extLst>
      <p:ext uri="{BB962C8B-B14F-4D97-AF65-F5344CB8AC3E}">
        <p14:creationId xmlns:p14="http://schemas.microsoft.com/office/powerpoint/2010/main" val="14905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800" dirty="0"/>
              <a:t>Resources</a:t>
            </a:r>
          </a:p>
        </p:txBody>
      </p:sp>
      <p:sp>
        <p:nvSpPr>
          <p:cNvPr id="12291" name="Rectangle 3"/>
          <p:cNvSpPr>
            <a:spLocks noGrp="1" noChangeArrowheads="1"/>
          </p:cNvSpPr>
          <p:nvPr>
            <p:ph type="body" idx="1"/>
          </p:nvPr>
        </p:nvSpPr>
        <p:spPr>
          <a:xfrm>
            <a:off x="609600" y="1549400"/>
            <a:ext cx="10853394" cy="5232402"/>
          </a:xfrm>
        </p:spPr>
        <p:txBody>
          <a:bodyPr/>
          <a:lstStyle/>
          <a:p>
            <a:r>
              <a:rPr lang="en-US" dirty="0">
                <a:hlinkClick r:id="rId3"/>
              </a:rPr>
              <a:t>https://www.flexprofessionalsllc.com/job-seekers/resources/ </a:t>
            </a:r>
            <a:r>
              <a:rPr lang="en-US" dirty="0"/>
              <a:t>(links to free resources organized by job search category . . . our favorites)</a:t>
            </a:r>
            <a:endParaRPr lang="en-US" dirty="0">
              <a:hlinkClick r:id="rId3"/>
            </a:endParaRPr>
          </a:p>
          <a:p>
            <a:r>
              <a:rPr lang="en-US" dirty="0">
                <a:hlinkClick r:id="rId3"/>
              </a:rPr>
              <a:t>http://9livesforwomen.com/the-flexwork-women-alliance/</a:t>
            </a:r>
            <a:r>
              <a:rPr lang="en-US" dirty="0"/>
              <a:t> (this is a comprehensive directory of services for finding flexible work)</a:t>
            </a:r>
          </a:p>
          <a:p>
            <a:r>
              <a:rPr lang="en-US" dirty="0">
                <a:hlinkClick r:id="rId4"/>
              </a:rPr>
              <a:t>http://www.womenworklife.com/resources/services-for-finding-flexible-work/</a:t>
            </a:r>
            <a:r>
              <a:rPr lang="en-US" dirty="0"/>
              <a:t> (another good directory of services for finding flexible work)</a:t>
            </a:r>
          </a:p>
          <a:p>
            <a:r>
              <a:rPr lang="en-US" dirty="0" err="1"/>
              <a:t>UpWork</a:t>
            </a:r>
            <a:r>
              <a:rPr lang="en-US" dirty="0"/>
              <a:t>:  </a:t>
            </a:r>
            <a:r>
              <a:rPr lang="en-US" dirty="0">
                <a:hlinkClick r:id="rId5"/>
              </a:rPr>
              <a:t>www.upwork.com</a:t>
            </a:r>
            <a:r>
              <a:rPr lang="en-US" dirty="0"/>
              <a:t> (connection platform for freelancers)</a:t>
            </a:r>
          </a:p>
          <a:p>
            <a:pPr marL="0" indent="0">
              <a:buNone/>
            </a:pPr>
            <a:endParaRPr lang="en-US" dirty="0"/>
          </a:p>
          <a:p>
            <a:endParaRPr lang="en-US" dirty="0"/>
          </a:p>
          <a:p>
            <a:pPr marL="0" indent="0">
              <a:buNone/>
            </a:pPr>
            <a:endParaRPr lang="en-US" dirty="0"/>
          </a:p>
          <a:p>
            <a:endParaRPr lang="en-US" dirty="0"/>
          </a:p>
          <a:p>
            <a:endParaRPr lang="en-US" altLang="en-US" dirty="0"/>
          </a:p>
          <a:p>
            <a:pPr marL="0" indent="0">
              <a:buNone/>
            </a:pPr>
            <a:endParaRPr lang="en-US" altLang="en-US" dirty="0"/>
          </a:p>
          <a:p>
            <a:endParaRPr lang="en-US" altLang="en-US" dirty="0"/>
          </a:p>
          <a:p>
            <a:endParaRPr lang="en-US" altLang="en-US" dirty="0"/>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12342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How to Register &amp; Learn about Jobs</a:t>
            </a:r>
          </a:p>
        </p:txBody>
      </p:sp>
      <p:sp>
        <p:nvSpPr>
          <p:cNvPr id="13315" name="Rectangle 3"/>
          <p:cNvSpPr>
            <a:spLocks noGrp="1" noChangeArrowheads="1"/>
          </p:cNvSpPr>
          <p:nvPr>
            <p:ph type="body" idx="1"/>
          </p:nvPr>
        </p:nvSpPr>
        <p:spPr>
          <a:xfrm>
            <a:off x="777922" y="1371600"/>
            <a:ext cx="9432878" cy="5257800"/>
          </a:xfrm>
        </p:spPr>
        <p:txBody>
          <a:bodyPr/>
          <a:lstStyle/>
          <a:p>
            <a:pPr eaLnBrk="1" hangingPunct="1"/>
            <a:r>
              <a:rPr lang="en-US" altLang="en-US" dirty="0"/>
              <a:t>Join our network at no cost or obligation</a:t>
            </a:r>
          </a:p>
          <a:p>
            <a:pPr eaLnBrk="1" hangingPunct="1"/>
            <a:r>
              <a:rPr lang="en-US" altLang="en-US" dirty="0"/>
              <a:t>Register: </a:t>
            </a:r>
            <a:r>
              <a:rPr lang="en-US" altLang="en-US" dirty="0">
                <a:hlinkClick r:id="rId3"/>
              </a:rPr>
              <a:t>www.flexprofessionalsllc.com</a:t>
            </a:r>
            <a:endParaRPr lang="en-US" altLang="en-US" dirty="0"/>
          </a:p>
          <a:p>
            <a:pPr lvl="1" eaLnBrk="1" hangingPunct="1"/>
            <a:r>
              <a:rPr lang="en-US" altLang="en-US" dirty="0"/>
              <a:t>Upload resume in MS Word</a:t>
            </a:r>
          </a:p>
          <a:p>
            <a:pPr eaLnBrk="1" hangingPunct="1"/>
            <a:r>
              <a:rPr lang="en-US" altLang="en-US" dirty="0"/>
              <a:t>Once you register:</a:t>
            </a:r>
          </a:p>
          <a:p>
            <a:pPr lvl="1" eaLnBrk="1" hangingPunct="1"/>
            <a:r>
              <a:rPr lang="en-US" altLang="en-US" dirty="0"/>
              <a:t>Apply for Jobs</a:t>
            </a:r>
          </a:p>
          <a:p>
            <a:pPr lvl="1" eaLnBrk="1" hangingPunct="1"/>
            <a:r>
              <a:rPr lang="en-US" altLang="en-US" dirty="0"/>
              <a:t>Update Profile</a:t>
            </a:r>
          </a:p>
          <a:p>
            <a:pPr lvl="1" eaLnBrk="1" hangingPunct="1"/>
            <a:r>
              <a:rPr lang="en-US" altLang="en-US" dirty="0"/>
              <a:t>Receive “New Jobs” email every week</a:t>
            </a:r>
          </a:p>
          <a:p>
            <a:pPr eaLnBrk="1" hangingPunct="1"/>
            <a:r>
              <a:rPr lang="en-US" altLang="en-US" dirty="0"/>
              <a:t>Other ways to connect:</a:t>
            </a:r>
          </a:p>
          <a:p>
            <a:pPr lvl="1" eaLnBrk="1" hangingPunct="1"/>
            <a:r>
              <a:rPr lang="en-US" altLang="en-US" dirty="0"/>
              <a:t>Join email list, fb, twitter, </a:t>
            </a:r>
            <a:r>
              <a:rPr lang="en-US" altLang="en-US" dirty="0" err="1"/>
              <a:t>linkedin</a:t>
            </a:r>
            <a:endParaRPr lang="en-US" altLang="en-US" dirty="0"/>
          </a:p>
          <a:p>
            <a:pPr eaLnBrk="1" hangingPunct="1"/>
            <a:r>
              <a:rPr lang="en-US" altLang="en-US" dirty="0"/>
              <a:t>DC and Boston metro focus for jobs</a:t>
            </a:r>
          </a:p>
        </p:txBody>
      </p:sp>
    </p:spTree>
    <p:extLst>
      <p:ext uri="{BB962C8B-B14F-4D97-AF65-F5344CB8AC3E}">
        <p14:creationId xmlns:p14="http://schemas.microsoft.com/office/powerpoint/2010/main" val="46162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b="1" dirty="0"/>
              <a:t>Q &amp; A</a:t>
            </a:r>
          </a:p>
        </p:txBody>
      </p:sp>
      <p:sp>
        <p:nvSpPr>
          <p:cNvPr id="13315" name="Rectangle 3"/>
          <p:cNvSpPr>
            <a:spLocks noGrp="1" noChangeArrowheads="1"/>
          </p:cNvSpPr>
          <p:nvPr>
            <p:ph type="body" idx="1"/>
          </p:nvPr>
        </p:nvSpPr>
        <p:spPr>
          <a:xfrm>
            <a:off x="777922" y="1371600"/>
            <a:ext cx="10588070" cy="5257800"/>
          </a:xfrm>
        </p:spPr>
        <p:txBody>
          <a:bodyPr/>
          <a:lstStyle/>
          <a:p>
            <a:pPr marL="0" indent="0" algn="ctr" eaLnBrk="1" hangingPunct="1">
              <a:buNone/>
            </a:pPr>
            <a:endParaRPr lang="en-US" altLang="en-US" dirty="0">
              <a:solidFill>
                <a:schemeClr val="bg2"/>
              </a:solidFill>
            </a:endParaRPr>
          </a:p>
          <a:p>
            <a:pPr marL="0" indent="0" algn="ctr" eaLnBrk="1" hangingPunct="1">
              <a:buNone/>
            </a:pPr>
            <a:endParaRPr lang="en-US" altLang="en-US" dirty="0">
              <a:solidFill>
                <a:schemeClr val="bg2"/>
              </a:solidFill>
            </a:endParaRPr>
          </a:p>
          <a:p>
            <a:pPr marL="0" indent="0" algn="ctr" eaLnBrk="1" hangingPunct="1">
              <a:buNone/>
            </a:pPr>
            <a:r>
              <a:rPr lang="en-US" altLang="en-US" dirty="0">
                <a:solidFill>
                  <a:schemeClr val="bg2"/>
                </a:solidFill>
              </a:rPr>
              <a:t>Contact Information:</a:t>
            </a:r>
          </a:p>
          <a:p>
            <a:pPr marL="0" indent="0" algn="ctr" eaLnBrk="1" hangingPunct="1">
              <a:buNone/>
            </a:pPr>
            <a:r>
              <a:rPr lang="en-US" altLang="en-US" dirty="0">
                <a:solidFill>
                  <a:schemeClr val="bg2"/>
                </a:solidFill>
              </a:rPr>
              <a:t>Sheila Murphy ’89</a:t>
            </a:r>
          </a:p>
          <a:p>
            <a:pPr marL="0" indent="0" algn="ctr" eaLnBrk="1" hangingPunct="1">
              <a:buNone/>
            </a:pPr>
            <a:r>
              <a:rPr lang="en-US" dirty="0" err="1">
                <a:solidFill>
                  <a:schemeClr val="bg2"/>
                </a:solidFill>
              </a:rPr>
              <a:t>FlexProfessionals</a:t>
            </a:r>
            <a:r>
              <a:rPr lang="en-US" dirty="0">
                <a:solidFill>
                  <a:schemeClr val="bg2"/>
                </a:solidFill>
              </a:rPr>
              <a:t>, LLC</a:t>
            </a:r>
            <a:r>
              <a:rPr lang="en-US" dirty="0"/>
              <a:t/>
            </a:r>
            <a:br>
              <a:rPr lang="en-US" dirty="0"/>
            </a:br>
            <a:r>
              <a:rPr lang="en-US" dirty="0">
                <a:hlinkClick r:id="rId3"/>
              </a:rPr>
              <a:t>www.flexprofessionalsllc.com</a:t>
            </a:r>
            <a:endParaRPr lang="en-US" dirty="0"/>
          </a:p>
          <a:p>
            <a:pPr marL="0" indent="0" algn="ctr" eaLnBrk="1" hangingPunct="1">
              <a:buNone/>
            </a:pPr>
            <a:r>
              <a:rPr lang="en-US" dirty="0">
                <a:solidFill>
                  <a:schemeClr val="bg2"/>
                </a:solidFill>
              </a:rPr>
              <a:t>Email: </a:t>
            </a:r>
            <a:br>
              <a:rPr lang="en-US" dirty="0">
                <a:solidFill>
                  <a:schemeClr val="bg2"/>
                </a:solidFill>
              </a:rPr>
            </a:br>
            <a:r>
              <a:rPr lang="en-US" dirty="0">
                <a:solidFill>
                  <a:schemeClr val="bg2"/>
                </a:solidFill>
                <a:hlinkClick r:id="rId4"/>
              </a:rPr>
              <a:t>sheila@flexprofessionalsllc.com</a:t>
            </a:r>
            <a:r>
              <a:rPr lang="en-US" dirty="0">
                <a:solidFill>
                  <a:schemeClr val="bg2"/>
                </a:solidFill>
              </a:rPr>
              <a:t> </a:t>
            </a:r>
          </a:p>
          <a:p>
            <a:pPr eaLnBrk="1" hangingPunct="1"/>
            <a:endParaRPr lang="en-US" altLang="en-US" dirty="0">
              <a:solidFill>
                <a:schemeClr val="bg2"/>
              </a:solidFill>
            </a:endParaRPr>
          </a:p>
          <a:p>
            <a:pPr eaLnBrk="1" hangingPunct="1"/>
            <a:endParaRPr lang="en-US" altLang="en-US" dirty="0">
              <a:solidFill>
                <a:schemeClr val="bg2"/>
              </a:solidFill>
            </a:endParaRPr>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777777"/>
                </a:solidFill>
                <a:effectLst/>
                <a:latin typeface="normal arial"/>
              </a:rPr>
              <a:t>sheila@flexprofessionalsllc.com</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184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18492" y="152400"/>
            <a:ext cx="9167446" cy="1066800"/>
          </a:xfrm>
        </p:spPr>
        <p:txBody>
          <a:bodyPr/>
          <a:lstStyle/>
          <a:p>
            <a:pPr eaLnBrk="1" hangingPunct="1"/>
            <a:r>
              <a:rPr lang="en-US" altLang="en-US" sz="4800" dirty="0" err="1"/>
              <a:t>FlexProfessionals</a:t>
            </a:r>
            <a:r>
              <a:rPr lang="en-US" altLang="en-US" sz="4800" dirty="0"/>
              <a:t> Mission</a:t>
            </a:r>
          </a:p>
        </p:txBody>
      </p:sp>
      <p:sp>
        <p:nvSpPr>
          <p:cNvPr id="6147" name="Rectangle 3"/>
          <p:cNvSpPr>
            <a:spLocks noGrp="1" noChangeArrowheads="1"/>
          </p:cNvSpPr>
          <p:nvPr>
            <p:ph type="body" idx="1"/>
          </p:nvPr>
        </p:nvSpPr>
        <p:spPr>
          <a:xfrm>
            <a:off x="1752600" y="1524000"/>
            <a:ext cx="8610600" cy="5181600"/>
          </a:xfrm>
        </p:spPr>
        <p:txBody>
          <a:bodyPr/>
          <a:lstStyle/>
          <a:p>
            <a:pPr marL="0" indent="0" algn="ctr" eaLnBrk="1" hangingPunct="1">
              <a:spcBef>
                <a:spcPct val="50000"/>
              </a:spcBef>
              <a:buNone/>
            </a:pPr>
            <a:r>
              <a:rPr lang="en-US" altLang="en-US" i="1" dirty="0">
                <a:solidFill>
                  <a:schemeClr val="bg1">
                    <a:lumMod val="65000"/>
                  </a:schemeClr>
                </a:solidFill>
              </a:rPr>
              <a:t>“We connect experienced professionals seeking meaningful, part-time work with high-growth businesses in need of top talent.”</a:t>
            </a:r>
          </a:p>
          <a:p>
            <a:pPr marL="0" indent="0" algn="ctr" eaLnBrk="1" hangingPunct="1">
              <a:spcBef>
                <a:spcPct val="50000"/>
              </a:spcBef>
              <a:buNone/>
            </a:pPr>
            <a:r>
              <a:rPr lang="en-US" altLang="en-US" sz="1800" dirty="0">
                <a:solidFill>
                  <a:schemeClr val="bg1">
                    <a:lumMod val="65000"/>
                  </a:schemeClr>
                </a:solidFill>
              </a:rPr>
              <a:t>		</a:t>
            </a:r>
            <a:r>
              <a:rPr lang="en-US" alt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4203329607"/>
              </p:ext>
            </p:extLst>
          </p:nvPr>
        </p:nvGraphicFramePr>
        <p:xfrm>
          <a:off x="2895600" y="3200400"/>
          <a:ext cx="6096000" cy="338212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50274">
                <a:tc>
                  <a:txBody>
                    <a:bodyPr/>
                    <a:lstStyle/>
                    <a:p>
                      <a:r>
                        <a:rPr lang="en-US" dirty="0"/>
                        <a:t>Our Candidates</a:t>
                      </a:r>
                    </a:p>
                  </a:txBody>
                  <a:tcPr/>
                </a:tc>
                <a:tc>
                  <a:txBody>
                    <a:bodyPr/>
                    <a:lstStyle/>
                    <a:p>
                      <a:r>
                        <a:rPr lang="en-US" dirty="0"/>
                        <a:t>Work Arrangements</a:t>
                      </a:r>
                    </a:p>
                  </a:txBody>
                  <a:tcPr/>
                </a:tc>
                <a:extLst>
                  <a:ext uri="{0D108BD9-81ED-4DB2-BD59-A6C34878D82A}">
                    <a16:rowId xmlns:a16="http://schemas.microsoft.com/office/drawing/2014/main" val="10000"/>
                  </a:ext>
                </a:extLst>
              </a:tr>
              <a:tr h="458354">
                <a:tc>
                  <a:txBody>
                    <a:bodyPr/>
                    <a:lstStyle/>
                    <a:p>
                      <a:r>
                        <a:rPr lang="en-US" dirty="0"/>
                        <a:t>10+ Years Experience</a:t>
                      </a:r>
                    </a:p>
                  </a:txBody>
                  <a:tcPr/>
                </a:tc>
                <a:tc>
                  <a:txBody>
                    <a:bodyPr/>
                    <a:lstStyle/>
                    <a:p>
                      <a:r>
                        <a:rPr lang="en-US" dirty="0"/>
                        <a:t>Permanent Part-Time</a:t>
                      </a:r>
                    </a:p>
                  </a:txBody>
                  <a:tcPr/>
                </a:tc>
                <a:extLst>
                  <a:ext uri="{0D108BD9-81ED-4DB2-BD59-A6C34878D82A}">
                    <a16:rowId xmlns:a16="http://schemas.microsoft.com/office/drawing/2014/main" val="10001"/>
                  </a:ext>
                </a:extLst>
              </a:tr>
              <a:tr h="458354">
                <a:tc>
                  <a:txBody>
                    <a:bodyPr/>
                    <a:lstStyle/>
                    <a:p>
                      <a:r>
                        <a:rPr lang="en-US" dirty="0"/>
                        <a:t>Bachelors</a:t>
                      </a:r>
                      <a:r>
                        <a:rPr lang="en-US" baseline="0" dirty="0"/>
                        <a:t> &amp; Advanced</a:t>
                      </a:r>
                      <a:endParaRPr lang="en-US" dirty="0"/>
                    </a:p>
                  </a:txBody>
                  <a:tcPr/>
                </a:tc>
                <a:tc>
                  <a:txBody>
                    <a:bodyPr/>
                    <a:lstStyle/>
                    <a:p>
                      <a:r>
                        <a:rPr lang="en-US" dirty="0"/>
                        <a:t>Project-Based</a:t>
                      </a:r>
                    </a:p>
                  </a:txBody>
                  <a:tcPr/>
                </a:tc>
                <a:extLst>
                  <a:ext uri="{0D108BD9-81ED-4DB2-BD59-A6C34878D82A}">
                    <a16:rowId xmlns:a16="http://schemas.microsoft.com/office/drawing/2014/main" val="10002"/>
                  </a:ext>
                </a:extLst>
              </a:tr>
              <a:tr h="458354">
                <a:tc>
                  <a:txBody>
                    <a:bodyPr/>
                    <a:lstStyle/>
                    <a:p>
                      <a:r>
                        <a:rPr lang="en-US" dirty="0"/>
                        <a:t>Re-Entry </a:t>
                      </a:r>
                    </a:p>
                  </a:txBody>
                  <a:tcPr/>
                </a:tc>
                <a:tc>
                  <a:txBody>
                    <a:bodyPr/>
                    <a:lstStyle/>
                    <a:p>
                      <a:r>
                        <a:rPr lang="en-US" dirty="0"/>
                        <a:t>On-site, Virtual</a:t>
                      </a:r>
                      <a:r>
                        <a:rPr lang="en-US" baseline="0" dirty="0"/>
                        <a:t> or Combo</a:t>
                      </a:r>
                      <a:endParaRPr lang="en-US" dirty="0"/>
                    </a:p>
                  </a:txBody>
                  <a:tcPr/>
                </a:tc>
                <a:extLst>
                  <a:ext uri="{0D108BD9-81ED-4DB2-BD59-A6C34878D82A}">
                    <a16:rowId xmlns:a16="http://schemas.microsoft.com/office/drawing/2014/main" val="10003"/>
                  </a:ext>
                </a:extLst>
              </a:tr>
              <a:tr h="458354">
                <a:tc>
                  <a:txBody>
                    <a:bodyPr/>
                    <a:lstStyle/>
                    <a:p>
                      <a:r>
                        <a:rPr lang="en-US" dirty="0"/>
                        <a:t>Scaling</a:t>
                      </a:r>
                      <a:r>
                        <a:rPr lang="en-US" baseline="0" dirty="0"/>
                        <a:t> Back</a:t>
                      </a:r>
                      <a:endParaRPr lang="en-US" dirty="0"/>
                    </a:p>
                  </a:txBody>
                  <a:tcPr/>
                </a:tc>
                <a:tc>
                  <a:txBody>
                    <a:bodyPr/>
                    <a:lstStyle/>
                    <a:p>
                      <a:r>
                        <a:rPr lang="en-US" i="0" dirty="0"/>
                        <a:t>Part-Year</a:t>
                      </a:r>
                      <a:r>
                        <a:rPr lang="en-US" i="0" baseline="0" dirty="0"/>
                        <a:t> or Seasonal</a:t>
                      </a:r>
                      <a:endParaRPr lang="en-US" i="1" dirty="0"/>
                    </a:p>
                  </a:txBody>
                  <a:tcPr/>
                </a:tc>
                <a:extLst>
                  <a:ext uri="{0D108BD9-81ED-4DB2-BD59-A6C34878D82A}">
                    <a16:rowId xmlns:a16="http://schemas.microsoft.com/office/drawing/2014/main" val="10004"/>
                  </a:ext>
                </a:extLst>
              </a:tr>
              <a:tr h="458354">
                <a:tc>
                  <a:txBody>
                    <a:bodyPr/>
                    <a:lstStyle/>
                    <a:p>
                      <a:r>
                        <a:rPr lang="en-US" dirty="0"/>
                        <a:t>Transitioning</a:t>
                      </a:r>
                    </a:p>
                  </a:txBody>
                  <a:tcPr/>
                </a:tc>
                <a:tc>
                  <a:txBody>
                    <a:bodyPr/>
                    <a:lstStyle/>
                    <a:p>
                      <a:r>
                        <a:rPr lang="en-US" i="0" dirty="0"/>
                        <a:t>Full-Time</a:t>
                      </a:r>
                      <a:r>
                        <a:rPr lang="en-US" i="0" baseline="0" dirty="0"/>
                        <a:t> </a:t>
                      </a:r>
                      <a:r>
                        <a:rPr lang="en-US" i="1" baseline="0" dirty="0"/>
                        <a:t>Flexible</a:t>
                      </a:r>
                      <a:endParaRPr lang="en-US" i="1" dirty="0"/>
                    </a:p>
                  </a:txBody>
                  <a:tcPr/>
                </a:tc>
                <a:extLst>
                  <a:ext uri="{0D108BD9-81ED-4DB2-BD59-A6C34878D82A}">
                    <a16:rowId xmlns:a16="http://schemas.microsoft.com/office/drawing/2014/main" val="10005"/>
                  </a:ext>
                </a:extLst>
              </a:tr>
              <a:tr h="458354">
                <a:tc>
                  <a:txBody>
                    <a:bodyPr/>
                    <a:lstStyle/>
                    <a:p>
                      <a:r>
                        <a:rPr lang="en-US" dirty="0"/>
                        <a:t>Second Career</a:t>
                      </a:r>
                    </a:p>
                  </a:txBody>
                  <a:tcPr/>
                </a:tc>
                <a:tc>
                  <a:txBody>
                    <a:bodyPr/>
                    <a:lstStyle/>
                    <a:p>
                      <a:r>
                        <a:rPr lang="en-US" dirty="0"/>
                        <a:t>Custom</a:t>
                      </a:r>
                      <a:r>
                        <a:rPr lang="en-US" baseline="0" dirty="0"/>
                        <a:t> Arrangements</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135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036888"/>
            <a:ext cx="4335463" cy="3821112"/>
          </a:xfrm>
        </p:spPr>
      </p:pic>
      <p:sp>
        <p:nvSpPr>
          <p:cNvPr id="5" name="Title 4"/>
          <p:cNvSpPr>
            <a:spLocks noGrp="1"/>
          </p:cNvSpPr>
          <p:nvPr>
            <p:ph type="title" idx="4294967295"/>
          </p:nvPr>
        </p:nvSpPr>
        <p:spPr>
          <a:xfrm>
            <a:off x="0" y="82550"/>
            <a:ext cx="8229600" cy="1066800"/>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142" y="0"/>
            <a:ext cx="4539530" cy="323948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4603" y="1"/>
            <a:ext cx="4217260" cy="30294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5088" y="3209552"/>
            <a:ext cx="5002912" cy="3648448"/>
          </a:xfrm>
          <a:prstGeom prst="rect">
            <a:avLst/>
          </a:prstGeom>
        </p:spPr>
      </p:pic>
    </p:spTree>
    <p:extLst>
      <p:ext uri="{BB962C8B-B14F-4D97-AF65-F5344CB8AC3E}">
        <p14:creationId xmlns:p14="http://schemas.microsoft.com/office/powerpoint/2010/main" val="256853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82550"/>
            <a:ext cx="8229600" cy="1066800"/>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735" y="3687041"/>
            <a:ext cx="4252120" cy="3096491"/>
          </a:xfrm>
          <a:prstGeom prst="rect">
            <a:avLst/>
          </a:prstGeom>
        </p:spPr>
      </p:pic>
      <p:pic>
        <p:nvPicPr>
          <p:cNvPr id="11" name="Picture 10"/>
          <p:cNvPicPr>
            <a:picLocks noChangeAspect="1"/>
          </p:cNvPicPr>
          <p:nvPr/>
        </p:nvPicPr>
        <p:blipFill>
          <a:blip r:embed="rId4"/>
          <a:stretch>
            <a:fillRect/>
          </a:stretch>
        </p:blipFill>
        <p:spPr>
          <a:xfrm>
            <a:off x="4024746" y="69273"/>
            <a:ext cx="6643255" cy="261669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0138" y="27708"/>
            <a:ext cx="6096000" cy="289379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0138" y="3964131"/>
            <a:ext cx="5048250" cy="28575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046878" y="2481386"/>
            <a:ext cx="2738005" cy="1540127"/>
          </a:xfrm>
          <a:prstGeom prst="rect">
            <a:avLst/>
          </a:prstGeom>
        </p:spPr>
      </p:pic>
    </p:spTree>
    <p:extLst>
      <p:ext uri="{BB962C8B-B14F-4D97-AF65-F5344CB8AC3E}">
        <p14:creationId xmlns:p14="http://schemas.microsoft.com/office/powerpoint/2010/main" val="293096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D19508-A419-42A0-BA48-BC6D09E292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520" y="2061541"/>
            <a:ext cx="3383280" cy="3501058"/>
          </a:xfrm>
          <a:prstGeom prst="rect">
            <a:avLst/>
          </a:prstGeom>
        </p:spPr>
      </p:pic>
      <p:sp>
        <p:nvSpPr>
          <p:cNvPr id="16" name="Title 15">
            <a:extLst>
              <a:ext uri="{FF2B5EF4-FFF2-40B4-BE49-F238E27FC236}">
                <a16:creationId xmlns:a16="http://schemas.microsoft.com/office/drawing/2014/main" id="{7D2BFB70-5694-49E9-ACF0-66AC0C9FDFF2}"/>
              </a:ext>
            </a:extLst>
          </p:cNvPr>
          <p:cNvSpPr>
            <a:spLocks noGrp="1"/>
          </p:cNvSpPr>
          <p:nvPr>
            <p:ph type="title"/>
          </p:nvPr>
        </p:nvSpPr>
        <p:spPr/>
        <p:txBody>
          <a:bodyPr/>
          <a:lstStyle/>
          <a:p>
            <a:r>
              <a:rPr lang="en-US" dirty="0"/>
              <a:t>Tightening Labor Market</a:t>
            </a:r>
          </a:p>
        </p:txBody>
      </p:sp>
      <p:sp>
        <p:nvSpPr>
          <p:cNvPr id="12" name="Rectangle 11">
            <a:extLst>
              <a:ext uri="{FF2B5EF4-FFF2-40B4-BE49-F238E27FC236}">
                <a16:creationId xmlns:a16="http://schemas.microsoft.com/office/drawing/2014/main" id="{0BC380EB-30CF-4296-B0B9-A14DA92C1ED7}"/>
              </a:ext>
            </a:extLst>
          </p:cNvPr>
          <p:cNvSpPr/>
          <p:nvPr/>
        </p:nvSpPr>
        <p:spPr>
          <a:xfrm>
            <a:off x="1828800" y="1505665"/>
            <a:ext cx="6934200" cy="646331"/>
          </a:xfrm>
          <a:prstGeom prst="rect">
            <a:avLst/>
          </a:prstGeom>
        </p:spPr>
        <p:txBody>
          <a:bodyPr wrap="square">
            <a:spAutoFit/>
          </a:bodyPr>
          <a:lstStyle/>
          <a:p>
            <a:pPr fontAlgn="base">
              <a:spcBef>
                <a:spcPts val="1200"/>
              </a:spcBef>
              <a:buClr>
                <a:srgbClr val="663300"/>
              </a:buClr>
              <a:buSzPct val="75000"/>
              <a:defRPr/>
            </a:pPr>
            <a:r>
              <a:rPr lang="en-US" sz="3600" dirty="0">
                <a:solidFill>
                  <a:srgbClr val="000000"/>
                </a:solidFill>
                <a:latin typeface="Arial" panose="020B0604020202020204" pitchFamily="34" charset="0"/>
                <a:cs typeface="Arial" panose="020B0604020202020204" pitchFamily="34" charset="0"/>
              </a:rPr>
              <a:t>Low national jobless rate of 4.1% </a:t>
            </a:r>
          </a:p>
        </p:txBody>
      </p:sp>
      <p:sp>
        <p:nvSpPr>
          <p:cNvPr id="13" name="Rectangle 12">
            <a:extLst>
              <a:ext uri="{FF2B5EF4-FFF2-40B4-BE49-F238E27FC236}">
                <a16:creationId xmlns:a16="http://schemas.microsoft.com/office/drawing/2014/main" id="{661578EB-C1C8-4B6F-ADFA-FFF395A558FE}"/>
              </a:ext>
            </a:extLst>
          </p:cNvPr>
          <p:cNvSpPr/>
          <p:nvPr/>
        </p:nvSpPr>
        <p:spPr>
          <a:xfrm>
            <a:off x="2133600" y="5562599"/>
            <a:ext cx="7848600" cy="1077218"/>
          </a:xfrm>
          <a:prstGeom prst="rect">
            <a:avLst/>
          </a:prstGeom>
          <a:ln>
            <a:solidFill>
              <a:schemeClr val="accent1"/>
            </a:solidFill>
          </a:ln>
        </p:spPr>
        <p:txBody>
          <a:bodyPr wrap="square">
            <a:spAutoFit/>
          </a:bodyPr>
          <a:lstStyle/>
          <a:p>
            <a:pPr fontAlgn="base">
              <a:spcAft>
                <a:spcPts val="600"/>
              </a:spcAft>
              <a:buClr>
                <a:srgbClr val="663300"/>
              </a:buClr>
              <a:buSzPct val="75000"/>
              <a:defRPr/>
            </a:pPr>
            <a:r>
              <a:rPr lang="en-US" sz="3200" dirty="0">
                <a:solidFill>
                  <a:srgbClr val="339933"/>
                </a:solidFill>
                <a:latin typeface="Arial" panose="020B0604020202020204" pitchFamily="34" charset="0"/>
                <a:cs typeface="Arial" panose="020B0604020202020204" pitchFamily="34" charset="0"/>
              </a:rPr>
              <a:t>68%</a:t>
            </a:r>
            <a:r>
              <a:rPr lang="en-US" sz="3200" dirty="0">
                <a:solidFill>
                  <a:srgbClr val="000000"/>
                </a:solidFill>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of companies report difficulty recruiting qualified talent.</a:t>
            </a:r>
          </a:p>
        </p:txBody>
      </p:sp>
      <p:sp>
        <p:nvSpPr>
          <p:cNvPr id="3" name="TextBox 2">
            <a:extLst>
              <a:ext uri="{FF2B5EF4-FFF2-40B4-BE49-F238E27FC236}">
                <a16:creationId xmlns:a16="http://schemas.microsoft.com/office/drawing/2014/main" id="{CCA2C2DE-0201-4001-AA3D-0823C306BD01}"/>
              </a:ext>
            </a:extLst>
          </p:cNvPr>
          <p:cNvSpPr txBox="1"/>
          <p:nvPr/>
        </p:nvSpPr>
        <p:spPr>
          <a:xfrm flipH="1">
            <a:off x="1977788" y="2459237"/>
            <a:ext cx="4953000" cy="2000548"/>
          </a:xfrm>
          <a:prstGeom prst="rect">
            <a:avLst/>
          </a:prstGeom>
          <a:noFill/>
        </p:spPr>
        <p:txBody>
          <a:bodyPr wrap="square" rtlCol="0">
            <a:spAutoFit/>
          </a:bodyPr>
          <a:lstStyle/>
          <a:p>
            <a:pPr marL="342900" indent="-342900" fontAlgn="base">
              <a:lnSpc>
                <a:spcPct val="150000"/>
              </a:lnSpc>
              <a:spcBef>
                <a:spcPts val="1200"/>
              </a:spcBef>
              <a:buClr>
                <a:srgbClr val="663300"/>
              </a:buClr>
              <a:buSzPct val="75000"/>
              <a:buFont typeface="Wingdings" panose="05000000000000000000" pitchFamily="2" charset="2"/>
              <a:buChar char="n"/>
              <a:defRPr/>
            </a:pPr>
            <a:r>
              <a:rPr lang="en-US" sz="3200" dirty="0">
                <a:solidFill>
                  <a:srgbClr val="000000"/>
                </a:solidFill>
                <a:latin typeface="Arial" panose="020B0604020202020204" pitchFamily="34" charset="0"/>
                <a:cs typeface="Arial" panose="020B0604020202020204" pitchFamily="34" charset="0"/>
              </a:rPr>
              <a:t>2% for college-educated</a:t>
            </a:r>
          </a:p>
          <a:p>
            <a:pPr marL="342900" indent="-342900" fontAlgn="base">
              <a:lnSpc>
                <a:spcPct val="150000"/>
              </a:lnSpc>
              <a:spcBef>
                <a:spcPts val="1200"/>
              </a:spcBef>
              <a:buClr>
                <a:srgbClr val="663300"/>
              </a:buClr>
              <a:buSzPct val="75000"/>
              <a:buFont typeface="Wingdings" panose="05000000000000000000" pitchFamily="2" charset="2"/>
              <a:buChar char="n"/>
              <a:defRPr/>
            </a:pPr>
            <a:r>
              <a:rPr lang="en-US" sz="3200" dirty="0">
                <a:solidFill>
                  <a:srgbClr val="000000"/>
                </a:solidFill>
                <a:latin typeface="Arial" panose="020B0604020202020204" pitchFamily="34" charset="0"/>
                <a:cs typeface="Arial" panose="020B0604020202020204" pitchFamily="34" charset="0"/>
              </a:rPr>
              <a:t>2.6% in DC metro area </a:t>
            </a:r>
          </a:p>
          <a:p>
            <a:pPr fontAlgn="base">
              <a:spcBef>
                <a:spcPct val="0"/>
              </a:spcBef>
              <a:spcAft>
                <a:spcPct val="0"/>
              </a:spcAft>
            </a:pPr>
            <a:endParaRPr lang="en-US" dirty="0">
              <a:solidFill>
                <a:srgbClr val="000000"/>
              </a:solidFill>
              <a:latin typeface="Arial" charset="0"/>
              <a:cs typeface="Arial"/>
            </a:endParaRPr>
          </a:p>
        </p:txBody>
      </p:sp>
    </p:spTree>
    <p:custDataLst>
      <p:tags r:id="rId1"/>
    </p:custDataLst>
    <p:extLst>
      <p:ext uri="{BB962C8B-B14F-4D97-AF65-F5344CB8AC3E}">
        <p14:creationId xmlns:p14="http://schemas.microsoft.com/office/powerpoint/2010/main" val="122307637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D19508-A419-42A0-BA48-BC6D09E2928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818421" y="1737360"/>
            <a:ext cx="3383280" cy="3383280"/>
          </a:xfrm>
          <a:prstGeom prst="rect">
            <a:avLst/>
          </a:prstGeom>
        </p:spPr>
      </p:pic>
      <p:sp>
        <p:nvSpPr>
          <p:cNvPr id="16" name="Title 15">
            <a:extLst>
              <a:ext uri="{FF2B5EF4-FFF2-40B4-BE49-F238E27FC236}">
                <a16:creationId xmlns:a16="http://schemas.microsoft.com/office/drawing/2014/main" id="{7D2BFB70-5694-49E9-ACF0-66AC0C9FDFF2}"/>
              </a:ext>
            </a:extLst>
          </p:cNvPr>
          <p:cNvSpPr>
            <a:spLocks noGrp="1"/>
          </p:cNvSpPr>
          <p:nvPr>
            <p:ph type="title"/>
          </p:nvPr>
        </p:nvSpPr>
        <p:spPr/>
        <p:txBody>
          <a:bodyPr/>
          <a:lstStyle/>
          <a:p>
            <a:r>
              <a:rPr lang="en-US" dirty="0"/>
              <a:t>Changing Demographics</a:t>
            </a:r>
          </a:p>
        </p:txBody>
      </p:sp>
      <p:sp>
        <p:nvSpPr>
          <p:cNvPr id="13" name="Rectangle 12">
            <a:extLst>
              <a:ext uri="{FF2B5EF4-FFF2-40B4-BE49-F238E27FC236}">
                <a16:creationId xmlns:a16="http://schemas.microsoft.com/office/drawing/2014/main" id="{661578EB-C1C8-4B6F-ADFA-FFF395A558FE}"/>
              </a:ext>
            </a:extLst>
          </p:cNvPr>
          <p:cNvSpPr/>
          <p:nvPr/>
        </p:nvSpPr>
        <p:spPr>
          <a:xfrm>
            <a:off x="2463800" y="5562599"/>
            <a:ext cx="7518400" cy="1077218"/>
          </a:xfrm>
          <a:prstGeom prst="rect">
            <a:avLst/>
          </a:prstGeom>
          <a:solidFill>
            <a:srgbClr val="C4E59F"/>
          </a:solidFill>
          <a:ln>
            <a:solidFill>
              <a:schemeClr val="accent1"/>
            </a:solidFill>
          </a:ln>
        </p:spPr>
        <p:txBody>
          <a:bodyPr wrap="square">
            <a:spAutoFit/>
          </a:bodyPr>
          <a:lstStyle/>
          <a:p>
            <a:pPr fontAlgn="base">
              <a:spcAft>
                <a:spcPts val="600"/>
              </a:spcAft>
              <a:buClr>
                <a:srgbClr val="663300"/>
              </a:buClr>
              <a:buSzPct val="75000"/>
              <a:defRPr/>
            </a:pPr>
            <a:r>
              <a:rPr lang="en-US" sz="3200" dirty="0">
                <a:solidFill>
                  <a:srgbClr val="000000"/>
                </a:solidFill>
                <a:latin typeface="Arial" charset="0"/>
                <a:cs typeface="Arial"/>
              </a:rPr>
              <a:t>By 2020 </a:t>
            </a:r>
            <a:r>
              <a:rPr lang="en-US" sz="3200" dirty="0">
                <a:solidFill>
                  <a:srgbClr val="000000"/>
                </a:solidFill>
                <a:latin typeface="Arial" charset="0"/>
                <a:cs typeface="Times New Roman" panose="02020603050405020304" pitchFamily="18" charset="0"/>
              </a:rPr>
              <a:t>millennials will comprise </a:t>
            </a:r>
            <a:r>
              <a:rPr lang="en-US" sz="3200" dirty="0">
                <a:solidFill>
                  <a:srgbClr val="70AC2E"/>
                </a:solidFill>
                <a:latin typeface="Arial" charset="0"/>
                <a:cs typeface="Times New Roman" panose="02020603050405020304" pitchFamily="18" charset="0"/>
              </a:rPr>
              <a:t>50%</a:t>
            </a:r>
            <a:r>
              <a:rPr lang="en-US" sz="3200" dirty="0">
                <a:solidFill>
                  <a:srgbClr val="000000"/>
                </a:solidFill>
                <a:latin typeface="Arial" charset="0"/>
                <a:cs typeface="Times New Roman" panose="02020603050405020304" pitchFamily="18" charset="0"/>
              </a:rPr>
              <a:t> of workforce</a:t>
            </a:r>
            <a:r>
              <a:rPr lang="en-US" sz="3200" b="1" dirty="0">
                <a:solidFill>
                  <a:srgbClr val="000000"/>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CCA2C2DE-0201-4001-AA3D-0823C306BD01}"/>
              </a:ext>
            </a:extLst>
          </p:cNvPr>
          <p:cNvSpPr txBox="1"/>
          <p:nvPr/>
        </p:nvSpPr>
        <p:spPr>
          <a:xfrm flipH="1">
            <a:off x="609600" y="1336978"/>
            <a:ext cx="6349848" cy="4253472"/>
          </a:xfrm>
          <a:prstGeom prst="rect">
            <a:avLst/>
          </a:prstGeom>
          <a:noFill/>
        </p:spPr>
        <p:txBody>
          <a:bodyPr wrap="square" rtlCol="0">
            <a:spAutoFit/>
          </a:bodyPr>
          <a:lstStyle/>
          <a:p>
            <a:pPr marL="342900" indent="-342900" fontAlgn="base">
              <a:spcBef>
                <a:spcPts val="1200"/>
              </a:spcBef>
              <a:spcAft>
                <a:spcPts val="600"/>
              </a:spcAft>
              <a:buFont typeface="Wingdings" panose="05000000000000000000" pitchFamily="2" charset="2"/>
              <a:buChar char="§"/>
              <a:defRPr/>
            </a:pPr>
            <a:r>
              <a:rPr lang="en-US" sz="2400" dirty="0">
                <a:solidFill>
                  <a:srgbClr val="000000"/>
                </a:solidFill>
                <a:latin typeface="Arial" panose="020B0604020202020204" pitchFamily="34" charset="0"/>
                <a:cs typeface="Arial" panose="020B0604020202020204" pitchFamily="34" charset="0"/>
              </a:rPr>
              <a:t>Population growth slowing</a:t>
            </a:r>
          </a:p>
          <a:p>
            <a:pPr marL="342900" indent="-342900" fontAlgn="base">
              <a:spcBef>
                <a:spcPts val="1200"/>
              </a:spcBef>
              <a:spcAft>
                <a:spcPts val="600"/>
              </a:spcAft>
              <a:buFont typeface="Wingdings" panose="05000000000000000000" pitchFamily="2" charset="2"/>
              <a:buChar char="§"/>
              <a:defRPr/>
            </a:pPr>
            <a:r>
              <a:rPr lang="en-US" sz="2400" dirty="0">
                <a:solidFill>
                  <a:srgbClr val="000000"/>
                </a:solidFill>
                <a:latin typeface="Arial" panose="020B0604020202020204" pitchFamily="34" charset="0"/>
                <a:cs typeface="Arial" panose="020B0604020202020204" pitchFamily="34" charset="0"/>
              </a:rPr>
              <a:t>Baby boomers retiring </a:t>
            </a:r>
            <a:endParaRPr lang="en-US" sz="2400" dirty="0">
              <a:solidFill>
                <a:srgbClr val="000000"/>
              </a:solidFill>
              <a:latin typeface="Arial" charset="0"/>
              <a:cs typeface="Times New Roman" panose="02020603050405020304" pitchFamily="18" charset="0"/>
            </a:endParaRPr>
          </a:p>
          <a:p>
            <a:pPr marL="342900" indent="-342900" fontAlgn="base">
              <a:spcBef>
                <a:spcPts val="1200"/>
              </a:spcBef>
              <a:spcAft>
                <a:spcPts val="600"/>
              </a:spcAft>
              <a:buFont typeface="Wingdings" panose="05000000000000000000" pitchFamily="2" charset="2"/>
              <a:buChar char="§"/>
              <a:defRPr/>
            </a:pPr>
            <a:r>
              <a:rPr lang="en-US" sz="2400" dirty="0">
                <a:solidFill>
                  <a:srgbClr val="000000"/>
                </a:solidFill>
                <a:latin typeface="Arial" panose="020B0604020202020204" pitchFamily="34" charset="0"/>
                <a:cs typeface="Arial" panose="020B0604020202020204" pitchFamily="34" charset="0"/>
              </a:rPr>
              <a:t>3 generations in workforce:</a:t>
            </a:r>
          </a:p>
          <a:p>
            <a:pPr marL="800100" lvl="1" indent="-342900" fontAlgn="base">
              <a:spcBef>
                <a:spcPts val="1200"/>
              </a:spcBef>
              <a:spcAft>
                <a:spcPts val="600"/>
              </a:spcAft>
              <a:buFont typeface="Wingdings" panose="05000000000000000000" pitchFamily="2" charset="2"/>
              <a:buChar char="§"/>
              <a:defRPr/>
            </a:pPr>
            <a:r>
              <a:rPr lang="en-US" sz="2000" dirty="0">
                <a:solidFill>
                  <a:srgbClr val="000000"/>
                </a:solidFill>
                <a:latin typeface="Arial" charset="0"/>
                <a:cs typeface="Arial"/>
              </a:rPr>
              <a:t>80M Baby Boomers, 46M </a:t>
            </a:r>
            <a:r>
              <a:rPr lang="en-US" sz="2000" dirty="0" err="1">
                <a:solidFill>
                  <a:srgbClr val="000000"/>
                </a:solidFill>
                <a:latin typeface="Arial" charset="0"/>
                <a:cs typeface="Arial"/>
              </a:rPr>
              <a:t>GenXers</a:t>
            </a:r>
            <a:r>
              <a:rPr lang="en-US" sz="2000" dirty="0">
                <a:solidFill>
                  <a:srgbClr val="000000"/>
                </a:solidFill>
                <a:latin typeface="Arial" charset="0"/>
                <a:cs typeface="Arial"/>
              </a:rPr>
              <a:t>, 100M Millennials</a:t>
            </a:r>
            <a:r>
              <a:rPr lang="en-US" sz="2400" dirty="0">
                <a:solidFill>
                  <a:srgbClr val="000000"/>
                </a:solidFill>
                <a:latin typeface="Arial" charset="0"/>
                <a:cs typeface="Arial"/>
              </a:rPr>
              <a:t> </a:t>
            </a:r>
          </a:p>
          <a:p>
            <a:pPr marL="557213" lvl="2" indent="-257175" fontAlgn="base">
              <a:lnSpc>
                <a:spcPct val="90000"/>
              </a:lnSpc>
              <a:spcBef>
                <a:spcPct val="0"/>
              </a:spcBef>
              <a:spcAft>
                <a:spcPct val="0"/>
              </a:spcAft>
              <a:buClr>
                <a:srgbClr val="663300"/>
              </a:buClr>
              <a:buFont typeface="Wingdings" panose="05000000000000000000" pitchFamily="2" charset="2"/>
              <a:buChar char="§"/>
            </a:pPr>
            <a:endParaRPr lang="en-US" sz="2400" dirty="0">
              <a:solidFill>
                <a:srgbClr val="000000"/>
              </a:solidFill>
              <a:latin typeface="Arial" charset="0"/>
              <a:cs typeface="Arial"/>
            </a:endParaRPr>
          </a:p>
          <a:p>
            <a:pPr marL="100013" lvl="1" indent="-257175" fontAlgn="base">
              <a:lnSpc>
                <a:spcPct val="90000"/>
              </a:lnSpc>
              <a:spcBef>
                <a:spcPct val="0"/>
              </a:spcBef>
              <a:spcAft>
                <a:spcPct val="0"/>
              </a:spcAft>
              <a:buClr>
                <a:srgbClr val="663300"/>
              </a:buClr>
              <a:buFont typeface="Wingdings" panose="05000000000000000000" pitchFamily="2" charset="2"/>
              <a:buChar char="§"/>
            </a:pPr>
            <a:r>
              <a:rPr lang="en-US" sz="2400" dirty="0">
                <a:solidFill>
                  <a:srgbClr val="000000"/>
                </a:solidFill>
                <a:latin typeface="Arial" charset="0"/>
                <a:cs typeface="Arial"/>
              </a:rPr>
              <a:t>Rise of female college grads </a:t>
            </a:r>
          </a:p>
          <a:p>
            <a:pPr marL="100013" lvl="1" indent="-257175" fontAlgn="base">
              <a:lnSpc>
                <a:spcPct val="90000"/>
              </a:lnSpc>
              <a:spcBef>
                <a:spcPct val="0"/>
              </a:spcBef>
              <a:spcAft>
                <a:spcPct val="0"/>
              </a:spcAft>
              <a:buClr>
                <a:srgbClr val="663300"/>
              </a:buClr>
              <a:buFont typeface="Wingdings" panose="05000000000000000000"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100013" lvl="1" indent="-257175" fontAlgn="base">
              <a:lnSpc>
                <a:spcPct val="90000"/>
              </a:lnSpc>
              <a:spcBef>
                <a:spcPct val="0"/>
              </a:spcBef>
              <a:spcAft>
                <a:spcPct val="0"/>
              </a:spcAft>
              <a:buClr>
                <a:srgbClr val="663300"/>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Shrinking female workforce </a:t>
            </a:r>
          </a:p>
          <a:p>
            <a:pPr fontAlgn="base">
              <a:spcBef>
                <a:spcPct val="0"/>
              </a:spcBef>
              <a:spcAft>
                <a:spcPct val="0"/>
              </a:spcAft>
            </a:pPr>
            <a:endParaRPr lang="en-US" dirty="0">
              <a:solidFill>
                <a:srgbClr val="000000"/>
              </a:solidFill>
              <a:latin typeface="Arial" charset="0"/>
              <a:cs typeface="Arial"/>
            </a:endParaRPr>
          </a:p>
        </p:txBody>
      </p:sp>
    </p:spTree>
    <p:custDataLst>
      <p:tags r:id="rId1"/>
    </p:custDataLst>
    <p:extLst>
      <p:ext uri="{BB962C8B-B14F-4D97-AF65-F5344CB8AC3E}">
        <p14:creationId xmlns:p14="http://schemas.microsoft.com/office/powerpoint/2010/main" val="170141478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dirty="0"/>
              <a:t>New “Gig” Economy</a:t>
            </a:r>
          </a:p>
        </p:txBody>
      </p:sp>
      <p:sp>
        <p:nvSpPr>
          <p:cNvPr id="18433" name="Content Placeholder 1"/>
          <p:cNvSpPr>
            <a:spLocks noGrp="1"/>
          </p:cNvSpPr>
          <p:nvPr>
            <p:ph idx="1"/>
          </p:nvPr>
        </p:nvSpPr>
        <p:spPr>
          <a:xfrm>
            <a:off x="3013926" y="2094303"/>
            <a:ext cx="5503610" cy="3569494"/>
          </a:xfrm>
        </p:spPr>
        <p:txBody>
          <a:bodyPr>
            <a:noAutofit/>
          </a:bodyPr>
          <a:lstStyle/>
          <a:p>
            <a:pPr marL="0" indent="0">
              <a:buNone/>
            </a:pPr>
            <a:r>
              <a:rPr lang="en-US" sz="975" dirty="0"/>
              <a:t>						</a:t>
            </a:r>
            <a:endParaRPr lang="en-US" sz="1800" dirty="0"/>
          </a:p>
        </p:txBody>
      </p:sp>
      <p:sp>
        <p:nvSpPr>
          <p:cNvPr id="18435" name="Slide Number Placeholder 17"/>
          <p:cNvSpPr>
            <a:spLocks/>
          </p:cNvSpPr>
          <p:nvPr/>
        </p:nvSpPr>
        <p:spPr bwMode="auto">
          <a:xfrm>
            <a:off x="9152335" y="5663805"/>
            <a:ext cx="275034" cy="273844"/>
          </a:xfrm>
          <a:prstGeom prst="rect">
            <a:avLst/>
          </a:prstGeom>
          <a:noFill/>
          <a:ln w="9525">
            <a:noFill/>
            <a:miter lim="800000"/>
            <a:headEnd/>
            <a:tailEnd/>
          </a:ln>
        </p:spPr>
        <p:txBody>
          <a:bodyPr anchor="b"/>
          <a:lstStyle/>
          <a:p>
            <a:pPr algn="r" fontAlgn="base">
              <a:spcBef>
                <a:spcPct val="0"/>
              </a:spcBef>
              <a:spcAft>
                <a:spcPct val="0"/>
              </a:spcAft>
            </a:pPr>
            <a:fld id="{194A080C-7A2F-4956-8F43-5B7A1EF2C7D8}" type="slidenum">
              <a:rPr lang="en-US" sz="750">
                <a:solidFill>
                  <a:srgbClr val="000000"/>
                </a:solidFill>
                <a:latin typeface="Lucida Sans Unicode" pitchFamily="34" charset="0"/>
                <a:cs typeface="Arial"/>
              </a:rPr>
              <a:pPr algn="r" fontAlgn="base">
                <a:spcBef>
                  <a:spcPct val="0"/>
                </a:spcBef>
                <a:spcAft>
                  <a:spcPct val="0"/>
                </a:spcAft>
              </a:pPr>
              <a:t>9</a:t>
            </a:fld>
            <a:endParaRPr lang="en-US" sz="750">
              <a:solidFill>
                <a:srgbClr val="000000"/>
              </a:solidFill>
              <a:latin typeface="Lucida Sans Unicode" pitchFamily="34" charset="0"/>
              <a:cs typeface="Arial"/>
            </a:endParaRPr>
          </a:p>
        </p:txBody>
      </p:sp>
      <p:sp>
        <p:nvSpPr>
          <p:cNvPr id="9" name="Content Placeholder 1"/>
          <p:cNvSpPr txBox="1">
            <a:spLocks/>
          </p:cNvSpPr>
          <p:nvPr/>
        </p:nvSpPr>
        <p:spPr bwMode="auto">
          <a:xfrm>
            <a:off x="2036042" y="1447800"/>
            <a:ext cx="817475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Ø"/>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0" lvl="1" indent="0" algn="ctr">
              <a:lnSpc>
                <a:spcPct val="90000"/>
              </a:lnSpc>
              <a:buClr>
                <a:srgbClr val="663300"/>
              </a:buClr>
              <a:buSzPct val="100000"/>
              <a:buNone/>
            </a:pPr>
            <a:r>
              <a:rPr lang="en-US" sz="3200" dirty="0">
                <a:solidFill>
                  <a:srgbClr val="70AC2E"/>
                </a:solidFill>
                <a:latin typeface="Verdana"/>
                <a:cs typeface="Arial"/>
              </a:rPr>
              <a:t>Contingent </a:t>
            </a:r>
            <a:r>
              <a:rPr lang="en-US" sz="3200" dirty="0">
                <a:solidFill>
                  <a:srgbClr val="000000"/>
                </a:solidFill>
                <a:latin typeface="Verdana"/>
                <a:cs typeface="Arial"/>
              </a:rPr>
              <a:t>workers will </a:t>
            </a:r>
            <a:r>
              <a:rPr lang="en-US" sz="3200" u="sng" dirty="0">
                <a:solidFill>
                  <a:srgbClr val="000000"/>
                </a:solidFill>
                <a:latin typeface="Verdana"/>
                <a:cs typeface="Arial"/>
              </a:rPr>
              <a:t>outpace</a:t>
            </a:r>
            <a:r>
              <a:rPr lang="en-US" sz="3200" dirty="0">
                <a:solidFill>
                  <a:srgbClr val="000000"/>
                </a:solidFill>
                <a:latin typeface="Verdana"/>
                <a:cs typeface="Arial"/>
              </a:rPr>
              <a:t> </a:t>
            </a:r>
          </a:p>
          <a:p>
            <a:pPr marL="0" lvl="1" indent="0" algn="ctr">
              <a:lnSpc>
                <a:spcPct val="90000"/>
              </a:lnSpc>
              <a:buClr>
                <a:srgbClr val="663300"/>
              </a:buClr>
              <a:buSzPct val="100000"/>
              <a:buNone/>
            </a:pPr>
            <a:r>
              <a:rPr lang="en-US" sz="3200" dirty="0">
                <a:solidFill>
                  <a:srgbClr val="70AC2E"/>
                </a:solidFill>
                <a:latin typeface="Verdana"/>
                <a:cs typeface="Arial"/>
              </a:rPr>
              <a:t>full-time </a:t>
            </a:r>
            <a:r>
              <a:rPr lang="en-US" sz="3200" dirty="0">
                <a:solidFill>
                  <a:srgbClr val="000000"/>
                </a:solidFill>
                <a:latin typeface="Verdana"/>
                <a:cs typeface="Arial"/>
              </a:rPr>
              <a:t>workers by 2020</a:t>
            </a:r>
          </a:p>
          <a:p>
            <a:pPr marL="457200" lvl="2" indent="0">
              <a:lnSpc>
                <a:spcPct val="90000"/>
              </a:lnSpc>
              <a:buClr>
                <a:srgbClr val="663300"/>
              </a:buClr>
              <a:buSzPct val="100000"/>
              <a:buNone/>
            </a:pPr>
            <a:endParaRPr lang="en-US" sz="1800" dirty="0">
              <a:solidFill>
                <a:srgbClr val="000000"/>
              </a:solidFill>
              <a:latin typeface="Verdana"/>
              <a:cs typeface="Arial"/>
            </a:endParaRPr>
          </a:p>
          <a:p>
            <a:pPr marL="457200" lvl="2" indent="0">
              <a:lnSpc>
                <a:spcPct val="90000"/>
              </a:lnSpc>
              <a:buClr>
                <a:srgbClr val="663300"/>
              </a:buClr>
              <a:buSzPct val="100000"/>
              <a:buNone/>
            </a:pPr>
            <a:r>
              <a:rPr lang="en-US" sz="1800" i="1" dirty="0">
                <a:solidFill>
                  <a:srgbClr val="000000"/>
                </a:solidFill>
                <a:latin typeface="Verdana"/>
                <a:cs typeface="Arial"/>
              </a:rPr>
              <a:t>(Contingent: freelancers, consultants, contract workers or 1099s, temporary employees, outsourced workers, etc.)</a:t>
            </a:r>
          </a:p>
          <a:p>
            <a:pPr marL="0" lvl="1" indent="0">
              <a:lnSpc>
                <a:spcPct val="90000"/>
              </a:lnSpc>
              <a:buClr>
                <a:srgbClr val="663300"/>
              </a:buClr>
              <a:buNone/>
            </a:pPr>
            <a:endParaRPr lang="en-US" sz="1800" dirty="0">
              <a:solidFill>
                <a:srgbClr val="000000"/>
              </a:solidFill>
              <a:latin typeface="Verdana"/>
              <a:cs typeface="Arial"/>
            </a:endParaRPr>
          </a:p>
          <a:p>
            <a:pPr marL="0" lvl="1" indent="0">
              <a:lnSpc>
                <a:spcPct val="90000"/>
              </a:lnSpc>
              <a:buClr>
                <a:srgbClr val="663300"/>
              </a:buClr>
              <a:buNone/>
            </a:pPr>
            <a:endParaRPr lang="en-US" sz="1800" b="1" dirty="0">
              <a:solidFill>
                <a:srgbClr val="000000"/>
              </a:solidFill>
              <a:latin typeface="Verdana"/>
              <a:cs typeface="Arial"/>
            </a:endParaRPr>
          </a:p>
          <a:p>
            <a:pPr marL="0" lvl="1" indent="0">
              <a:lnSpc>
                <a:spcPct val="90000"/>
              </a:lnSpc>
              <a:buClr>
                <a:srgbClr val="663300"/>
              </a:buClr>
              <a:buNone/>
            </a:pPr>
            <a:endParaRPr lang="en-US" sz="1800" b="1" dirty="0">
              <a:solidFill>
                <a:srgbClr val="000000"/>
              </a:solidFill>
              <a:latin typeface="Verdana"/>
              <a:cs typeface="Arial"/>
            </a:endParaRPr>
          </a:p>
          <a:p>
            <a:pPr marL="0" lvl="1" indent="0">
              <a:lnSpc>
                <a:spcPct val="90000"/>
              </a:lnSpc>
              <a:buClr>
                <a:srgbClr val="663300"/>
              </a:buClr>
              <a:buNone/>
            </a:pPr>
            <a:endParaRPr lang="en-US" sz="1800" b="1" dirty="0">
              <a:solidFill>
                <a:srgbClr val="000000"/>
              </a:solidFill>
              <a:latin typeface="Verdana"/>
              <a:cs typeface="Arial"/>
            </a:endParaRPr>
          </a:p>
          <a:p>
            <a:pPr marL="0" lvl="1" indent="0" algn="ctr">
              <a:lnSpc>
                <a:spcPct val="90000"/>
              </a:lnSpc>
              <a:buClr>
                <a:srgbClr val="663300"/>
              </a:buClr>
              <a:buNone/>
            </a:pPr>
            <a:endParaRPr lang="en-US" sz="1800" b="1" dirty="0">
              <a:solidFill>
                <a:srgbClr val="000000"/>
              </a:solidFill>
              <a:latin typeface="Verdana"/>
              <a:cs typeface="Arial"/>
            </a:endParaRPr>
          </a:p>
          <a:p>
            <a:pPr marL="0" lvl="1" indent="0" algn="ctr">
              <a:lnSpc>
                <a:spcPct val="90000"/>
              </a:lnSpc>
              <a:buClr>
                <a:srgbClr val="663300"/>
              </a:buClr>
              <a:buNone/>
            </a:pPr>
            <a:endParaRPr lang="en-US" sz="1800" b="1" dirty="0">
              <a:solidFill>
                <a:srgbClr val="000000"/>
              </a:solidFill>
              <a:latin typeface="Verdana"/>
              <a:cs typeface="Arial"/>
            </a:endParaRPr>
          </a:p>
          <a:p>
            <a:pPr marL="0" lvl="1" indent="0" algn="ctr">
              <a:lnSpc>
                <a:spcPct val="90000"/>
              </a:lnSpc>
              <a:buClr>
                <a:srgbClr val="663300"/>
              </a:buClr>
              <a:buNone/>
            </a:pPr>
            <a:endParaRPr lang="en-US" sz="1800" b="1" dirty="0">
              <a:solidFill>
                <a:srgbClr val="000000"/>
              </a:solidFill>
              <a:latin typeface="Verdana"/>
              <a:cs typeface="Arial"/>
            </a:endParaRPr>
          </a:p>
          <a:p>
            <a:pPr marL="0" lvl="1" indent="0" algn="ctr">
              <a:lnSpc>
                <a:spcPct val="90000"/>
              </a:lnSpc>
              <a:buClr>
                <a:srgbClr val="663300"/>
              </a:buClr>
              <a:buNone/>
            </a:pPr>
            <a:endParaRPr lang="en-US" sz="1800" b="1" dirty="0">
              <a:solidFill>
                <a:srgbClr val="000000"/>
              </a:solidFill>
              <a:latin typeface="Verdana"/>
              <a:cs typeface="Arial"/>
            </a:endParaRPr>
          </a:p>
          <a:p>
            <a:pPr marL="0" lvl="1" indent="0" algn="ctr">
              <a:lnSpc>
                <a:spcPct val="90000"/>
              </a:lnSpc>
              <a:buClr>
                <a:srgbClr val="663300"/>
              </a:buClr>
              <a:buNone/>
            </a:pPr>
            <a:r>
              <a:rPr lang="en-US" sz="1800" b="1" dirty="0">
                <a:solidFill>
                  <a:srgbClr val="000000"/>
                </a:solidFill>
                <a:latin typeface="Verdana"/>
                <a:cs typeface="Arial"/>
              </a:rPr>
              <a:t>Desire for flexibility vs. Need for stability and benefits</a:t>
            </a:r>
          </a:p>
          <a:p>
            <a:pPr marL="0" lvl="1" indent="0">
              <a:buClr>
                <a:srgbClr val="663300"/>
              </a:buClr>
              <a:buNone/>
            </a:pPr>
            <a:endParaRPr lang="en-US" sz="1200" dirty="0">
              <a:solidFill>
                <a:srgbClr val="000000"/>
              </a:solidFill>
              <a:latin typeface="Verdana"/>
              <a:cs typeface="Arial"/>
            </a:endParaRPr>
          </a:p>
          <a:p>
            <a:pPr marL="0" lvl="1" indent="0">
              <a:buClr>
                <a:srgbClr val="663300"/>
              </a:buClr>
              <a:buNone/>
            </a:pPr>
            <a:r>
              <a:rPr lang="en-US" sz="1800" kern="0" dirty="0">
                <a:solidFill>
                  <a:srgbClr val="000000"/>
                </a:solidFill>
                <a:latin typeface="Verdana"/>
                <a:cs typeface="Times New Roman" panose="02020603050405020304" pitchFamily="18" charset="0"/>
              </a:rPr>
              <a:t>Source: U.S. Department of Labor</a:t>
            </a: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marL="0" lvl="1" indent="0">
              <a:buClr>
                <a:srgbClr val="663300"/>
              </a:buClr>
              <a:buNone/>
            </a:pPr>
            <a:endParaRPr lang="en-US" sz="1200" kern="0" dirty="0">
              <a:solidFill>
                <a:srgbClr val="000000"/>
              </a:solidFill>
              <a:latin typeface="Verdana"/>
              <a:cs typeface="Times New Roman" panose="02020603050405020304" pitchFamily="18" charset="0"/>
            </a:endParaRP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marL="257175" lvl="1" indent="-257175">
              <a:buClr>
                <a:srgbClr val="663300"/>
              </a:buClr>
              <a:buFont typeface="Wingdings" panose="05000000000000000000" pitchFamily="2" charset="2"/>
              <a:buChar char="n"/>
            </a:pPr>
            <a:endParaRPr lang="en-US" sz="1200" kern="0" dirty="0">
              <a:solidFill>
                <a:srgbClr val="000000"/>
              </a:solidFill>
              <a:latin typeface="Verdana"/>
              <a:cs typeface="Times New Roman" panose="02020603050405020304" pitchFamily="18" charset="0"/>
            </a:endParaRPr>
          </a:p>
          <a:p>
            <a:pPr>
              <a:buClr>
                <a:srgbClr val="663300"/>
              </a:buClr>
            </a:pPr>
            <a:endParaRPr lang="en-US" sz="1200" kern="0" dirty="0">
              <a:solidFill>
                <a:srgbClr val="000000"/>
              </a:solidFill>
              <a:latin typeface="Verdana"/>
              <a:cs typeface="Arial"/>
            </a:endParaRPr>
          </a:p>
          <a:p>
            <a:pPr marL="0" indent="0">
              <a:buClr>
                <a:srgbClr val="663300"/>
              </a:buClr>
              <a:buNone/>
            </a:pPr>
            <a:r>
              <a:rPr lang="en-US" sz="975" kern="0" dirty="0">
                <a:solidFill>
                  <a:srgbClr val="000000"/>
                </a:solidFill>
                <a:latin typeface="Verdana"/>
                <a:cs typeface="Arial"/>
              </a:rPr>
              <a:t>						</a:t>
            </a:r>
            <a:endParaRPr lang="en-US" sz="1800" kern="0" dirty="0">
              <a:solidFill>
                <a:srgbClr val="000000"/>
              </a:solidFill>
              <a:latin typeface="Verdan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152901" y="3429001"/>
            <a:ext cx="3886199" cy="2151909"/>
          </a:xfrm>
          <a:prstGeom prst="rect">
            <a:avLst/>
          </a:prstGeom>
        </p:spPr>
      </p:pic>
    </p:spTree>
    <p:extLst>
      <p:ext uri="{BB962C8B-B14F-4D97-AF65-F5344CB8AC3E}">
        <p14:creationId xmlns:p14="http://schemas.microsoft.com/office/powerpoint/2010/main" val="3406770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Level">
  <a:themeElements>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Level">
  <a:themeElements>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Level">
  <a:themeElements>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Level">
  <a:themeElements>
    <a:clrScheme name="Custom 1">
      <a:dk1>
        <a:srgbClr val="000000"/>
      </a:dk1>
      <a:lt1>
        <a:srgbClr val="FFFFFF"/>
      </a:lt1>
      <a:dk2>
        <a:srgbClr val="C000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Level">
  <a:themeElements>
    <a:clrScheme name="Custom 2">
      <a:dk1>
        <a:srgbClr val="000000"/>
      </a:dk1>
      <a:lt1>
        <a:srgbClr val="FFFFFF"/>
      </a:lt1>
      <a:dk2>
        <a:srgbClr val="C000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Level">
  <a:themeElements>
    <a:clrScheme name="Custom 2">
      <a:dk1>
        <a:srgbClr val="000000"/>
      </a:dk1>
      <a:lt1>
        <a:srgbClr val="FFFFFF"/>
      </a:lt1>
      <a:dk2>
        <a:srgbClr val="C000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16841B"/>
        </a:dk2>
        <a:lt2>
          <a:srgbClr val="117530"/>
        </a:lt2>
        <a:accent1>
          <a:srgbClr val="99CC00"/>
        </a:accent1>
        <a:accent2>
          <a:srgbClr val="7F5231"/>
        </a:accent2>
        <a:accent3>
          <a:srgbClr val="FFFFFF"/>
        </a:accent3>
        <a:accent4>
          <a:srgbClr val="000000"/>
        </a:accent4>
        <a:accent5>
          <a:srgbClr val="CAE2AA"/>
        </a:accent5>
        <a:accent6>
          <a:srgbClr val="72492B"/>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16841B"/>
        </a:dk2>
        <a:lt2>
          <a:srgbClr val="C5270D"/>
        </a:lt2>
        <a:accent1>
          <a:srgbClr val="99CC00"/>
        </a:accent1>
        <a:accent2>
          <a:srgbClr val="7F5231"/>
        </a:accent2>
        <a:accent3>
          <a:srgbClr val="FFFFFF"/>
        </a:accent3>
        <a:accent4>
          <a:srgbClr val="000000"/>
        </a:accent4>
        <a:accent5>
          <a:srgbClr val="CAE2AA"/>
        </a:accent5>
        <a:accent6>
          <a:srgbClr val="72492B"/>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_Level">
  <a:themeElements>
    <a:clrScheme name="Custom 4">
      <a:dk1>
        <a:srgbClr val="000000"/>
      </a:dk1>
      <a:lt1>
        <a:srgbClr val="FFFFFF"/>
      </a:lt1>
      <a:dk2>
        <a:srgbClr val="C000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2_Level">
  <a:themeElements>
    <a:clrScheme name="Custom 1">
      <a:dk1>
        <a:srgbClr val="000000"/>
      </a:dk1>
      <a:lt1>
        <a:srgbClr val="FFFFFF"/>
      </a:lt1>
      <a:dk2>
        <a:srgbClr val="C000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Level">
  <a:themeElements>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fontScheme name="1_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CC3300"/>
        </a:dk2>
        <a:lt2>
          <a:srgbClr val="663300"/>
        </a:lt2>
        <a:accent1>
          <a:srgbClr val="669900"/>
        </a:accent1>
        <a:accent2>
          <a:srgbClr val="CC6600"/>
        </a:accent2>
        <a:accent3>
          <a:srgbClr val="FFFFFF"/>
        </a:accent3>
        <a:accent4>
          <a:srgbClr val="000000"/>
        </a:accent4>
        <a:accent5>
          <a:srgbClr val="B8CA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CC3300"/>
        </a:dk2>
        <a:lt2>
          <a:srgbClr val="663300"/>
        </a:lt2>
        <a:accent1>
          <a:srgbClr val="669900"/>
        </a:accent1>
        <a:accent2>
          <a:srgbClr val="669900"/>
        </a:accent2>
        <a:accent3>
          <a:srgbClr val="FFFFFF"/>
        </a:accent3>
        <a:accent4>
          <a:srgbClr val="000000"/>
        </a:accent4>
        <a:accent5>
          <a:srgbClr val="B8CAAA"/>
        </a:accent5>
        <a:accent6>
          <a:srgbClr val="5C8A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3513</TotalTime>
  <Words>2567</Words>
  <Application>Microsoft Office PowerPoint</Application>
  <PresentationFormat>Widescreen</PresentationFormat>
  <Paragraphs>535</Paragraphs>
  <Slides>35</Slides>
  <Notes>31</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35</vt:i4>
      </vt:variant>
    </vt:vector>
  </HeadingPairs>
  <TitlesOfParts>
    <vt:vector size="54" baseType="lpstr">
      <vt:lpstr>Arial</vt:lpstr>
      <vt:lpstr>Calibri</vt:lpstr>
      <vt:lpstr>Garamond</vt:lpstr>
      <vt:lpstr>Lucida Sans Unicode</vt:lpstr>
      <vt:lpstr>normal arial</vt:lpstr>
      <vt:lpstr>ScalaOT-Regular</vt:lpstr>
      <vt:lpstr>Times New Roman</vt:lpstr>
      <vt:lpstr>Verdana</vt:lpstr>
      <vt:lpstr>Wingdings</vt:lpstr>
      <vt:lpstr>1_Level</vt:lpstr>
      <vt:lpstr>5_Level</vt:lpstr>
      <vt:lpstr>15_Level</vt:lpstr>
      <vt:lpstr>16_Level</vt:lpstr>
      <vt:lpstr>18_Level</vt:lpstr>
      <vt:lpstr>1_Default Design</vt:lpstr>
      <vt:lpstr>17_Level</vt:lpstr>
      <vt:lpstr>22_Level</vt:lpstr>
      <vt:lpstr>2_Level</vt:lpstr>
      <vt:lpstr>3_Level</vt:lpstr>
      <vt:lpstr>     Strategies for Re-Entering the Workforce After a Career Break</vt:lpstr>
      <vt:lpstr>PowerPoint Presentation</vt:lpstr>
      <vt:lpstr>Agenda</vt:lpstr>
      <vt:lpstr>FlexProfessionals Mission</vt:lpstr>
      <vt:lpstr>      </vt:lpstr>
      <vt:lpstr>      </vt:lpstr>
      <vt:lpstr>Tightening Labor Market</vt:lpstr>
      <vt:lpstr>Changing Demographics</vt:lpstr>
      <vt:lpstr>New “Gig” Economy</vt:lpstr>
      <vt:lpstr>Desire for Flexibility</vt:lpstr>
      <vt:lpstr>Pay Gap and Gender Inequality</vt:lpstr>
      <vt:lpstr>Growing Skills Gap</vt:lpstr>
      <vt:lpstr>Industry Growth Areas</vt:lpstr>
      <vt:lpstr>Data Sources</vt:lpstr>
      <vt:lpstr>Top Concerns: Re-Entry Professionals </vt:lpstr>
      <vt:lpstr>Top Concerns:  Employers Hiring Re-Entry </vt:lpstr>
      <vt:lpstr>      </vt:lpstr>
      <vt:lpstr>Self-Assessment: What Do I Offer and Value?</vt:lpstr>
      <vt:lpstr>Explore Careers and Industries Suited for You</vt:lpstr>
      <vt:lpstr>Embrace Technology NOW</vt:lpstr>
      <vt:lpstr>Embrace Technology NOW</vt:lpstr>
      <vt:lpstr>  Resume Tips for Relaunchers (results &amp; accomplishments)  </vt:lpstr>
      <vt:lpstr>Types of Resumes</vt:lpstr>
      <vt:lpstr>Resume Tips</vt:lpstr>
      <vt:lpstr>  Interview Tips for Relaunchers (Get intimate with your resume and practice!)  </vt:lpstr>
      <vt:lpstr>What Has Changed Since Your Last Interview?</vt:lpstr>
      <vt:lpstr>Acknowledge Gap and Quickly Move On!</vt:lpstr>
      <vt:lpstr> Effective Networking &amp; Communications Strategies  </vt:lpstr>
      <vt:lpstr>Why Network? Stats to Convince You . . . </vt:lpstr>
      <vt:lpstr>Great Networking Strategies for Re-Entry </vt:lpstr>
      <vt:lpstr>Confidence: Critical to Successful Career Re-entry </vt:lpstr>
      <vt:lpstr>Trade-offs . . . But Not Forever </vt:lpstr>
      <vt:lpstr>Resources</vt:lpstr>
      <vt:lpstr>How to Register &amp; Learn about Jobs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User</dc:creator>
  <cp:lastModifiedBy>Emma Parish</cp:lastModifiedBy>
  <cp:revision>107</cp:revision>
  <cp:lastPrinted>2016-04-10T15:34:41Z</cp:lastPrinted>
  <dcterms:created xsi:type="dcterms:W3CDTF">2015-04-02T00:20:27Z</dcterms:created>
  <dcterms:modified xsi:type="dcterms:W3CDTF">2018-05-02T15:21:17Z</dcterms:modified>
</cp:coreProperties>
</file>