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33"/>
  </p:notesMasterIdLst>
  <p:sldIdLst>
    <p:sldId id="256" r:id="rId8"/>
    <p:sldId id="283" r:id="rId9"/>
    <p:sldId id="260" r:id="rId10"/>
    <p:sldId id="284" r:id="rId11"/>
    <p:sldId id="257" r:id="rId12"/>
    <p:sldId id="292" r:id="rId13"/>
    <p:sldId id="287" r:id="rId14"/>
    <p:sldId id="259" r:id="rId15"/>
    <p:sldId id="261" r:id="rId16"/>
    <p:sldId id="262" r:id="rId17"/>
    <p:sldId id="282" r:id="rId18"/>
    <p:sldId id="263" r:id="rId19"/>
    <p:sldId id="288" r:id="rId20"/>
    <p:sldId id="289" r:id="rId21"/>
    <p:sldId id="266" r:id="rId22"/>
    <p:sldId id="267" r:id="rId23"/>
    <p:sldId id="291" r:id="rId24"/>
    <p:sldId id="290" r:id="rId25"/>
    <p:sldId id="268" r:id="rId26"/>
    <p:sldId id="286" r:id="rId27"/>
    <p:sldId id="274" r:id="rId28"/>
    <p:sldId id="275" r:id="rId29"/>
    <p:sldId id="285" r:id="rId30"/>
    <p:sldId id="279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87995" autoAdjust="0"/>
  </p:normalViewPr>
  <p:slideViewPr>
    <p:cSldViewPr>
      <p:cViewPr varScale="1">
        <p:scale>
          <a:sx n="84" d="100"/>
          <a:sy n="84" d="100"/>
        </p:scale>
        <p:origin x="42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93DA4-23EF-4DB2-8B5F-CCD4694059E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41C6E-51A5-4E5E-A522-08F8FA890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22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s.gov/charities/article/0,,id=169250,00.html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EAAB2-0B38-48AC-B4CE-21B46C6592B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5/25/2017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171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Good opportunity to make sure corporate records are in order.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Remember this is </a:t>
            </a:r>
            <a:r>
              <a:rPr lang="en-US" altLang="en-US" b="1" dirty="0"/>
              <a:t>public</a:t>
            </a:r>
            <a:r>
              <a:rPr lang="en-US" altLang="en-US" dirty="0"/>
              <a:t> information. 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Used to determine if corporate status is in good standing.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Public Charities:  definition of what constitutes “PC” is not derived from statute but from court decisions.  Generally, charities share the following characteristics:  they are nonprofit organizations, They have a purpose which is primarily charitable, they benefit an indefinite class or number of people; and they are exempt under IRS Code 501(c)(3).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To search – you can use name of charity, EIN, or AG registration #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 information is open to the public.  More detailed form that the SOS.  This gives important information to public/donors/contributors/clients.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Need to attach the IRS 990. 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 </a:t>
            </a:r>
            <a:r>
              <a:rPr lang="en-US" altLang="en-US" dirty="0">
                <a:hlinkClick r:id="rId3" tooltip="blocked::http://www.irs.gov/charities/article/0,,id=169250,00.html"/>
              </a:rPr>
              <a:t>IRS is launching Form 990-N</a:t>
            </a:r>
            <a:r>
              <a:rPr lang="en-US" altLang="en-US" dirty="0"/>
              <a:t>, a new electronic filing to be required of tax-exempt organizations whose gross receipts are typically less than $25,000.* This change in IRS practices will not affect Form PC filing requirements. </a:t>
            </a:r>
            <a:r>
              <a:rPr lang="en-US" altLang="en-US" b="1" dirty="0"/>
              <a:t>Organizations now completing the 990-N for the IRS must continue to file the Form 990-EZ with their annual Form PC.</a:t>
            </a:r>
            <a:r>
              <a:rPr lang="en-US" altLang="en-US" dirty="0"/>
              <a:t> It has been the practice of the Division to require smaller charities that are not required to file with the IRS to complete a Form 990-EZ for our purposes.</a:t>
            </a:r>
          </a:p>
          <a:p>
            <a:endParaRPr lang="en-US" dirty="0"/>
          </a:p>
          <a:p>
            <a:pPr eaLnBrk="1" hangingPunct="1"/>
            <a:r>
              <a:rPr lang="en-US" altLang="en-US" sz="1200" dirty="0"/>
              <a:t>Also – may want to put in place:</a:t>
            </a:r>
          </a:p>
          <a:p>
            <a:pPr eaLnBrk="1" hangingPunct="1"/>
            <a:endParaRPr lang="en-US" altLang="en-US" sz="1200" dirty="0"/>
          </a:p>
          <a:p>
            <a:pPr eaLnBrk="1" hangingPunct="1">
              <a:buFontTx/>
              <a:buChar char="•"/>
            </a:pPr>
            <a:r>
              <a:rPr lang="en-US" altLang="en-US" sz="1200" dirty="0"/>
              <a:t>Set up automatic schedule of filings</a:t>
            </a:r>
          </a:p>
          <a:p>
            <a:pPr eaLnBrk="1" hangingPunct="1"/>
            <a:endParaRPr lang="en-US" altLang="en-US" sz="1200" dirty="0"/>
          </a:p>
          <a:p>
            <a:pPr eaLnBrk="1" hangingPunct="1">
              <a:buFontTx/>
              <a:buChar char="•"/>
            </a:pPr>
            <a:r>
              <a:rPr lang="en-US" altLang="en-US" sz="1200" dirty="0"/>
              <a:t>Work with accountant</a:t>
            </a:r>
          </a:p>
          <a:p>
            <a:pPr eaLnBrk="1" hangingPunct="1"/>
            <a:endParaRPr lang="en-US" altLang="en-US" sz="1200" dirty="0"/>
          </a:p>
          <a:p>
            <a:pPr eaLnBrk="1" hangingPunct="1">
              <a:buFontTx/>
              <a:buChar char="•"/>
            </a:pPr>
            <a:r>
              <a:rPr lang="en-US" altLang="en-US" sz="1200" dirty="0"/>
              <a:t>Involve Officers and Board Members </a:t>
            </a:r>
            <a:r>
              <a:rPr lang="en-US" altLang="en-US" sz="1200" u="sng" dirty="0"/>
              <a:t>early</a:t>
            </a:r>
            <a:r>
              <a:rPr lang="en-US" altLang="en-US" sz="1200" dirty="0"/>
              <a:t> in review</a:t>
            </a:r>
          </a:p>
          <a:p>
            <a:endParaRPr lang="en-US" dirty="0"/>
          </a:p>
          <a:p>
            <a:endParaRPr lang="en-US" dirty="0"/>
          </a:p>
          <a:p>
            <a:pPr eaLnBrk="1" hangingPunct="1"/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41C6E-51A5-4E5E-A522-08F8FA8905E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2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EAAB2-0B38-48AC-B4CE-21B46C6592B1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5/25/2017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168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Goal:</a:t>
            </a:r>
            <a:r>
              <a:rPr lang="en-US" baseline="0" dirty="0"/>
              <a:t> Give a high-level overview and understanding of nonprofit legal characteristics and (some) legal requirements relating to nonprofits</a:t>
            </a:r>
          </a:p>
          <a:p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- The 30,000 foot view</a:t>
            </a:r>
          </a:p>
          <a:p>
            <a:pPr marL="171450" indent="-171450">
              <a:buFontTx/>
              <a:buChar char="-"/>
            </a:pP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/>
              <a:t>We’ll discuss: </a:t>
            </a:r>
          </a:p>
          <a:p>
            <a:pPr marL="628650" lvl="1" indent="-171450">
              <a:buFontTx/>
              <a:buChar char="-"/>
            </a:pPr>
            <a:r>
              <a:rPr lang="en-US" baseline="0" dirty="0"/>
              <a:t>The characteristics of nonprofits</a:t>
            </a:r>
          </a:p>
          <a:p>
            <a:pPr marL="628650" lvl="1" indent="-171450">
              <a:buFontTx/>
              <a:buChar char="-"/>
            </a:pPr>
            <a:r>
              <a:rPr lang="en-US" baseline="0" dirty="0"/>
              <a:t>Governance of nonprofits:</a:t>
            </a:r>
          </a:p>
          <a:p>
            <a:pPr marL="1085850" lvl="2" indent="-171450">
              <a:buFontTx/>
              <a:buChar char="-"/>
            </a:pPr>
            <a:r>
              <a:rPr lang="en-US" baseline="0" dirty="0"/>
              <a:t>Roles</a:t>
            </a:r>
          </a:p>
          <a:p>
            <a:pPr marL="1085850" lvl="2" indent="-171450">
              <a:buFontTx/>
              <a:buChar char="-"/>
            </a:pPr>
            <a:r>
              <a:rPr lang="en-US" baseline="0" dirty="0"/>
              <a:t>Procedures</a:t>
            </a:r>
          </a:p>
          <a:p>
            <a:pPr marL="1085850" lvl="2" indent="-171450">
              <a:buFontTx/>
              <a:buChar char="-"/>
            </a:pPr>
            <a:r>
              <a:rPr lang="en-US" baseline="0" dirty="0"/>
              <a:t>Legal duties of board members </a:t>
            </a:r>
          </a:p>
          <a:p>
            <a:pPr marL="1085850" lvl="2" indent="-171450">
              <a:buFontTx/>
              <a:buChar char="-"/>
            </a:pPr>
            <a:r>
              <a:rPr lang="en-US" baseline="0" dirty="0"/>
              <a:t>Liability and Protections</a:t>
            </a:r>
          </a:p>
          <a:p>
            <a:pPr marL="628650" lvl="1" indent="-171450">
              <a:buFontTx/>
              <a:buChar char="-"/>
            </a:pPr>
            <a:r>
              <a:rPr lang="en-US" baseline="0" dirty="0"/>
              <a:t>And briefly, some aspects of compliance</a:t>
            </a:r>
          </a:p>
          <a:p>
            <a:pPr marL="1085850" lvl="2" indent="-171450">
              <a:buFontTx/>
              <a:buChar char="-"/>
            </a:pPr>
            <a:r>
              <a:rPr lang="en-US" baseline="0" dirty="0"/>
              <a:t>Both State &amp; Federal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41C6E-51A5-4E5E-A522-08F8FA8905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99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/>
              <a:t>Have four general characteristics: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altLang="en-US" sz="1200" dirty="0"/>
              <a:t>Exempt</a:t>
            </a:r>
            <a:r>
              <a:rPr lang="en-US" altLang="en-US" sz="1200" baseline="0" dirty="0"/>
              <a:t> purpose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aseline="0" dirty="0"/>
              <a:t>a) This is the mission of </a:t>
            </a:r>
            <a:r>
              <a:rPr lang="en-US" altLang="en-US" sz="1200" baseline="0"/>
              <a:t>your organization</a:t>
            </a:r>
            <a:endParaRPr lang="en-US" altLang="en-US" sz="1200" baseline="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altLang="en-US" sz="1200" baseline="0" dirty="0"/>
              <a:t>Organized and operated exclusively for one or more exempt purposes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altLang="en-US" sz="1200" baseline="0" dirty="0"/>
              <a:t>No private inurnment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altLang="en-US" sz="1200" baseline="0" dirty="0"/>
              <a:t>Restrictions on political activities (limited lobbying and campaign work)</a:t>
            </a:r>
            <a:endParaRPr lang="en-US" alt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41C6E-51A5-4E5E-A522-08F8FA8905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50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/>
              <a:t>Have four general characteristics: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altLang="en-US" sz="1200" dirty="0"/>
              <a:t>Exempt</a:t>
            </a:r>
            <a:r>
              <a:rPr lang="en-US" altLang="en-US" sz="1200" baseline="0" dirty="0"/>
              <a:t> purpose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aseline="0" dirty="0"/>
              <a:t>a) This is the mission of </a:t>
            </a:r>
            <a:r>
              <a:rPr lang="en-US" altLang="en-US" sz="1200" baseline="0"/>
              <a:t>your organization</a:t>
            </a:r>
            <a:endParaRPr lang="en-US" altLang="en-US" sz="1200" baseline="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altLang="en-US" sz="1200" baseline="0" dirty="0"/>
              <a:t>Organized and operated exclusively for one or more exempt purposes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altLang="en-US" sz="1200" baseline="0" dirty="0"/>
              <a:t>No private inurnment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altLang="en-US" sz="1200" baseline="0" dirty="0"/>
              <a:t>Restrictions on political activities (limited lobbying and campaign work)</a:t>
            </a:r>
            <a:endParaRPr lang="en-US" alt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41C6E-51A5-4E5E-A522-08F8FA8905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64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/>
              <a:t>Have four general characteristics: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altLang="en-US" sz="1200" dirty="0"/>
              <a:t>Exempt</a:t>
            </a:r>
            <a:r>
              <a:rPr lang="en-US" altLang="en-US" sz="1200" baseline="0" dirty="0"/>
              <a:t> purpose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aseline="0" dirty="0"/>
              <a:t>a) This is the mission of </a:t>
            </a:r>
            <a:r>
              <a:rPr lang="en-US" altLang="en-US" sz="1200" baseline="0"/>
              <a:t>your organization</a:t>
            </a:r>
            <a:endParaRPr lang="en-US" altLang="en-US" sz="1200" baseline="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altLang="en-US" sz="1200" baseline="0" dirty="0"/>
              <a:t>Organized and operated exclusively for one or more exempt purposes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altLang="en-US" sz="1200" baseline="0" dirty="0"/>
              <a:t>No private inurnment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altLang="en-US" sz="1200" baseline="0" dirty="0"/>
              <a:t>Restrictions on political activities (limited lobbying and campaign work)</a:t>
            </a:r>
            <a:endParaRPr lang="en-US" alt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41C6E-51A5-4E5E-A522-08F8FA8905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91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1/19/2017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592582-B013-4BDD-8DD3-04EA85F3256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421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Articles:</a:t>
            </a:r>
          </a:p>
          <a:p>
            <a:endParaRPr lang="en-US" altLang="en-US" dirty="0"/>
          </a:p>
          <a:p>
            <a:pPr>
              <a:buFontTx/>
              <a:buChar char="•"/>
            </a:pPr>
            <a:r>
              <a:rPr lang="en-US" altLang="en-US" dirty="0"/>
              <a:t>Read Article II – sets forth your purpose.  You need to make sure all activities fall within your stated purpose.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Bylaws:</a:t>
            </a:r>
          </a:p>
          <a:p>
            <a:endParaRPr lang="en-US" altLang="en-US" dirty="0"/>
          </a:p>
          <a:p>
            <a:pPr>
              <a:buFontTx/>
              <a:buChar char="•"/>
            </a:pPr>
            <a:r>
              <a:rPr lang="en-US" altLang="en-US" dirty="0"/>
              <a:t>Read once a year</a:t>
            </a:r>
          </a:p>
          <a:p>
            <a:pPr>
              <a:buFontTx/>
              <a:buChar char="•"/>
            </a:pPr>
            <a:r>
              <a:rPr lang="en-US" altLang="en-US" dirty="0"/>
              <a:t>Includes important information regarding role of Board member</a:t>
            </a:r>
          </a:p>
          <a:p>
            <a:pPr>
              <a:buFontTx/>
              <a:buChar char="•"/>
            </a:pPr>
            <a:r>
              <a:rPr lang="en-US" altLang="en-US" dirty="0"/>
              <a:t>Provides guidance meeting procedures – notices, quorum,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41C6E-51A5-4E5E-A522-08F8FA8905E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17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Articles:</a:t>
            </a:r>
          </a:p>
          <a:p>
            <a:endParaRPr lang="en-US" altLang="en-US" dirty="0"/>
          </a:p>
          <a:p>
            <a:pPr>
              <a:buFontTx/>
              <a:buChar char="•"/>
            </a:pPr>
            <a:r>
              <a:rPr lang="en-US" altLang="en-US" dirty="0"/>
              <a:t>Read Article II – sets forth your purpose.  You need to make sure all activities fall within your stated purpose.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Bylaws:</a:t>
            </a:r>
          </a:p>
          <a:p>
            <a:endParaRPr lang="en-US" altLang="en-US" dirty="0"/>
          </a:p>
          <a:p>
            <a:pPr>
              <a:buFontTx/>
              <a:buChar char="•"/>
            </a:pPr>
            <a:r>
              <a:rPr lang="en-US" altLang="en-US" dirty="0"/>
              <a:t>Read once a year</a:t>
            </a:r>
          </a:p>
          <a:p>
            <a:pPr>
              <a:buFontTx/>
              <a:buChar char="•"/>
            </a:pPr>
            <a:r>
              <a:rPr lang="en-US" altLang="en-US" dirty="0"/>
              <a:t>Includes important information regarding role of Board member</a:t>
            </a:r>
          </a:p>
          <a:p>
            <a:pPr>
              <a:buFontTx/>
              <a:buChar char="•"/>
            </a:pPr>
            <a:r>
              <a:rPr lang="en-US" altLang="en-US" dirty="0"/>
              <a:t>Provides guidance meeting procedures – notices, quorum,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41C6E-51A5-4E5E-A522-08F8FA8905E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70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EAAB2-0B38-48AC-B4CE-21B46C6592B1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92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E0E-5A81-4A2A-BBD2-4325563919D4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4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04E3-E12F-4CCC-A199-6186C9F49DC3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5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014E-54D6-4E1F-AE1A-59C9233BD7C9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45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A13C-D40B-42BD-864A-1B8A799213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680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A171-58F0-4FD4-848D-FD3DC07FD5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892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9AFE-7A13-4E17-B62E-1C4870884D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90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E261-B8FE-442A-836D-EE6BB183E6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705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393D-7137-486C-BE82-49308B0DA8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946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4253-0037-477D-95E3-DA532A4397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97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B30A-448F-4372-919B-F93160D09D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6963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1AE3-03BB-449A-B121-6197E98C0B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72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6ECA-B47A-4861-B9A7-D878931D5F2A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464-1603-4924-9CD4-B1091A587A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4337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35FC-F141-4209-92BE-A952610C8F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301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44BF-8266-4E16-B885-3EC5999470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7044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A13C-D40B-42BD-864A-1B8A799213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2448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A171-58F0-4FD4-848D-FD3DC07FD5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5278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9AFE-7A13-4E17-B62E-1C4870884D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988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E261-B8FE-442A-836D-EE6BB183E6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6164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393D-7137-486C-BE82-49308B0DA8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5859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4253-0037-477D-95E3-DA532A4397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723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B30A-448F-4372-919B-F93160D09D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B197-3825-45F8-9EE9-8751269F7F6D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106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1AE3-03BB-449A-B121-6197E98C0B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740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464-1603-4924-9CD4-B1091A587A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761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35FC-F141-4209-92BE-A952610C8F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1724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44BF-8266-4E16-B885-3EC5999470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3101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A13C-D40B-42BD-864A-1B8A799213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92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A171-58F0-4FD4-848D-FD3DC07FD5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1127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9AFE-7A13-4E17-B62E-1C4870884D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9206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E261-B8FE-442A-836D-EE6BB183E6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433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393D-7137-486C-BE82-49308B0DA8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390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4253-0037-477D-95E3-DA532A4397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36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C641-B919-4D59-991E-56471F6E92C8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59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B30A-448F-4372-919B-F93160D09D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2746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1AE3-03BB-449A-B121-6197E98C0B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5392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464-1603-4924-9CD4-B1091A587A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0609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35FC-F141-4209-92BE-A952610C8F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7425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44BF-8266-4E16-B885-3EC5999470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4266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24CA-2DB9-4ACE-A25E-C3649B0937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914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56CE-163B-4FFF-B2F7-7AC5A28893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980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B6EA-96D5-48B6-82CB-4D2196E22EB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2719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8753-845F-4EE5-BEE8-BC7AD0A197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2342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6205-7B6C-4336-8853-9F968C76419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2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6EB0-4D32-4FD2-8E6B-D611DB1E90FE}" type="datetime1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673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B07-FB25-437C-92C3-558C4DD9D1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7900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964A-A2B0-4112-AEF7-CCC4363C6B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824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61E3-DF65-46C5-B38D-482B19517B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81119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BD8C-A14E-48CD-B084-07A91C9887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2563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797B-CD69-4356-B870-2D4FD44347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9630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C9EB-C0F6-4385-8167-7EA6BB4A45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0732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24CA-2DB9-4ACE-A25E-C3649B0937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89786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56CE-163B-4FFF-B2F7-7AC5A28893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9787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B6EA-96D5-48B6-82CB-4D2196E22EB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25657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8753-845F-4EE5-BEE8-BC7AD0A197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11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1B15-45F9-4245-AAD1-7C1779A67F46}" type="datetime1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6238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6205-7B6C-4336-8853-9F968C76419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3427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B07-FB25-437C-92C3-558C4DD9D1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39123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964A-A2B0-4112-AEF7-CCC4363C6B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84916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61E3-DF65-46C5-B38D-482B19517B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2254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BD8C-A14E-48CD-B084-07A91C9887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5700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797B-CD69-4356-B870-2D4FD44347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39838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C9EB-C0F6-4385-8167-7EA6BB4A45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6425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24CA-2DB9-4ACE-A25E-C3649B0937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0234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56CE-163B-4FFF-B2F7-7AC5A28893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2334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B6EA-96D5-48B6-82CB-4D2196E22EB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98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E2220-0E48-488A-A3F3-05FDD497FB31}" type="datetime1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732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8753-845F-4EE5-BEE8-BC7AD0A197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8918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6205-7B6C-4336-8853-9F968C76419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47975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B07-FB25-437C-92C3-558C4DD9D1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86371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964A-A2B0-4112-AEF7-CCC4363C6B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16969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61E3-DF65-46C5-B38D-482B19517B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26713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BD8C-A14E-48CD-B084-07A91C9887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31619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797B-CD69-4356-B870-2D4FD44347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3672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C9EB-C0F6-4385-8167-7EA6BB4A45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5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9D78-1675-4C70-8533-04233ED70796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3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23A11-6E9B-48F2-A9BC-D5515607595D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159ED-987F-4ECF-A10A-53BB5E592048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20E05-81B2-4C99-ACED-0C874D69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2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27E3-B145-4978-A380-CBD3E92745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54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27E3-B145-4978-A380-CBD3E92745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0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27E3-B145-4978-A380-CBD3E92745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89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0A037-B355-4F71-8BAD-E529D046CD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08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0A037-B355-4F71-8BAD-E529D046CD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87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0A037-B355-4F71-8BAD-E529D046CD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tsantalucia@kleinhornig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uncilofnonprofits.org/" TargetMode="External"/><Relationship Id="rId7" Type="http://schemas.openxmlformats.org/officeDocument/2006/relationships/hyperlink" Target="https://boardassist.org/" TargetMode="External"/><Relationship Id="rId2" Type="http://schemas.openxmlformats.org/officeDocument/2006/relationships/hyperlink" Target="https://www.boardsourc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awyersclearinghouse.org/" TargetMode="External"/><Relationship Id="rId5" Type="http://schemas.openxmlformats.org/officeDocument/2006/relationships/hyperlink" Target="http://www.irs.gov/charities" TargetMode="External"/><Relationship Id="rId4" Type="http://schemas.openxmlformats.org/officeDocument/2006/relationships/hyperlink" Target="http://www.guidestar.org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agilmore@kleinhornig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05800" cy="1755775"/>
          </a:xfrm>
        </p:spPr>
        <p:txBody>
          <a:bodyPr>
            <a:noAutofit/>
          </a:bodyPr>
          <a:lstStyle/>
          <a:p>
            <a:r>
              <a:rPr lang="en-US" altLang="en-US" sz="3800" b="1" dirty="0" smtClean="0"/>
              <a:t>What to Know Before Serving on a Nonprofit Board</a:t>
            </a:r>
            <a:endParaRPr lang="en-US" sz="3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/>
              <a:t>Teresa M. Santalucia</a:t>
            </a:r>
          </a:p>
          <a:p>
            <a:r>
              <a:rPr lang="en-US" sz="2800" dirty="0">
                <a:hlinkClick r:id="rId2"/>
              </a:rPr>
              <a:t>tsantalucia@kleinhornig.com</a:t>
            </a:r>
            <a:endParaRPr lang="en-US" sz="2800" dirty="0"/>
          </a:p>
          <a:p>
            <a:r>
              <a:rPr lang="en-US" sz="2800" dirty="0"/>
              <a:t>December 7,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 descr="Boston College logo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528"/>
          <a:stretch/>
        </p:blipFill>
        <p:spPr bwMode="auto">
          <a:xfrm>
            <a:off x="228600" y="152400"/>
            <a:ext cx="1261110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95400" y="112389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BOSTON COLLEGE WORLD-WIDE WEBINARS</a:t>
            </a:r>
          </a:p>
        </p:txBody>
      </p:sp>
    </p:spTree>
    <p:extLst>
      <p:ext uri="{BB962C8B-B14F-4D97-AF65-F5344CB8AC3E}">
        <p14:creationId xmlns:p14="http://schemas.microsoft.com/office/powerpoint/2010/main" val="244086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</a:rPr>
              <a:t>Governance –</a:t>
            </a:r>
            <a:br>
              <a:rPr lang="en-US" altLang="en-US" sz="3600" b="1" dirty="0">
                <a:solidFill>
                  <a:schemeClr val="bg1"/>
                </a:solidFill>
              </a:rPr>
            </a:br>
            <a:r>
              <a:rPr lang="en-US" altLang="en-US" sz="3600" b="1" dirty="0">
                <a:solidFill>
                  <a:schemeClr val="bg1"/>
                </a:solidFill>
              </a:rPr>
              <a:t>Board Legal Duty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altLang="en-US" sz="2800" b="1" dirty="0"/>
              <a:t>Duty of Care: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endParaRPr lang="en-US" altLang="en-US" sz="1400" b="1" dirty="0"/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US" altLang="en-US" sz="2400" dirty="0"/>
              <a:t>Attendance at Board and committee meetings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US" altLang="en-US" sz="2400" dirty="0"/>
              <a:t>Request and review entity information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US" altLang="en-US" sz="2400" dirty="0"/>
              <a:t>Understand financial statements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US" altLang="en-US" sz="2400" dirty="0"/>
              <a:t>Vote independently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US" altLang="en-US" sz="2400" dirty="0"/>
              <a:t>Voice opinion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endParaRPr lang="en-US" altLang="en-US" sz="1400" dirty="0"/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en-US" altLang="en-US" sz="2400" dirty="0"/>
              <a:t>Directors </a:t>
            </a:r>
            <a:r>
              <a:rPr lang="en-US" altLang="en-US" sz="2400" u="sng" dirty="0"/>
              <a:t>may</a:t>
            </a:r>
            <a:r>
              <a:rPr lang="en-US" altLang="en-US" sz="2400" dirty="0"/>
              <a:t> rely on information provided by ED/staff (opinions, audits, financials)</a:t>
            </a:r>
          </a:p>
          <a:p>
            <a:pPr>
              <a:buFont typeface="Wingdings" pitchFamily="2" charset="2"/>
              <a:buNone/>
            </a:pPr>
            <a:endParaRPr lang="en-US" alt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6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</a:rPr>
              <a:t>Governance –</a:t>
            </a:r>
            <a:br>
              <a:rPr lang="en-US" altLang="en-US" sz="3600" b="1" dirty="0">
                <a:solidFill>
                  <a:schemeClr val="bg1"/>
                </a:solidFill>
              </a:rPr>
            </a:br>
            <a:r>
              <a:rPr lang="en-US" altLang="en-US" sz="3600" b="1" dirty="0">
                <a:solidFill>
                  <a:schemeClr val="bg1"/>
                </a:solidFill>
              </a:rPr>
              <a:t>Board Legal Duty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altLang="en-US" sz="2800" b="1" dirty="0"/>
              <a:t>Duty of Loyalty: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endParaRPr lang="en-US" altLang="en-US" sz="1400" dirty="0"/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US" altLang="en-US" sz="2400" dirty="0"/>
              <a:t>Prohibits acting in self-interest</a:t>
            </a:r>
            <a:endParaRPr lang="en-US" altLang="en-US" sz="1400" dirty="0"/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US" altLang="en-US" sz="2400" dirty="0"/>
              <a:t>Management of conflicts of interest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US" altLang="en-US" sz="1400" dirty="0"/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altLang="en-US" sz="2400" dirty="0"/>
              <a:t>Any conflict in which a director or related party of director has a financial interest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altLang="en-US" sz="2400" dirty="0"/>
              <a:t>Conflicts are not prohibited – but need to follow policy as subject to scrutiny</a:t>
            </a:r>
          </a:p>
          <a:p>
            <a:pPr>
              <a:buFont typeface="Wingdings" pitchFamily="2" charset="2"/>
              <a:buNone/>
            </a:pPr>
            <a:endParaRPr lang="en-US" alt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78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</a:rPr>
              <a:t>Governance – </a:t>
            </a:r>
            <a:br>
              <a:rPr lang="en-US" altLang="en-US" sz="3600" b="1" dirty="0">
                <a:solidFill>
                  <a:schemeClr val="bg1"/>
                </a:solidFill>
              </a:rPr>
            </a:br>
            <a:r>
              <a:rPr lang="en-US" altLang="en-US" sz="3600" b="1" dirty="0">
                <a:solidFill>
                  <a:schemeClr val="bg1"/>
                </a:solidFill>
              </a:rPr>
              <a:t>Board Legal Duty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buSzPct val="90000"/>
              <a:buFont typeface="Wingdings" pitchFamily="2" charset="2"/>
              <a:buNone/>
            </a:pPr>
            <a:r>
              <a:rPr lang="en-US" altLang="en-US" sz="2800" b="1" dirty="0"/>
              <a:t>Third Duty – Duty of Obedience:</a:t>
            </a:r>
          </a:p>
          <a:p>
            <a:pPr>
              <a:spcBef>
                <a:spcPts val="300"/>
              </a:spcBef>
              <a:buSzPct val="90000"/>
              <a:buFont typeface="Wingdings" pitchFamily="2" charset="2"/>
              <a:buNone/>
            </a:pPr>
            <a:endParaRPr lang="en-US" altLang="en-US" sz="1400" dirty="0"/>
          </a:p>
          <a:p>
            <a:pPr>
              <a:spcBef>
                <a:spcPts val="300"/>
              </a:spcBef>
              <a:buSzPct val="90000"/>
              <a:buFont typeface="Wingdings" pitchFamily="2" charset="2"/>
              <a:buChar char="q"/>
            </a:pPr>
            <a:r>
              <a:rPr lang="en-US" altLang="en-US" sz="2800" dirty="0"/>
              <a:t>Not specifically imposed in </a:t>
            </a:r>
            <a:r>
              <a:rPr lang="en-US" altLang="en-US" sz="2800" dirty="0" smtClean="0"/>
              <a:t>all states </a:t>
            </a:r>
            <a:r>
              <a:rPr lang="en-US" altLang="en-US" sz="2800" dirty="0"/>
              <a:t>– but applies in other states</a:t>
            </a:r>
          </a:p>
          <a:p>
            <a:pPr marL="0" indent="0">
              <a:spcBef>
                <a:spcPts val="300"/>
              </a:spcBef>
              <a:buSzPct val="90000"/>
              <a:buNone/>
            </a:pPr>
            <a:endParaRPr lang="en-US" altLang="en-US" sz="1400" dirty="0"/>
          </a:p>
          <a:p>
            <a:pPr>
              <a:spcBef>
                <a:spcPts val="300"/>
              </a:spcBef>
              <a:buSzPct val="90000"/>
              <a:buFont typeface="Wingdings" pitchFamily="2" charset="2"/>
              <a:buChar char="q"/>
            </a:pPr>
            <a:r>
              <a:rPr lang="en-US" altLang="en-US" sz="2800" i="1" dirty="0"/>
              <a:t>Requires directors to ensure that NPO’s resources are used in manner consistent with its purpose and the NPO doesn’t engage in unauthorized activities.</a:t>
            </a:r>
          </a:p>
          <a:p>
            <a:pPr marL="0" indent="0">
              <a:spcBef>
                <a:spcPts val="300"/>
              </a:spcBef>
              <a:buSzPct val="90000"/>
              <a:buNone/>
            </a:pPr>
            <a:endParaRPr lang="en-US" altLang="en-US" sz="1400" i="1" dirty="0"/>
          </a:p>
          <a:p>
            <a:pPr>
              <a:spcBef>
                <a:spcPts val="300"/>
              </a:spcBef>
              <a:buSzPct val="90000"/>
              <a:buFont typeface="Wingdings" pitchFamily="2" charset="2"/>
              <a:buChar char="q"/>
            </a:pPr>
            <a:r>
              <a:rPr lang="en-US" altLang="en-US" sz="2800" dirty="0"/>
              <a:t>Know your purpose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83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</a:rPr>
              <a:t>Governance – </a:t>
            </a:r>
            <a:br>
              <a:rPr lang="en-US" altLang="en-US" sz="3600" b="1" dirty="0">
                <a:solidFill>
                  <a:schemeClr val="bg1"/>
                </a:solidFill>
              </a:rPr>
            </a:br>
            <a:r>
              <a:rPr lang="en-US" altLang="en-US" sz="3600" b="1" dirty="0">
                <a:solidFill>
                  <a:schemeClr val="bg1"/>
                </a:solidFill>
              </a:rPr>
              <a:t>Organizing/Operating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altLang="en-US" sz="2800" b="1" dirty="0"/>
              <a:t>Governing Instruments: Articles of Organization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None/>
            </a:pPr>
            <a:endParaRPr lang="en-US" altLang="en-US" sz="1500" dirty="0"/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</a:pPr>
            <a:r>
              <a:rPr lang="en-US" altLang="en-US" sz="2800" dirty="0"/>
              <a:t>Articles of Organization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§"/>
            </a:pPr>
            <a:r>
              <a:rPr lang="en-US" altLang="en-US" sz="2400" dirty="0"/>
              <a:t>Provides purpose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§"/>
            </a:pPr>
            <a:r>
              <a:rPr lang="en-US" altLang="en-US" sz="2400" dirty="0"/>
              <a:t>Describes rights and </a:t>
            </a:r>
            <a:r>
              <a:rPr lang="en-US" altLang="en-US" sz="2400" dirty="0" smtClean="0"/>
              <a:t>powers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§"/>
            </a:pPr>
            <a:r>
              <a:rPr lang="en-US" altLang="en-US" sz="2400" dirty="0" smtClean="0"/>
              <a:t>Public Document</a:t>
            </a:r>
            <a:endParaRPr lang="en-US" altLang="en-US" sz="2400" dirty="0"/>
          </a:p>
          <a:p>
            <a:pPr marL="457200" lvl="1" inden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SzPct val="90000"/>
              <a:buNone/>
            </a:pPr>
            <a:endParaRPr lang="en-US" altLang="en-US" sz="1500" dirty="0"/>
          </a:p>
          <a:p>
            <a:pPr marL="457200" lvl="1" indent="-4572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Char char="q"/>
            </a:pPr>
            <a:r>
              <a:rPr lang="en-US" dirty="0">
                <a:cs typeface="Times New Roman" pitchFamily="18" charset="0"/>
              </a:rPr>
              <a:t>Role of Board 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§"/>
            </a:pPr>
            <a:r>
              <a:rPr lang="en-US" sz="2400" dirty="0"/>
              <a:t>Ensures activities, programs and services are aligned with mission and are effective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§"/>
            </a:pPr>
            <a:r>
              <a:rPr lang="en-US" sz="2400" dirty="0"/>
              <a:t>NPO is operating and organized exclusively for charitable/educational purpose</a:t>
            </a: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Char char="q"/>
            </a:pPr>
            <a:endParaRPr lang="en-US" altLang="en-US" sz="2400" dirty="0"/>
          </a:p>
          <a:p>
            <a:pPr>
              <a:buSzPct val="90000"/>
              <a:buFont typeface="Wingdings" pitchFamily="2" charset="2"/>
              <a:buNone/>
            </a:pPr>
            <a:endParaRPr lang="en-US" alt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98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</a:rPr>
              <a:t>Governance – </a:t>
            </a:r>
            <a:br>
              <a:rPr lang="en-US" altLang="en-US" sz="3600" b="1" dirty="0">
                <a:solidFill>
                  <a:schemeClr val="bg1"/>
                </a:solidFill>
              </a:rPr>
            </a:br>
            <a:r>
              <a:rPr lang="en-US" altLang="en-US" sz="3600" b="1" dirty="0">
                <a:solidFill>
                  <a:schemeClr val="bg1"/>
                </a:solidFill>
              </a:rPr>
              <a:t>Organizing/Operating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altLang="en-US" sz="2800" b="1" dirty="0"/>
              <a:t>Governing Instruments: Bylaws</a:t>
            </a:r>
          </a:p>
          <a:p>
            <a:pPr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None/>
            </a:pPr>
            <a:endParaRPr lang="en-US" altLang="en-US" sz="1400" dirty="0"/>
          </a:p>
          <a:p>
            <a:pPr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</a:pPr>
            <a:r>
              <a:rPr lang="en-US" altLang="en-US" sz="2400" dirty="0"/>
              <a:t>Bylaws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§"/>
            </a:pPr>
            <a:r>
              <a:rPr lang="en-US" altLang="en-US" sz="2400" dirty="0"/>
              <a:t>House rules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§"/>
            </a:pPr>
            <a:r>
              <a:rPr lang="en-US" sz="2400" dirty="0">
                <a:cs typeface="Times New Roman" pitchFamily="18" charset="0"/>
              </a:rPr>
              <a:t>Define governance policies and guidelines: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2000" dirty="0"/>
              <a:t>Size and qualifications of Board 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2000" dirty="0"/>
              <a:t>Election of Board members (removal rights and term limits)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2000" dirty="0"/>
              <a:t>Defines committees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2000" dirty="0"/>
              <a:t>Board meeting notice, attendance, requirements, quorum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2000" dirty="0"/>
              <a:t>Officer duties and powers; terms and term limits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2000" dirty="0"/>
              <a:t>Bylaws amendment process</a:t>
            </a:r>
          </a:p>
          <a:p>
            <a:pPr lvl="1">
              <a:buSzPct val="90000"/>
              <a:buFont typeface="Wingdings" pitchFamily="2" charset="2"/>
              <a:buChar char="§"/>
            </a:pPr>
            <a:endParaRPr lang="en-US" altLang="en-US" sz="2400" dirty="0"/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Char char="q"/>
            </a:pPr>
            <a:endParaRPr lang="en-US" altLang="en-US" sz="2400" dirty="0"/>
          </a:p>
          <a:p>
            <a:pPr>
              <a:buSzPct val="90000"/>
              <a:buFont typeface="Wingdings" pitchFamily="2" charset="2"/>
              <a:buNone/>
            </a:pPr>
            <a:endParaRPr lang="en-US" alt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59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</a:rPr>
              <a:t>Governance – </a:t>
            </a:r>
            <a:br>
              <a:rPr lang="en-US" altLang="en-US" sz="3600" b="1" dirty="0">
                <a:solidFill>
                  <a:schemeClr val="bg1"/>
                </a:solidFill>
              </a:rPr>
            </a:br>
            <a:r>
              <a:rPr lang="en-US" altLang="en-US" sz="3600" b="1" dirty="0">
                <a:solidFill>
                  <a:schemeClr val="bg1"/>
                </a:solidFill>
              </a:rPr>
              <a:t>Policy and Procedure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3886200" cy="3459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altLang="en-US" sz="1400" dirty="0"/>
          </a:p>
          <a:p>
            <a:pPr marL="858838" lvl="1" indent="-401638">
              <a:spcAft>
                <a:spcPts val="600"/>
              </a:spcAft>
              <a:buClrTx/>
              <a:buSzPct val="90000"/>
              <a:buFont typeface="Wingdings" pitchFamily="2" charset="2"/>
              <a:buChar char=""/>
            </a:pPr>
            <a:r>
              <a:rPr lang="en-US" altLang="en-US" sz="2600" dirty="0"/>
              <a:t>Conflict of Interest</a:t>
            </a:r>
          </a:p>
          <a:p>
            <a:pPr marL="858838" lvl="1" indent="-401638">
              <a:spcAft>
                <a:spcPts val="600"/>
              </a:spcAft>
              <a:buClrTx/>
              <a:buSzPct val="90000"/>
              <a:buFont typeface="Wingdings" pitchFamily="2" charset="2"/>
              <a:buChar char="q"/>
            </a:pPr>
            <a:r>
              <a:rPr lang="en-US" altLang="en-US" sz="2600" dirty="0"/>
              <a:t>Whistleblower</a:t>
            </a:r>
          </a:p>
          <a:p>
            <a:pPr marL="858838" lvl="1" indent="-401638">
              <a:spcAft>
                <a:spcPts val="600"/>
              </a:spcAft>
              <a:buClrTx/>
              <a:buSzPct val="90000"/>
              <a:buFont typeface="Wingdings" pitchFamily="2" charset="2"/>
              <a:buChar char="q"/>
            </a:pPr>
            <a:r>
              <a:rPr lang="en-US" altLang="en-US" sz="2600" dirty="0"/>
              <a:t>Document  Retention</a:t>
            </a:r>
          </a:p>
          <a:p>
            <a:pPr marL="858838" lvl="1" indent="-401638">
              <a:spcAft>
                <a:spcPts val="600"/>
              </a:spcAft>
              <a:buClrTx/>
              <a:buSzPct val="90000"/>
              <a:buFont typeface="Wingdings" pitchFamily="2" charset="2"/>
              <a:buChar char="q"/>
            </a:pPr>
            <a:r>
              <a:rPr lang="en-US" altLang="en-US" sz="2600" dirty="0"/>
              <a:t>Joint Venture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11756" y="2895600"/>
            <a:ext cx="388288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600"/>
              </a:spcAft>
              <a:buClrTx/>
              <a:buSzPct val="90000"/>
              <a:buFont typeface="Wingdings" pitchFamily="2" charset="2"/>
              <a:buChar char="q"/>
            </a:pPr>
            <a:r>
              <a:rPr lang="en-US" altLang="en-US" sz="2800" dirty="0"/>
              <a:t> </a:t>
            </a:r>
            <a:r>
              <a:rPr lang="en-US" altLang="en-US" sz="2600" dirty="0"/>
              <a:t>Affiliate Procedures</a:t>
            </a:r>
          </a:p>
          <a:p>
            <a:pPr lvl="1">
              <a:spcAft>
                <a:spcPts val="600"/>
              </a:spcAft>
              <a:buClrTx/>
              <a:buSzPct val="90000"/>
              <a:buFont typeface="Wingdings" pitchFamily="2" charset="2"/>
              <a:buChar char="q"/>
            </a:pPr>
            <a:r>
              <a:rPr lang="en-US" altLang="en-US" sz="2600" dirty="0"/>
              <a:t> Gift Acceptance</a:t>
            </a:r>
          </a:p>
          <a:p>
            <a:pPr lvl="1">
              <a:spcAft>
                <a:spcPts val="600"/>
              </a:spcAft>
              <a:buClrTx/>
              <a:buSzPct val="90000"/>
              <a:buFont typeface="Wingdings" pitchFamily="2" charset="2"/>
              <a:buChar char="q"/>
            </a:pPr>
            <a:r>
              <a:rPr lang="en-US" altLang="en-US" sz="2600" dirty="0"/>
              <a:t> Privacy Policy</a:t>
            </a:r>
          </a:p>
          <a:p>
            <a:pPr lvl="1">
              <a:spcAft>
                <a:spcPts val="600"/>
              </a:spcAft>
              <a:buClrTx/>
              <a:buSzPct val="90000"/>
              <a:buFont typeface="Wingdings" pitchFamily="2" charset="2"/>
              <a:buChar char="q"/>
            </a:pPr>
            <a:r>
              <a:rPr lang="en-US" altLang="en-US" sz="2600" dirty="0"/>
              <a:t> CORI Policy</a:t>
            </a:r>
          </a:p>
          <a:p>
            <a:pPr lvl="1">
              <a:spcAft>
                <a:spcPts val="600"/>
              </a:spcAft>
              <a:buClrTx/>
              <a:buSzPct val="90000"/>
              <a:buFont typeface="Wingdings" pitchFamily="2" charset="2"/>
              <a:buChar char="q"/>
            </a:pPr>
            <a:r>
              <a:rPr lang="en-US" altLang="en-US" sz="2600" dirty="0"/>
              <a:t> Investment Policy</a:t>
            </a:r>
          </a:p>
          <a:p>
            <a:pPr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3923" y="1923163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/>
              <a:t>Consider Additional Policies:</a:t>
            </a:r>
          </a:p>
        </p:txBody>
      </p:sp>
    </p:spTree>
    <p:extLst>
      <p:ext uri="{BB962C8B-B14F-4D97-AF65-F5344CB8AC3E}">
        <p14:creationId xmlns:p14="http://schemas.microsoft.com/office/powerpoint/2010/main" val="2735521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</a:rPr>
              <a:t>Governance – </a:t>
            </a:r>
            <a:br>
              <a:rPr lang="en-US" altLang="en-US" sz="3600" b="1" dirty="0">
                <a:solidFill>
                  <a:schemeClr val="bg1"/>
                </a:solidFill>
              </a:rPr>
            </a:br>
            <a:r>
              <a:rPr lang="en-US" altLang="en-US" sz="3600" b="1" dirty="0">
                <a:solidFill>
                  <a:schemeClr val="bg1"/>
                </a:solidFill>
              </a:rPr>
              <a:t>Policy and Procedure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altLang="en-US" sz="2800" b="1" dirty="0"/>
              <a:t>Conflict of Interest Policy</a:t>
            </a:r>
            <a:r>
              <a:rPr lang="en-US" altLang="en-US" sz="2800" dirty="0"/>
              <a:t>: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endParaRPr lang="en-US" altLang="en-US" sz="1400" dirty="0"/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US" altLang="en-US" sz="2400" dirty="0"/>
              <a:t>Disclosure of any transaction in which a director has a personal interest</a:t>
            </a:r>
            <a:endParaRPr lang="en-US" altLang="en-US" sz="1400" dirty="0"/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US" altLang="en-US" sz="2400" dirty="0"/>
              <a:t>Recusal of interested director</a:t>
            </a:r>
            <a:endParaRPr lang="en-US" altLang="en-US" sz="1400" dirty="0"/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US" altLang="en-US" sz="2400" dirty="0"/>
              <a:t>Determination by other directors (transaction is fair and as favorable as with third party)</a:t>
            </a:r>
            <a:endParaRPr lang="en-US" altLang="en-US" sz="1400" dirty="0"/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US" altLang="en-US" sz="2400" dirty="0"/>
              <a:t>IRS imposes penalties for improper benefit to directors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16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</a:rPr>
              <a:t>Governance – </a:t>
            </a:r>
            <a:br>
              <a:rPr lang="en-US" altLang="en-US" sz="3600" b="1" dirty="0">
                <a:solidFill>
                  <a:schemeClr val="bg1"/>
                </a:solidFill>
              </a:rPr>
            </a:br>
            <a:r>
              <a:rPr lang="en-US" altLang="en-US" sz="3600" b="1" dirty="0">
                <a:solidFill>
                  <a:schemeClr val="bg1"/>
                </a:solidFill>
              </a:rPr>
              <a:t>Leadership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  <a:buSzPct val="80000"/>
              <a:buNone/>
            </a:pPr>
            <a:r>
              <a:rPr lang="en-US" b="1" dirty="0">
                <a:cs typeface="Times New Roman" pitchFamily="18" charset="0"/>
              </a:rPr>
              <a:t>Leadership: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SzPct val="80000"/>
              <a:buNone/>
            </a:pPr>
            <a:endParaRPr lang="en-US" sz="1400" b="1" dirty="0">
              <a:cs typeface="Times New Roman" pitchFamily="18" charset="0"/>
            </a:endParaRPr>
          </a:p>
          <a:p>
            <a:pPr marL="347472" lvl="1" indent="-347472">
              <a:spcBef>
                <a:spcPts val="300"/>
              </a:spcBef>
              <a:spcAft>
                <a:spcPts val="3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US" sz="2600" dirty="0">
                <a:cs typeface="Times New Roman" pitchFamily="18" charset="0"/>
              </a:rPr>
              <a:t>Cultivate Board member talents/experience</a:t>
            </a:r>
          </a:p>
          <a:p>
            <a:pPr marL="347472" lvl="1" indent="-347472">
              <a:spcBef>
                <a:spcPts val="300"/>
              </a:spcBef>
              <a:spcAft>
                <a:spcPts val="3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US" sz="2600" dirty="0">
                <a:cs typeface="Times New Roman" pitchFamily="18" charset="0"/>
              </a:rPr>
              <a:t>Work with senior staff to develop strong leadership</a:t>
            </a:r>
          </a:p>
          <a:p>
            <a:pPr marL="0" lvl="1" indent="0">
              <a:spcBef>
                <a:spcPts val="300"/>
              </a:spcBef>
              <a:spcAft>
                <a:spcPts val="300"/>
              </a:spcAft>
              <a:buSzPct val="80000"/>
              <a:buNone/>
            </a:pPr>
            <a:endParaRPr lang="en-US" sz="1400" dirty="0">
              <a:cs typeface="Times New Roman" pitchFamily="18" charset="0"/>
            </a:endParaRPr>
          </a:p>
          <a:p>
            <a:pPr marL="740664" lvl="2" indent="-283464">
              <a:spcBef>
                <a:spcPts val="300"/>
              </a:spcBef>
              <a:spcAft>
                <a:spcPts val="3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2800" dirty="0">
                <a:cs typeface="Times New Roman" pitchFamily="18" charset="0"/>
              </a:rPr>
              <a:t>Hires/supports/cultivates Executive Dir/CEO</a:t>
            </a:r>
          </a:p>
          <a:p>
            <a:pPr marL="740664" lvl="2" indent="-283464">
              <a:spcBef>
                <a:spcPts val="300"/>
              </a:spcBef>
              <a:spcAft>
                <a:spcPts val="3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2600" dirty="0">
                <a:cs typeface="Times New Roman" pitchFamily="18" charset="0"/>
              </a:rPr>
              <a:t>Clear Job Description</a:t>
            </a:r>
          </a:p>
          <a:p>
            <a:pPr marL="740664" lvl="2" indent="-283464">
              <a:spcBef>
                <a:spcPts val="300"/>
              </a:spcBef>
              <a:spcAft>
                <a:spcPts val="3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2600" dirty="0">
                <a:cs typeface="Times New Roman" pitchFamily="18" charset="0"/>
              </a:rPr>
              <a:t>Yearly Goals</a:t>
            </a:r>
          </a:p>
          <a:p>
            <a:pPr marL="740664" lvl="2" indent="-283464">
              <a:spcBef>
                <a:spcPts val="300"/>
              </a:spcBef>
              <a:spcAft>
                <a:spcPts val="3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2600" dirty="0">
                <a:cs typeface="Times New Roman" pitchFamily="18" charset="0"/>
              </a:rPr>
              <a:t>Yearly Evaluation</a:t>
            </a:r>
          </a:p>
          <a:p>
            <a:pPr marL="914400" lvl="2" indent="0">
              <a:spcBef>
                <a:spcPts val="600"/>
              </a:spcBef>
              <a:buNone/>
            </a:pP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498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</a:rPr>
              <a:t>Governance – </a:t>
            </a:r>
            <a:br>
              <a:rPr lang="en-US" altLang="en-US" sz="3600" b="1" dirty="0">
                <a:solidFill>
                  <a:schemeClr val="bg1"/>
                </a:solidFill>
              </a:rPr>
            </a:br>
            <a:r>
              <a:rPr lang="en-US" altLang="en-US" sz="3600" b="1" dirty="0">
                <a:solidFill>
                  <a:schemeClr val="bg1"/>
                </a:solidFill>
              </a:rPr>
              <a:t>Leadership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4114800" cy="3657600"/>
          </a:xfrm>
        </p:spPr>
        <p:txBody>
          <a:bodyPr>
            <a:normAutofit fontScale="77500" lnSpcReduction="20000"/>
          </a:bodyPr>
          <a:lstStyle/>
          <a:p>
            <a:pPr algn="ctr">
              <a:buFont typeface="Wingdings" pitchFamily="2" charset="2"/>
              <a:buNone/>
            </a:pPr>
            <a:r>
              <a:rPr lang="en-US" altLang="en-US" sz="3100" b="1" dirty="0"/>
              <a:t>Board</a:t>
            </a:r>
            <a:r>
              <a:rPr lang="en-US" altLang="en-US" sz="3100" dirty="0"/>
              <a:t> </a:t>
            </a:r>
            <a:r>
              <a:rPr lang="en-US" altLang="en-US" sz="3100" b="1" dirty="0"/>
              <a:t>Leads</a:t>
            </a:r>
          </a:p>
          <a:p>
            <a:pPr algn="ctr">
              <a:buFont typeface="Wingdings" pitchFamily="2" charset="2"/>
              <a:buNone/>
            </a:pPr>
            <a:endParaRPr lang="en-US" altLang="en-US" sz="26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3100" dirty="0"/>
              <a:t>Hires, evaluates &amp; determines salary of 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3100" dirty="0"/>
              <a:t>Adopts and updates policy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altLang="en-US" sz="3100" dirty="0"/>
              <a:t>Develops vision/strategy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altLang="en-US" sz="3100" dirty="0"/>
              <a:t>Approves &amp; monitors budget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altLang="en-US" sz="3100" dirty="0"/>
              <a:t>Advocacy &amp; fundraising</a:t>
            </a:r>
          </a:p>
          <a:p>
            <a:pPr>
              <a:buClr>
                <a:srgbClr val="006666"/>
              </a:buClr>
              <a:buFont typeface="Wingdings" pitchFamily="2" charset="2"/>
              <a:buChar char="§"/>
            </a:pPr>
            <a:endParaRPr lang="en-US" altLang="en-US" sz="2600" dirty="0"/>
          </a:p>
          <a:p>
            <a:pPr>
              <a:buFont typeface="Wingdings" pitchFamily="2" charset="2"/>
              <a:buNone/>
            </a:pPr>
            <a:r>
              <a:rPr lang="en-US" altLang="en-US" sz="2600" dirty="0"/>
              <a:t>	</a:t>
            </a:r>
          </a:p>
          <a:p>
            <a:pPr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4724400" y="2514600"/>
            <a:ext cx="4099810" cy="3886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altLang="en-US" sz="2400" b="1" dirty="0">
                <a:solidFill>
                  <a:prstClr val="black"/>
                </a:solidFill>
              </a:rPr>
              <a:t>ED Leads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endParaRPr lang="en-US" altLang="en-US" sz="2000" b="1" dirty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altLang="en-US" sz="2400" dirty="0">
                <a:solidFill>
                  <a:prstClr val="black"/>
                </a:solidFill>
              </a:rPr>
              <a:t>Enacts policy and formulates procedures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altLang="en-US" sz="2400" dirty="0">
                <a:solidFill>
                  <a:prstClr val="black"/>
                </a:solidFill>
              </a:rPr>
              <a:t>Carries out vision/strategy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altLang="en-US" sz="2400" dirty="0">
                <a:solidFill>
                  <a:prstClr val="black"/>
                </a:solidFill>
              </a:rPr>
              <a:t>Hires &amp; manages staff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altLang="en-US" sz="2400" dirty="0">
                <a:solidFill>
                  <a:prstClr val="black"/>
                </a:solidFill>
              </a:rPr>
              <a:t>Proposes &amp; works within budget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altLang="en-US" sz="2400" dirty="0">
                <a:solidFill>
                  <a:prstClr val="black"/>
                </a:solidFill>
              </a:rPr>
              <a:t>Advocacy &amp; fundraising</a:t>
            </a:r>
          </a:p>
          <a:p>
            <a:pPr>
              <a:buFont typeface="Wingdings" pitchFamily="2" charset="2"/>
              <a:buNone/>
            </a:pPr>
            <a:endParaRPr lang="en-US" altLang="en-US" sz="24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701225"/>
            <a:ext cx="829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SzPct val="80000"/>
            </a:pPr>
            <a:r>
              <a:rPr lang="en-US" sz="3200" b="1" dirty="0">
                <a:solidFill>
                  <a:prstClr val="black"/>
                </a:solidFill>
                <a:cs typeface="Times New Roman" pitchFamily="18" charset="0"/>
              </a:rPr>
              <a:t>Leadership:  Board and Executive Director</a:t>
            </a:r>
          </a:p>
        </p:txBody>
      </p:sp>
    </p:spTree>
    <p:extLst>
      <p:ext uri="{BB962C8B-B14F-4D97-AF65-F5344CB8AC3E}">
        <p14:creationId xmlns:p14="http://schemas.microsoft.com/office/powerpoint/2010/main" val="170587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</a:rPr>
              <a:t>Governance –</a:t>
            </a:r>
            <a:br>
              <a:rPr lang="en-US" altLang="en-US" sz="3600" b="1" dirty="0">
                <a:solidFill>
                  <a:schemeClr val="bg1"/>
                </a:solidFill>
              </a:rPr>
            </a:br>
            <a:r>
              <a:rPr lang="en-US" altLang="en-US" sz="3600" b="1" dirty="0">
                <a:solidFill>
                  <a:schemeClr val="bg1"/>
                </a:solidFill>
              </a:rPr>
              <a:t>Director Liability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8307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None/>
            </a:pPr>
            <a:r>
              <a:rPr lang="en-US" altLang="en-US" sz="3800" b="1" dirty="0"/>
              <a:t>Directors Can Be Held Liable for:</a:t>
            </a:r>
            <a:endParaRPr lang="en-US" altLang="en-US" sz="38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</a:pPr>
            <a:r>
              <a:rPr lang="en-US" altLang="en-US" sz="3100" dirty="0"/>
              <a:t>Breach of duties of care/loyalty/obedience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</a:pPr>
            <a:r>
              <a:rPr lang="en-US" altLang="en-US" sz="3100" dirty="0"/>
              <a:t>Knowing participation in wrongful acts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</a:pPr>
            <a:r>
              <a:rPr lang="en-US" altLang="en-US" sz="3100" dirty="0"/>
              <a:t>Acts of the NPO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90000"/>
              <a:buNone/>
            </a:pPr>
            <a:endParaRPr lang="en-US" altLang="en-US" sz="22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90000"/>
              <a:buNone/>
            </a:pPr>
            <a:r>
              <a:rPr lang="en-US" altLang="en-US" sz="3800" b="1" dirty="0"/>
              <a:t>Liability Protection:</a:t>
            </a:r>
            <a:endParaRPr lang="en-US" altLang="en-US" sz="38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</a:pPr>
            <a:r>
              <a:rPr lang="en-US" altLang="en-US" dirty="0"/>
              <a:t>Indemnification (in organizing documents)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</a:pPr>
            <a:r>
              <a:rPr lang="en-US" altLang="en-US" dirty="0"/>
              <a:t>Statutory Protection (MGL 156B, </a:t>
            </a:r>
            <a:r>
              <a:rPr lang="en-US" altLang="en-US" dirty="0" err="1"/>
              <a:t>SoS</a:t>
            </a:r>
            <a:r>
              <a:rPr lang="en-US" altLang="en-US" dirty="0"/>
              <a:t> suggested language)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</a:pPr>
            <a:r>
              <a:rPr lang="en-US" altLang="en-US" dirty="0"/>
              <a:t>Charitable Immunity Laws (MA Nonprofit Charitable Immunity Law; MA Director/Officer Immunity; Federal Volunteer Protection Act)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</a:pPr>
            <a:r>
              <a:rPr lang="en-US" altLang="en-US" dirty="0"/>
              <a:t>Director and Officer (D&amp;O) Insurance (reimbursement of certain liabilities and obligations, but subject to exclusions)</a:t>
            </a:r>
          </a:p>
          <a:p>
            <a:pPr>
              <a:buFont typeface="Wingdings" pitchFamily="2" charset="2"/>
              <a:buNone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4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bg1"/>
                </a:solidFill>
              </a:rPr>
              <a:t>Disclaimer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365760" indent="-365760"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Char char="q"/>
            </a:pPr>
            <a:r>
              <a:rPr lang="en-US" sz="2600" dirty="0">
                <a:cs typeface="Times New Roman" pitchFamily="18" charset="0"/>
              </a:rPr>
              <a:t>This webinar was created in collaboration with Boston Collage Alumni.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SzPct val="90000"/>
              <a:buNone/>
            </a:pPr>
            <a:endParaRPr lang="en-US" sz="1400" dirty="0">
              <a:cs typeface="Times New Roman" pitchFamily="18" charset="0"/>
            </a:endParaRPr>
          </a:p>
          <a:p>
            <a:pPr marL="365760" indent="-365760"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Char char="q"/>
            </a:pPr>
            <a:r>
              <a:rPr lang="en-US" sz="2600" b="1" i="1" dirty="0">
                <a:cs typeface="Times New Roman" pitchFamily="18" charset="0"/>
              </a:rPr>
              <a:t>Purpose</a:t>
            </a:r>
            <a:r>
              <a:rPr lang="en-US" sz="2600" dirty="0">
                <a:cs typeface="Times New Roman" pitchFamily="18" charset="0"/>
              </a:rPr>
              <a:t>: To provide fundamental training for prospective Board members wishing to serve on a not for profit board.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1400" dirty="0">
              <a:cs typeface="Times New Roman" pitchFamily="18" charset="0"/>
            </a:endParaRPr>
          </a:p>
          <a:p>
            <a:pPr marL="365760" indent="-365760"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Char char="q"/>
            </a:pPr>
            <a:r>
              <a:rPr lang="en-US" sz="2600" b="1" i="1" dirty="0">
                <a:cs typeface="Times New Roman" pitchFamily="18" charset="0"/>
              </a:rPr>
              <a:t>Disclaimer</a:t>
            </a:r>
            <a:r>
              <a:rPr lang="en-US" sz="2600" dirty="0">
                <a:cs typeface="Times New Roman" pitchFamily="18" charset="0"/>
              </a:rPr>
              <a:t>: The information in this presentation is meant for educational purposes only and not intended or offered as legal advice.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741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</a:rPr>
              <a:t>Compliance – Filings 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449763"/>
          </a:xfrm>
        </p:spPr>
        <p:txBody>
          <a:bodyPr>
            <a:normAutofit/>
          </a:bodyPr>
          <a:lstStyle/>
          <a:p>
            <a:pPr marL="347472" indent="-347472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</a:pPr>
            <a:r>
              <a:rPr lang="en-US" altLang="en-US" sz="2800" dirty="0"/>
              <a:t>State government – grants legal existence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SzPct val="90000"/>
              <a:buNone/>
            </a:pPr>
            <a:endParaRPr lang="en-US" altLang="en-US" sz="1400" dirty="0"/>
          </a:p>
          <a:p>
            <a:pPr marL="347472" indent="-347472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</a:pPr>
            <a:r>
              <a:rPr lang="en-US" altLang="en-US" sz="2800" dirty="0"/>
              <a:t>Federal government – grants tax exemption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SzPct val="90000"/>
              <a:buNone/>
            </a:pPr>
            <a:endParaRPr lang="en-US" altLang="en-US" sz="1400" dirty="0"/>
          </a:p>
          <a:p>
            <a:pPr marL="347472" indent="-347472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</a:pPr>
            <a:r>
              <a:rPr lang="en-US" altLang="en-US" sz="2800" dirty="0"/>
              <a:t>Both State and Federal government have initial filings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SzPct val="90000"/>
              <a:buNone/>
            </a:pPr>
            <a:endParaRPr lang="en-US" altLang="en-US" sz="1400" dirty="0"/>
          </a:p>
          <a:p>
            <a:pPr marL="347472" indent="-347472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</a:pPr>
            <a:r>
              <a:rPr lang="en-US" altLang="en-US" sz="2800" dirty="0"/>
              <a:t>Both State and Federal government have annual reporting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905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en-US" sz="3800" b="1" dirty="0">
                <a:solidFill>
                  <a:schemeClr val="bg1"/>
                </a:solidFill>
              </a:rPr>
              <a:t>Compliance – </a:t>
            </a:r>
            <a:br>
              <a:rPr lang="en-US" altLang="en-US" sz="3800" b="1" dirty="0">
                <a:solidFill>
                  <a:schemeClr val="bg1"/>
                </a:solidFill>
              </a:rPr>
            </a:br>
            <a:r>
              <a:rPr lang="en-US" altLang="en-US" sz="3800" b="1" dirty="0">
                <a:solidFill>
                  <a:schemeClr val="bg1"/>
                </a:solidFill>
              </a:rPr>
              <a:t>Initial Filings </a:t>
            </a:r>
            <a:endParaRPr lang="en-US" sz="3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90000"/>
              <a:buNone/>
              <a:defRPr/>
            </a:pPr>
            <a:r>
              <a:rPr lang="en-US" sz="2600" dirty="0">
                <a:sym typeface="Wingdings" pitchFamily="2" charset="2"/>
              </a:rPr>
              <a:t>  </a:t>
            </a:r>
            <a:r>
              <a:rPr lang="en-US" sz="2600" dirty="0"/>
              <a:t>Secretary of Commonwealth (SOS)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90000"/>
              <a:buFont typeface="Wingdings" pitchFamily="2" charset="2"/>
              <a:buChar char="þ"/>
              <a:defRPr/>
            </a:pPr>
            <a:r>
              <a:rPr lang="en-US" dirty="0">
                <a:cs typeface="Arial" charset="0"/>
              </a:rPr>
              <a:t> Initial registration by submitting Articles</a:t>
            </a:r>
          </a:p>
          <a:p>
            <a:pPr marL="347472" indent="-347472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90000"/>
              <a:buNone/>
              <a:defRPr/>
            </a:pPr>
            <a:r>
              <a:rPr lang="en-US" sz="2400" dirty="0">
                <a:sym typeface="Wingdings" pitchFamily="2" charset="2"/>
              </a:rPr>
              <a:t></a:t>
            </a:r>
            <a:r>
              <a:rPr lang="en-US" sz="2400" dirty="0">
                <a:cs typeface="Arial" charset="0"/>
              </a:rPr>
              <a:t> </a:t>
            </a:r>
            <a:r>
              <a:rPr lang="en-US" sz="2600" dirty="0">
                <a:cs typeface="Arial" charset="0"/>
              </a:rPr>
              <a:t>Attorney General, Div. of Public Charities (AGO)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90000"/>
              <a:buFont typeface="Wingdings" pitchFamily="2" charset="2"/>
              <a:buChar char="þ"/>
              <a:defRPr/>
            </a:pPr>
            <a:r>
              <a:rPr lang="en-US" dirty="0">
                <a:cs typeface="Arial" charset="0"/>
              </a:rPr>
              <a:t> Initial registration  (Articles and Bylaws)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90000"/>
              <a:buFont typeface="Wingdings" pitchFamily="2" charset="2"/>
              <a:buChar char="þ"/>
              <a:defRPr/>
            </a:pPr>
            <a:r>
              <a:rPr lang="en-US" dirty="0">
                <a:cs typeface="Arial" charset="0"/>
              </a:rPr>
              <a:t> Certificate of solicitation</a:t>
            </a:r>
          </a:p>
          <a:p>
            <a:pPr marL="347472" indent="-347472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90000"/>
              <a:buNone/>
              <a:defRPr/>
            </a:pPr>
            <a:r>
              <a:rPr lang="en-US" sz="2600" dirty="0">
                <a:sym typeface="Wingdings" pitchFamily="2" charset="2"/>
              </a:rPr>
              <a:t></a:t>
            </a:r>
            <a:r>
              <a:rPr lang="en-US" sz="2600" dirty="0">
                <a:cs typeface="Arial" charset="0"/>
              </a:rPr>
              <a:t> Dept. of Revenue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90000"/>
              <a:buFont typeface="Wingdings" pitchFamily="2" charset="2"/>
              <a:buChar char="þ"/>
              <a:defRPr/>
            </a:pPr>
            <a:r>
              <a:rPr lang="en-US" dirty="0">
                <a:cs typeface="Arial" charset="0"/>
              </a:rPr>
              <a:t> Form TA1 for sales tax exemption </a:t>
            </a:r>
          </a:p>
          <a:p>
            <a:pPr marL="347472" indent="-347472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90000"/>
              <a:buNone/>
              <a:defRPr/>
            </a:pPr>
            <a:r>
              <a:rPr lang="en-US" sz="2600" dirty="0">
                <a:sym typeface="Wingdings" pitchFamily="2" charset="2"/>
              </a:rPr>
              <a:t></a:t>
            </a:r>
            <a:r>
              <a:rPr lang="en-US" sz="2600" dirty="0">
                <a:cs typeface="Arial" charset="0"/>
              </a:rPr>
              <a:t> City/Municipality 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90000"/>
              <a:buFont typeface="Wingdings" pitchFamily="2" charset="2"/>
              <a:buChar char="þ"/>
              <a:defRPr/>
            </a:pPr>
            <a:r>
              <a:rPr lang="en-US" dirty="0">
                <a:cs typeface="Arial" charset="0"/>
              </a:rPr>
              <a:t> Form 2ABC property tax exemption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86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</a:rPr>
              <a:t>Compliance – </a:t>
            </a:r>
            <a:br>
              <a:rPr lang="en-US" altLang="en-US" sz="3600" b="1" dirty="0">
                <a:solidFill>
                  <a:schemeClr val="bg1"/>
                </a:solidFill>
              </a:rPr>
            </a:br>
            <a:r>
              <a:rPr lang="en-US" altLang="en-US" sz="3600" b="1" dirty="0">
                <a:solidFill>
                  <a:schemeClr val="bg1"/>
                </a:solidFill>
              </a:rPr>
              <a:t>Annual Filings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7545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900" b="1" dirty="0"/>
              <a:t>1) MA SOS Annual Report:  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Every non-profit corporation organized under the laws of the Commonwealth must file non profit annual report with the Corporations Division on or before November 1st of each year.  </a:t>
            </a:r>
            <a:r>
              <a:rPr lang="en-US" altLang="en-US" sz="2400" i="1" dirty="0"/>
              <a:t>(M.G.L.A. c180 § 26A (1933); 950 CMR § 106.13)</a:t>
            </a:r>
          </a:p>
          <a:p>
            <a:pPr marL="457200" lvl="1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altLang="en-US" sz="2000" i="1" dirty="0"/>
          </a:p>
          <a:p>
            <a:pPr marL="0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900" b="1" dirty="0"/>
              <a:t>2) MA AGO Annual Report: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All “public charities” operating in MA must register and file annual reports with the AGO Non-Profit Organizations/Public Charities Division 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Annual Form PC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AGO publishes lists of Non-Compliant and De-Activated Public Charities</a:t>
            </a:r>
          </a:p>
          <a:p>
            <a:pPr marL="457200" lvl="1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altLang="en-US" sz="2000" dirty="0"/>
          </a:p>
          <a:p>
            <a:pPr marL="0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900" b="1" dirty="0"/>
              <a:t>3) IRS Form 990: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IRS requires annual filing of various versions of IRS Form 990 (form varies depending on characteristics of NPO) </a:t>
            </a:r>
            <a:endParaRPr lang="en-US" altLang="en-US" sz="2400" i="1" dirty="0"/>
          </a:p>
          <a:p>
            <a:pPr marL="0" indent="0">
              <a:buNone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82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NPO Board Top 10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830763"/>
          </a:xfrm>
        </p:spPr>
        <p:txBody>
          <a:bodyPr>
            <a:normAutofit fontScale="55000" lnSpcReduction="20000"/>
          </a:bodyPr>
          <a:lstStyle/>
          <a:p>
            <a:pPr marL="347472" indent="-347472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80000"/>
              <a:buNone/>
            </a:pPr>
            <a:r>
              <a:rPr lang="en-US" sz="4700" b="1" dirty="0">
                <a:cs typeface="Times New Roman" pitchFamily="18" charset="0"/>
              </a:rPr>
              <a:t>INDIVIDUAL BOARD MEMBER TOP 10:</a:t>
            </a:r>
          </a:p>
          <a:p>
            <a:pPr marL="347472" indent="-347472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80000"/>
              <a:buNone/>
            </a:pPr>
            <a:endParaRPr lang="en-US" sz="2500" b="1" dirty="0">
              <a:cs typeface="Times New Roman" pitchFamily="18" charset="0"/>
            </a:endParaRPr>
          </a:p>
          <a:p>
            <a:pPr marL="347472" indent="-347472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en-US" sz="3500" dirty="0">
                <a:cs typeface="Times New Roman" pitchFamily="18" charset="0"/>
              </a:rPr>
              <a:t>Show up</a:t>
            </a:r>
          </a:p>
          <a:p>
            <a:pPr marL="347472" indent="-347472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en-US" sz="3500" dirty="0">
                <a:cs typeface="Times New Roman" pitchFamily="18" charset="0"/>
              </a:rPr>
              <a:t>Speak up</a:t>
            </a:r>
          </a:p>
          <a:p>
            <a:pPr marL="347472" indent="-347472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en-US" sz="3500" dirty="0">
                <a:cs typeface="Times New Roman" pitchFamily="18" charset="0"/>
              </a:rPr>
              <a:t>Follow up</a:t>
            </a:r>
          </a:p>
          <a:p>
            <a:pPr marL="347472" indent="-347472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en-US" sz="3500" dirty="0">
                <a:cs typeface="Times New Roman" pitchFamily="18" charset="0"/>
              </a:rPr>
              <a:t>Know your Purpose</a:t>
            </a:r>
          </a:p>
          <a:p>
            <a:pPr marL="347472" indent="-347472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en-US" sz="3500" dirty="0">
                <a:cs typeface="Times New Roman" pitchFamily="18" charset="0"/>
              </a:rPr>
              <a:t>Review your Bylaws</a:t>
            </a:r>
          </a:p>
          <a:p>
            <a:pPr marL="347472" indent="-347472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en-US" sz="3500" dirty="0">
                <a:cs typeface="Times New Roman" pitchFamily="18" charset="0"/>
              </a:rPr>
              <a:t>Study the numbers </a:t>
            </a:r>
            <a:endParaRPr lang="en-US" sz="3500" dirty="0" smtClean="0">
              <a:cs typeface="Times New Roman" pitchFamily="18" charset="0"/>
            </a:endParaRPr>
          </a:p>
          <a:p>
            <a:pPr marL="347472" indent="-347472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en-US" sz="3500" dirty="0" smtClean="0">
                <a:cs typeface="Times New Roman" pitchFamily="18" charset="0"/>
              </a:rPr>
              <a:t>Join </a:t>
            </a:r>
            <a:r>
              <a:rPr lang="en-US" sz="3500" dirty="0">
                <a:cs typeface="Times New Roman" pitchFamily="18" charset="0"/>
              </a:rPr>
              <a:t>a committee and do the work</a:t>
            </a:r>
          </a:p>
          <a:p>
            <a:pPr marL="347472" indent="-347472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en-US" sz="3500" dirty="0">
                <a:cs typeface="Times New Roman" pitchFamily="18" charset="0"/>
              </a:rPr>
              <a:t>Be attentive outside Board meetings</a:t>
            </a:r>
          </a:p>
          <a:p>
            <a:pPr marL="347472" indent="-347472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en-US" sz="3500" dirty="0">
                <a:cs typeface="Times New Roman" pitchFamily="18" charset="0"/>
              </a:rPr>
              <a:t>Govern with the group</a:t>
            </a:r>
          </a:p>
          <a:p>
            <a:pPr marL="347472" indent="-347472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en-US" sz="3500" dirty="0">
                <a:cs typeface="Times New Roman" pitchFamily="18" charset="0"/>
              </a:rPr>
              <a:t>Share your passion.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C5081-5022-4FEF-A9CC-1BABA9290A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302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</a:rPr>
              <a:t>Further Resources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Tx/>
              <a:buSzPct val="90000"/>
              <a:buFont typeface="Wingdings" pitchFamily="2" charset="2"/>
              <a:buChar char="q"/>
            </a:pPr>
            <a:r>
              <a:rPr lang="en-US" altLang="en-US" sz="2800" dirty="0"/>
              <a:t>Board Source (</a:t>
            </a:r>
            <a:r>
              <a:rPr lang="en-US" altLang="en-US" sz="2800" dirty="0">
                <a:hlinkClick r:id="rId2"/>
              </a:rPr>
              <a:t>https://</a:t>
            </a:r>
            <a:r>
              <a:rPr lang="en-US" altLang="en-US" sz="2800" dirty="0" smtClean="0">
                <a:hlinkClick r:id="rId2"/>
              </a:rPr>
              <a:t>www.boardsource.org</a:t>
            </a:r>
            <a:r>
              <a:rPr lang="en-US" altLang="en-US" sz="2800" dirty="0" smtClean="0"/>
              <a:t>) </a:t>
            </a:r>
            <a:endParaRPr lang="en-US" altLang="en-US" sz="2800" dirty="0"/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Tx/>
              <a:buSzPct val="90000"/>
              <a:buFont typeface="Wingdings" pitchFamily="2" charset="2"/>
              <a:buChar char="q"/>
            </a:pPr>
            <a:r>
              <a:rPr lang="en-US" altLang="en-US" sz="2800" dirty="0"/>
              <a:t> National Council of Non-Profits (</a:t>
            </a:r>
            <a:r>
              <a:rPr lang="en-US" altLang="en-US" sz="2800" dirty="0">
                <a:hlinkClick r:id="rId3"/>
              </a:rPr>
              <a:t>http://</a:t>
            </a:r>
            <a:r>
              <a:rPr lang="en-US" altLang="en-US" sz="2800" dirty="0" smtClean="0">
                <a:hlinkClick r:id="rId3"/>
              </a:rPr>
              <a:t>www.councilofnonprofits.org</a:t>
            </a:r>
            <a:r>
              <a:rPr lang="en-US" altLang="en-US" sz="2800" dirty="0" smtClean="0"/>
              <a:t> ) </a:t>
            </a:r>
            <a:endParaRPr lang="en-US" altLang="en-US" sz="2800" dirty="0"/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Tx/>
              <a:buSzPct val="90000"/>
              <a:buFont typeface="Wingdings" pitchFamily="2" charset="2"/>
              <a:buChar char="q"/>
            </a:pPr>
            <a:r>
              <a:rPr lang="en-US" altLang="en-US" sz="2800" dirty="0"/>
              <a:t> </a:t>
            </a:r>
            <a:r>
              <a:rPr lang="en-US" altLang="en-US" sz="2800" dirty="0" err="1"/>
              <a:t>GuideStar</a:t>
            </a:r>
            <a:r>
              <a:rPr lang="en-US" altLang="en-US" sz="2800" dirty="0"/>
              <a:t> (</a:t>
            </a:r>
            <a:r>
              <a:rPr lang="en-US" altLang="en-US" sz="2800" dirty="0">
                <a:hlinkClick r:id="rId4"/>
              </a:rPr>
              <a:t>http://</a:t>
            </a:r>
            <a:r>
              <a:rPr lang="en-US" altLang="en-US" sz="2800" dirty="0" smtClean="0">
                <a:hlinkClick r:id="rId4"/>
              </a:rPr>
              <a:t>www.guidestar.org</a:t>
            </a:r>
            <a:r>
              <a:rPr lang="en-US" altLang="en-US" sz="2800" dirty="0" smtClean="0"/>
              <a:t> ) </a:t>
            </a:r>
            <a:endParaRPr lang="en-US" altLang="en-US" sz="2800" dirty="0"/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</a:pPr>
            <a:r>
              <a:rPr lang="en-US" sz="2800" dirty="0">
                <a:cs typeface="Times New Roman" pitchFamily="18" charset="0"/>
              </a:rPr>
              <a:t>Internal Revenue </a:t>
            </a:r>
            <a:r>
              <a:rPr lang="en-US" sz="2800" dirty="0" smtClean="0">
                <a:cs typeface="Times New Roman" pitchFamily="18" charset="0"/>
              </a:rPr>
              <a:t>Service: (</a:t>
            </a:r>
            <a:r>
              <a:rPr lang="en-US" sz="2800" dirty="0" smtClean="0">
                <a:cs typeface="Times New Roman" pitchFamily="18" charset="0"/>
                <a:hlinkClick r:id="rId5"/>
              </a:rPr>
              <a:t>http</a:t>
            </a:r>
            <a:r>
              <a:rPr lang="en-US" sz="2800" dirty="0">
                <a:cs typeface="Times New Roman" pitchFamily="18" charset="0"/>
                <a:hlinkClick r:id="rId5"/>
              </a:rPr>
              <a:t>://</a:t>
            </a:r>
            <a:r>
              <a:rPr lang="en-US" sz="2800" dirty="0" smtClean="0">
                <a:cs typeface="Times New Roman" pitchFamily="18" charset="0"/>
                <a:hlinkClick r:id="rId5"/>
              </a:rPr>
              <a:t>www.irs.gov/charities</a:t>
            </a:r>
            <a:r>
              <a:rPr lang="en-US" sz="2800" dirty="0">
                <a:cs typeface="Times New Roman" pitchFamily="18" charset="0"/>
              </a:rPr>
              <a:t>)</a:t>
            </a:r>
            <a:endParaRPr lang="en-US" altLang="en-US" sz="2800" dirty="0"/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Tx/>
              <a:buSzPct val="90000"/>
              <a:buFont typeface="Wingdings" pitchFamily="2" charset="2"/>
              <a:buChar char="q"/>
            </a:pPr>
            <a:r>
              <a:rPr lang="en-US" altLang="en-US" sz="2800" dirty="0"/>
              <a:t> Lawyers Clearinghouse (</a:t>
            </a:r>
            <a:r>
              <a:rPr lang="en-US" altLang="en-US" sz="2800" dirty="0">
                <a:hlinkClick r:id="rId6"/>
              </a:rPr>
              <a:t>http://</a:t>
            </a:r>
            <a:r>
              <a:rPr lang="en-US" altLang="en-US" sz="2800" dirty="0" smtClean="0">
                <a:hlinkClick r:id="rId6"/>
              </a:rPr>
              <a:t>www.lawyersclearinghouse.org</a:t>
            </a:r>
            <a:r>
              <a:rPr lang="en-US" altLang="en-US" sz="2800" dirty="0" smtClean="0"/>
              <a:t> ) </a:t>
            </a:r>
            <a:endParaRPr lang="en-US" altLang="en-US" sz="2800" dirty="0" smtClean="0"/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Tx/>
              <a:buSzPct val="90000"/>
              <a:buFont typeface="Wingdings" pitchFamily="2" charset="2"/>
              <a:buChar char="q"/>
            </a:pPr>
            <a:r>
              <a:rPr lang="en-US" altLang="en-US" sz="2800" dirty="0" smtClean="0"/>
              <a:t>Board Assist (NY) </a:t>
            </a:r>
            <a:r>
              <a:rPr lang="en-US" altLang="en-US" sz="2400" dirty="0" smtClean="0"/>
              <a:t>(</a:t>
            </a:r>
            <a:r>
              <a:rPr lang="en-US" altLang="en-US" sz="2400" dirty="0">
                <a:hlinkClick r:id="rId7"/>
              </a:rPr>
              <a:t>https://boardassist.org</a:t>
            </a:r>
            <a:r>
              <a:rPr lang="en-US" altLang="en-US" sz="2400" dirty="0" smtClean="0">
                <a:hlinkClick r:id="rId7"/>
              </a:rPr>
              <a:t>/</a:t>
            </a:r>
            <a:r>
              <a:rPr lang="en-US" altLang="en-US" sz="2400" dirty="0" smtClean="0"/>
              <a:t>)</a:t>
            </a:r>
          </a:p>
          <a:p>
            <a:pPr marL="457200" lvl="1" inden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SzPct val="90000"/>
              <a:buNone/>
            </a:pPr>
            <a:endParaRPr lang="en-US" alt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11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Q&amp;A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Teresa M. Santalucia</a:t>
            </a:r>
          </a:p>
          <a:p>
            <a:pPr marL="0" indent="0" algn="ctr">
              <a:buNone/>
            </a:pPr>
            <a:r>
              <a:rPr lang="en-US" sz="2400" dirty="0"/>
              <a:t>Klein Hornig LLP</a:t>
            </a:r>
          </a:p>
          <a:p>
            <a:pPr marL="0" indent="0" algn="ctr">
              <a:buNone/>
            </a:pPr>
            <a:r>
              <a:rPr lang="en-US" sz="2400" dirty="0"/>
              <a:t>101 Arch Street, Suite 1101</a:t>
            </a:r>
          </a:p>
          <a:p>
            <a:pPr marL="0" indent="0" algn="ctr">
              <a:buNone/>
            </a:pPr>
            <a:r>
              <a:rPr lang="en-US" sz="2400" dirty="0"/>
              <a:t>Boston, MA 02110</a:t>
            </a:r>
          </a:p>
          <a:p>
            <a:pPr marL="0" indent="0" algn="ctr">
              <a:buNone/>
            </a:pPr>
            <a:r>
              <a:rPr lang="en-US" sz="2400" dirty="0"/>
              <a:t>(D) 617-224-0621</a:t>
            </a:r>
          </a:p>
          <a:p>
            <a:pPr marL="0" indent="0" algn="ctr">
              <a:buNone/>
            </a:pPr>
            <a:r>
              <a:rPr lang="en-US" sz="2400" dirty="0">
                <a:hlinkClick r:id="rId2"/>
              </a:rPr>
              <a:t>tsantalucia@kleinhornig.com</a:t>
            </a:r>
            <a:r>
              <a:rPr lang="en-US" sz="24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3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</a:pPr>
            <a:r>
              <a:rPr lang="en-US" altLang="en-US" dirty="0"/>
              <a:t> </a:t>
            </a:r>
            <a:r>
              <a:rPr lang="en-US" altLang="en-US" sz="2800" dirty="0"/>
              <a:t>NPOs (“Not-For-Profit Organizations” or “Nonprofits</a:t>
            </a:r>
            <a:r>
              <a:rPr lang="en-US" altLang="en-US" sz="2800" dirty="0" smtClean="0"/>
              <a:t>”)</a:t>
            </a:r>
          </a:p>
          <a:p>
            <a:pPr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</a:pPr>
            <a:r>
              <a:rPr lang="en-US" altLang="en-US" sz="2800" dirty="0" smtClean="0"/>
              <a:t> Why Join a Board</a:t>
            </a:r>
            <a:endParaRPr lang="en-US" altLang="en-US" sz="2800" dirty="0"/>
          </a:p>
          <a:p>
            <a:pPr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</a:pPr>
            <a:r>
              <a:rPr lang="en-US" altLang="en-US" sz="2800" dirty="0"/>
              <a:t> Governance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Structure/Roles</a:t>
            </a:r>
            <a:endParaRPr lang="en-US" altLang="en-US" sz="2400" dirty="0"/>
          </a:p>
          <a:p>
            <a:pPr lvl="1"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Legal Duty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Organizing/Operating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altLang="en-US" sz="2400" dirty="0"/>
              <a:t>Procedures &amp; Policies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Leadership</a:t>
            </a:r>
            <a:endParaRPr lang="en-US" altLang="en-US" sz="2400" dirty="0"/>
          </a:p>
          <a:p>
            <a:pPr lvl="1"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Director Liability</a:t>
            </a:r>
          </a:p>
          <a:p>
            <a:pPr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Compliance </a:t>
            </a:r>
            <a:endParaRPr lang="en-US" altLang="en-US" sz="2800" dirty="0"/>
          </a:p>
          <a:p>
            <a:pPr lvl="1"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altLang="en-US" sz="2400" dirty="0"/>
              <a:t>State &amp; </a:t>
            </a:r>
            <a:r>
              <a:rPr lang="en-US" altLang="en-US" sz="2400" dirty="0" smtClean="0"/>
              <a:t>Federal</a:t>
            </a:r>
          </a:p>
          <a:p>
            <a:pPr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Resources</a:t>
            </a:r>
            <a:endParaRPr lang="en-US" alt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6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NPO </a:t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33400" indent="-5334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800" b="1" dirty="0"/>
              <a:t>NPO - Not for Profit Organization</a:t>
            </a:r>
          </a:p>
          <a:p>
            <a:pPr marL="533400" indent="-5334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altLang="en-US" sz="1500" b="1" dirty="0"/>
          </a:p>
          <a:p>
            <a:pPr marL="533400" indent="-5334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800" b="1" dirty="0"/>
              <a:t>General Characteristics:</a:t>
            </a:r>
            <a:endParaRPr lang="en-US" altLang="en-US" sz="2800" dirty="0"/>
          </a:p>
          <a:p>
            <a:pPr marL="347472" lvl="1" indent="-347472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Char char="q"/>
            </a:pPr>
            <a:r>
              <a:rPr lang="en-US" sz="2600" dirty="0">
                <a:cs typeface="Times New Roman" pitchFamily="18" charset="0"/>
              </a:rPr>
              <a:t>An organization that provides a service or other benefit to a charitable class of people (often is not provided by a private company or the government)</a:t>
            </a:r>
          </a:p>
          <a:p>
            <a:pPr marL="347472" lvl="1" indent="-347472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Char char="q"/>
            </a:pPr>
            <a:r>
              <a:rPr lang="en-US" sz="2600" dirty="0">
                <a:cs typeface="Times New Roman" pitchFamily="18" charset="0"/>
              </a:rPr>
              <a:t>Typically corporations </a:t>
            </a:r>
          </a:p>
          <a:p>
            <a:pPr marL="347472" lvl="1" indent="-347472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Char char="q"/>
            </a:pPr>
            <a:r>
              <a:rPr lang="en-US" sz="2600" dirty="0">
                <a:cs typeface="Times New Roman" pitchFamily="18" charset="0"/>
              </a:rPr>
              <a:t>Created under state nonprofit corporation law    </a:t>
            </a:r>
          </a:p>
          <a:p>
            <a:pPr marL="347472" lvl="1" indent="-347472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Char char="q"/>
            </a:pPr>
            <a:r>
              <a:rPr lang="en-US" sz="2600" dirty="0">
                <a:cs typeface="Times New Roman" pitchFamily="18" charset="0"/>
              </a:rPr>
              <a:t>Articles of Organization</a:t>
            </a:r>
          </a:p>
          <a:p>
            <a:pPr marL="347472" lvl="1" indent="-347472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Char char="q"/>
            </a:pPr>
            <a:r>
              <a:rPr lang="en-US" sz="2600" dirty="0">
                <a:cs typeface="Times New Roman" pitchFamily="18" charset="0"/>
              </a:rPr>
              <a:t>Bylaws</a:t>
            </a:r>
          </a:p>
          <a:p>
            <a:pPr marL="347472" lvl="1" indent="-347472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Char char="q"/>
            </a:pPr>
            <a:r>
              <a:rPr lang="en-US" sz="2600" dirty="0">
                <a:cs typeface="Times New Roman" pitchFamily="18" charset="0"/>
              </a:rPr>
              <a:t>Board of Directors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8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NPO </a:t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pPr marL="914400" indent="-91440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600" b="1" dirty="0"/>
              <a:t>NPO - Exempt Under IRC 501(c)(3)</a:t>
            </a:r>
          </a:p>
          <a:p>
            <a:pPr marL="914400" indent="-914400">
              <a:spcBef>
                <a:spcPts val="300"/>
              </a:spcBef>
              <a:spcAft>
                <a:spcPts val="300"/>
              </a:spcAft>
              <a:buNone/>
            </a:pPr>
            <a:endParaRPr lang="en-US" altLang="en-US" sz="1400" b="1" dirty="0"/>
          </a:p>
          <a:p>
            <a:pPr marL="533400" indent="-53340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600" b="1" dirty="0"/>
              <a:t>General Characteristics:</a:t>
            </a:r>
            <a:endParaRPr lang="en-US" altLang="en-US" sz="2600" dirty="0"/>
          </a:p>
          <a:p>
            <a:pPr marL="740664" lvl="1" indent="-283464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90000"/>
              <a:buFont typeface="Wingdings" pitchFamily="2" charset="2"/>
              <a:buAutoNum type="arabicPeriod"/>
            </a:pPr>
            <a:r>
              <a:rPr lang="en-US" altLang="en-US" sz="2400" dirty="0"/>
              <a:t>Exempt purpose</a:t>
            </a:r>
          </a:p>
          <a:p>
            <a:pPr marL="740664" lvl="1" indent="-283464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90000"/>
              <a:buFont typeface="Wingdings" pitchFamily="2" charset="2"/>
              <a:buAutoNum type="arabicPeriod"/>
            </a:pPr>
            <a:r>
              <a:rPr lang="en-US" altLang="en-US" sz="2400" dirty="0"/>
              <a:t>Organized and operated exclusively for one or more exempt purposes</a:t>
            </a:r>
          </a:p>
          <a:p>
            <a:pPr marL="740664" lvl="1" indent="-283464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90000"/>
              <a:buFont typeface="Wingdings" pitchFamily="2" charset="2"/>
              <a:buAutoNum type="arabicPeriod"/>
            </a:pPr>
            <a:r>
              <a:rPr lang="en-US" altLang="en-US" sz="2400" dirty="0"/>
              <a:t>No private </a:t>
            </a:r>
            <a:r>
              <a:rPr lang="en-US" altLang="en-US" sz="2400" dirty="0" smtClean="0"/>
              <a:t>benefit</a:t>
            </a:r>
            <a:endParaRPr lang="en-US" altLang="en-US" sz="2400" dirty="0"/>
          </a:p>
          <a:p>
            <a:pPr marL="740664" lvl="1" indent="-283464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90000"/>
              <a:buFont typeface="Wingdings" pitchFamily="2" charset="2"/>
              <a:buAutoNum type="arabicPeriod"/>
            </a:pPr>
            <a:r>
              <a:rPr lang="en-US" altLang="en-US" sz="2400" dirty="0"/>
              <a:t>Restrictions on political activities (limited lobbying and campaign work)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79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Why Join a NPO Board?</a:t>
            </a: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Support Mission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 Leadership Skills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Gain Expertise In Important Issues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Personal Networking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Professional Networking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Nice to Say No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72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bg1"/>
                </a:solidFill>
              </a:rPr>
              <a:t>Governance -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2337841" y="1981200"/>
            <a:ext cx="44958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002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State Nonprofit Corporation Law</a:t>
            </a:r>
          </a:p>
        </p:txBody>
      </p:sp>
      <p:sp>
        <p:nvSpPr>
          <p:cNvPr id="7" name="Rectangle 45"/>
          <p:cNvSpPr>
            <a:spLocks noChangeArrowheads="1"/>
          </p:cNvSpPr>
          <p:nvPr/>
        </p:nvSpPr>
        <p:spPr bwMode="auto">
          <a:xfrm>
            <a:off x="3131070" y="3066737"/>
            <a:ext cx="2743200" cy="304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Corporate Charter/Bylaws</a:t>
            </a:r>
          </a:p>
        </p:txBody>
      </p:sp>
      <p:sp>
        <p:nvSpPr>
          <p:cNvPr id="9" name="Rectangle 51"/>
          <p:cNvSpPr>
            <a:spLocks noChangeArrowheads="1"/>
          </p:cNvSpPr>
          <p:nvPr/>
        </p:nvSpPr>
        <p:spPr bwMode="auto">
          <a:xfrm>
            <a:off x="2766934" y="3739421"/>
            <a:ext cx="3630118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Board of Directors/Trustees</a:t>
            </a:r>
          </a:p>
        </p:txBody>
      </p:sp>
      <p:sp>
        <p:nvSpPr>
          <p:cNvPr id="12" name="Oval 71"/>
          <p:cNvSpPr>
            <a:spLocks noChangeArrowheads="1"/>
          </p:cNvSpPr>
          <p:nvPr/>
        </p:nvSpPr>
        <p:spPr bwMode="auto">
          <a:xfrm>
            <a:off x="685800" y="4821836"/>
            <a:ext cx="1828800" cy="7619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Board </a:t>
            </a:r>
          </a:p>
          <a:p>
            <a:pPr algn="ctr"/>
            <a:r>
              <a:rPr lang="en-US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13" name="Rectangle 75"/>
          <p:cNvSpPr>
            <a:spLocks noChangeArrowheads="1"/>
          </p:cNvSpPr>
          <p:nvPr/>
        </p:nvSpPr>
        <p:spPr bwMode="auto">
          <a:xfrm>
            <a:off x="5486400" y="4813091"/>
            <a:ext cx="2743200" cy="54214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Executive Director/CEO</a:t>
            </a:r>
          </a:p>
        </p:txBody>
      </p:sp>
      <p:sp>
        <p:nvSpPr>
          <p:cNvPr id="15" name="Rectangle 79"/>
          <p:cNvSpPr>
            <a:spLocks noChangeArrowheads="1"/>
          </p:cNvSpPr>
          <p:nvPr/>
        </p:nvSpPr>
        <p:spPr bwMode="auto">
          <a:xfrm>
            <a:off x="5919241" y="5791200"/>
            <a:ext cx="18288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Other Staff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3C77-400E-454E-B1FB-4D45591F8E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Oval 71"/>
          <p:cNvSpPr>
            <a:spLocks noChangeArrowheads="1"/>
          </p:cNvSpPr>
          <p:nvPr/>
        </p:nvSpPr>
        <p:spPr bwMode="auto">
          <a:xfrm>
            <a:off x="3429000" y="4851191"/>
            <a:ext cx="1600200" cy="73264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Officers</a:t>
            </a:r>
          </a:p>
        </p:txBody>
      </p:sp>
      <p:sp>
        <p:nvSpPr>
          <p:cNvPr id="17" name="Oval 71"/>
          <p:cNvSpPr>
            <a:spLocks noChangeArrowheads="1"/>
          </p:cNvSpPr>
          <p:nvPr/>
        </p:nvSpPr>
        <p:spPr bwMode="auto">
          <a:xfrm>
            <a:off x="991225" y="2918711"/>
            <a:ext cx="1447800" cy="761999"/>
          </a:xfrm>
          <a:prstGeom prst="ellipse">
            <a:avLst/>
          </a:prstGeom>
          <a:ln>
            <a:prstDash val="sysDash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Members</a:t>
            </a:r>
          </a:p>
        </p:txBody>
      </p:sp>
      <p:cxnSp>
        <p:nvCxnSpPr>
          <p:cNvPr id="19" name="Straight Arrow Connector 18"/>
          <p:cNvCxnSpPr>
            <a:stCxn id="5" idx="2"/>
          </p:cNvCxnSpPr>
          <p:nvPr/>
        </p:nvCxnSpPr>
        <p:spPr>
          <a:xfrm>
            <a:off x="4585741" y="2590800"/>
            <a:ext cx="0" cy="4759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62400" y="3371537"/>
            <a:ext cx="0" cy="3678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2" idx="7"/>
          </p:cNvCxnSpPr>
          <p:nvPr/>
        </p:nvCxnSpPr>
        <p:spPr>
          <a:xfrm flipH="1">
            <a:off x="2246778" y="4272821"/>
            <a:ext cx="884292" cy="6606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6" idx="0"/>
          </p:cNvCxnSpPr>
          <p:nvPr/>
        </p:nvCxnSpPr>
        <p:spPr>
          <a:xfrm flipH="1">
            <a:off x="4229100" y="4272821"/>
            <a:ext cx="6246" cy="5783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5"/>
          </p:cNvCxnSpPr>
          <p:nvPr/>
        </p:nvCxnSpPr>
        <p:spPr>
          <a:xfrm>
            <a:off x="2227000" y="3569118"/>
            <a:ext cx="539934" cy="437003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781800" y="5355236"/>
            <a:ext cx="0" cy="4359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248400" y="4272821"/>
            <a:ext cx="533400" cy="5402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443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bg1"/>
                </a:solidFill>
              </a:rPr>
              <a:t>Governance – Roles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altLang="en-US" sz="3000" b="1" dirty="0"/>
              <a:t>Board Guidelines:</a:t>
            </a:r>
          </a:p>
          <a:p>
            <a:pPr>
              <a:buSzPct val="90000"/>
              <a:buFont typeface="Wingdings" pitchFamily="2" charset="2"/>
              <a:buNone/>
            </a:pPr>
            <a:endParaRPr lang="en-US" altLang="en-US" sz="1500" b="1" dirty="0"/>
          </a:p>
          <a:p>
            <a:pPr marL="914400" indent="-457200">
              <a:buSzPct val="90000"/>
              <a:buFont typeface="+mj-lt"/>
              <a:buAutoNum type="arabicPeriod"/>
            </a:pPr>
            <a:r>
              <a:rPr lang="en-US" altLang="en-US" sz="2400" dirty="0">
                <a:cs typeface="Times New Roman" pitchFamily="18" charset="0"/>
              </a:rPr>
              <a:t>Adhere</a:t>
            </a:r>
            <a:r>
              <a:rPr lang="en-US" altLang="en-US" sz="2400" b="1" i="1" dirty="0"/>
              <a:t> </a:t>
            </a:r>
            <a:r>
              <a:rPr lang="en-US" altLang="en-US" sz="2400" i="1" dirty="0"/>
              <a:t>to</a:t>
            </a:r>
            <a:r>
              <a:rPr lang="en-US" altLang="en-US" sz="2400" b="1" i="1" dirty="0"/>
              <a:t> </a:t>
            </a:r>
            <a:r>
              <a:rPr lang="en-US" altLang="en-US" sz="2400" b="1" i="1" dirty="0">
                <a:solidFill>
                  <a:srgbClr val="C00000"/>
                </a:solidFill>
              </a:rPr>
              <a:t>LEGAL DUTY</a:t>
            </a:r>
          </a:p>
          <a:p>
            <a:pPr marL="914400" indent="-457200">
              <a:lnSpc>
                <a:spcPct val="110000"/>
              </a:lnSpc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n-US" sz="2400" dirty="0">
                <a:cs typeface="Times New Roman" pitchFamily="18" charset="0"/>
              </a:rPr>
              <a:t>Review, adopt, adhere to </a:t>
            </a:r>
            <a:r>
              <a:rPr lang="en-US" sz="2400" b="1" i="1" dirty="0">
                <a:solidFill>
                  <a:srgbClr val="C00000"/>
                </a:solidFill>
                <a:cs typeface="Times New Roman" pitchFamily="18" charset="0"/>
              </a:rPr>
              <a:t>PURPOSE</a:t>
            </a:r>
            <a:r>
              <a:rPr lang="en-US" sz="2400" dirty="0">
                <a:cs typeface="Times New Roman" pitchFamily="18" charset="0"/>
              </a:rPr>
              <a:t> and </a:t>
            </a:r>
            <a:r>
              <a:rPr lang="en-US" sz="2400" b="1" i="1" cap="all" dirty="0">
                <a:solidFill>
                  <a:srgbClr val="C00000"/>
                </a:solidFill>
                <a:cs typeface="Times New Roman" pitchFamily="18" charset="0"/>
              </a:rPr>
              <a:t>organizing/operating</a:t>
            </a:r>
            <a:r>
              <a:rPr lang="en-US" sz="24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documents</a:t>
            </a:r>
          </a:p>
          <a:p>
            <a:pPr marL="914400" indent="-457200">
              <a:lnSpc>
                <a:spcPct val="110000"/>
              </a:lnSpc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n-US" sz="2400" dirty="0">
                <a:cs typeface="Times New Roman" pitchFamily="18" charset="0"/>
              </a:rPr>
              <a:t>Adopt and monitor </a:t>
            </a:r>
            <a:r>
              <a:rPr lang="en-US" sz="2400" b="1" i="1" dirty="0">
                <a:solidFill>
                  <a:srgbClr val="C00000"/>
                </a:solidFill>
                <a:cs typeface="Times New Roman" pitchFamily="18" charset="0"/>
              </a:rPr>
              <a:t>POLICIES</a:t>
            </a:r>
          </a:p>
          <a:p>
            <a:pPr marL="914400" indent="-457200">
              <a:lnSpc>
                <a:spcPct val="110000"/>
              </a:lnSpc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n-US" sz="2400" dirty="0">
                <a:cs typeface="Times New Roman" pitchFamily="18" charset="0"/>
              </a:rPr>
              <a:t>Develop, evaluate </a:t>
            </a:r>
            <a:r>
              <a:rPr lang="en-US" sz="2400" b="1" i="1" dirty="0">
                <a:solidFill>
                  <a:srgbClr val="C00000"/>
                </a:solidFill>
                <a:cs typeface="Times New Roman" pitchFamily="18" charset="0"/>
              </a:rPr>
              <a:t>LEADERSHIP</a:t>
            </a:r>
          </a:p>
          <a:p>
            <a:pPr marL="914400" indent="-457200">
              <a:lnSpc>
                <a:spcPct val="110000"/>
              </a:lnSpc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n-US" sz="2400" dirty="0">
                <a:cs typeface="Times New Roman" pitchFamily="18" charset="0"/>
              </a:rPr>
              <a:t>Develop, approve, review </a:t>
            </a:r>
            <a:r>
              <a:rPr lang="en-US" sz="2400" b="1" i="1" dirty="0">
                <a:solidFill>
                  <a:srgbClr val="C00000"/>
                </a:solidFill>
                <a:cs typeface="Times New Roman" pitchFamily="18" charset="0"/>
              </a:rPr>
              <a:t>STRATEGIC PLAN</a:t>
            </a:r>
            <a:endParaRPr lang="en-US" sz="2400" i="1" dirty="0">
              <a:solidFill>
                <a:srgbClr val="C00000"/>
              </a:solidFill>
              <a:cs typeface="Times New Roman" pitchFamily="18" charset="0"/>
            </a:endParaRPr>
          </a:p>
          <a:p>
            <a:pPr marL="914400" indent="-457200">
              <a:lnSpc>
                <a:spcPct val="110000"/>
              </a:lnSpc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n-US" sz="2400" dirty="0">
                <a:cs typeface="Times New Roman" pitchFamily="18" charset="0"/>
              </a:rPr>
              <a:t>Engage in </a:t>
            </a:r>
            <a:r>
              <a:rPr lang="en-US" sz="2400" b="1" i="1" dirty="0">
                <a:solidFill>
                  <a:srgbClr val="C00000"/>
                </a:solidFill>
                <a:cs typeface="Times New Roman" pitchFamily="18" charset="0"/>
              </a:rPr>
              <a:t>FUNDRAISING</a:t>
            </a:r>
          </a:p>
          <a:p>
            <a:pPr marL="914400" indent="-457200">
              <a:lnSpc>
                <a:spcPct val="110000"/>
              </a:lnSpc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n-US" sz="2400" dirty="0">
                <a:cs typeface="Times New Roman" pitchFamily="18" charset="0"/>
              </a:rPr>
              <a:t>Ensure financial </a:t>
            </a:r>
            <a:r>
              <a:rPr lang="en-US" sz="2400" b="1" i="1" dirty="0">
                <a:solidFill>
                  <a:srgbClr val="C00000"/>
                </a:solidFill>
                <a:cs typeface="Times New Roman" pitchFamily="18" charset="0"/>
              </a:rPr>
              <a:t>ACCOUNTABILITY </a:t>
            </a:r>
            <a:endParaRPr lang="en-US" sz="2400" dirty="0">
              <a:solidFill>
                <a:srgbClr val="C00000"/>
              </a:solidFill>
              <a:cs typeface="Times New Roman" pitchFamily="18" charset="0"/>
            </a:endParaRPr>
          </a:p>
          <a:p>
            <a:pPr marL="914400" indent="-457200">
              <a:lnSpc>
                <a:spcPct val="110000"/>
              </a:lnSpc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n-US" sz="2400" dirty="0">
                <a:cs typeface="Times New Roman" pitchFamily="18" charset="0"/>
              </a:rPr>
              <a:t>Ensure legal </a:t>
            </a:r>
            <a:r>
              <a:rPr lang="en-US" sz="2400" b="1" i="1" dirty="0">
                <a:solidFill>
                  <a:srgbClr val="C00000"/>
                </a:solidFill>
                <a:cs typeface="Times New Roman" pitchFamily="18" charset="0"/>
              </a:rPr>
              <a:t>COMPLIANCE</a:t>
            </a:r>
          </a:p>
          <a:p>
            <a:pPr>
              <a:buFont typeface="Wingdings" pitchFamily="2" charset="2"/>
              <a:buNone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909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chemeClr val="bg1"/>
                </a:solidFill>
              </a:rPr>
              <a:t>Governance –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Board Legal Duty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  <a:defRPr/>
            </a:pPr>
            <a:r>
              <a:rPr lang="en-US" sz="2800" b="1" dirty="0"/>
              <a:t>Duty of Care and Loyalty</a:t>
            </a: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  <a:defRPr/>
            </a:pPr>
            <a:endParaRPr lang="en-US" sz="1400" dirty="0"/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  <a:defRPr/>
            </a:pPr>
            <a:r>
              <a:rPr lang="en-US" sz="2800" i="1" dirty="0"/>
              <a:t>A Director must exercise duties with same care as an ordinarily prudent person in a similar position with respect to a similar organization.</a:t>
            </a: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  <a:defRPr/>
            </a:pPr>
            <a:endParaRPr lang="en-US" sz="1400" i="1" dirty="0"/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  <a:defRPr/>
            </a:pPr>
            <a:r>
              <a:rPr lang="en-US" sz="2800" i="1" dirty="0"/>
              <a:t>A Director must perform duties in good faith and in a manner reasonably believed to be in the best interests of the organization.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0E05-81B2-4C99-ACED-0C874D69E2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80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1619</Words>
  <Application>Microsoft Office PowerPoint</Application>
  <PresentationFormat>On-screen Show (4:3)</PresentationFormat>
  <Paragraphs>358</Paragraphs>
  <Slides>25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What to Know Before Serving on a Nonprofit Board</vt:lpstr>
      <vt:lpstr>Disclaimer  </vt:lpstr>
      <vt:lpstr>Agenda</vt:lpstr>
      <vt:lpstr> NPO  </vt:lpstr>
      <vt:lpstr> NPO  </vt:lpstr>
      <vt:lpstr> Why Join a NPO Board? </vt:lpstr>
      <vt:lpstr>Governance - Structure</vt:lpstr>
      <vt:lpstr>Governance – Roles </vt:lpstr>
      <vt:lpstr>Governance –  Board Legal Duty</vt:lpstr>
      <vt:lpstr>Governance – Board Legal Duty</vt:lpstr>
      <vt:lpstr>Governance – Board Legal Duty</vt:lpstr>
      <vt:lpstr>Governance –  Board Legal Duty</vt:lpstr>
      <vt:lpstr>Governance –  Organizing/Operating</vt:lpstr>
      <vt:lpstr>Governance –  Organizing/Operating</vt:lpstr>
      <vt:lpstr>Governance –  Policy and Procedure</vt:lpstr>
      <vt:lpstr>Governance –  Policy and Procedure</vt:lpstr>
      <vt:lpstr>Governance –  Leadership</vt:lpstr>
      <vt:lpstr>Governance –  Leadership</vt:lpstr>
      <vt:lpstr>Governance – Director Liability</vt:lpstr>
      <vt:lpstr>Compliance – Filings </vt:lpstr>
      <vt:lpstr>Compliance –  Initial Filings </vt:lpstr>
      <vt:lpstr>Compliance –  Annual Filings</vt:lpstr>
      <vt:lpstr>NPO Board Top 10</vt:lpstr>
      <vt:lpstr>Further Resources</vt:lpstr>
      <vt:lpstr>Q&amp;A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BBA 4th Annual Charitable Board Workshop Welcome to the Board… Now What?</dc:title>
  <dc:creator>Amanda Cote</dc:creator>
  <cp:lastModifiedBy>Emma Parish</cp:lastModifiedBy>
  <cp:revision>62</cp:revision>
  <dcterms:created xsi:type="dcterms:W3CDTF">2015-01-12T17:51:15Z</dcterms:created>
  <dcterms:modified xsi:type="dcterms:W3CDTF">2017-12-07T14:53:16Z</dcterms:modified>
</cp:coreProperties>
</file>