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1" r:id="rId4"/>
  </p:sldMasterIdLst>
  <p:notesMasterIdLst>
    <p:notesMasterId r:id="rId32"/>
  </p:notesMasterIdLst>
  <p:handoutMasterIdLst>
    <p:handoutMasterId r:id="rId33"/>
  </p:handoutMasterIdLst>
  <p:sldIdLst>
    <p:sldId id="450" r:id="rId5"/>
    <p:sldId id="361" r:id="rId6"/>
    <p:sldId id="362" r:id="rId7"/>
    <p:sldId id="364" r:id="rId8"/>
    <p:sldId id="406" r:id="rId9"/>
    <p:sldId id="367" r:id="rId10"/>
    <p:sldId id="365" r:id="rId11"/>
    <p:sldId id="368" r:id="rId12"/>
    <p:sldId id="366" r:id="rId13"/>
    <p:sldId id="446" r:id="rId14"/>
    <p:sldId id="409" r:id="rId15"/>
    <p:sldId id="410" r:id="rId16"/>
    <p:sldId id="432" r:id="rId17"/>
    <p:sldId id="443" r:id="rId18"/>
    <p:sldId id="436" r:id="rId19"/>
    <p:sldId id="439" r:id="rId20"/>
    <p:sldId id="438" r:id="rId21"/>
    <p:sldId id="440" r:id="rId22"/>
    <p:sldId id="441" r:id="rId23"/>
    <p:sldId id="442" r:id="rId24"/>
    <p:sldId id="423" r:id="rId25"/>
    <p:sldId id="448" r:id="rId26"/>
    <p:sldId id="427" r:id="rId27"/>
    <p:sldId id="428" r:id="rId28"/>
    <p:sldId id="400" r:id="rId29"/>
    <p:sldId id="447" r:id="rId30"/>
    <p:sldId id="404" r:id="rId31"/>
  </p:sldIdLst>
  <p:sldSz cx="9144000" cy="6858000" type="letter"/>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xmlns="">
        <p15:guide id="1" orient="horz" pos="4109">
          <p15:clr>
            <a:srgbClr val="A4A3A4"/>
          </p15:clr>
        </p15:guide>
        <p15:guide id="2" orient="horz" pos="281">
          <p15:clr>
            <a:srgbClr val="A4A3A4"/>
          </p15:clr>
        </p15:guide>
        <p15:guide id="3" orient="horz" pos="2184" userDrawn="1">
          <p15:clr>
            <a:srgbClr val="A4A3A4"/>
          </p15:clr>
        </p15:guide>
        <p15:guide id="4" orient="horz" pos="3466">
          <p15:clr>
            <a:srgbClr val="A4A3A4"/>
          </p15:clr>
        </p15:guide>
        <p15:guide id="5" orient="horz" pos="1182">
          <p15:clr>
            <a:srgbClr val="A4A3A4"/>
          </p15:clr>
        </p15:guide>
        <p15:guide id="6" orient="horz" pos="1809">
          <p15:clr>
            <a:srgbClr val="A4A3A4"/>
          </p15:clr>
        </p15:guide>
        <p15:guide id="7" orient="horz" pos="1960">
          <p15:clr>
            <a:srgbClr val="A4A3A4"/>
          </p15:clr>
        </p15:guide>
        <p15:guide id="8" orient="horz" pos="4181">
          <p15:clr>
            <a:srgbClr val="A4A3A4"/>
          </p15:clr>
        </p15:guide>
        <p15:guide id="9" orient="horz" pos="3099">
          <p15:clr>
            <a:srgbClr val="A4A3A4"/>
          </p15:clr>
        </p15:guide>
        <p15:guide id="10" pos="5496" userDrawn="1">
          <p15:clr>
            <a:srgbClr val="A4A3A4"/>
          </p15:clr>
        </p15:guide>
        <p15:guide id="11" pos="2594">
          <p15:clr>
            <a:srgbClr val="A4A3A4"/>
          </p15:clr>
        </p15:guide>
        <p15:guide id="12" pos="287">
          <p15:clr>
            <a:srgbClr val="A4A3A4"/>
          </p15:clr>
        </p15:guide>
        <p15:guide id="13" pos="2724">
          <p15:clr>
            <a:srgbClr val="A4A3A4"/>
          </p15:clr>
        </p15:guide>
        <p15:guide id="14" pos="4038">
          <p15:clr>
            <a:srgbClr val="A4A3A4"/>
          </p15:clr>
        </p15:guide>
        <p15:guide id="15" pos="1762">
          <p15:clr>
            <a:srgbClr val="A4A3A4"/>
          </p15:clr>
        </p15:guide>
        <p15:guide id="16" pos="2886">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2012" initials="JMB" lastIdx="2" clrIdx="0"/>
  <p:cmAuthor id="1" name="Katie Devery" initials="KD"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FB8"/>
    <a:srgbClr val="E7BFAC"/>
    <a:srgbClr val="C0AECD"/>
    <a:srgbClr val="A2B5AE"/>
    <a:srgbClr val="E3B69F"/>
    <a:srgbClr val="DAE9FF"/>
    <a:srgbClr val="4B116F"/>
    <a:srgbClr val="5C068C"/>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6" autoAdjust="0"/>
    <p:restoredTop sz="85603" autoAdjust="0"/>
  </p:normalViewPr>
  <p:slideViewPr>
    <p:cSldViewPr snapToGrid="0" showGuides="1">
      <p:cViewPr>
        <p:scale>
          <a:sx n="101" d="100"/>
          <a:sy n="101" d="100"/>
        </p:scale>
        <p:origin x="-648" y="-72"/>
      </p:cViewPr>
      <p:guideLst>
        <p:guide orient="horz" pos="4109"/>
        <p:guide orient="horz" pos="281"/>
        <p:guide orient="horz" pos="2184"/>
        <p:guide orient="horz" pos="3466"/>
        <p:guide orient="horz" pos="1182"/>
        <p:guide orient="horz" pos="1809"/>
        <p:guide orient="horz" pos="1960"/>
        <p:guide orient="horz" pos="4181"/>
        <p:guide orient="horz" pos="3099"/>
        <p:guide pos="5496"/>
        <p:guide pos="2594"/>
        <p:guide pos="287"/>
        <p:guide pos="2724"/>
        <p:guide pos="4038"/>
        <p:guide pos="1762"/>
        <p:guide pos="288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992"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dirty="0"/>
              <a:t>Median annual earnings (dollars)</a:t>
            </a:r>
          </a:p>
        </c:rich>
      </c:tx>
      <c:layout/>
      <c:overlay val="0"/>
    </c:title>
    <c:autoTitleDeleted val="0"/>
    <c:plotArea>
      <c:layout/>
      <c:barChart>
        <c:barDir val="bar"/>
        <c:grouping val="clustered"/>
        <c:varyColors val="0"/>
        <c:ser>
          <c:idx val="0"/>
          <c:order val="0"/>
          <c:tx>
            <c:strRef>
              <c:f>Sheet1!$B$1</c:f>
              <c:strCache>
                <c:ptCount val="1"/>
                <c:pt idx="0">
                  <c:v>Median weekly earnings (dollars)</c:v>
                </c:pt>
              </c:strCache>
            </c:strRef>
          </c:tx>
          <c:spPr>
            <a:ln>
              <a:noFill/>
            </a:ln>
          </c:spPr>
          <c:invertIfNegative val="0"/>
          <c:dPt>
            <c:idx val="0"/>
            <c:invertIfNegative val="0"/>
            <c:bubble3D val="0"/>
            <c:spPr>
              <a:solidFill>
                <a:schemeClr val="accent1">
                  <a:lumMod val="50000"/>
                </a:schemeClr>
              </a:solidFill>
              <a:ln>
                <a:noFill/>
              </a:ln>
            </c:spPr>
            <c:extLst xmlns:c16r2="http://schemas.microsoft.com/office/drawing/2015/06/chart">
              <c:ext xmlns:c16="http://schemas.microsoft.com/office/drawing/2014/chart" uri="{C3380CC4-5D6E-409C-BE32-E72D297353CC}">
                <c16:uniqueId val="{00000000-F6DD-43EE-A02A-6BC37768B6EA}"/>
              </c:ext>
            </c:extLst>
          </c:dPt>
          <c:dPt>
            <c:idx val="1"/>
            <c:invertIfNegative val="0"/>
            <c:bubble3D val="0"/>
            <c:spPr>
              <a:solidFill>
                <a:schemeClr val="accent1">
                  <a:lumMod val="75000"/>
                </a:schemeClr>
              </a:solidFill>
              <a:ln>
                <a:noFill/>
              </a:ln>
            </c:spPr>
            <c:extLst xmlns:c16r2="http://schemas.microsoft.com/office/drawing/2015/06/chart">
              <c:ext xmlns:c16="http://schemas.microsoft.com/office/drawing/2014/chart" uri="{C3380CC4-5D6E-409C-BE32-E72D297353CC}">
                <c16:uniqueId val="{00000001-F6DD-43EE-A02A-6BC37768B6EA}"/>
              </c:ext>
            </c:extLst>
          </c:dPt>
          <c:dPt>
            <c:idx val="2"/>
            <c:invertIfNegative val="0"/>
            <c:bubble3D val="0"/>
            <c:spPr>
              <a:solidFill>
                <a:schemeClr val="accent1">
                  <a:lumMod val="60000"/>
                  <a:lumOff val="40000"/>
                </a:schemeClr>
              </a:solidFill>
              <a:ln>
                <a:noFill/>
              </a:ln>
            </c:spPr>
            <c:extLst xmlns:c16r2="http://schemas.microsoft.com/office/drawing/2015/06/chart">
              <c:ext xmlns:c16="http://schemas.microsoft.com/office/drawing/2014/chart" uri="{C3380CC4-5D6E-409C-BE32-E72D297353CC}">
                <c16:uniqueId val="{00000002-F6DD-43EE-A02A-6BC37768B6EA}"/>
              </c:ext>
            </c:extLst>
          </c:dPt>
          <c:dPt>
            <c:idx val="3"/>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03-F6DD-43EE-A02A-6BC37768B6EA}"/>
              </c:ext>
            </c:extLst>
          </c:dPt>
          <c:dPt>
            <c:idx val="4"/>
            <c:invertIfNegative val="0"/>
            <c:bubble3D val="0"/>
            <c:spPr>
              <a:solidFill>
                <a:schemeClr val="accent1">
                  <a:lumMod val="20000"/>
                  <a:lumOff val="80000"/>
                </a:schemeClr>
              </a:solidFill>
              <a:ln>
                <a:noFill/>
              </a:ln>
            </c:spPr>
            <c:extLst xmlns:c16r2="http://schemas.microsoft.com/office/drawing/2015/06/chart">
              <c:ext xmlns:c16="http://schemas.microsoft.com/office/drawing/2014/chart" uri="{C3380CC4-5D6E-409C-BE32-E72D297353CC}">
                <c16:uniqueId val="{00000004-F6DD-43EE-A02A-6BC37768B6EA}"/>
              </c:ext>
            </c:extLst>
          </c:dPt>
          <c:dLbls>
            <c:dLbl>
              <c:idx val="0"/>
              <c:layout/>
              <c:tx>
                <c:rich>
                  <a:bodyPr/>
                  <a:lstStyle/>
                  <a:p>
                    <a:r>
                      <a:rPr lang="en-US"/>
                      <a:t>$26,104</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6DD-43EE-A02A-6BC37768B6EA}"/>
                </c:ext>
                <c:ext xmlns:c15="http://schemas.microsoft.com/office/drawing/2012/chart" uri="{CE6537A1-D6FC-4f65-9D91-7224C49458BB}">
                  <c15:layout/>
                </c:ext>
              </c:extLst>
            </c:dLbl>
            <c:dLbl>
              <c:idx val="1"/>
              <c:layout/>
              <c:tx>
                <c:rich>
                  <a:bodyPr/>
                  <a:lstStyle/>
                  <a:p>
                    <a:r>
                      <a:rPr lang="en-US"/>
                      <a:t>$35,880</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6DD-43EE-A02A-6BC37768B6EA}"/>
                </c:ext>
                <c:ext xmlns:c15="http://schemas.microsoft.com/office/drawing/2012/chart" uri="{CE6537A1-D6FC-4f65-9D91-7224C49458BB}">
                  <c15:layout/>
                </c:ext>
              </c:extLst>
            </c:dLbl>
            <c:dLbl>
              <c:idx val="2"/>
              <c:layout/>
              <c:tx>
                <c:rich>
                  <a:bodyPr/>
                  <a:lstStyle/>
                  <a:p>
                    <a:r>
                      <a:rPr lang="en-US"/>
                      <a:t>$39,364</a:t>
                    </a:r>
                    <a:endParaRPr lang="en-US" dirty="0"/>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6DD-43EE-A02A-6BC37768B6EA}"/>
                </c:ext>
                <c:ext xmlns:c15="http://schemas.microsoft.com/office/drawing/2012/chart" uri="{CE6537A1-D6FC-4f65-9D91-7224C49458BB}">
                  <c15:layout/>
                </c:ext>
              </c:extLst>
            </c:dLbl>
            <c:dLbl>
              <c:idx val="3"/>
              <c:layout/>
              <c:tx>
                <c:rich>
                  <a:bodyPr/>
                  <a:lstStyle/>
                  <a:p>
                    <a:pPr>
                      <a:defRPr b="1">
                        <a:solidFill>
                          <a:schemeClr val="tx1"/>
                        </a:solidFill>
                      </a:defRPr>
                    </a:pPr>
                    <a:r>
                      <a:rPr lang="en-US"/>
                      <a:t>$59,436</a:t>
                    </a:r>
                    <a:endParaRPr lang="en-US" dirty="0"/>
                  </a:p>
                </c:rich>
              </c:tx>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6DD-43EE-A02A-6BC37768B6EA}"/>
                </c:ext>
                <c:ext xmlns:c15="http://schemas.microsoft.com/office/drawing/2012/chart" uri="{CE6537A1-D6FC-4f65-9D91-7224C49458BB}">
                  <c15:layout/>
                </c:ext>
              </c:extLst>
            </c:dLbl>
            <c:dLbl>
              <c:idx val="4"/>
              <c:layout/>
              <c:tx>
                <c:rich>
                  <a:bodyPr/>
                  <a:lstStyle/>
                  <a:p>
                    <a:pPr>
                      <a:defRPr b="1">
                        <a:solidFill>
                          <a:srgbClr val="000000"/>
                        </a:solidFill>
                      </a:defRPr>
                    </a:pPr>
                    <a:r>
                      <a:rPr lang="en-US"/>
                      <a:t>$75,140</a:t>
                    </a:r>
                    <a:endParaRPr lang="en-US" dirty="0"/>
                  </a:p>
                </c:rich>
              </c:tx>
              <c:sp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6DD-43EE-A02A-6BC37768B6EA}"/>
                </c:ext>
                <c:ext xmlns:c15="http://schemas.microsoft.com/office/drawing/2012/chart" uri="{CE6537A1-D6FC-4f65-9D91-7224C49458BB}">
                  <c15:layout/>
                </c:ext>
              </c:extLst>
            </c:dLbl>
            <c:spPr>
              <a:noFill/>
              <a:ln>
                <a:noFill/>
              </a:ln>
              <a:effectLst/>
            </c:spPr>
            <c:txPr>
              <a:bodyPr/>
              <a:lstStyle/>
              <a:p>
                <a:pPr>
                  <a:defRPr b="1">
                    <a:solidFill>
                      <a:srgbClr val="FFFFFF"/>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Not high-school graduate</c:v>
                </c:pt>
                <c:pt idx="1">
                  <c:v>High-school graduate</c:v>
                </c:pt>
                <c:pt idx="2">
                  <c:v>Associate degree</c:v>
                </c:pt>
                <c:pt idx="3">
                  <c:v>Bachelor's degree</c:v>
                </c:pt>
                <c:pt idx="4">
                  <c:v>Advanced degree</c:v>
                </c:pt>
              </c:strCache>
            </c:strRef>
          </c:cat>
          <c:val>
            <c:numRef>
              <c:f>Sheet1!$B$2:$B$6</c:f>
              <c:numCache>
                <c:formatCode>"$"#,##0</c:formatCode>
                <c:ptCount val="5"/>
                <c:pt idx="0">
                  <c:v>26104</c:v>
                </c:pt>
                <c:pt idx="1">
                  <c:v>35880</c:v>
                </c:pt>
                <c:pt idx="2">
                  <c:v>39364</c:v>
                </c:pt>
                <c:pt idx="3">
                  <c:v>59436</c:v>
                </c:pt>
                <c:pt idx="4">
                  <c:v>75140</c:v>
                </c:pt>
              </c:numCache>
            </c:numRef>
          </c:val>
          <c:extLst xmlns:c16r2="http://schemas.microsoft.com/office/drawing/2015/06/chart">
            <c:ext xmlns:c16="http://schemas.microsoft.com/office/drawing/2014/chart" uri="{C3380CC4-5D6E-409C-BE32-E72D297353CC}">
              <c16:uniqueId val="{00000005-F6DD-43EE-A02A-6BC37768B6EA}"/>
            </c:ext>
          </c:extLst>
        </c:ser>
        <c:dLbls>
          <c:showLegendKey val="0"/>
          <c:showVal val="1"/>
          <c:showCatName val="0"/>
          <c:showSerName val="0"/>
          <c:showPercent val="0"/>
          <c:showBubbleSize val="0"/>
        </c:dLbls>
        <c:gapWidth val="150"/>
        <c:axId val="39360000"/>
        <c:axId val="39361536"/>
      </c:barChart>
      <c:catAx>
        <c:axId val="39360000"/>
        <c:scaling>
          <c:orientation val="minMax"/>
        </c:scaling>
        <c:delete val="0"/>
        <c:axPos val="l"/>
        <c:numFmt formatCode="General" sourceLinked="0"/>
        <c:majorTickMark val="out"/>
        <c:minorTickMark val="none"/>
        <c:tickLblPos val="nextTo"/>
        <c:txPr>
          <a:bodyPr/>
          <a:lstStyle/>
          <a:p>
            <a:pPr>
              <a:defRPr sz="1600"/>
            </a:pPr>
            <a:endParaRPr lang="en-US"/>
          </a:p>
        </c:txPr>
        <c:crossAx val="39361536"/>
        <c:crosses val="autoZero"/>
        <c:auto val="1"/>
        <c:lblAlgn val="ctr"/>
        <c:lblOffset val="100"/>
        <c:noMultiLvlLbl val="0"/>
      </c:catAx>
      <c:valAx>
        <c:axId val="39361536"/>
        <c:scaling>
          <c:orientation val="minMax"/>
        </c:scaling>
        <c:delete val="1"/>
        <c:axPos val="b"/>
        <c:numFmt formatCode="&quot;$&quot;#,##0" sourceLinked="1"/>
        <c:majorTickMark val="out"/>
        <c:minorTickMark val="none"/>
        <c:tickLblPos val="none"/>
        <c:crossAx val="39360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1372" cy="480761"/>
          </a:xfrm>
          <a:prstGeom prst="rect">
            <a:avLst/>
          </a:prstGeom>
        </p:spPr>
        <p:txBody>
          <a:bodyPr vert="horz" lIns="94774" tIns="47386" rIns="94774" bIns="47386" rtlCol="0"/>
          <a:lstStyle>
            <a:lvl1pPr algn="l" fontAlgn="auto">
              <a:spcBef>
                <a:spcPts val="0"/>
              </a:spcBef>
              <a:spcAft>
                <a:spcPts val="0"/>
              </a:spcAft>
              <a:defRPr sz="1400" dirty="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143833" y="2"/>
            <a:ext cx="3169556" cy="480761"/>
          </a:xfrm>
          <a:prstGeom prst="rect">
            <a:avLst/>
          </a:prstGeom>
        </p:spPr>
        <p:txBody>
          <a:bodyPr vert="horz" lIns="94774" tIns="47386" rIns="94774" bIns="47386" rtlCol="0"/>
          <a:lstStyle>
            <a:lvl1pPr algn="r" fontAlgn="auto">
              <a:spcBef>
                <a:spcPts val="0"/>
              </a:spcBef>
              <a:spcAft>
                <a:spcPts val="0"/>
              </a:spcAft>
              <a:defRPr sz="1400">
                <a:latin typeface="+mn-lt"/>
                <a:ea typeface="+mn-ea"/>
                <a:cs typeface="+mn-cs"/>
              </a:defRPr>
            </a:lvl1pPr>
          </a:lstStyle>
          <a:p>
            <a:pPr>
              <a:defRPr/>
            </a:pPr>
            <a:fld id="{0B6F8CC8-8549-4D90-BFEE-E842D70BE1F1}" type="datetimeFigureOut">
              <a:rPr lang="en-US"/>
              <a:pPr>
                <a:defRPr/>
              </a:pPr>
              <a:t>1/18/2017</a:t>
            </a:fld>
            <a:endParaRPr lang="en-US" dirty="0"/>
          </a:p>
        </p:txBody>
      </p:sp>
      <p:sp>
        <p:nvSpPr>
          <p:cNvPr id="4" name="Footer Placeholder 3"/>
          <p:cNvSpPr>
            <a:spLocks noGrp="1"/>
          </p:cNvSpPr>
          <p:nvPr>
            <p:ph type="ftr" sz="quarter" idx="2"/>
          </p:nvPr>
        </p:nvSpPr>
        <p:spPr>
          <a:xfrm>
            <a:off x="2" y="9118687"/>
            <a:ext cx="3171372" cy="480761"/>
          </a:xfrm>
          <a:prstGeom prst="rect">
            <a:avLst/>
          </a:prstGeom>
        </p:spPr>
        <p:txBody>
          <a:bodyPr vert="horz" lIns="94774" tIns="47386" rIns="94774" bIns="47386" rtlCol="0" anchor="b"/>
          <a:lstStyle>
            <a:lvl1pPr algn="l" fontAlgn="auto">
              <a:spcBef>
                <a:spcPts val="0"/>
              </a:spcBef>
              <a:spcAft>
                <a:spcPts val="0"/>
              </a:spcAft>
              <a:defRPr sz="1400" dirty="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833" y="9118687"/>
            <a:ext cx="3169556" cy="480761"/>
          </a:xfrm>
          <a:prstGeom prst="rect">
            <a:avLst/>
          </a:prstGeom>
        </p:spPr>
        <p:txBody>
          <a:bodyPr vert="horz" lIns="94774" tIns="47386" rIns="94774" bIns="47386" rtlCol="0" anchor="b"/>
          <a:lstStyle>
            <a:lvl1pPr algn="r" fontAlgn="auto">
              <a:spcBef>
                <a:spcPts val="0"/>
              </a:spcBef>
              <a:spcAft>
                <a:spcPts val="0"/>
              </a:spcAft>
              <a:defRPr sz="1400">
                <a:latin typeface="+mn-lt"/>
                <a:ea typeface="+mn-ea"/>
                <a:cs typeface="+mn-cs"/>
              </a:defRPr>
            </a:lvl1pPr>
          </a:lstStyle>
          <a:p>
            <a:pPr>
              <a:defRPr/>
            </a:pPr>
            <a:fld id="{11134EF1-6E79-4F5A-9C17-C2A06CA0FC1E}" type="slidenum">
              <a:rPr lang="en-US"/>
              <a:pPr>
                <a:defRPr/>
              </a:pPr>
              <a:t>‹#›</a:t>
            </a:fld>
            <a:endParaRPr lang="en-US" dirty="0"/>
          </a:p>
        </p:txBody>
      </p:sp>
    </p:spTree>
    <p:extLst>
      <p:ext uri="{BB962C8B-B14F-4D97-AF65-F5344CB8AC3E}">
        <p14:creationId xmlns:p14="http://schemas.microsoft.com/office/powerpoint/2010/main" val="40576341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1372" cy="480761"/>
          </a:xfrm>
          <a:prstGeom prst="rect">
            <a:avLst/>
          </a:prstGeom>
        </p:spPr>
        <p:txBody>
          <a:bodyPr vert="horz" lIns="94774" tIns="47386" rIns="94774" bIns="47386" rtlCol="0"/>
          <a:lstStyle>
            <a:lvl1pPr algn="l" fontAlgn="auto">
              <a:spcBef>
                <a:spcPts val="0"/>
              </a:spcBef>
              <a:spcAft>
                <a:spcPts val="0"/>
              </a:spcAft>
              <a:defRPr sz="14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833" y="2"/>
            <a:ext cx="3169556" cy="480761"/>
          </a:xfrm>
          <a:prstGeom prst="rect">
            <a:avLst/>
          </a:prstGeom>
        </p:spPr>
        <p:txBody>
          <a:bodyPr vert="horz" lIns="94774" tIns="47386" rIns="94774" bIns="47386" rtlCol="0"/>
          <a:lstStyle>
            <a:lvl1pPr algn="r" fontAlgn="auto">
              <a:spcBef>
                <a:spcPts val="0"/>
              </a:spcBef>
              <a:spcAft>
                <a:spcPts val="0"/>
              </a:spcAft>
              <a:defRPr sz="1400">
                <a:latin typeface="+mn-lt"/>
                <a:ea typeface="+mn-ea"/>
                <a:cs typeface="+mn-cs"/>
              </a:defRPr>
            </a:lvl1pPr>
          </a:lstStyle>
          <a:p>
            <a:pPr>
              <a:defRPr/>
            </a:pPr>
            <a:fld id="{CC1838C9-6FE5-455B-9625-5A3841534B21}" type="datetimeFigureOut">
              <a:rPr lang="en-US"/>
              <a:pPr>
                <a:defRPr/>
              </a:pPr>
              <a:t>1/18/2017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774" tIns="47386" rIns="94774" bIns="47386" rtlCol="0" anchor="ctr"/>
          <a:lstStyle/>
          <a:p>
            <a:pPr lvl="0"/>
            <a:endParaRPr lang="en-US" noProof="0" dirty="0"/>
          </a:p>
        </p:txBody>
      </p:sp>
      <p:sp>
        <p:nvSpPr>
          <p:cNvPr id="5" name="Notes Placeholder 4"/>
          <p:cNvSpPr>
            <a:spLocks noGrp="1"/>
          </p:cNvSpPr>
          <p:nvPr>
            <p:ph type="body" sz="quarter" idx="3"/>
          </p:nvPr>
        </p:nvSpPr>
        <p:spPr>
          <a:xfrm>
            <a:off x="732973" y="4561976"/>
            <a:ext cx="5849259" cy="4319839"/>
          </a:xfrm>
          <a:prstGeom prst="rect">
            <a:avLst/>
          </a:prstGeom>
        </p:spPr>
        <p:txBody>
          <a:bodyPr vert="horz" lIns="94774" tIns="47386" rIns="94774" bIns="473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118687"/>
            <a:ext cx="3171372" cy="480761"/>
          </a:xfrm>
          <a:prstGeom prst="rect">
            <a:avLst/>
          </a:prstGeom>
        </p:spPr>
        <p:txBody>
          <a:bodyPr vert="horz" lIns="94774" tIns="47386" rIns="94774" bIns="47386" rtlCol="0" anchor="b"/>
          <a:lstStyle>
            <a:lvl1pPr algn="l" fontAlgn="auto">
              <a:spcBef>
                <a:spcPts val="0"/>
              </a:spcBef>
              <a:spcAft>
                <a:spcPts val="0"/>
              </a:spcAft>
              <a:defRPr sz="14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833" y="9118687"/>
            <a:ext cx="3169556" cy="480761"/>
          </a:xfrm>
          <a:prstGeom prst="rect">
            <a:avLst/>
          </a:prstGeom>
        </p:spPr>
        <p:txBody>
          <a:bodyPr vert="horz" lIns="94774" tIns="47386" rIns="94774" bIns="47386" rtlCol="0" anchor="b"/>
          <a:lstStyle>
            <a:lvl1pPr algn="r" fontAlgn="auto">
              <a:spcBef>
                <a:spcPts val="0"/>
              </a:spcBef>
              <a:spcAft>
                <a:spcPts val="0"/>
              </a:spcAft>
              <a:defRPr sz="1400">
                <a:latin typeface="+mn-lt"/>
                <a:ea typeface="+mn-ea"/>
                <a:cs typeface="+mn-cs"/>
              </a:defRPr>
            </a:lvl1pPr>
          </a:lstStyle>
          <a:p>
            <a:pPr>
              <a:defRPr/>
            </a:pPr>
            <a:fld id="{86E56C4E-11A6-43FD-A253-6330B06930D6}" type="slidenum">
              <a:rPr lang="en-US"/>
              <a:pPr>
                <a:defRPr/>
              </a:pPr>
              <a:t>‹#›</a:t>
            </a:fld>
            <a:endParaRPr lang="en-US" dirty="0"/>
          </a:p>
        </p:txBody>
      </p:sp>
    </p:spTree>
    <p:extLst>
      <p:ext uri="{BB962C8B-B14F-4D97-AF65-F5344CB8AC3E}">
        <p14:creationId xmlns:p14="http://schemas.microsoft.com/office/powerpoint/2010/main" val="29514838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8" y="4559531"/>
            <a:ext cx="5403668" cy="4023571"/>
          </a:xfrm>
        </p:spPr>
        <p:txBody>
          <a:bodyPr/>
          <a:lstStyle/>
          <a:p>
            <a:r>
              <a:rPr lang="en-US" dirty="0"/>
              <a:t>Welcome and thank you for </a:t>
            </a:r>
            <a:r>
              <a:rPr lang="en-US" dirty="0" smtClean="0"/>
              <a:t>attending today’s</a:t>
            </a:r>
            <a:r>
              <a:rPr lang="en-US" baseline="0" dirty="0" smtClean="0"/>
              <a:t> Boston College Alumni Webinar</a:t>
            </a:r>
            <a:r>
              <a:rPr lang="en-US" dirty="0" smtClean="0"/>
              <a:t>. I’m </a:t>
            </a:r>
            <a:r>
              <a:rPr lang="en-US" dirty="0"/>
              <a:t>here to talk about some ways to fund your children’s or grandchildren’s education expenses.</a:t>
            </a:r>
          </a:p>
          <a:p>
            <a:endParaRPr lang="en-US" dirty="0"/>
          </a:p>
          <a:p>
            <a:r>
              <a:rPr lang="en-US" dirty="0">
                <a:ea typeface="Arial" pitchFamily="-84" charset="0"/>
                <a:cs typeface="Arial" charset="0"/>
              </a:rPr>
              <a:t>Let me start by introducing </a:t>
            </a:r>
            <a:r>
              <a:rPr lang="en-US" dirty="0" smtClean="0">
                <a:ea typeface="Arial" pitchFamily="-84" charset="0"/>
                <a:cs typeface="Arial" charset="0"/>
              </a:rPr>
              <a:t>myself,</a:t>
            </a:r>
            <a:r>
              <a:rPr lang="en-US" baseline="0" dirty="0" smtClean="0">
                <a:ea typeface="Arial" pitchFamily="-84" charset="0"/>
                <a:cs typeface="Arial" charset="0"/>
              </a:rPr>
              <a:t> [again] my name is Chris Viggiano, Class of ’99, BS, Biochemistry .  On the personal-side, I reside in NYC with my wife and two daughters, ages 9 &amp; 4, so I’m hopeful to be a parent of the classes of ’30 &amp; ’35.  On the professional-side, I am a CFA charterholder with prior experience as a quantitative analyst and portfolio manager.  I’m currently a financial advisor with Merrill Lynch Wealth Management, serving a diverse client-base across the country who all share a similar interest in increasing efficiencies across their entire financial situation, including current income generation, retirement planning and trust and estate guidance. </a:t>
            </a:r>
            <a:endParaRPr lang="en-US" dirty="0">
              <a:ea typeface="Arial" pitchFamily="-84" charset="0"/>
              <a:cs typeface="Arial" charset="0"/>
            </a:endParaRPr>
          </a:p>
          <a:p>
            <a:endParaRPr lang="en-US" i="1" dirty="0"/>
          </a:p>
          <a:p>
            <a:r>
              <a:rPr lang="en-US" i="0" dirty="0" smtClean="0"/>
              <a:t>OK,</a:t>
            </a:r>
            <a:r>
              <a:rPr lang="en-US" i="0" baseline="0" dirty="0" smtClean="0"/>
              <a:t> </a:t>
            </a:r>
            <a:r>
              <a:rPr lang="en-US" i="0" baseline="0" dirty="0"/>
              <a:t>let’s get started.</a:t>
            </a:r>
            <a:endParaRPr lang="en-US" i="0" dirty="0"/>
          </a:p>
          <a:p>
            <a:endParaRPr lang="en-US" i="0"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a:t>
            </a:fld>
            <a:endParaRPr lang="en-US" dirty="0"/>
          </a:p>
        </p:txBody>
      </p:sp>
    </p:spTree>
    <p:extLst>
      <p:ext uri="{BB962C8B-B14F-4D97-AF65-F5344CB8AC3E}">
        <p14:creationId xmlns:p14="http://schemas.microsoft.com/office/powerpoint/2010/main" val="52247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59530"/>
            <a:ext cx="5403667" cy="4319839"/>
          </a:xfrm>
        </p:spPr>
        <p:txBody>
          <a:bodyPr>
            <a:normAutofit/>
          </a:bodyPr>
          <a:lstStyle/>
          <a:p>
            <a:r>
              <a:rPr lang="en-US" sz="1400" dirty="0"/>
              <a:t>Let's look at two of these funding options, borrowing money with a loan and using a tax-advantaged investment option.  </a:t>
            </a:r>
          </a:p>
          <a:p>
            <a:endParaRPr lang="en-US" sz="1400" dirty="0"/>
          </a:p>
          <a:p>
            <a:r>
              <a:rPr lang="en-US" sz="1400" dirty="0"/>
              <a:t>We'll start by looking at loans. Parents and their children traditionally have used loans, in part or in full, to pay for college. But as you'll see on the next slide, this option has a few drawbacks.</a:t>
            </a:r>
            <a:endParaRPr lang="en-US" b="0"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11</a:t>
            </a:fld>
            <a:endParaRPr lang="en-US" dirty="0"/>
          </a:p>
        </p:txBody>
      </p:sp>
    </p:spTree>
    <p:extLst>
      <p:ext uri="{BB962C8B-B14F-4D97-AF65-F5344CB8AC3E}">
        <p14:creationId xmlns:p14="http://schemas.microsoft.com/office/powerpoint/2010/main" val="225897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7324" y="4559531"/>
            <a:ext cx="5420553" cy="3844260"/>
          </a:xfrm>
        </p:spPr>
        <p:txBody>
          <a:bodyPr>
            <a:normAutofit/>
          </a:bodyPr>
          <a:lstStyle/>
          <a:p>
            <a:r>
              <a:rPr lang="en-US" dirty="0"/>
              <a:t>Loans for college and graduate school are nothing new. </a:t>
            </a:r>
            <a:endParaRPr lang="en-US" dirty="0" smtClean="0"/>
          </a:p>
          <a:p>
            <a:endParaRPr lang="en-US" dirty="0"/>
          </a:p>
          <a:p>
            <a:r>
              <a:rPr lang="en-US" dirty="0"/>
              <a:t>If your children are older and you haven’t saved for college yet, loans may be an option. Loans based on financial need offer some benefits, including generally relatively lower interest rates and a delayed repayment feature. Loans not based on financial need may not have the same benefits, but they are still an accessible option.</a:t>
            </a:r>
          </a:p>
          <a:p>
            <a:endParaRPr lang="en-US" dirty="0"/>
          </a:p>
          <a:p>
            <a:r>
              <a:rPr lang="en-US" dirty="0"/>
              <a:t>Despite the popularity of loans, many parents want to avoid them. Why? Because they saddle your children with significant debt, potentially delaying their ability to save for their own financial needs, such as a house, retirement or their own children’s education. Parents also may end up delaying retirement savings to help pay back the loan.</a:t>
            </a: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12</a:t>
            </a:fld>
            <a:endParaRPr lang="en-US" dirty="0"/>
          </a:p>
        </p:txBody>
      </p:sp>
    </p:spTree>
    <p:extLst>
      <p:ext uri="{BB962C8B-B14F-4D97-AF65-F5344CB8AC3E}">
        <p14:creationId xmlns:p14="http://schemas.microsoft.com/office/powerpoint/2010/main" val="225897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59530"/>
            <a:ext cx="5403667" cy="4319839"/>
          </a:xfrm>
        </p:spPr>
        <p:txBody>
          <a:bodyPr>
            <a:normAutofit/>
          </a:bodyPr>
          <a:lstStyle/>
          <a:p>
            <a:r>
              <a:rPr lang="en-US" dirty="0"/>
              <a:t>Now let’s talk about tax-advantaged education savings options. The three options we’ll discuss today are Section 529 college savings plans, Coverdell Education Savings Accounts (ESAs) and UGMA/UTMA custodial accounts.</a:t>
            </a:r>
          </a:p>
          <a:p>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13</a:t>
            </a:fld>
            <a:endParaRPr lang="en-US" dirty="0"/>
          </a:p>
        </p:txBody>
      </p:sp>
    </p:spTree>
    <p:extLst>
      <p:ext uri="{BB962C8B-B14F-4D97-AF65-F5344CB8AC3E}">
        <p14:creationId xmlns:p14="http://schemas.microsoft.com/office/powerpoint/2010/main" val="225897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59530"/>
            <a:ext cx="5403667" cy="4319839"/>
          </a:xfrm>
        </p:spPr>
        <p:txBody>
          <a:bodyPr>
            <a:normAutofit/>
          </a:bodyPr>
          <a:lstStyle/>
          <a:p>
            <a:pPr marL="0" lvl="1" defTabSz="1024891">
              <a:defRPr/>
            </a:pPr>
            <a:r>
              <a:rPr lang="en-US" sz="1400" dirty="0"/>
              <a:t>While each of these accounts offers certain tax advantages, there are significant differences, including what the accounts can be used to fund.</a:t>
            </a:r>
          </a:p>
          <a:p>
            <a:pPr marL="0" lvl="1" defTabSz="1024891">
              <a:defRPr/>
            </a:pPr>
            <a:endParaRPr lang="en-US" sz="1400" dirty="0"/>
          </a:p>
          <a:p>
            <a:pPr marL="192168" lvl="1" indent="-192168" defTabSz="1024891">
              <a:buFont typeface="Arial" panose="020B0604020202020204" pitchFamily="34" charset="0"/>
              <a:buChar char="•"/>
              <a:defRPr/>
            </a:pPr>
            <a:r>
              <a:rPr lang="en-US" sz="1400" dirty="0"/>
              <a:t>A Section 529 plan can fund </a:t>
            </a:r>
            <a:r>
              <a:rPr lang="en-US" dirty="0"/>
              <a:t>tuition and fees, room and board, books, required supplies and equipment, computers or peripheral equipment, computer software or Internet access and related services, as well as c</a:t>
            </a:r>
            <a:r>
              <a:rPr lang="en-US" sz="1400" dirty="0"/>
              <a:t>ertain services for special needs beneficiaries.</a:t>
            </a:r>
          </a:p>
          <a:p>
            <a:pPr marL="192168" lvl="1" indent="-192168" defTabSz="1024891">
              <a:buFont typeface="Arial" panose="020B0604020202020204" pitchFamily="34" charset="0"/>
              <a:buChar char="•"/>
              <a:defRPr/>
            </a:pPr>
            <a:r>
              <a:rPr lang="en-US" sz="1400" dirty="0">
                <a:solidFill>
                  <a:srgbClr val="000000"/>
                </a:solidFill>
                <a:cs typeface="Calibri"/>
              </a:rPr>
              <a:t>A Coverdell Education Savings Account (ESA) can fund qualified elementary, secondary and/or higher education expenses.</a:t>
            </a:r>
          </a:p>
          <a:p>
            <a:pPr marL="192168" lvl="1" indent="-192168" defTabSz="1024891">
              <a:buFont typeface="Arial" panose="020B0604020202020204" pitchFamily="34" charset="0"/>
              <a:buChar char="•"/>
              <a:defRPr/>
            </a:pPr>
            <a:r>
              <a:rPr lang="en-US" sz="1400" dirty="0">
                <a:solidFill>
                  <a:srgbClr val="000000"/>
                </a:solidFill>
              </a:rPr>
              <a:t>And a Uniform Gifts to Minors Act/Uniform Transfers to Minors Act Account (UGMA/UTMA) can be used for any </a:t>
            </a:r>
            <a:r>
              <a:rPr lang="en-US" sz="1400" dirty="0">
                <a:solidFill>
                  <a:srgbClr val="000000"/>
                </a:solidFill>
                <a:cs typeface="Calibri"/>
              </a:rPr>
              <a:t>purpose to benefit the designated beneficiary.</a:t>
            </a:r>
          </a:p>
          <a:p>
            <a:pPr marL="0" lvl="1" defTabSz="1024891">
              <a:defRPr/>
            </a:pPr>
            <a:endParaRPr lang="en-US" sz="1400" dirty="0"/>
          </a:p>
          <a:p>
            <a:r>
              <a:rPr lang="en-US" sz="1400" dirty="0"/>
              <a:t>Depending on your situation, you may want to create a strategy that combines these vehicles. For example, a Coverdell ESA and a Section 529 plan can work together to help fund private high school and college expenses. Let’s take a look at how each of these tax-advantaged plans works.</a:t>
            </a:r>
          </a:p>
          <a:p>
            <a:endParaRPr lang="en-US" b="0" dirty="0">
              <a:latin typeface="+mj-lt"/>
            </a:endParaRP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14</a:t>
            </a:fld>
            <a:endParaRPr lang="en-US" dirty="0"/>
          </a:p>
        </p:txBody>
      </p:sp>
    </p:spTree>
    <p:extLst>
      <p:ext uri="{BB962C8B-B14F-4D97-AF65-F5344CB8AC3E}">
        <p14:creationId xmlns:p14="http://schemas.microsoft.com/office/powerpoint/2010/main" val="225897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66630"/>
            <a:ext cx="5403667" cy="4792438"/>
          </a:xfrm>
        </p:spPr>
        <p:txBody>
          <a:bodyPr>
            <a:noAutofit/>
          </a:bodyPr>
          <a:lstStyle/>
          <a:p>
            <a:pPr defTabSz="1024891">
              <a:defRPr/>
            </a:pPr>
            <a:r>
              <a:rPr lang="en-US" sz="1000" dirty="0"/>
              <a:t>A lot has been said about Section 529 college savings plans in the last few years. They’re becoming a widely used education funding plan by parents and grandparents because of their tax advantages and flexibility and because they allow the account owner to retain ownership of the assets until they are withdrawn.</a:t>
            </a:r>
          </a:p>
          <a:p>
            <a:pPr defTabSz="1024891">
              <a:defRPr/>
            </a:pPr>
            <a:r>
              <a:rPr lang="en-US" sz="1000" dirty="0"/>
              <a:t>A Section 529 plan gives you the flexibility to use the assets at accredited post-secondary schools nationwide, including graduate schools and accredited trade schools. Institutions must be eligible to participate in federal student financial aid programs. Some foreign institutions are also eligible. </a:t>
            </a:r>
          </a:p>
          <a:p>
            <a:pPr marL="192168" indent="-192168">
              <a:buFont typeface="Arial" panose="020B0604020202020204" pitchFamily="34" charset="0"/>
              <a:buChar char="•"/>
            </a:pPr>
            <a:r>
              <a:rPr lang="en-US" sz="1000" dirty="0"/>
              <a:t>When you contribute to a Section 529 plan, withdrawals, including any earnings generated, will be federal (and possibly state) income tax free, as long as the funds are used for qualified higher education expenses at post-secondary and graduate institutions. To be eligible for the favorable tax treatment afforded to the earnings portion of any withdrawals from Section 529 accounts, withdrawals must be for “qualified higher education expenses,” as defined in the Internal Revenue Code. </a:t>
            </a:r>
            <a:endParaRPr lang="en-US" sz="1000" b="1" dirty="0"/>
          </a:p>
          <a:p>
            <a:pPr marL="192168" indent="-192168">
              <a:buFont typeface="Arial" panose="020B0604020202020204" pitchFamily="34" charset="0"/>
              <a:buChar char="•"/>
            </a:pPr>
            <a:r>
              <a:rPr lang="en-US" sz="1000" dirty="0"/>
              <a:t>The account owner retains control and can change the beneficiary to another qualified member of the family, as defined under the Internal Revenue Code, at any time and as often as you want without adverse income tax consequences. </a:t>
            </a:r>
          </a:p>
          <a:p>
            <a:pPr marL="192168" indent="-192168">
              <a:buFont typeface="Arial" panose="020B0604020202020204" pitchFamily="34" charset="0"/>
              <a:buChar char="•"/>
            </a:pPr>
            <a:r>
              <a:rPr lang="en-US" sz="1000" dirty="0"/>
              <a:t>Section 529 plan’s assets generally are not part of the account owner’s taxable estate.</a:t>
            </a:r>
          </a:p>
          <a:p>
            <a:pPr marL="192168" indent="-192168">
              <a:buFont typeface="Arial" panose="020B0604020202020204" pitchFamily="34" charset="0"/>
              <a:buChar char="•"/>
            </a:pPr>
            <a:r>
              <a:rPr lang="en-US" sz="1000" dirty="0"/>
              <a:t>Additionally, you can contribute five years worth of gifts in the first year. This would enable parents and grandparents to make a special federal gift-tax election of up to $140,000 per couple or $70,000 per individual for each beneficiary in one year. However, this front-loading provision prevents additional tax-free gifts to the recipients during the five-year period, without using the donor’s lifetime unified credit. If you were to die before the end of the five-year period, a prorated portion of the contribution may be included in your taxable estate for estate planning purposes. This will be discussed in more detail later in the presentation.</a:t>
            </a:r>
          </a:p>
          <a:p>
            <a:pPr marL="192168" indent="-192168">
              <a:buFont typeface="Arial" panose="020B0604020202020204" pitchFamily="34" charset="0"/>
              <a:buChar char="•"/>
            </a:pPr>
            <a:r>
              <a:rPr lang="en-US" sz="1000" dirty="0"/>
              <a:t>And there are no age or income limitations on contributions or withdrawals. </a:t>
            </a:r>
            <a:endParaRPr lang="en-US" sz="1000" strike="sngStrike"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15</a:t>
            </a:fld>
            <a:endParaRPr lang="en-US" dirty="0"/>
          </a:p>
        </p:txBody>
      </p:sp>
    </p:spTree>
    <p:extLst>
      <p:ext uri="{BB962C8B-B14F-4D97-AF65-F5344CB8AC3E}">
        <p14:creationId xmlns:p14="http://schemas.microsoft.com/office/powerpoint/2010/main" val="1044699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23596"/>
            <a:ext cx="5403667" cy="4391705"/>
          </a:xfrm>
        </p:spPr>
        <p:txBody>
          <a:bodyPr>
            <a:noAutofit/>
          </a:bodyPr>
          <a:lstStyle/>
          <a:p>
            <a:r>
              <a:rPr lang="en-US" dirty="0"/>
              <a:t>Section 529 plans have certain limitations, though in many cases their benefits outweigh those limitations. </a:t>
            </a:r>
          </a:p>
          <a:p>
            <a:pPr marL="192168" indent="-192168">
              <a:buFont typeface="Arial" panose="020B0604020202020204" pitchFamily="34" charset="0"/>
              <a:buChar char="•"/>
            </a:pPr>
            <a:r>
              <a:rPr lang="en-US" dirty="0"/>
              <a:t>If you decide to use</a:t>
            </a:r>
            <a:r>
              <a:rPr lang="en-US" baseline="0" dirty="0"/>
              <a:t> any </a:t>
            </a:r>
            <a:r>
              <a:rPr lang="en-US" dirty="0"/>
              <a:t>withdrawals for a nonqualified expense—in other words, if you use it for anything other than qualified higher</a:t>
            </a:r>
            <a:r>
              <a:rPr lang="en-US" baseline="0" dirty="0"/>
              <a:t> </a:t>
            </a:r>
            <a:r>
              <a:rPr lang="en-US" dirty="0"/>
              <a:t>education expenses—the earnings portion of the withdrawal is subject to federal income tax and possibly a 10% additional</a:t>
            </a:r>
            <a:r>
              <a:rPr lang="en-US" baseline="0" dirty="0"/>
              <a:t> federal</a:t>
            </a:r>
            <a:r>
              <a:rPr lang="en-US" dirty="0"/>
              <a:t> tax, as well as state and local income taxes. However, this additional</a:t>
            </a:r>
            <a:r>
              <a:rPr lang="en-US" baseline="0" dirty="0"/>
              <a:t> tax</a:t>
            </a:r>
            <a:r>
              <a:rPr lang="en-US" dirty="0"/>
              <a:t> may not apply if the student receives a scholarship, dies or becomes disabled. </a:t>
            </a:r>
          </a:p>
          <a:p>
            <a:pPr marL="192168" indent="-192168">
              <a:buFont typeface="Arial" panose="020B0604020202020204" pitchFamily="34" charset="0"/>
              <a:buChar char="•"/>
            </a:pPr>
            <a:r>
              <a:rPr lang="en-US" dirty="0"/>
              <a:t>Additionally, available investment options are determined by the (terms of the)</a:t>
            </a:r>
            <a:r>
              <a:rPr lang="en-US" baseline="0" dirty="0"/>
              <a:t> Section 529</a:t>
            </a:r>
            <a:r>
              <a:rPr lang="en-US" dirty="0"/>
              <a:t> plan. Also, these plans can be funded only with cash (including a check) but not securities or third-party assets.</a:t>
            </a:r>
          </a:p>
          <a:p>
            <a:pPr marL="192168" indent="-192168">
              <a:buFont typeface="Arial" panose="020B0604020202020204" pitchFamily="34" charset="0"/>
              <a:buChar char="•"/>
            </a:pPr>
            <a:r>
              <a:rPr lang="en-US" dirty="0"/>
              <a:t>Section 529 plans are offered by individual states. As a result, the features and benefits of each state’s program differ significantly, so you should compare program features before you decide where to invest. </a:t>
            </a:r>
            <a:r>
              <a:rPr lang="en-US" b="0" i="0" u="none" strike="noStrike" kern="1200" baseline="0" dirty="0">
                <a:solidFill>
                  <a:srgbClr val="000000"/>
                </a:solidFill>
              </a:rPr>
              <a:t>For example, certain state tax benefits may only be available for contributions made to your particular home state Section 529 plan. </a:t>
            </a:r>
            <a:r>
              <a:rPr lang="en-US" dirty="0"/>
              <a:t>Several states offer a state income tax deduction or other benefits for residents who contribute to the Section 529 plan in the state they reside or pay taxes. You should review the potential benefits and consequences, if any, of your</a:t>
            </a:r>
            <a:r>
              <a:rPr lang="en-US" baseline="0" dirty="0"/>
              <a:t> home </a:t>
            </a:r>
            <a:r>
              <a:rPr lang="en-US" dirty="0"/>
              <a:t>state’s Section 529 plan before you decide to invest in it.</a:t>
            </a: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16</a:t>
            </a:fld>
            <a:endParaRPr lang="en-US" dirty="0"/>
          </a:p>
        </p:txBody>
      </p:sp>
    </p:spTree>
    <p:extLst>
      <p:ext uri="{BB962C8B-B14F-4D97-AF65-F5344CB8AC3E}">
        <p14:creationId xmlns:p14="http://schemas.microsoft.com/office/powerpoint/2010/main" val="1044699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3996" y="4559530"/>
            <a:ext cx="5367209" cy="4319839"/>
          </a:xfrm>
        </p:spPr>
        <p:txBody>
          <a:bodyPr/>
          <a:lstStyle/>
          <a:p>
            <a:pPr defTabSz="1024891">
              <a:defRPr/>
            </a:pPr>
            <a:r>
              <a:rPr lang="en-US" dirty="0"/>
              <a:t>A Coverdell Education Savings Account (ESA) is a tax-advantaged trust or custodial account that can </a:t>
            </a:r>
            <a:r>
              <a:rPr lang="en-US" dirty="0">
                <a:cs typeface="Arial" pitchFamily="34" charset="0"/>
              </a:rPr>
              <a:t>help families save and invest for qualified education expenses from kindergarten through graduate school. </a:t>
            </a:r>
          </a:p>
          <a:p>
            <a:endParaRPr lang="en-US" dirty="0">
              <a:cs typeface="Arial" pitchFamily="34" charset="0"/>
            </a:endParaRPr>
          </a:p>
          <a:p>
            <a:pPr marL="192168" indent="-192168">
              <a:buFont typeface="Arial" panose="020B0604020202020204" pitchFamily="34" charset="0"/>
              <a:buChar char="•"/>
            </a:pPr>
            <a:r>
              <a:rPr lang="en-US" dirty="0">
                <a:cs typeface="Arial" pitchFamily="34" charset="0"/>
              </a:rPr>
              <a:t>Contributions are made with after-tax dollars, and withdrawals, including any earnings, will not be subject to federal (and possibly state) income tax if they are used to pay for qualified higher education expenses. Funds can be use for t</a:t>
            </a:r>
            <a:r>
              <a:rPr lang="en-US" dirty="0"/>
              <a:t>uition &amp; fees, room &amp; board, books, required supplies and equipment, computers or peripheral equipment, computer software or Internet access and related services, and certain services for special needs beneficiaries.</a:t>
            </a:r>
          </a:p>
          <a:p>
            <a:pPr marL="192168" indent="-192168">
              <a:buFont typeface="Arial" panose="020B0604020202020204" pitchFamily="34" charset="0"/>
              <a:buChar char="•"/>
            </a:pPr>
            <a:r>
              <a:rPr lang="en-US" sz="1400" dirty="0"/>
              <a:t>Qualified elementary and secondary expenses include academic tutoring, uniforms, transportation, supplementary items (including extended-day programs), computer technology equipment, and special needs services for special needs beneficiaries.</a:t>
            </a:r>
            <a:endParaRPr lang="en-US" sz="1400" baseline="30000" dirty="0"/>
          </a:p>
          <a:p>
            <a:pPr marL="192168" indent="-192168">
              <a:buFont typeface="Arial" panose="020B0604020202020204" pitchFamily="34" charset="0"/>
              <a:buChar char="•"/>
            </a:pPr>
            <a:r>
              <a:rPr lang="en-US" dirty="0">
                <a:cs typeface="Arial" pitchFamily="34" charset="0"/>
              </a:rPr>
              <a:t>Like a Section 529 plan, an ESA account owner retains control and can change the beneficiary at any time.</a:t>
            </a:r>
            <a:endParaRPr lang="en-US" baseline="30000" dirty="0">
              <a:cs typeface="Arial" pitchFamily="34" charset="0"/>
            </a:endParaRPr>
          </a:p>
          <a:p>
            <a:pPr marL="192168" indent="-192168">
              <a:buFont typeface="Arial" panose="020B0604020202020204" pitchFamily="34" charset="0"/>
              <a:buChar char="•"/>
            </a:pPr>
            <a:r>
              <a:rPr lang="en-US" dirty="0"/>
              <a:t>There are no </a:t>
            </a:r>
            <a:r>
              <a:rPr lang="en-US" dirty="0">
                <a:cs typeface="Arial" pitchFamily="34" charset="0"/>
              </a:rPr>
              <a:t>restrictions on investment options other than those imposed by the institution where the account is held. </a:t>
            </a:r>
            <a:endParaRPr lang="en-US" b="1" dirty="0">
              <a:cs typeface="Arial" pitchFamily="34" charset="0"/>
            </a:endParaRPr>
          </a:p>
          <a:p>
            <a:endParaRPr lang="en-US" dirty="0">
              <a:cs typeface="Arial" pitchFamily="34" charset="0"/>
            </a:endParaRPr>
          </a:p>
          <a:p>
            <a:endParaRPr lang="en-US" dirty="0"/>
          </a:p>
          <a:p>
            <a:endParaRPr lang="en-US" sz="1500" dirty="0">
              <a:latin typeface="Calibri" panose="020F0502020204030204"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17</a:t>
            </a:fld>
            <a:endParaRPr lang="en-US" dirty="0"/>
          </a:p>
        </p:txBody>
      </p:sp>
    </p:spTree>
    <p:extLst>
      <p:ext uri="{BB962C8B-B14F-4D97-AF65-F5344CB8AC3E}">
        <p14:creationId xmlns:p14="http://schemas.microsoft.com/office/powerpoint/2010/main" val="1044699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621749"/>
            <a:ext cx="5403667" cy="4627913"/>
          </a:xfrm>
        </p:spPr>
        <p:txBody>
          <a:bodyPr>
            <a:noAutofit/>
          </a:bodyPr>
          <a:lstStyle/>
          <a:p>
            <a:r>
              <a:rPr lang="en-US" dirty="0">
                <a:latin typeface="Calibri" panose="020F0502020204030204" pitchFamily="34" charset="0"/>
                <a:cs typeface="Arial" pitchFamily="34" charset="0"/>
              </a:rPr>
              <a:t>However there are some things to consider.</a:t>
            </a:r>
          </a:p>
          <a:p>
            <a:pPr marL="192168" indent="-192168">
              <a:buFont typeface="Arial" panose="020B0604020202020204" pitchFamily="34" charset="0"/>
              <a:buChar char="•"/>
            </a:pPr>
            <a:r>
              <a:rPr lang="en-US" dirty="0">
                <a:latin typeface="Calibri" panose="020F0502020204030204" pitchFamily="34" charset="0"/>
                <a:cs typeface="Arial" pitchFamily="34" charset="0"/>
              </a:rPr>
              <a:t>If you decide to use withdrawals for a nonqualified expense—in other words, if you use it for anything other than qualified education expenses—the earnings portion of that withdrawal is subject to income tax and possibly a 10% additional federal tax. </a:t>
            </a:r>
          </a:p>
          <a:p>
            <a:pPr marL="192168" indent="-192168">
              <a:buFont typeface="Arial" panose="020B0604020202020204" pitchFamily="34" charset="0"/>
              <a:buChar char="•"/>
            </a:pPr>
            <a:r>
              <a:rPr lang="en-US" dirty="0">
                <a:latin typeface="Calibri" panose="020F0502020204030204" pitchFamily="34" charset="0"/>
                <a:cs typeface="Arial" pitchFamily="34" charset="0"/>
              </a:rPr>
              <a:t>There are contribution limits—$2,000 per year per beneficiary. Total contributions for the same beneficiary cannot exceed the $2,000 limit. </a:t>
            </a:r>
          </a:p>
          <a:p>
            <a:pPr marL="192168" indent="-192168">
              <a:buFont typeface="Arial" panose="020B0604020202020204" pitchFamily="34" charset="0"/>
              <a:buChar char="•"/>
            </a:pPr>
            <a:r>
              <a:rPr lang="en-US" dirty="0">
                <a:latin typeface="Calibri" panose="020F0502020204030204" pitchFamily="34" charset="0"/>
                <a:cs typeface="Arial" pitchFamily="34" charset="0"/>
              </a:rPr>
              <a:t>If you wish to contribute the maximum permitted, the annual modified adjusted gross income limit is $190,000 for a joint taxpayer and $95,000 for a single taxpayer. The ability to contribute phases out up to an annual income of $220,000 and $110,000 for a joint and single taxpayer, respectively.</a:t>
            </a:r>
          </a:p>
          <a:p>
            <a:pPr marL="192168" indent="-192168">
              <a:buFont typeface="Arial" panose="020B0604020202020204" pitchFamily="34" charset="0"/>
              <a:buChar char="•"/>
            </a:pPr>
            <a:r>
              <a:rPr lang="en-US" dirty="0">
                <a:latin typeface="Calibri" panose="020F0502020204030204" pitchFamily="34" charset="0"/>
                <a:cs typeface="Arial" pitchFamily="34" charset="0"/>
              </a:rPr>
              <a:t>You can only fund the account until the beneficiary’s 18th birthday, except in the case of a special needs beneficiary.</a:t>
            </a:r>
          </a:p>
          <a:p>
            <a:pPr marL="192168" indent="-192168">
              <a:buFont typeface="Arial" panose="020B0604020202020204" pitchFamily="34" charset="0"/>
              <a:buChar char="•"/>
            </a:pPr>
            <a:r>
              <a:rPr lang="en-US" dirty="0">
                <a:latin typeface="Calibri" panose="020F0502020204030204" pitchFamily="34" charset="0"/>
                <a:cs typeface="Arial" pitchFamily="34" charset="0"/>
              </a:rPr>
              <a:t>And, withdrawals generally are required to be made within 30 days of reaching 30, except in the case of a special needs beneficiary.</a:t>
            </a:r>
          </a:p>
          <a:p>
            <a:r>
              <a:rPr lang="en-US" dirty="0">
                <a:latin typeface="Calibri" panose="020F0502020204030204" pitchFamily="34" charset="0"/>
                <a:cs typeface="Arial" pitchFamily="34" charset="0"/>
              </a:rPr>
              <a:t>While the $2,000 annual contribution limit may not cover tuition at a private college, the ability to use these assets for qualified elementary and secondary (kindergarten through high school) makes Coverdell ESAs appealing to certain parents. Used in conjunction with a Section 529 plan, Coverdell ESAs can be a tax-smart way to invest for a wide range of education expenses.</a:t>
            </a: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18</a:t>
            </a:fld>
            <a:endParaRPr lang="en-US" dirty="0"/>
          </a:p>
        </p:txBody>
      </p:sp>
    </p:spTree>
    <p:extLst>
      <p:ext uri="{BB962C8B-B14F-4D97-AF65-F5344CB8AC3E}">
        <p14:creationId xmlns:p14="http://schemas.microsoft.com/office/powerpoint/2010/main" val="1044699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85885"/>
            <a:ext cx="5403667" cy="4639665"/>
          </a:xfrm>
        </p:spPr>
        <p:txBody>
          <a:bodyPr>
            <a:normAutofit lnSpcReduction="10000"/>
          </a:bodyPr>
          <a:lstStyle/>
          <a:p>
            <a:r>
              <a:rPr lang="en-US" sz="1500" dirty="0"/>
              <a:t>The UGMA/UTMA acts (Uniform Gifts to Minors Act and Uniform Transfer to Minors Act) were developed to help create uniform laws governing the gifting or transfer of assets to children. While the rules governing the accounts are similar from state to state, there are differences, such as the age a minor can assume control of the account. Be sure to understand the rules in your state before setting up an account.</a:t>
            </a:r>
          </a:p>
          <a:p>
            <a:endParaRPr lang="en-US" sz="1500" dirty="0"/>
          </a:p>
          <a:p>
            <a:pPr marL="192168" indent="-192168">
              <a:buFont typeface="Arial" panose="020B0604020202020204" pitchFamily="34" charset="0"/>
              <a:buChar char="•"/>
            </a:pPr>
            <a:r>
              <a:rPr lang="en-US" sz="1500" dirty="0"/>
              <a:t>One of the major benefits of these accounts is that you can fund them with either cash or securities. So if you have highly appreciated stock, you can use it to fund an UGMA/UTMA account. </a:t>
            </a:r>
          </a:p>
          <a:p>
            <a:pPr marL="192168" indent="-192168">
              <a:buFont typeface="Arial" panose="020B0604020202020204" pitchFamily="34" charset="0"/>
              <a:buChar char="•"/>
            </a:pPr>
            <a:r>
              <a:rPr lang="en-US" sz="1500" dirty="0"/>
              <a:t>Also, the first $1,050 of earnings each year is federally and possibly state income tax free.</a:t>
            </a:r>
          </a:p>
          <a:p>
            <a:pPr marL="192168" indent="-192168">
              <a:buFont typeface="Arial" panose="020B0604020202020204" pitchFamily="34" charset="0"/>
              <a:buChar char="•"/>
            </a:pPr>
            <a:r>
              <a:rPr lang="en-US" sz="1500" dirty="0"/>
              <a:t>Additionally, UGMA/UTMA accounts do not have contribution limits, although contributions qualify for the annual federal gift tax exclusion. So annual gifts to a child should not exceed $14,000 per person or $28,000 per couple to avoid a federal gift tax. Remember, these are annual amounts. You could make larger gifts that would use up part of your lifetime exclusion.</a:t>
            </a: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19</a:t>
            </a:fld>
            <a:endParaRPr lang="en-US" dirty="0"/>
          </a:p>
        </p:txBody>
      </p:sp>
    </p:spTree>
    <p:extLst>
      <p:ext uri="{BB962C8B-B14F-4D97-AF65-F5344CB8AC3E}">
        <p14:creationId xmlns:p14="http://schemas.microsoft.com/office/powerpoint/2010/main" val="1044699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59530"/>
            <a:ext cx="5403667" cy="4319839"/>
          </a:xfrm>
        </p:spPr>
        <p:txBody>
          <a:bodyPr>
            <a:normAutofit fontScale="92500" lnSpcReduction="10000"/>
          </a:bodyPr>
          <a:lstStyle/>
          <a:p>
            <a:r>
              <a:rPr lang="en-US" sz="1500" dirty="0"/>
              <a:t>UGMA/UTMA accounts have certain limitations, as you see on this slide. Before opening one, you should carefully consider your child’s needs, maturity and attitude toward education. Why is this a concern?</a:t>
            </a:r>
          </a:p>
          <a:p>
            <a:endParaRPr lang="en-US" sz="1500" dirty="0"/>
          </a:p>
          <a:p>
            <a:pPr marL="192168" indent="-192168" defTabSz="1024891">
              <a:buFont typeface="Arial" panose="020B0604020202020204" pitchFamily="34" charset="0"/>
              <a:buChar char="•"/>
              <a:defRPr/>
            </a:pPr>
            <a:r>
              <a:rPr lang="en-US" sz="1500" dirty="0"/>
              <a:t>While these accounts offer tax advantages, they are limited. Annual earnings above $1,050 generally are taxed at the child’s tax rate. Income above $2,100 generally is taxed at the parents’ presumably higher tax rate.</a:t>
            </a:r>
          </a:p>
          <a:p>
            <a:pPr marL="192168" indent="-192168">
              <a:buFont typeface="Arial" panose="020B0604020202020204" pitchFamily="34" charset="0"/>
              <a:buChar char="•"/>
            </a:pPr>
            <a:r>
              <a:rPr lang="en-US" sz="1500" dirty="0"/>
              <a:t>Once your child reaches the statutory vesting age, the custodian loses control of the assets entirely as they must be transferred to the child. The child then can use them for any purpose, not necessarily for college expenses. </a:t>
            </a:r>
          </a:p>
          <a:p>
            <a:pPr marL="192168" indent="-192168">
              <a:buFont typeface="Arial" panose="020B0604020202020204" pitchFamily="34" charset="0"/>
              <a:buChar char="•"/>
            </a:pPr>
            <a:r>
              <a:rPr lang="en-US" sz="1500" dirty="0"/>
              <a:t>When you set up an UGMA/UTMA custodial account, the assets are considered an irrevocable gift to the child. You cannot change the beneficiary, so those assets essentially belong to your child. </a:t>
            </a:r>
          </a:p>
          <a:p>
            <a:pPr marL="192168" indent="-192168">
              <a:buFont typeface="Arial" panose="020B0604020202020204" pitchFamily="34" charset="0"/>
              <a:buChar char="•"/>
            </a:pPr>
            <a:r>
              <a:rPr lang="en-US" sz="1500" dirty="0"/>
              <a:t>Additionally, if you are both the donor and the custodian of the account and you die before the child reaches the statutory vesting age, these assets are still includable in your estate for federal estate tax purposes.</a:t>
            </a:r>
          </a:p>
          <a:p>
            <a:endParaRPr lang="en-US" sz="1500"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20</a:t>
            </a:fld>
            <a:endParaRPr lang="en-US" dirty="0"/>
          </a:p>
        </p:txBody>
      </p:sp>
    </p:spTree>
    <p:extLst>
      <p:ext uri="{BB962C8B-B14F-4D97-AF65-F5344CB8AC3E}">
        <p14:creationId xmlns:p14="http://schemas.microsoft.com/office/powerpoint/2010/main" val="104469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59530"/>
            <a:ext cx="5403667" cy="4319839"/>
          </a:xfrm>
        </p:spPr>
        <p:txBody>
          <a:bodyPr>
            <a:normAutofit/>
          </a:bodyPr>
          <a:lstStyle/>
          <a:p>
            <a:pPr>
              <a:defRPr/>
            </a:pPr>
            <a:endParaRPr lang="en-US" dirty="0">
              <a:ea typeface="ヒラギノ角ゴ Pro W3" pitchFamily="112" charset="-128"/>
            </a:endParaRP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3</a:t>
            </a:fld>
            <a:endParaRPr lang="en-US" dirty="0"/>
          </a:p>
        </p:txBody>
      </p:sp>
    </p:spTree>
    <p:extLst>
      <p:ext uri="{BB962C8B-B14F-4D97-AF65-F5344CB8AC3E}">
        <p14:creationId xmlns:p14="http://schemas.microsoft.com/office/powerpoint/2010/main" val="365674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59530"/>
            <a:ext cx="5403667" cy="4319839"/>
          </a:xfrm>
        </p:spPr>
        <p:txBody>
          <a:bodyPr>
            <a:normAutofit/>
          </a:bodyPr>
          <a:lstStyle/>
          <a:p>
            <a:r>
              <a:rPr lang="en-US" dirty="0"/>
              <a:t>Let’s go back to Section 529</a:t>
            </a:r>
            <a:r>
              <a:rPr lang="en-US" baseline="0" dirty="0"/>
              <a:t> plans and take a closer look at that option.</a:t>
            </a:r>
          </a:p>
          <a:p>
            <a:endParaRPr lang="en-US" baseline="0" dirty="0"/>
          </a:p>
          <a:p>
            <a:r>
              <a:rPr lang="en-US" dirty="0"/>
              <a:t>Section 529 plans are offered by individual states. As a result, the features and benefits of each state’s </a:t>
            </a:r>
            <a:r>
              <a:rPr lang="en-US" dirty="0" smtClean="0"/>
              <a:t>program can differ significantly</a:t>
            </a:r>
            <a:r>
              <a:rPr lang="en-US" dirty="0"/>
              <a:t>, so you should compare program features before you decide where to invest. This slide suggests some questions you should ask when comparing 529 plans from different states.</a:t>
            </a:r>
          </a:p>
          <a:p>
            <a:endParaRPr lang="en-US" dirty="0"/>
          </a:p>
          <a:p>
            <a:r>
              <a:rPr lang="en-US" dirty="0"/>
              <a:t>[REVIEW</a:t>
            </a:r>
            <a:r>
              <a:rPr lang="en-US" baseline="0" dirty="0"/>
              <a:t> SLIDE]</a:t>
            </a:r>
            <a:endParaRPr lang="en-US" dirty="0"/>
          </a:p>
          <a:p>
            <a:endParaRPr lang="en-US" dirty="0"/>
          </a:p>
          <a:p>
            <a:r>
              <a:rPr lang="en-US" dirty="0"/>
              <a:t>Several states offer a state income tax deduction or other benefits to individuals who contribute to the Section 529 plan administered by the state in which they reside or pay taxes. In addition, there may be other consequences if you subsequently move out of state and are no longer eligible for deductions or if you take nonqualified withdrawals from your Section 529 plan account. You should review the features and benefits of your state’s Section 529 plan before you decide to contribute to a plan.</a:t>
            </a: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21</a:t>
            </a:fld>
            <a:endParaRPr lang="en-US" dirty="0"/>
          </a:p>
        </p:txBody>
      </p:sp>
    </p:spTree>
    <p:extLst>
      <p:ext uri="{BB962C8B-B14F-4D97-AF65-F5344CB8AC3E}">
        <p14:creationId xmlns:p14="http://schemas.microsoft.com/office/powerpoint/2010/main" val="2258977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59530"/>
            <a:ext cx="5403667" cy="4319839"/>
          </a:xfrm>
        </p:spPr>
        <p:txBody>
          <a:bodyPr>
            <a:normAutofit/>
          </a:bodyPr>
          <a:lstStyle/>
          <a:p>
            <a:r>
              <a:rPr lang="en-US" dirty="0" smtClean="0"/>
              <a:t>When we look at the financial</a:t>
            </a:r>
            <a:r>
              <a:rPr lang="en-US" baseline="0" dirty="0" smtClean="0"/>
              <a:t> aid </a:t>
            </a:r>
            <a:r>
              <a:rPr lang="en-US" dirty="0" smtClean="0"/>
              <a:t>implications on the three different vehicles, both the Section 529 and</a:t>
            </a:r>
            <a:r>
              <a:rPr lang="en-US" baseline="0" dirty="0" smtClean="0"/>
              <a:t> Coverdell Education Savings Account count 5.6% to the Expected Family Contribution for federal aid calculations, whereas, the UGMA/UTMA accounts count 20% towards the EFC calculation.  Noteworthy, other family members’ (grandparents, for example) ownership of Section 529 accounts do not count towards the EFC, however, when the beneficiary student receives the funds, it will count towards income calculations in the EFC, so careful consideration should be given to the sequence of access to funds.</a:t>
            </a:r>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22</a:t>
            </a:fld>
            <a:endParaRPr lang="en-US" dirty="0"/>
          </a:p>
        </p:txBody>
      </p:sp>
    </p:spTree>
    <p:extLst>
      <p:ext uri="{BB962C8B-B14F-4D97-AF65-F5344CB8AC3E}">
        <p14:creationId xmlns:p14="http://schemas.microsoft.com/office/powerpoint/2010/main" val="3243628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59530"/>
            <a:ext cx="5403667" cy="4319839"/>
          </a:xfrm>
        </p:spPr>
        <p:txBody>
          <a:bodyPr>
            <a:normAutofit/>
          </a:bodyPr>
          <a:lstStyle/>
          <a:p>
            <a:r>
              <a:rPr lang="en-US" dirty="0"/>
              <a:t>With a Section 529 plan, you can invest for the education of designated beneficiaries (your children or grandchildren) and at the same time remove assets from your taxable estate for federal estate</a:t>
            </a:r>
            <a:r>
              <a:rPr lang="en-US" baseline="0" dirty="0"/>
              <a:t> </a:t>
            </a:r>
            <a:r>
              <a:rPr lang="en-US" dirty="0"/>
              <a:t>tax purposes.</a:t>
            </a:r>
          </a:p>
          <a:p>
            <a:endParaRPr lang="en-US" dirty="0"/>
          </a:p>
          <a:p>
            <a:r>
              <a:rPr lang="en-US" dirty="0"/>
              <a:t>This rule allows eligible individuals to contribute up to $70,000 and eligible married couples filing jointly to contribute up to $140,000 per beneficiary in a single year without incurring a federal gift tax or having the gift applied to your lifetime exemption, assuming no other gifts are made to the same beneficiary</a:t>
            </a:r>
            <a:r>
              <a:rPr lang="en-US" baseline="0" dirty="0"/>
              <a:t> </a:t>
            </a:r>
            <a:r>
              <a:rPr lang="en-US" dirty="0"/>
              <a:t>in the subsequent five-year period. You can average the gift over the next five years on your federal gift</a:t>
            </a:r>
            <a:r>
              <a:rPr lang="en-US" baseline="0" dirty="0"/>
              <a:t> </a:t>
            </a:r>
            <a:r>
              <a:rPr lang="en-US" dirty="0"/>
              <a:t>tax return, however if you were to die before the end of the five-year period, a prorated portion of the contribution may be included in your taxable estate for federal estate tax purposes. Remember, generally there are no federal gift</a:t>
            </a:r>
            <a:r>
              <a:rPr lang="en-US" baseline="0" dirty="0"/>
              <a:t> </a:t>
            </a:r>
            <a:r>
              <a:rPr lang="en-US" dirty="0"/>
              <a:t>tax implications for a qualifying change of beneficiary of the same generation.</a:t>
            </a:r>
          </a:p>
          <a:p>
            <a:endParaRPr lang="en-US" dirty="0"/>
          </a:p>
          <a:p>
            <a:r>
              <a:rPr lang="en-US" dirty="0"/>
              <a:t>In this example, an individual contributed $14,000 a year for five years and a married couple filing jointly contributed $28,000 a year for five years to a Section 529 account. At the beginning of the fifth</a:t>
            </a:r>
            <a:r>
              <a:rPr lang="en-US" baseline="0" dirty="0"/>
              <a:t> year, t</a:t>
            </a:r>
            <a:r>
              <a:rPr lang="en-US" dirty="0"/>
              <a:t>he individual effectively had removed $70,000 from his taxable estate while the couple had removed $140,000 from their taxable estate.</a:t>
            </a: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23</a:t>
            </a:fld>
            <a:endParaRPr lang="en-US" dirty="0"/>
          </a:p>
        </p:txBody>
      </p:sp>
    </p:spTree>
    <p:extLst>
      <p:ext uri="{BB962C8B-B14F-4D97-AF65-F5344CB8AC3E}">
        <p14:creationId xmlns:p14="http://schemas.microsoft.com/office/powerpoint/2010/main" val="2258977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59530"/>
            <a:ext cx="5403667" cy="4319839"/>
          </a:xfrm>
        </p:spPr>
        <p:txBody>
          <a:bodyPr>
            <a:normAutofit/>
          </a:bodyPr>
          <a:lstStyle/>
          <a:p>
            <a:r>
              <a:rPr lang="en-US" dirty="0"/>
              <a:t>If you are a grandparent saving for a grandchild’s education, Section 529 plans can be an excellent way to pass the value of education to your loved ones while removing assets from your estate for estate-tax purposes. </a:t>
            </a:r>
          </a:p>
          <a:p>
            <a:endParaRPr lang="en-US" dirty="0"/>
          </a:p>
          <a:p>
            <a:r>
              <a:rPr lang="en-US" dirty="0"/>
              <a:t>In this example, grandparents established Section 529 accounts for each of their five grandchildren and fully funded each account for a total investment of $700,000.</a:t>
            </a:r>
          </a:p>
          <a:p>
            <a:endParaRPr lang="en-US" dirty="0"/>
          </a:p>
          <a:p>
            <a:pPr defTabSz="1024891">
              <a:defRPr/>
            </a:pPr>
            <a:r>
              <a:rPr lang="en-US" dirty="0"/>
              <a:t>Another strategy you may want to consider is to use assets held in a trust to fund a Section 529 plan account. This allows you the opportunity of tax-free growth while the trust retains control. You also have the ability to allocate assets to specific beneficiaries and reduce or eliminate annual tax-filing costs associated with the trust. Because you have the option of choosing different types of trusts—irrevocable and revocable—you should discuss your situation with your </a:t>
            </a:r>
            <a:r>
              <a:rPr lang="en-US" dirty="0" smtClean="0"/>
              <a:t>estate attorney and </a:t>
            </a:r>
            <a:r>
              <a:rPr lang="en-US" dirty="0"/>
              <a:t>your tax advisor to help you determine which type may be right for you. </a:t>
            </a:r>
          </a:p>
          <a:p>
            <a:endParaRPr lang="en-US" sz="1400"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24</a:t>
            </a:fld>
            <a:endParaRPr lang="en-US" dirty="0"/>
          </a:p>
        </p:txBody>
      </p:sp>
    </p:spTree>
    <p:extLst>
      <p:ext uri="{BB962C8B-B14F-4D97-AF65-F5344CB8AC3E}">
        <p14:creationId xmlns:p14="http://schemas.microsoft.com/office/powerpoint/2010/main" val="2258977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6694" y="4538066"/>
            <a:ext cx="5741814" cy="4933461"/>
          </a:xfrm>
        </p:spPr>
        <p:txBody>
          <a:bodyPr>
            <a:noAutofit/>
          </a:bodyPr>
          <a:lstStyle/>
          <a:p>
            <a:pPr>
              <a:spcAft>
                <a:spcPts val="622"/>
              </a:spcAft>
            </a:pPr>
            <a:r>
              <a:rPr lang="en-US" dirty="0"/>
              <a:t>So, I’ve provided you with a lot of information on education funding and I’m sure you are wondering “how do I take all of this and apply it to my situation?” </a:t>
            </a:r>
          </a:p>
          <a:p>
            <a:pPr>
              <a:spcBef>
                <a:spcPts val="0"/>
              </a:spcBef>
              <a:spcAft>
                <a:spcPts val="622"/>
              </a:spcAft>
              <a:defRPr/>
            </a:pPr>
            <a:r>
              <a:rPr lang="en-US" dirty="0" smtClean="0"/>
              <a:t>You may consider the strategic </a:t>
            </a:r>
            <a:r>
              <a:rPr lang="en-US" dirty="0"/>
              <a:t>and guided approach </a:t>
            </a:r>
            <a:r>
              <a:rPr lang="en-US" dirty="0" smtClean="0"/>
              <a:t>above to </a:t>
            </a:r>
            <a:r>
              <a:rPr lang="en-US" dirty="0"/>
              <a:t>investing </a:t>
            </a:r>
            <a:r>
              <a:rPr lang="en-US" dirty="0" smtClean="0"/>
              <a:t>for college, but be</a:t>
            </a:r>
            <a:r>
              <a:rPr lang="en-US" baseline="0" dirty="0" smtClean="0"/>
              <a:t> advised to </a:t>
            </a:r>
            <a:r>
              <a:rPr lang="en-US" dirty="0" smtClean="0"/>
              <a:t>pursue such goals within the context of retirement planning, </a:t>
            </a:r>
            <a:r>
              <a:rPr lang="en-US" dirty="0"/>
              <a:t>life and legacy </a:t>
            </a:r>
            <a:r>
              <a:rPr lang="en-US" dirty="0" smtClean="0"/>
              <a:t>goals.</a:t>
            </a:r>
            <a:r>
              <a:rPr lang="en-US" baseline="0" dirty="0" smtClean="0"/>
              <a:t>  A</a:t>
            </a:r>
            <a:r>
              <a:rPr lang="en-US" dirty="0" smtClean="0"/>
              <a:t>sset </a:t>
            </a:r>
            <a:r>
              <a:rPr lang="en-US" dirty="0"/>
              <a:t>placement based on your tax </a:t>
            </a:r>
            <a:r>
              <a:rPr lang="en-US" dirty="0" smtClean="0"/>
              <a:t>situation is also key. </a:t>
            </a:r>
            <a:endParaRPr lang="en-US" dirty="0"/>
          </a:p>
          <a:p>
            <a:pPr marL="4762" indent="-4762"/>
            <a:r>
              <a:rPr lang="en-US" dirty="0" smtClean="0"/>
              <a:t>Above all, develop </a:t>
            </a:r>
            <a:r>
              <a:rPr lang="en-US" dirty="0"/>
              <a:t>an implementation strategy that you feel comfortable with, and </a:t>
            </a:r>
            <a:r>
              <a:rPr lang="en-US" dirty="0" smtClean="0"/>
              <a:t>continue </a:t>
            </a:r>
            <a:r>
              <a:rPr lang="en-US" dirty="0"/>
              <a:t>to review progress toward your education funding goals and revise your strategy as needed to </a:t>
            </a:r>
            <a:r>
              <a:rPr lang="en-US" dirty="0" smtClean="0"/>
              <a:t>help keep </a:t>
            </a:r>
            <a:r>
              <a:rPr lang="en-US" dirty="0"/>
              <a:t>you on track.</a:t>
            </a:r>
          </a:p>
        </p:txBody>
      </p:sp>
      <p:sp>
        <p:nvSpPr>
          <p:cNvPr id="4" name="Slide Number Placeholder 3"/>
          <p:cNvSpPr>
            <a:spLocks noGrp="1"/>
          </p:cNvSpPr>
          <p:nvPr>
            <p:ph type="sldNum" sz="quarter" idx="10"/>
          </p:nvPr>
        </p:nvSpPr>
        <p:spPr/>
        <p:txBody>
          <a:bodyPr/>
          <a:lstStyle/>
          <a:p>
            <a:fld id="{A946D9EA-BA78-A942-AE9D-A121CC355493}" type="slidenum">
              <a:rPr lang="en-US" smtClean="0"/>
              <a:pPr/>
              <a:t>25</a:t>
            </a:fld>
            <a:endParaRPr lang="en-US" dirty="0"/>
          </a:p>
        </p:txBody>
      </p:sp>
    </p:spTree>
    <p:extLst>
      <p:ext uri="{BB962C8B-B14F-4D97-AF65-F5344CB8AC3E}">
        <p14:creationId xmlns:p14="http://schemas.microsoft.com/office/powerpoint/2010/main" val="66929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55767" y="4559530"/>
            <a:ext cx="5403667" cy="4319839"/>
          </a:xfrm>
        </p:spPr>
        <p:txBody>
          <a:bodyPr/>
          <a:lstStyle/>
          <a:p>
            <a:pPr>
              <a:defRPr/>
            </a:pPr>
            <a:endParaRPr lang="en-US" dirty="0">
              <a:latin typeface="+mj-lt"/>
            </a:endParaRPr>
          </a:p>
        </p:txBody>
      </p:sp>
      <p:sp>
        <p:nvSpPr>
          <p:cNvPr id="4" name="Slide Number Placeholder 3"/>
          <p:cNvSpPr>
            <a:spLocks noGrp="1"/>
          </p:cNvSpPr>
          <p:nvPr>
            <p:ph type="sldNum" sz="quarter" idx="5"/>
          </p:nvPr>
        </p:nvSpPr>
        <p:spPr/>
        <p:txBody>
          <a:bodyPr/>
          <a:lstStyle/>
          <a:p>
            <a:pPr>
              <a:defRPr/>
            </a:pPr>
            <a:fld id="{09A86F9E-89C2-49F8-9B51-4A0D604AAB84}" type="slidenum">
              <a:rPr lang="en-US"/>
              <a:pPr>
                <a:defRPr/>
              </a:pPr>
              <a:t>26</a:t>
            </a:fld>
            <a:endParaRPr lang="en-US" dirty="0"/>
          </a:p>
        </p:txBody>
      </p:sp>
    </p:spTree>
    <p:extLst>
      <p:ext uri="{BB962C8B-B14F-4D97-AF65-F5344CB8AC3E}">
        <p14:creationId xmlns:p14="http://schemas.microsoft.com/office/powerpoint/2010/main" val="3604813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xfrm>
            <a:off x="955767" y="4559530"/>
            <a:ext cx="5403667" cy="43198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1200"/>
              </a:spcBef>
            </a:pPr>
            <a:r>
              <a:rPr lang="en-US" altLang="en-US" dirty="0" smtClean="0">
                <a:ea typeface="ＭＳ Ｐゴシック" pitchFamily="34" charset="-128"/>
              </a:rPr>
              <a:t>I </a:t>
            </a:r>
            <a:r>
              <a:rPr lang="en-US" altLang="en-US" dirty="0">
                <a:ea typeface="ＭＳ Ｐゴシック" pitchFamily="34" charset="-128"/>
              </a:rPr>
              <a:t>hope today’s presentation gave you some insights into </a:t>
            </a:r>
            <a:r>
              <a:rPr lang="en-US" dirty="0"/>
              <a:t>the need to think strategically when you plan for your children’s and/or grandchildren’s education.  I would be happy to </a:t>
            </a:r>
            <a:r>
              <a:rPr lang="en-US" dirty="0" smtClean="0"/>
              <a:t>answer any questions at this point or speak individually </a:t>
            </a:r>
            <a:r>
              <a:rPr lang="en-US" dirty="0"/>
              <a:t>about your education funding </a:t>
            </a:r>
            <a:r>
              <a:rPr lang="en-US" dirty="0" smtClean="0"/>
              <a:t>options at a later time.  </a:t>
            </a:r>
            <a:endParaRPr lang="en-US" dirty="0"/>
          </a:p>
          <a:p>
            <a:endParaRPr lang="en-US" altLang="en-US" dirty="0">
              <a:ea typeface="ＭＳ Ｐゴシック" pitchFamily="34" charset="-128"/>
            </a:endParaRPr>
          </a:p>
          <a:p>
            <a:pPr defTabSz="957335">
              <a:defRPr/>
            </a:pPr>
            <a:r>
              <a:rPr lang="en-US" altLang="en-US" dirty="0">
                <a:ea typeface="ＭＳ Ｐゴシック" pitchFamily="34" charset="-128"/>
              </a:rPr>
              <a:t>Thank you for taking time out of your busy schedules to join </a:t>
            </a:r>
            <a:r>
              <a:rPr lang="en-US" altLang="en-US" dirty="0" smtClean="0">
                <a:ea typeface="ＭＳ Ｐゴシック" pitchFamily="34" charset="-128"/>
              </a:rPr>
              <a:t>me today</a:t>
            </a:r>
            <a:r>
              <a:rPr lang="en-US" altLang="en-US" dirty="0">
                <a:ea typeface="ＭＳ Ｐゴシック" pitchFamily="34" charset="-128"/>
              </a:rPr>
              <a:t>.  </a:t>
            </a:r>
          </a:p>
          <a:p>
            <a:endParaRPr lang="en-US" altLang="en-US" dirty="0">
              <a:ea typeface="ＭＳ Ｐゴシック" pitchFamily="34" charset="-128"/>
            </a:endParaRPr>
          </a:p>
          <a:p>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24E91EE2-139A-47B1-AF50-C9034A6C5B12}" type="slidenum">
              <a:rPr lang="en-US"/>
              <a:pPr>
                <a:defRPr/>
              </a:pPr>
              <a:t>27</a:t>
            </a:fld>
            <a:endParaRPr lang="en-US" dirty="0"/>
          </a:p>
        </p:txBody>
      </p:sp>
    </p:spTree>
    <p:extLst>
      <p:ext uri="{BB962C8B-B14F-4D97-AF65-F5344CB8AC3E}">
        <p14:creationId xmlns:p14="http://schemas.microsoft.com/office/powerpoint/2010/main" val="94184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61977"/>
            <a:ext cx="5403667" cy="4260210"/>
          </a:xfrm>
        </p:spPr>
        <p:txBody>
          <a:bodyPr>
            <a:noAutofit/>
          </a:bodyPr>
          <a:lstStyle/>
          <a:p>
            <a:r>
              <a:rPr lang="en-US" baseline="0" dirty="0" smtClean="0">
                <a:solidFill>
                  <a:schemeClr val="tx1"/>
                </a:solidFill>
              </a:rPr>
              <a:t>Let’s start our discussion by taking a 30,000 foot perspective and ask you to consider, what </a:t>
            </a:r>
            <a:r>
              <a:rPr lang="en-US" baseline="0" dirty="0">
                <a:solidFill>
                  <a:schemeClr val="tx1"/>
                </a:solidFill>
              </a:rPr>
              <a:t>are your life priorities? </a:t>
            </a:r>
            <a:r>
              <a:rPr lang="en-US" dirty="0" smtClean="0">
                <a:solidFill>
                  <a:schemeClr val="tx1"/>
                </a:solidFill>
              </a:rPr>
              <a:t>I’ve been </a:t>
            </a:r>
            <a:r>
              <a:rPr lang="en-US" dirty="0">
                <a:solidFill>
                  <a:schemeClr val="tx1"/>
                </a:solidFill>
              </a:rPr>
              <a:t>asking </a:t>
            </a:r>
            <a:r>
              <a:rPr lang="en-US" dirty="0" smtClean="0">
                <a:solidFill>
                  <a:schemeClr val="tx1"/>
                </a:solidFill>
              </a:rPr>
              <a:t>my </a:t>
            </a:r>
            <a:r>
              <a:rPr lang="en-US" dirty="0">
                <a:solidFill>
                  <a:schemeClr val="tx1"/>
                </a:solidFill>
              </a:rPr>
              <a:t>clients what they think about when it comes to what's really important to them.</a:t>
            </a:r>
            <a:r>
              <a:rPr lang="en-US" baseline="0" dirty="0">
                <a:solidFill>
                  <a:schemeClr val="tx1"/>
                </a:solidFill>
              </a:rPr>
              <a:t>   </a:t>
            </a:r>
          </a:p>
          <a:p>
            <a:endParaRPr lang="en-US" dirty="0">
              <a:solidFill>
                <a:schemeClr val="tx1"/>
              </a:solidFill>
            </a:endParaRPr>
          </a:p>
          <a:p>
            <a:r>
              <a:rPr lang="en-US" dirty="0">
                <a:solidFill>
                  <a:schemeClr val="tx1"/>
                </a:solidFill>
              </a:rPr>
              <a:t>The things that came up over and over again are here—your health, home, family, finances, work, leisure and giving. </a:t>
            </a:r>
          </a:p>
          <a:p>
            <a:endParaRPr lang="en-US" dirty="0"/>
          </a:p>
          <a:p>
            <a:r>
              <a:rPr lang="en-US" dirty="0">
                <a:solidFill>
                  <a:schemeClr val="tx1"/>
                </a:solidFill>
              </a:rPr>
              <a:t>Today we want to focus on your family.</a:t>
            </a:r>
            <a:endParaRPr lang="en-US" b="0" i="0" u="none" strike="noStrike" kern="1200" baseline="0" dirty="0">
              <a:solidFill>
                <a:schemeClr val="tx1"/>
              </a:solidFill>
            </a:endParaRPr>
          </a:p>
        </p:txBody>
      </p:sp>
      <p:sp>
        <p:nvSpPr>
          <p:cNvPr id="4" name="Slide Number Placeholder 3"/>
          <p:cNvSpPr>
            <a:spLocks noGrp="1"/>
          </p:cNvSpPr>
          <p:nvPr>
            <p:ph type="sldNum" sz="quarter" idx="5"/>
          </p:nvPr>
        </p:nvSpPr>
        <p:spPr>
          <a:xfrm>
            <a:off x="4143833" y="9118687"/>
            <a:ext cx="3169556" cy="480761"/>
          </a:xfrm>
        </p:spPr>
        <p:txBody>
          <a:bodyPr/>
          <a:lstStyle/>
          <a:p>
            <a:pPr>
              <a:defRPr/>
            </a:pPr>
            <a:fld id="{47ECB2D3-3CC2-44BA-A467-259CE767F866}" type="slidenum">
              <a:rPr lang="en-US">
                <a:cs typeface="Arial" pitchFamily="34" charset="0"/>
              </a:rPr>
              <a:pPr>
                <a:defRPr/>
              </a:pPr>
              <a:t>4</a:t>
            </a:fld>
            <a:endParaRPr lang="en-US" dirty="0">
              <a:cs typeface="Arial" pitchFamily="34" charset="0"/>
            </a:endParaRPr>
          </a:p>
        </p:txBody>
      </p:sp>
    </p:spTree>
    <p:extLst>
      <p:ext uri="{BB962C8B-B14F-4D97-AF65-F5344CB8AC3E}">
        <p14:creationId xmlns:p14="http://schemas.microsoft.com/office/powerpoint/2010/main" val="380450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60223"/>
            <a:ext cx="5403667" cy="4668405"/>
          </a:xfrm>
        </p:spPr>
        <p:txBody>
          <a:bodyPr>
            <a:noAutofit/>
          </a:bodyPr>
          <a:lstStyle/>
          <a:p>
            <a:r>
              <a:rPr lang="en-US" dirty="0"/>
              <a:t>While the prospect of having enough money to pay for college may seem daunting, integrating education planning into your overall financial strategy makes sense. For both parents and grandparents who wan</a:t>
            </a:r>
            <a:r>
              <a:rPr lang="en-US" baseline="0" dirty="0"/>
              <a:t>t to fund their children’s or grandchildren’s education</a:t>
            </a:r>
            <a:r>
              <a:rPr lang="en-US" dirty="0"/>
              <a:t>, the key to developing </a:t>
            </a:r>
            <a:r>
              <a:rPr lang="en-US" dirty="0" smtClean="0"/>
              <a:t>an education </a:t>
            </a:r>
            <a:r>
              <a:rPr lang="en-US" dirty="0"/>
              <a:t>funding strategy is to understand the options available. You will find a number of tax-advantaged education planning vehicles available that offer benefits beyond paying tuition and other school-related expenses.</a:t>
            </a:r>
          </a:p>
          <a:p>
            <a:endParaRPr lang="en-US" dirty="0"/>
          </a:p>
          <a:p>
            <a:r>
              <a:rPr lang="en-US" dirty="0"/>
              <a:t>For parents, you</a:t>
            </a:r>
            <a:r>
              <a:rPr lang="en-US" baseline="0" dirty="0"/>
              <a:t> can help emphasize the value of education by helping fund your children’s college expenses. And </a:t>
            </a:r>
            <a:r>
              <a:rPr lang="en-US" dirty="0"/>
              <a:t>making education planning part of your overall financial strategy can offer a number of tax benefits, including</a:t>
            </a:r>
            <a:r>
              <a:rPr lang="en-US" baseline="0" dirty="0"/>
              <a:t> the </a:t>
            </a:r>
            <a:r>
              <a:rPr lang="en-US" dirty="0"/>
              <a:t>removal</a:t>
            </a:r>
            <a:r>
              <a:rPr lang="en-US" baseline="0" dirty="0"/>
              <a:t> of</a:t>
            </a:r>
            <a:r>
              <a:rPr lang="en-US" dirty="0"/>
              <a:t> significant assets from your estate.</a:t>
            </a:r>
            <a:r>
              <a:rPr lang="en-US" baseline="0" dirty="0"/>
              <a:t> D</a:t>
            </a:r>
            <a:r>
              <a:rPr lang="en-US" dirty="0"/>
              <a:t>eveloping a strategy early could help defray expenses when your child is ready to attend college. </a:t>
            </a:r>
          </a:p>
          <a:p>
            <a:endParaRPr lang="en-US" dirty="0"/>
          </a:p>
          <a:p>
            <a:r>
              <a:rPr lang="en-US" dirty="0"/>
              <a:t>For grandparents, an education funding strategy can help instill the value of education in your grandchildren. It also can remove significant assets from your estate</a:t>
            </a:r>
            <a:r>
              <a:rPr lang="en-US" baseline="0" dirty="0"/>
              <a:t>, and </a:t>
            </a:r>
            <a:r>
              <a:rPr lang="en-US" dirty="0"/>
              <a:t>may reduce federal estate</a:t>
            </a:r>
            <a:r>
              <a:rPr lang="en-US" baseline="0" dirty="0"/>
              <a:t> </a:t>
            </a:r>
            <a:r>
              <a:rPr lang="en-US" dirty="0"/>
              <a:t>taxes, while allowing</a:t>
            </a:r>
            <a:r>
              <a:rPr lang="en-US" baseline="0" dirty="0"/>
              <a:t> </a:t>
            </a:r>
            <a:r>
              <a:rPr lang="en-US" dirty="0"/>
              <a:t>you to retain control of those assets.</a:t>
            </a:r>
          </a:p>
          <a:p>
            <a:endParaRPr lang="en-US" dirty="0"/>
          </a:p>
          <a:p>
            <a:r>
              <a:rPr lang="en-US" dirty="0"/>
              <a:t>Before making any decisions, however, please consult your tax advisor. </a:t>
            </a: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5</a:t>
            </a:fld>
            <a:endParaRPr lang="en-US" dirty="0"/>
          </a:p>
        </p:txBody>
      </p:sp>
    </p:spTree>
    <p:extLst>
      <p:ext uri="{BB962C8B-B14F-4D97-AF65-F5344CB8AC3E}">
        <p14:creationId xmlns:p14="http://schemas.microsoft.com/office/powerpoint/2010/main" val="225897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8" y="4550022"/>
            <a:ext cx="5403668" cy="3471234"/>
          </a:xfrm>
        </p:spPr>
        <p:txBody>
          <a:bodyPr>
            <a:noAutofit/>
          </a:bodyPr>
          <a:lstStyle/>
          <a:p>
            <a:r>
              <a:rPr lang="en-US" dirty="0"/>
              <a:t>Today, we need to think about college as an investment for a lifetime. Over a lifetime, the gap in earning potential between someone with a high school diploma and someone with a college degree could be staggering. While the cost of college may be imposing to many families, the cost of not going to college is likely to be much greater.</a:t>
            </a:r>
          </a:p>
          <a:p>
            <a:pPr eaLnBrk="1" hangingPunct="1">
              <a:spcBef>
                <a:spcPct val="20000"/>
              </a:spcBef>
              <a:spcAft>
                <a:spcPct val="20000"/>
              </a:spcAft>
            </a:pPr>
            <a:endParaRPr lang="en-US" dirty="0">
              <a:ea typeface="ヒラギノ角ゴ Pro W3"/>
              <a:cs typeface="ヒラギノ角ゴ Pro W3"/>
            </a:endParaRP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6</a:t>
            </a:fld>
            <a:endParaRPr lang="en-US" dirty="0"/>
          </a:p>
        </p:txBody>
      </p:sp>
    </p:spTree>
    <p:extLst>
      <p:ext uri="{BB962C8B-B14F-4D97-AF65-F5344CB8AC3E}">
        <p14:creationId xmlns:p14="http://schemas.microsoft.com/office/powerpoint/2010/main" val="102233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59530"/>
            <a:ext cx="5403667" cy="4319839"/>
          </a:xfrm>
        </p:spPr>
        <p:txBody>
          <a:bodyPr/>
          <a:lstStyle/>
          <a:p>
            <a:r>
              <a:rPr lang="en-US" kern="0" dirty="0"/>
              <a:t>Here’s a question</a:t>
            </a:r>
            <a:r>
              <a:rPr lang="en-US" kern="0" baseline="0" dirty="0"/>
              <a:t> for you: </a:t>
            </a:r>
            <a:r>
              <a:rPr lang="en-US" kern="0" dirty="0"/>
              <a:t>Which grows faster? Your children or college costs?</a:t>
            </a:r>
          </a:p>
          <a:p>
            <a:endParaRPr lang="en-US" kern="0" dirty="0"/>
          </a:p>
          <a:p>
            <a:r>
              <a:rPr lang="en-US" dirty="0"/>
              <a:t>Everyone knows that sending your children to a private high school, college or graduate school is expensive. But take a look at how quickly the cost of a college education is rising.</a:t>
            </a:r>
          </a:p>
          <a:p>
            <a:endParaRPr lang="en-US" dirty="0"/>
          </a:p>
          <a:p>
            <a:r>
              <a:rPr lang="en-US" dirty="0"/>
              <a:t>The four-year cost of attending college in 2016 was $99,452 for a four-year (in-state) public institution and $195,797 for a four-year private institution. By the time a child born in 2016 enters college in 18 years, or 2034, those numbers are projected to increase significantly—to $267,801 for a public college and $527,236 for a private college.</a:t>
            </a:r>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7</a:t>
            </a:fld>
            <a:endParaRPr lang="en-US" dirty="0"/>
          </a:p>
        </p:txBody>
      </p:sp>
    </p:spTree>
    <p:extLst>
      <p:ext uri="{BB962C8B-B14F-4D97-AF65-F5344CB8AC3E}">
        <p14:creationId xmlns:p14="http://schemas.microsoft.com/office/powerpoint/2010/main" val="410326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55767" y="4559530"/>
            <a:ext cx="5403667" cy="4319839"/>
          </a:xfrm>
        </p:spPr>
        <p:txBody>
          <a:bodyPr/>
          <a:lstStyle/>
          <a:p>
            <a:pPr>
              <a:spcBef>
                <a:spcPts val="0"/>
              </a:spcBef>
            </a:pPr>
            <a:r>
              <a:rPr lang="en-US" dirty="0"/>
              <a:t>Our discussion today will focus on </a:t>
            </a:r>
            <a:r>
              <a:rPr lang="en-US" dirty="0" smtClean="0"/>
              <a:t>education planning, including: </a:t>
            </a:r>
            <a:endParaRPr lang="en-US" dirty="0"/>
          </a:p>
          <a:p>
            <a:pPr marL="231713" indent="-231713">
              <a:spcBef>
                <a:spcPts val="0"/>
              </a:spcBef>
              <a:buFont typeface="Arial" pitchFamily="34" charset="0"/>
              <a:buChar char="•"/>
            </a:pPr>
            <a:r>
              <a:rPr lang="en-US" dirty="0"/>
              <a:t>Your funding options – in other words, </a:t>
            </a:r>
            <a:r>
              <a:rPr lang="en-US" dirty="0" smtClean="0"/>
              <a:t>grants &amp; scholarships,</a:t>
            </a:r>
            <a:r>
              <a:rPr lang="en-US" baseline="0" dirty="0" smtClean="0"/>
              <a:t> </a:t>
            </a:r>
            <a:r>
              <a:rPr lang="en-US" dirty="0" smtClean="0"/>
              <a:t>borrowing and using</a:t>
            </a:r>
            <a:r>
              <a:rPr lang="en-US" baseline="0" dirty="0" smtClean="0"/>
              <a:t> your</a:t>
            </a:r>
            <a:r>
              <a:rPr lang="en-US" dirty="0" smtClean="0"/>
              <a:t> savings</a:t>
            </a:r>
            <a:endParaRPr lang="en-US" dirty="0"/>
          </a:p>
          <a:p>
            <a:pPr marL="231713" indent="-231713">
              <a:spcBef>
                <a:spcPts val="0"/>
              </a:spcBef>
              <a:buFont typeface="Arial" pitchFamily="34" charset="0"/>
              <a:buChar char="•"/>
            </a:pPr>
            <a:r>
              <a:rPr lang="en-US" dirty="0"/>
              <a:t>The benefits </a:t>
            </a:r>
            <a:r>
              <a:rPr lang="en-US" dirty="0" smtClean="0"/>
              <a:t>and considerations of </a:t>
            </a:r>
            <a:r>
              <a:rPr lang="en-US" dirty="0"/>
              <a:t>different </a:t>
            </a:r>
            <a:r>
              <a:rPr lang="en-US" baseline="0" dirty="0"/>
              <a:t>tax-advantaged education planning </a:t>
            </a:r>
            <a:r>
              <a:rPr lang="en-US" baseline="0" dirty="0" smtClean="0"/>
              <a:t>vehicles</a:t>
            </a:r>
            <a:endParaRPr lang="en-US" baseline="0" dirty="0"/>
          </a:p>
          <a:p>
            <a:pPr marL="231713" indent="-231713">
              <a:spcBef>
                <a:spcPts val="0"/>
              </a:spcBef>
              <a:buFont typeface="Arial" pitchFamily="34" charset="0"/>
              <a:buChar char="•"/>
            </a:pPr>
            <a:r>
              <a:rPr lang="en-US" baseline="0" dirty="0"/>
              <a:t>How </a:t>
            </a:r>
            <a:r>
              <a:rPr lang="en-US" baseline="0" dirty="0" smtClean="0"/>
              <a:t>each vehicle affects financial aid calculations</a:t>
            </a:r>
          </a:p>
          <a:p>
            <a:pPr marL="231713" indent="-231713">
              <a:spcBef>
                <a:spcPts val="0"/>
              </a:spcBef>
              <a:buFont typeface="Arial" pitchFamily="34" charset="0"/>
              <a:buChar char="•"/>
            </a:pPr>
            <a:r>
              <a:rPr lang="en-US" baseline="0" dirty="0" smtClean="0"/>
              <a:t>A potential estate planning strategy utilizing Section 529 plans</a:t>
            </a:r>
          </a:p>
          <a:p>
            <a:pPr marL="231713" indent="-231713">
              <a:spcBef>
                <a:spcPts val="0"/>
              </a:spcBef>
              <a:buFont typeface="Arial" pitchFamily="34" charset="0"/>
              <a:buChar char="•"/>
            </a:pPr>
            <a:r>
              <a:rPr lang="en-US" baseline="0" dirty="0" smtClean="0"/>
              <a:t>Some recommended pieces of literature to continue your understanding of our discussion today </a:t>
            </a:r>
            <a:endParaRPr lang="en-US" baseline="0" dirty="0"/>
          </a:p>
          <a:p>
            <a:endParaRPr lang="en-US" dirty="0"/>
          </a:p>
          <a:p>
            <a:r>
              <a:rPr lang="en-US" dirty="0"/>
              <a:t>My goal is to encourage you to begin thinking strategically about planning for your children’s and grandchildren’s education. After our discussion, I would be happy to </a:t>
            </a:r>
            <a:r>
              <a:rPr lang="en-US" dirty="0" smtClean="0"/>
              <a:t>answer any questions you may have at a high-level, or continue</a:t>
            </a:r>
            <a:r>
              <a:rPr lang="en-US" baseline="0" dirty="0" smtClean="0"/>
              <a:t> the discussion on a more personalized and private setting.</a:t>
            </a:r>
            <a:endParaRPr lang="en-US" dirty="0"/>
          </a:p>
          <a:p>
            <a:pPr>
              <a:defRPr/>
            </a:pPr>
            <a:endParaRPr lang="en-US" sz="1400" dirty="0">
              <a:cs typeface="Arial" pitchFamily="34" charset="0"/>
            </a:endParaRPr>
          </a:p>
          <a:p>
            <a:pPr>
              <a:defRPr/>
            </a:pPr>
            <a:r>
              <a:rPr lang="en-US" sz="1400" dirty="0" smtClean="0">
                <a:cs typeface="Arial" pitchFamily="34" charset="0"/>
              </a:rPr>
              <a:t>OK, let’s </a:t>
            </a:r>
            <a:r>
              <a:rPr lang="en-US" sz="1400" dirty="0">
                <a:cs typeface="Arial" pitchFamily="34" charset="0"/>
              </a:rPr>
              <a:t>get started.</a:t>
            </a:r>
            <a:endParaRPr lang="en-US" sz="1400" dirty="0"/>
          </a:p>
          <a:p>
            <a:pPr>
              <a:defRPr/>
            </a:pPr>
            <a:endParaRPr lang="en-US" dirty="0">
              <a:latin typeface="+mj-lt"/>
            </a:endParaRPr>
          </a:p>
        </p:txBody>
      </p:sp>
      <p:sp>
        <p:nvSpPr>
          <p:cNvPr id="4" name="Slide Number Placeholder 3"/>
          <p:cNvSpPr>
            <a:spLocks noGrp="1"/>
          </p:cNvSpPr>
          <p:nvPr>
            <p:ph type="sldNum" sz="quarter" idx="5"/>
          </p:nvPr>
        </p:nvSpPr>
        <p:spPr/>
        <p:txBody>
          <a:bodyPr/>
          <a:lstStyle/>
          <a:p>
            <a:pPr>
              <a:defRPr/>
            </a:pPr>
            <a:fld id="{09A86F9E-89C2-49F8-9B51-4A0D604AAB84}" type="slidenum">
              <a:rPr lang="en-US"/>
              <a:pPr>
                <a:defRPr/>
              </a:pPr>
              <a:t>8</a:t>
            </a:fld>
            <a:endParaRPr lang="en-US" dirty="0"/>
          </a:p>
        </p:txBody>
      </p:sp>
    </p:spTree>
    <p:extLst>
      <p:ext uri="{BB962C8B-B14F-4D97-AF65-F5344CB8AC3E}">
        <p14:creationId xmlns:p14="http://schemas.microsoft.com/office/powerpoint/2010/main" val="1461310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5767" y="4559530"/>
            <a:ext cx="5403667" cy="4319839"/>
          </a:xfrm>
        </p:spPr>
        <p:txBody>
          <a:bodyPr>
            <a:noAutofit/>
          </a:bodyPr>
          <a:lstStyle/>
          <a:p>
            <a:r>
              <a:rPr lang="en-US" dirty="0"/>
              <a:t>Sallie Mae's "How America Pays for College 2015" study conducted by </a:t>
            </a:r>
            <a:r>
              <a:rPr lang="en-US" dirty="0" err="1"/>
              <a:t>Ipsos</a:t>
            </a:r>
            <a:r>
              <a:rPr lang="en-US" dirty="0"/>
              <a:t> Public Affairs confirmed that students deeply value higher education, with 97% percent agreeing that college is an investment in the future.</a:t>
            </a:r>
            <a:br>
              <a:rPr lang="en-US" dirty="0"/>
            </a:br>
            <a:endParaRPr lang="en-US" dirty="0"/>
          </a:p>
          <a:p>
            <a:r>
              <a:rPr lang="en-US" dirty="0"/>
              <a:t>The study also found</a:t>
            </a:r>
            <a:r>
              <a:rPr lang="en-US" baseline="0" dirty="0"/>
              <a:t> that </a:t>
            </a:r>
            <a:r>
              <a:rPr lang="en-US" dirty="0"/>
              <a:t>American families are making the investment in higher education the smart way—by pursuing grants and scholarships (30 percent) more frequently than borrowing (16 percent student</a:t>
            </a:r>
            <a:r>
              <a:rPr lang="en-US" baseline="0" dirty="0"/>
              <a:t> borrowing, 6 percent parent</a:t>
            </a:r>
            <a:r>
              <a:rPr lang="en-US" dirty="0"/>
              <a:t> </a:t>
            </a:r>
            <a:r>
              <a:rPr lang="en-US" baseline="0" dirty="0"/>
              <a:t>borrowing)</a:t>
            </a:r>
            <a:r>
              <a:rPr lang="en-US" dirty="0"/>
              <a:t>. Based on a nationally representative survey of college-going students and parents of undergraduates, the study found that</a:t>
            </a:r>
            <a:r>
              <a:rPr lang="en-US" baseline="0" dirty="0"/>
              <a:t> 32</a:t>
            </a:r>
            <a:r>
              <a:rPr lang="en-US" dirty="0"/>
              <a:t> percent of college expenses were funded by parent income</a:t>
            </a:r>
            <a:r>
              <a:rPr lang="en-US" baseline="0" dirty="0"/>
              <a:t> and savings.</a:t>
            </a:r>
            <a:endParaRPr lang="en-US" dirty="0"/>
          </a:p>
        </p:txBody>
      </p:sp>
      <p:sp>
        <p:nvSpPr>
          <p:cNvPr id="4" name="Slide Number Placeholder 3"/>
          <p:cNvSpPr>
            <a:spLocks noGrp="1"/>
          </p:cNvSpPr>
          <p:nvPr>
            <p:ph type="sldNum" sz="quarter" idx="10"/>
          </p:nvPr>
        </p:nvSpPr>
        <p:spPr/>
        <p:txBody>
          <a:bodyPr/>
          <a:lstStyle/>
          <a:p>
            <a:pPr>
              <a:defRPr/>
            </a:pPr>
            <a:fld id="{86E56C4E-11A6-43FD-A253-6330B06930D6}" type="slidenum">
              <a:rPr lang="en-US" smtClean="0"/>
              <a:pPr>
                <a:defRPr/>
              </a:pPr>
              <a:t>9</a:t>
            </a:fld>
            <a:endParaRPr lang="en-US" dirty="0"/>
          </a:p>
        </p:txBody>
      </p:sp>
    </p:spTree>
    <p:extLst>
      <p:ext uri="{BB962C8B-B14F-4D97-AF65-F5344CB8AC3E}">
        <p14:creationId xmlns:p14="http://schemas.microsoft.com/office/powerpoint/2010/main" val="253049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8" indent="-285715" eaLnBrk="0" hangingPunct="0">
              <a:defRPr>
                <a:solidFill>
                  <a:schemeClr val="tx1"/>
                </a:solidFill>
                <a:latin typeface="Arial" pitchFamily="34" charset="0"/>
                <a:ea typeface="ＭＳ Ｐゴシック" pitchFamily="34" charset="-128"/>
              </a:defRPr>
            </a:lvl2pPr>
            <a:lvl3pPr marL="1142858" indent="-228571" eaLnBrk="0" hangingPunct="0">
              <a:defRPr>
                <a:solidFill>
                  <a:schemeClr val="tx1"/>
                </a:solidFill>
                <a:latin typeface="Arial" pitchFamily="34" charset="0"/>
                <a:ea typeface="ＭＳ Ｐゴシック" pitchFamily="34" charset="-128"/>
              </a:defRPr>
            </a:lvl3pPr>
            <a:lvl4pPr marL="1600001" indent="-228571" eaLnBrk="0" hangingPunct="0">
              <a:defRPr>
                <a:solidFill>
                  <a:schemeClr val="tx1"/>
                </a:solidFill>
                <a:latin typeface="Arial" pitchFamily="34" charset="0"/>
                <a:ea typeface="ＭＳ Ｐゴシック" pitchFamily="34" charset="-128"/>
              </a:defRPr>
            </a:lvl4pPr>
            <a:lvl5pPr marL="2057144" indent="-228571" eaLnBrk="0" hangingPunct="0">
              <a:defRPr>
                <a:solidFill>
                  <a:schemeClr val="tx1"/>
                </a:solidFill>
                <a:latin typeface="Arial" pitchFamily="34" charset="0"/>
                <a:ea typeface="ＭＳ Ｐゴシック" pitchFamily="34" charset="-128"/>
              </a:defRPr>
            </a:lvl5pPr>
            <a:lvl6pPr marL="2514288" indent="-22857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31" indent="-22857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74" indent="-22857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717" indent="-22857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D17AB07-5EDB-4DD4-AD08-4F016F97B45A}" type="slidenum">
              <a:rPr lang="en-US">
                <a:latin typeface="Calibri" pitchFamily="34" charset="0"/>
              </a:rPr>
              <a:pPr eaLnBrk="1" hangingPunct="1"/>
              <a:t>10</a:t>
            </a:fld>
            <a:endParaRPr lang="en-US">
              <a:latin typeface="Calibri" pitchFamily="34" charset="0"/>
            </a:endParaRPr>
          </a:p>
        </p:txBody>
      </p:sp>
      <p:sp>
        <p:nvSpPr>
          <p:cNvPr id="68611" name="Slide Image Placeholder 9"/>
          <p:cNvSpPr>
            <a:spLocks noGrp="1" noRot="1" noChangeAspect="1" noTextEdit="1"/>
          </p:cNvSpPr>
          <p:nvPr>
            <p:ph type="sldImg"/>
          </p:nvPr>
        </p:nvSpPr>
        <p:spPr bwMode="auto">
          <a:xfrm>
            <a:off x="635000" y="288925"/>
            <a:ext cx="6010275" cy="4506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Notes Placeholder 3"/>
          <p:cNvSpPr>
            <a:spLocks noGrp="1"/>
          </p:cNvSpPr>
          <p:nvPr>
            <p:ph type="body" idx="1"/>
          </p:nvPr>
        </p:nvSpPr>
        <p:spPr bwMode="auto">
          <a:xfrm>
            <a:off x="676275" y="4968262"/>
            <a:ext cx="5848350" cy="4256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Grants and scholarships can be a large part of helping to offset the costs of education. </a:t>
            </a:r>
          </a:p>
          <a:p>
            <a:endParaRPr lang="en-US" dirty="0" smtClean="0">
              <a:ea typeface="ＭＳ Ｐゴシック" pitchFamily="34" charset="-128"/>
            </a:endParaRPr>
          </a:p>
          <a:p>
            <a:r>
              <a:rPr lang="en-US" dirty="0" smtClean="0">
                <a:ea typeface="ＭＳ Ｐゴシック" pitchFamily="34" charset="-128"/>
              </a:rPr>
              <a:t>We all hope that our children and grandchildren will have a large part of their college expenses covered by various grants and scholarships. In 2013, these programs paid for 30% of the college costs for the average family, so they can represent a large portion of overall costs.</a:t>
            </a:r>
          </a:p>
          <a:p>
            <a:endParaRPr lang="en-US" dirty="0" smtClean="0">
              <a:ea typeface="ＭＳ Ｐゴシック" pitchFamily="34" charset="-128"/>
            </a:endParaRPr>
          </a:p>
          <a:p>
            <a:r>
              <a:rPr lang="en-US" dirty="0" smtClean="0">
                <a:ea typeface="ＭＳ Ｐゴシック" pitchFamily="34" charset="-128"/>
              </a:rPr>
              <a:t>However, it’</a:t>
            </a:r>
            <a:r>
              <a:rPr lang="en-US" altLang="ja-JP" dirty="0" smtClean="0">
                <a:ea typeface="ＭＳ Ｐゴシック" pitchFamily="34" charset="-128"/>
              </a:rPr>
              <a:t>s difficult to plan for grants and scholarships, so it remains important to take control of our savings when funding education. We cannot assume that our children and grandchildren will receive these benefits, and we should remain involved in building an education fund for them, knowing the overall value of an education.</a:t>
            </a:r>
          </a:p>
          <a:p>
            <a:endParaRPr lang="en-US" dirty="0" smtClean="0">
              <a:ea typeface="ＭＳ Ｐゴシック" pitchFamily="34" charset="-128"/>
            </a:endParaRPr>
          </a:p>
        </p:txBody>
      </p:sp>
    </p:spTree>
    <p:extLst>
      <p:ext uri="{BB962C8B-B14F-4D97-AF65-F5344CB8AC3E}">
        <p14:creationId xmlns:p14="http://schemas.microsoft.com/office/powerpoint/2010/main" val="2417589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Half Bul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a:ext>
            </a:extLst>
          </a:blip>
          <a:srcRect b="-1151"/>
          <a:stretch/>
        </p:blipFill>
        <p:spPr>
          <a:xfrm>
            <a:off x="0" y="0"/>
            <a:ext cx="9144000" cy="6956778"/>
          </a:xfrm>
          <a:prstGeom prst="rect">
            <a:avLst/>
          </a:prstGeom>
        </p:spPr>
      </p:pic>
      <p:sp>
        <p:nvSpPr>
          <p:cNvPr id="7" name="Title 1"/>
          <p:cNvSpPr>
            <a:spLocks noGrp="1"/>
          </p:cNvSpPr>
          <p:nvPr>
            <p:ph type="ctrTitle" hasCustomPrompt="1"/>
          </p:nvPr>
        </p:nvSpPr>
        <p:spPr>
          <a:xfrm>
            <a:off x="457200" y="459609"/>
            <a:ext cx="5515184" cy="1915291"/>
          </a:xfrm>
        </p:spPr>
        <p:txBody>
          <a:bodyPr/>
          <a:lstStyle>
            <a:lvl1pPr>
              <a:defRPr sz="3600">
                <a:solidFill>
                  <a:schemeClr val="bg1"/>
                </a:solidFill>
              </a:defRPr>
            </a:lvl1pPr>
          </a:lstStyle>
          <a:p>
            <a:r>
              <a:rPr lang="en-US" dirty="0"/>
              <a:t>Click to edit title style</a:t>
            </a:r>
          </a:p>
        </p:txBody>
      </p:sp>
      <p:sp>
        <p:nvSpPr>
          <p:cNvPr id="8" name="Subtitle 2"/>
          <p:cNvSpPr>
            <a:spLocks noGrp="1"/>
          </p:cNvSpPr>
          <p:nvPr>
            <p:ph type="subTitle" idx="1" hasCustomPrompt="1"/>
          </p:nvPr>
        </p:nvSpPr>
        <p:spPr>
          <a:xfrm>
            <a:off x="457200" y="1975104"/>
            <a:ext cx="4142232" cy="1179576"/>
          </a:xfrm>
        </p:spPr>
        <p:txBody>
          <a:bodyPr/>
          <a:lstStyle>
            <a:lvl1pPr marL="0" indent="0">
              <a:buNone/>
              <a:defRPr sz="2800" i="1" baseline="0">
                <a:solidFill>
                  <a:schemeClr val="bg1"/>
                </a:solidFill>
              </a:defRPr>
            </a:lvl1pPr>
          </a:lstStyle>
          <a:p>
            <a:r>
              <a:rPr lang="en-US" dirty="0"/>
              <a:t>Click to edit subtitle style</a:t>
            </a:r>
          </a:p>
        </p:txBody>
      </p:sp>
      <p:sp>
        <p:nvSpPr>
          <p:cNvPr id="10" name="Text Placeholder 8"/>
          <p:cNvSpPr>
            <a:spLocks noGrp="1"/>
          </p:cNvSpPr>
          <p:nvPr>
            <p:ph type="body" sz="quarter" idx="10" hasCustomPrompt="1"/>
          </p:nvPr>
        </p:nvSpPr>
        <p:spPr>
          <a:xfrm>
            <a:off x="457200" y="4014216"/>
            <a:ext cx="3950208" cy="850392"/>
          </a:xfrm>
        </p:spPr>
        <p:txBody>
          <a:bodyPr tIns="0"/>
          <a:lstStyle>
            <a:lvl1pPr>
              <a:buNone/>
              <a:defRPr sz="1800" baseline="0">
                <a:solidFill>
                  <a:schemeClr val="bg1"/>
                </a:solidFill>
              </a:defRPr>
            </a:lvl1pPr>
          </a:lstStyle>
          <a:p>
            <a:pPr lvl="0"/>
            <a:r>
              <a:rPr lang="en-US" dirty="0"/>
              <a:t>Date</a:t>
            </a:r>
          </a:p>
        </p:txBody>
      </p:sp>
      <p:sp>
        <p:nvSpPr>
          <p:cNvPr id="11" name="TextBox 10"/>
          <p:cNvSpPr txBox="1"/>
          <p:nvPr userDrawn="1"/>
        </p:nvSpPr>
        <p:spPr>
          <a:xfrm>
            <a:off x="5840228" y="6251659"/>
            <a:ext cx="30988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lgn="r"/>
            <a:r>
              <a:rPr lang="en-US" sz="1400" b="0" dirty="0">
                <a:solidFill>
                  <a:schemeClr val="bg1"/>
                </a:solidFill>
                <a:latin typeface="+mn-lt"/>
              </a:rPr>
              <a:t>Life’s better when we’re connected®</a:t>
            </a:r>
            <a:endParaRPr lang="en-US" sz="1200" b="0" baseline="37000" dirty="0">
              <a:solidFill>
                <a:schemeClr val="bg1"/>
              </a:solidFill>
              <a:latin typeface="+mn-lt"/>
            </a:endParaRPr>
          </a:p>
        </p:txBody>
      </p:sp>
      <p:pic>
        <p:nvPicPr>
          <p:cNvPr id="13"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auto">
          <a:xfrm>
            <a:off x="455613" y="6199539"/>
            <a:ext cx="1262062" cy="269671"/>
          </a:xfrm>
          <a:prstGeom prst="rect">
            <a:avLst/>
          </a:prstGeom>
          <a:noFill/>
          <a:ln w="9525">
            <a:noFill/>
            <a:miter lim="800000"/>
            <a:headEnd/>
            <a:tailEnd/>
          </a:ln>
          <a:effectLst>
            <a:glow rad="203200">
              <a:schemeClr val="bg1">
                <a:alpha val="48000"/>
              </a:schemeClr>
            </a:glow>
          </a:effec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2438" y="1735386"/>
            <a:ext cx="3886200" cy="4147883"/>
          </a:xfrm>
          <a:prstGeom prst="rect">
            <a:avLst/>
          </a:prstGeom>
        </p:spPr>
        <p:txBody>
          <a:bodyPr rtlCol="0">
            <a:noAutofit/>
          </a:bodyPr>
          <a:lstStyle>
            <a:lvl1pPr marL="182880" indent="-182880">
              <a:spcBef>
                <a:spcPts val="0"/>
              </a:spcBef>
              <a:spcAft>
                <a:spcPts val="600"/>
              </a:spcAft>
              <a:defRPr lang="en-US" sz="1600" dirty="0" smtClean="0">
                <a:solidFill>
                  <a:srgbClr val="000000"/>
                </a:solidFill>
              </a:defRPr>
            </a:lvl1pPr>
            <a:lvl2pPr indent="-182880">
              <a:spcBef>
                <a:spcPts val="0"/>
              </a:spcBef>
              <a:spcAft>
                <a:spcPts val="600"/>
              </a:spcAft>
              <a:defRPr lang="en-US" sz="1600" dirty="0" smtClean="0">
                <a:solidFill>
                  <a:srgbClr val="000000"/>
                </a:solidFill>
              </a:defRPr>
            </a:lvl2pPr>
            <a:lvl3pPr indent="-182880">
              <a:spcBef>
                <a:spcPts val="0"/>
              </a:spcBef>
              <a:spcAft>
                <a:spcPts val="600"/>
              </a:spcAft>
              <a:defRPr lang="en-US" sz="1600" dirty="0" smtClean="0">
                <a:solidFill>
                  <a:srgbClr val="000000"/>
                </a:solidFill>
              </a:defRPr>
            </a:lvl3pPr>
            <a:lvl4pPr indent="-182880">
              <a:spcBef>
                <a:spcPts val="0"/>
              </a:spcBef>
              <a:spcAft>
                <a:spcPts val="600"/>
              </a:spcAft>
              <a:defRPr lang="en-US" sz="1600" dirty="0" smtClean="0">
                <a:solidFill>
                  <a:srgbClr val="000000"/>
                </a:solidFill>
              </a:defRPr>
            </a:lvl4pPr>
            <a:lvl5pPr indent="-182880">
              <a:spcBef>
                <a:spcPts val="0"/>
              </a:spcBef>
              <a:spcAft>
                <a:spcPts val="600"/>
              </a:spcAft>
              <a:defRPr lang="en-US" sz="1600" dirty="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hasCustomPrompt="1"/>
          </p:nvPr>
        </p:nvSpPr>
        <p:spPr>
          <a:xfrm>
            <a:off x="4799548" y="1735386"/>
            <a:ext cx="3886200" cy="4147883"/>
          </a:xfrm>
          <a:prstGeom prst="rect">
            <a:avLst/>
          </a:prstGeom>
        </p:spPr>
        <p:txBody>
          <a:bodyPr rtlCol="0">
            <a:noAutofit/>
          </a:bodyPr>
          <a:lstStyle>
            <a:lvl1pPr>
              <a:defRPr lang="en-US" sz="1600" dirty="0" smtClean="0">
                <a:solidFill>
                  <a:srgbClr val="000000"/>
                </a:solidFill>
              </a:defRPr>
            </a:lvl1pPr>
            <a:lvl2pPr>
              <a:defRPr lang="en-US" sz="1600" dirty="0" smtClean="0">
                <a:solidFill>
                  <a:srgbClr val="000000"/>
                </a:solidFill>
              </a:defRPr>
            </a:lvl2pPr>
            <a:lvl3pPr>
              <a:defRPr lang="en-US" sz="1600" dirty="0" smtClean="0">
                <a:solidFill>
                  <a:srgbClr val="000000"/>
                </a:solidFill>
              </a:defRPr>
            </a:lvl3pPr>
            <a:lvl4pPr>
              <a:defRPr lang="en-US" sz="1600" dirty="0" smtClean="0">
                <a:solidFill>
                  <a:srgbClr val="000000"/>
                </a:solidFill>
              </a:defRPr>
            </a:lvl4pPr>
            <a:lvl5pPr>
              <a:defRPr lang="en-US" sz="1600" dirty="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hasCustomPrompt="1"/>
          </p:nvPr>
        </p:nvSpPr>
        <p:spPr/>
        <p:txBody>
          <a:bodyPr/>
          <a:lstStyle>
            <a:lvl1pPr>
              <a:defRPr>
                <a:solidFill>
                  <a:schemeClr val="tx2"/>
                </a:solidFill>
              </a:defRPr>
            </a:lvl1pPr>
          </a:lstStyle>
          <a:p>
            <a:r>
              <a:rPr lang="en-US" dirty="0"/>
              <a:t>Click to edit title style</a:t>
            </a:r>
          </a:p>
        </p:txBody>
      </p:sp>
      <p:sp>
        <p:nvSpPr>
          <p:cNvPr id="12" name="Text Placeholder 16"/>
          <p:cNvSpPr>
            <a:spLocks noGrp="1"/>
          </p:cNvSpPr>
          <p:nvPr>
            <p:ph type="body" sz="quarter" idx="17" hasCustomPrompt="1"/>
          </p:nvPr>
        </p:nvSpPr>
        <p:spPr>
          <a:xfrm>
            <a:off x="452438" y="1360482"/>
            <a:ext cx="3886200" cy="365760"/>
          </a:xfrm>
        </p:spPr>
        <p:txBody>
          <a:bodyPr tIns="0"/>
          <a:lstStyle>
            <a:lvl1pPr marL="0" indent="0">
              <a:buNone/>
              <a:defRPr sz="1600" b="1">
                <a:solidFill>
                  <a:schemeClr val="tx2"/>
                </a:solidFill>
              </a:defRPr>
            </a:lvl1pPr>
          </a:lstStyle>
          <a:p>
            <a:pPr lvl="0"/>
            <a:r>
              <a:rPr lang="en-US" dirty="0"/>
              <a:t>Click to edit body header styles</a:t>
            </a:r>
          </a:p>
        </p:txBody>
      </p:sp>
      <p:sp>
        <p:nvSpPr>
          <p:cNvPr id="13" name="Text Placeholder 20"/>
          <p:cNvSpPr>
            <a:spLocks noGrp="1"/>
          </p:cNvSpPr>
          <p:nvPr>
            <p:ph type="body" sz="quarter" idx="19" hasCustomPrompt="1"/>
          </p:nvPr>
        </p:nvSpPr>
        <p:spPr>
          <a:xfrm>
            <a:off x="4799548" y="1360482"/>
            <a:ext cx="3886200" cy="365760"/>
          </a:xfrm>
        </p:spPr>
        <p:txBody>
          <a:bodyPr tIns="0"/>
          <a:lstStyle>
            <a:lvl1pPr marL="0" indent="0">
              <a:buNone/>
              <a:defRPr sz="1600" b="1">
                <a:solidFill>
                  <a:schemeClr val="tx2"/>
                </a:solidFill>
              </a:defRPr>
            </a:lvl1pPr>
          </a:lstStyle>
          <a:p>
            <a:pPr lvl="0"/>
            <a:r>
              <a:rPr lang="en-US" dirty="0"/>
              <a:t>Click to edit body header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739999"/>
            <a:ext cx="3886200" cy="1731913"/>
          </a:xfrm>
          <a:prstGeom prst="rect">
            <a:avLst/>
          </a:prstGeom>
        </p:spPr>
        <p:txBody>
          <a:bodyPr rtlCol="0">
            <a:noAutofit/>
          </a:bodyPr>
          <a:lstStyle>
            <a:lvl1pPr marL="182880" indent="-182880">
              <a:lnSpc>
                <a:spcPct val="100000"/>
              </a:lnSpc>
              <a:buFont typeface="Arial"/>
              <a:buChar char="•"/>
              <a:defRPr lang="en-US" sz="1600" b="0" dirty="0" smtClean="0">
                <a:solidFill>
                  <a:srgbClr val="000000"/>
                </a:solidFill>
              </a:defRPr>
            </a:lvl1pPr>
            <a:lvl2pPr indent="-182880">
              <a:lnSpc>
                <a:spcPct val="100000"/>
              </a:lnSpc>
              <a:defRPr lang="en-US" sz="1600" dirty="0" smtClean="0">
                <a:solidFill>
                  <a:srgbClr val="000000"/>
                </a:solidFill>
              </a:defRPr>
            </a:lvl2pPr>
            <a:lvl3pPr indent="-182880">
              <a:lnSpc>
                <a:spcPct val="100000"/>
              </a:lnSpc>
              <a:defRPr lang="en-US" sz="1600" dirty="0" smtClean="0">
                <a:solidFill>
                  <a:srgbClr val="000000"/>
                </a:solidFill>
              </a:defRPr>
            </a:lvl3pPr>
            <a:lvl4pPr indent="-182880">
              <a:lnSpc>
                <a:spcPct val="100000"/>
              </a:lnSpc>
              <a:defRPr lang="en-US" sz="1600" dirty="0" smtClean="0">
                <a:solidFill>
                  <a:srgbClr val="000000"/>
                </a:solidFill>
              </a:defRPr>
            </a:lvl4pPr>
            <a:lvl5pPr indent="-182880">
              <a:lnSpc>
                <a:spcPct val="100000"/>
              </a:lnSpc>
              <a:defRPr lang="en-US" sz="1600" dirty="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hasCustomPrompt="1"/>
          </p:nvPr>
        </p:nvSpPr>
        <p:spPr>
          <a:xfrm>
            <a:off x="4797961" y="1739999"/>
            <a:ext cx="3886200" cy="1731913"/>
          </a:xfrm>
          <a:prstGeom prst="rect">
            <a:avLst/>
          </a:prstGeom>
        </p:spPr>
        <p:txBody>
          <a:bodyPr rtlCol="0">
            <a:noAutofit/>
          </a:bodyPr>
          <a:lstStyle>
            <a:lvl1pPr marL="182880" indent="-182880">
              <a:lnSpc>
                <a:spcPct val="100000"/>
              </a:lnSpc>
              <a:buFont typeface="Arial"/>
              <a:buChar char="•"/>
              <a:defRPr lang="en-US" sz="1600" b="0" dirty="0" smtClean="0">
                <a:solidFill>
                  <a:srgbClr val="000000"/>
                </a:solidFill>
              </a:defRPr>
            </a:lvl1pPr>
            <a:lvl2pPr indent="-182880">
              <a:lnSpc>
                <a:spcPct val="100000"/>
              </a:lnSpc>
              <a:defRPr lang="en-US" sz="1600" dirty="0" smtClean="0">
                <a:solidFill>
                  <a:srgbClr val="000000"/>
                </a:solidFill>
              </a:defRPr>
            </a:lvl2pPr>
            <a:lvl3pPr indent="-182880">
              <a:lnSpc>
                <a:spcPct val="100000"/>
              </a:lnSpc>
              <a:defRPr lang="en-US" sz="1600" dirty="0" smtClean="0">
                <a:solidFill>
                  <a:srgbClr val="000000"/>
                </a:solidFill>
              </a:defRPr>
            </a:lvl3pPr>
            <a:lvl4pPr indent="-182880">
              <a:lnSpc>
                <a:spcPct val="100000"/>
              </a:lnSpc>
              <a:defRPr lang="en-US" sz="1600" dirty="0" smtClean="0">
                <a:solidFill>
                  <a:srgbClr val="000000"/>
                </a:solidFill>
              </a:defRPr>
            </a:lvl4pPr>
            <a:lvl5pPr indent="-182880">
              <a:lnSpc>
                <a:spcPct val="100000"/>
              </a:lnSpc>
              <a:defRPr lang="en-US" sz="1600" dirty="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6" hasCustomPrompt="1"/>
          </p:nvPr>
        </p:nvSpPr>
        <p:spPr>
          <a:xfrm>
            <a:off x="2628374" y="4165445"/>
            <a:ext cx="3886200" cy="1732232"/>
          </a:xfrm>
        </p:spPr>
        <p:txBody>
          <a:bodyPr/>
          <a:lstStyle>
            <a:lvl1pPr marL="182880" indent="-182880">
              <a:lnSpc>
                <a:spcPct val="100000"/>
              </a:lnSpc>
              <a:buFont typeface="Arial"/>
              <a:buChar char="•"/>
              <a:defRPr sz="1600" b="0">
                <a:solidFill>
                  <a:srgbClr val="000000"/>
                </a:solidFill>
              </a:defRPr>
            </a:lvl1pPr>
            <a:lvl2pPr indent="-182880">
              <a:lnSpc>
                <a:spcPct val="100000"/>
              </a:lnSpc>
              <a:defRPr sz="1600">
                <a:solidFill>
                  <a:srgbClr val="000000"/>
                </a:solidFill>
              </a:defRPr>
            </a:lvl2pPr>
            <a:lvl3pPr indent="-182880">
              <a:lnSpc>
                <a:spcPct val="100000"/>
              </a:lnSpc>
              <a:defRPr sz="1600">
                <a:solidFill>
                  <a:srgbClr val="000000"/>
                </a:solidFill>
              </a:defRPr>
            </a:lvl3pPr>
            <a:lvl4pPr indent="-182880">
              <a:lnSpc>
                <a:spcPct val="100000"/>
              </a:lnSpc>
              <a:defRPr sz="1600">
                <a:solidFill>
                  <a:srgbClr val="000000"/>
                </a:solidFill>
              </a:defRPr>
            </a:lvl4pPr>
            <a:lvl5pPr indent="-182880">
              <a:lnSpc>
                <a:spcPct val="100000"/>
              </a:lnSpc>
              <a:defRPr sz="160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7" hasCustomPrompt="1"/>
          </p:nvPr>
        </p:nvSpPr>
        <p:spPr>
          <a:xfrm>
            <a:off x="455613" y="1362322"/>
            <a:ext cx="3886200" cy="365760"/>
          </a:xfrm>
        </p:spPr>
        <p:txBody>
          <a:bodyPr tIns="0"/>
          <a:lstStyle>
            <a:lvl1pPr marL="0" indent="0">
              <a:buNone/>
              <a:defRPr sz="1600" b="1">
                <a:solidFill>
                  <a:schemeClr val="tx1"/>
                </a:solidFill>
              </a:defRPr>
            </a:lvl1pPr>
          </a:lstStyle>
          <a:p>
            <a:pPr lvl="0"/>
            <a:r>
              <a:rPr lang="en-US" dirty="0"/>
              <a:t>Click to edit subtitle styles</a:t>
            </a:r>
          </a:p>
        </p:txBody>
      </p:sp>
      <p:sp>
        <p:nvSpPr>
          <p:cNvPr id="19" name="Text Placeholder 18"/>
          <p:cNvSpPr>
            <a:spLocks noGrp="1"/>
          </p:cNvSpPr>
          <p:nvPr>
            <p:ph type="body" sz="quarter" idx="18" hasCustomPrompt="1"/>
          </p:nvPr>
        </p:nvSpPr>
        <p:spPr>
          <a:xfrm>
            <a:off x="2628374" y="3794557"/>
            <a:ext cx="3886200" cy="365760"/>
          </a:xfrm>
        </p:spPr>
        <p:txBody>
          <a:bodyPr tIns="0"/>
          <a:lstStyle>
            <a:lvl1pPr marL="0" indent="0">
              <a:buNone/>
              <a:defRPr sz="1600" b="1">
                <a:solidFill>
                  <a:schemeClr val="tx1"/>
                </a:solidFill>
              </a:defRPr>
            </a:lvl1pPr>
          </a:lstStyle>
          <a:p>
            <a:pPr lvl="0"/>
            <a:r>
              <a:rPr lang="en-US" dirty="0"/>
              <a:t>Click to edit subtitle styles</a:t>
            </a:r>
          </a:p>
        </p:txBody>
      </p:sp>
      <p:sp>
        <p:nvSpPr>
          <p:cNvPr id="21" name="Text Placeholder 20"/>
          <p:cNvSpPr>
            <a:spLocks noGrp="1"/>
          </p:cNvSpPr>
          <p:nvPr>
            <p:ph type="body" sz="quarter" idx="19" hasCustomPrompt="1"/>
          </p:nvPr>
        </p:nvSpPr>
        <p:spPr>
          <a:xfrm>
            <a:off x="4797961" y="1362322"/>
            <a:ext cx="3886200" cy="365760"/>
          </a:xfrm>
        </p:spPr>
        <p:txBody>
          <a:bodyPr tIns="0"/>
          <a:lstStyle>
            <a:lvl1pPr marL="0" indent="0">
              <a:buNone/>
              <a:defRPr sz="1600" b="1">
                <a:solidFill>
                  <a:schemeClr val="tx1"/>
                </a:solidFill>
              </a:defRPr>
            </a:lvl1pPr>
          </a:lstStyle>
          <a:p>
            <a:pPr lvl="0"/>
            <a:r>
              <a:rPr lang="en-US" dirty="0"/>
              <a:t>Click to edit subtitle styles</a:t>
            </a:r>
          </a:p>
        </p:txBody>
      </p:sp>
      <p:sp>
        <p:nvSpPr>
          <p:cNvPr id="4" name="Title 3"/>
          <p:cNvSpPr>
            <a:spLocks noGrp="1"/>
          </p:cNvSpPr>
          <p:nvPr>
            <p:ph type="title" hasCustomPrompt="1"/>
          </p:nvPr>
        </p:nvSpPr>
        <p:spPr/>
        <p:txBody>
          <a:bodyPr/>
          <a:lstStyle>
            <a:lvl1pPr>
              <a:defRPr>
                <a:solidFill>
                  <a:schemeClr val="tx2"/>
                </a:solidFill>
              </a:defRPr>
            </a:lvl1pPr>
          </a:lstStyle>
          <a:p>
            <a:r>
              <a:rPr lang="en-US" dirty="0"/>
              <a:t>Click to edit title style</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2438" y="1738159"/>
            <a:ext cx="3886200" cy="1731914"/>
          </a:xfrm>
          <a:prstGeom prst="rect">
            <a:avLst/>
          </a:prstGeom>
        </p:spPr>
        <p:txBody>
          <a:bodyPr rtlCol="0">
            <a:noAutofit/>
          </a:bodyPr>
          <a:lstStyle>
            <a:lvl1pPr marL="182880" indent="-182880">
              <a:lnSpc>
                <a:spcPct val="100000"/>
              </a:lnSpc>
              <a:buFont typeface="Arial"/>
              <a:buChar char="•"/>
              <a:defRPr lang="en-US" sz="1400" b="0" dirty="0" smtClean="0">
                <a:solidFill>
                  <a:srgbClr val="000000"/>
                </a:solidFill>
              </a:defRPr>
            </a:lvl1pPr>
            <a:lvl2pPr indent="-182880">
              <a:lnSpc>
                <a:spcPct val="100000"/>
              </a:lnSpc>
              <a:defRPr lang="en-US" sz="1400" dirty="0" smtClean="0">
                <a:solidFill>
                  <a:srgbClr val="000000"/>
                </a:solidFill>
              </a:defRPr>
            </a:lvl2pPr>
            <a:lvl3pPr indent="-182880">
              <a:lnSpc>
                <a:spcPct val="100000"/>
              </a:lnSpc>
              <a:defRPr lang="en-US" sz="1400" dirty="0" smtClean="0">
                <a:solidFill>
                  <a:srgbClr val="000000"/>
                </a:solidFill>
              </a:defRPr>
            </a:lvl3pPr>
            <a:lvl4pPr indent="-182880">
              <a:lnSpc>
                <a:spcPct val="100000"/>
              </a:lnSpc>
              <a:defRPr lang="en-US" sz="1400" dirty="0" smtClean="0">
                <a:solidFill>
                  <a:srgbClr val="000000"/>
                </a:solidFill>
              </a:defRPr>
            </a:lvl4pPr>
            <a:lvl5pPr indent="-182880">
              <a:lnSpc>
                <a:spcPct val="100000"/>
              </a:lnSpc>
              <a:defRPr lang="en-US" sz="1400" dirty="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hasCustomPrompt="1"/>
          </p:nvPr>
        </p:nvSpPr>
        <p:spPr>
          <a:xfrm>
            <a:off x="4799548" y="1738159"/>
            <a:ext cx="3886200" cy="1731914"/>
          </a:xfrm>
          <a:prstGeom prst="rect">
            <a:avLst/>
          </a:prstGeom>
        </p:spPr>
        <p:txBody>
          <a:bodyPr rtlCol="0">
            <a:noAutofit/>
          </a:bodyPr>
          <a:lstStyle>
            <a:lvl1pPr marL="182880" indent="-182880">
              <a:lnSpc>
                <a:spcPct val="100000"/>
              </a:lnSpc>
              <a:buFont typeface="Arial"/>
              <a:buChar char="•"/>
              <a:defRPr lang="en-US" sz="1400" b="0" dirty="0" smtClean="0">
                <a:solidFill>
                  <a:srgbClr val="000000"/>
                </a:solidFill>
              </a:defRPr>
            </a:lvl1pPr>
            <a:lvl2pPr indent="-182880">
              <a:lnSpc>
                <a:spcPct val="100000"/>
              </a:lnSpc>
              <a:defRPr lang="en-US" sz="1400" dirty="0" smtClean="0">
                <a:solidFill>
                  <a:srgbClr val="000000"/>
                </a:solidFill>
              </a:defRPr>
            </a:lvl2pPr>
            <a:lvl3pPr indent="-182880">
              <a:lnSpc>
                <a:spcPct val="100000"/>
              </a:lnSpc>
              <a:defRPr lang="en-US" sz="1400" dirty="0" smtClean="0">
                <a:solidFill>
                  <a:srgbClr val="000000"/>
                </a:solidFill>
              </a:defRPr>
            </a:lvl3pPr>
            <a:lvl4pPr indent="-182880">
              <a:lnSpc>
                <a:spcPct val="100000"/>
              </a:lnSpc>
              <a:defRPr lang="en-US" sz="1400" dirty="0" smtClean="0">
                <a:solidFill>
                  <a:srgbClr val="000000"/>
                </a:solidFill>
              </a:defRPr>
            </a:lvl4pPr>
            <a:lvl5pPr indent="-182880">
              <a:lnSpc>
                <a:spcPct val="100000"/>
              </a:lnSpc>
              <a:defRPr lang="en-US" sz="1400" dirty="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7" hasCustomPrompt="1"/>
          </p:nvPr>
        </p:nvSpPr>
        <p:spPr>
          <a:xfrm>
            <a:off x="452968" y="4165445"/>
            <a:ext cx="3886200" cy="1732232"/>
          </a:xfrm>
        </p:spPr>
        <p:txBody>
          <a:bodyPr/>
          <a:lstStyle>
            <a:lvl1pPr marL="182880" indent="-182880">
              <a:lnSpc>
                <a:spcPct val="100000"/>
              </a:lnSpc>
              <a:buFont typeface="Arial"/>
              <a:buChar char="•"/>
              <a:defRPr sz="1400" b="0">
                <a:solidFill>
                  <a:srgbClr val="000000"/>
                </a:solidFill>
              </a:defRPr>
            </a:lvl1pPr>
            <a:lvl2pPr>
              <a:lnSpc>
                <a:spcPct val="100000"/>
              </a:lnSpc>
              <a:defRPr sz="1400">
                <a:solidFill>
                  <a:srgbClr val="000000"/>
                </a:solidFill>
              </a:defRPr>
            </a:lvl2pPr>
            <a:lvl3pPr>
              <a:lnSpc>
                <a:spcPct val="100000"/>
              </a:lnSpc>
              <a:defRPr sz="1400">
                <a:solidFill>
                  <a:srgbClr val="000000"/>
                </a:solidFill>
              </a:defRPr>
            </a:lvl3pPr>
            <a:lvl4pPr>
              <a:lnSpc>
                <a:spcPct val="100000"/>
              </a:lnSpc>
              <a:defRPr sz="1400">
                <a:solidFill>
                  <a:srgbClr val="000000"/>
                </a:solidFill>
              </a:defRPr>
            </a:lvl4pPr>
            <a:lvl5pPr>
              <a:lnSpc>
                <a:spcPct val="100000"/>
              </a:lnSpc>
              <a:defRPr sz="140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8" hasCustomPrompt="1"/>
          </p:nvPr>
        </p:nvSpPr>
        <p:spPr>
          <a:xfrm>
            <a:off x="4799548" y="4165445"/>
            <a:ext cx="3886200" cy="1732232"/>
          </a:xfrm>
        </p:spPr>
        <p:txBody>
          <a:bodyPr/>
          <a:lstStyle>
            <a:lvl1pPr marL="182880" indent="-182880">
              <a:lnSpc>
                <a:spcPct val="100000"/>
              </a:lnSpc>
              <a:buFont typeface="Arial"/>
              <a:buChar char="•"/>
              <a:defRPr sz="1400" b="0">
                <a:solidFill>
                  <a:srgbClr val="000000"/>
                </a:solidFill>
              </a:defRPr>
            </a:lvl1pPr>
            <a:lvl2pPr indent="-182880">
              <a:lnSpc>
                <a:spcPct val="100000"/>
              </a:lnSpc>
              <a:defRPr sz="1400">
                <a:solidFill>
                  <a:srgbClr val="000000"/>
                </a:solidFill>
              </a:defRPr>
            </a:lvl2pPr>
            <a:lvl3pPr indent="-182880">
              <a:lnSpc>
                <a:spcPct val="100000"/>
              </a:lnSpc>
              <a:defRPr sz="1400">
                <a:solidFill>
                  <a:srgbClr val="000000"/>
                </a:solidFill>
              </a:defRPr>
            </a:lvl3pPr>
            <a:lvl4pPr indent="-182880">
              <a:lnSpc>
                <a:spcPct val="100000"/>
              </a:lnSpc>
              <a:defRPr sz="1400">
                <a:solidFill>
                  <a:srgbClr val="000000"/>
                </a:solidFill>
              </a:defRPr>
            </a:lvl4pPr>
            <a:lvl5pPr indent="-182880">
              <a:lnSpc>
                <a:spcPct val="100000"/>
              </a:lnSpc>
              <a:defRPr sz="140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9" hasCustomPrompt="1"/>
          </p:nvPr>
        </p:nvSpPr>
        <p:spPr>
          <a:xfrm>
            <a:off x="452438" y="1360482"/>
            <a:ext cx="3886200" cy="365760"/>
          </a:xfrm>
        </p:spPr>
        <p:txBody>
          <a:bodyPr tIns="0"/>
          <a:lstStyle>
            <a:lvl1pPr marL="0" indent="0">
              <a:buNone/>
              <a:defRPr sz="1600" b="1" baseline="0">
                <a:solidFill>
                  <a:schemeClr val="tx1"/>
                </a:solidFill>
              </a:defRPr>
            </a:lvl1pPr>
          </a:lstStyle>
          <a:p>
            <a:pPr lvl="0"/>
            <a:r>
              <a:rPr lang="en-US" dirty="0"/>
              <a:t>Click to edit subtitle styles</a:t>
            </a:r>
          </a:p>
        </p:txBody>
      </p:sp>
      <p:sp>
        <p:nvSpPr>
          <p:cNvPr id="16" name="Text Placeholder 15"/>
          <p:cNvSpPr>
            <a:spLocks noGrp="1"/>
          </p:cNvSpPr>
          <p:nvPr>
            <p:ph type="body" sz="quarter" idx="20" hasCustomPrompt="1"/>
          </p:nvPr>
        </p:nvSpPr>
        <p:spPr>
          <a:xfrm>
            <a:off x="4799548" y="1360482"/>
            <a:ext cx="3886200" cy="365760"/>
          </a:xfrm>
        </p:spPr>
        <p:txBody>
          <a:bodyPr tIns="0"/>
          <a:lstStyle>
            <a:lvl1pPr marL="0" indent="0">
              <a:buNone/>
              <a:defRPr sz="1600" b="1">
                <a:solidFill>
                  <a:schemeClr val="tx1"/>
                </a:solidFill>
              </a:defRPr>
            </a:lvl1pPr>
          </a:lstStyle>
          <a:p>
            <a:pPr lvl="0"/>
            <a:r>
              <a:rPr lang="en-US" dirty="0"/>
              <a:t>Click to edit subtitle styles</a:t>
            </a:r>
          </a:p>
        </p:txBody>
      </p:sp>
      <p:sp>
        <p:nvSpPr>
          <p:cNvPr id="18" name="Text Placeholder 17"/>
          <p:cNvSpPr>
            <a:spLocks noGrp="1"/>
          </p:cNvSpPr>
          <p:nvPr>
            <p:ph type="body" sz="quarter" idx="21" hasCustomPrompt="1"/>
          </p:nvPr>
        </p:nvSpPr>
        <p:spPr>
          <a:xfrm>
            <a:off x="452968" y="3794557"/>
            <a:ext cx="3886200" cy="365760"/>
          </a:xfrm>
        </p:spPr>
        <p:txBody>
          <a:bodyPr tIns="0"/>
          <a:lstStyle>
            <a:lvl1pPr marL="0" indent="0">
              <a:buNone/>
              <a:defRPr sz="1600" b="1">
                <a:solidFill>
                  <a:schemeClr val="tx1"/>
                </a:solidFill>
              </a:defRPr>
            </a:lvl1pPr>
          </a:lstStyle>
          <a:p>
            <a:pPr lvl="0"/>
            <a:r>
              <a:rPr lang="en-US" dirty="0"/>
              <a:t>Click to edit subtitle styles</a:t>
            </a:r>
          </a:p>
        </p:txBody>
      </p:sp>
      <p:sp>
        <p:nvSpPr>
          <p:cNvPr id="20" name="Text Placeholder 19"/>
          <p:cNvSpPr>
            <a:spLocks noGrp="1"/>
          </p:cNvSpPr>
          <p:nvPr>
            <p:ph type="body" sz="quarter" idx="22" hasCustomPrompt="1"/>
          </p:nvPr>
        </p:nvSpPr>
        <p:spPr>
          <a:xfrm>
            <a:off x="4799548" y="3794557"/>
            <a:ext cx="3886200" cy="365760"/>
          </a:xfrm>
        </p:spPr>
        <p:txBody>
          <a:bodyPr tIns="0"/>
          <a:lstStyle>
            <a:lvl1pPr marL="0" indent="0">
              <a:buNone/>
              <a:defRPr sz="1600" b="1">
                <a:solidFill>
                  <a:schemeClr val="tx1"/>
                </a:solidFill>
              </a:defRPr>
            </a:lvl1pPr>
          </a:lstStyle>
          <a:p>
            <a:pPr lvl="0"/>
            <a:r>
              <a:rPr lang="en-US" dirty="0"/>
              <a:t>Click to edit subtitle styles</a:t>
            </a:r>
          </a:p>
        </p:txBody>
      </p:sp>
      <p:sp>
        <p:nvSpPr>
          <p:cNvPr id="4" name="Title 3"/>
          <p:cNvSpPr>
            <a:spLocks noGrp="1"/>
          </p:cNvSpPr>
          <p:nvPr>
            <p:ph type="title" hasCustomPrompt="1"/>
          </p:nvPr>
        </p:nvSpPr>
        <p:spPr/>
        <p:txBody>
          <a:bodyPr/>
          <a:lstStyle>
            <a:lvl1pPr>
              <a:defRPr>
                <a:solidFill>
                  <a:schemeClr val="tx2"/>
                </a:solidFill>
              </a:defRPr>
            </a:lvl1pPr>
          </a:lstStyle>
          <a:p>
            <a:r>
              <a:rPr lang="en-US" dirty="0"/>
              <a:t>Click to edit 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5" name="Content Placeholder 2"/>
          <p:cNvSpPr>
            <a:spLocks noGrp="1"/>
          </p:cNvSpPr>
          <p:nvPr>
            <p:ph idx="13" hasCustomPrompt="1"/>
          </p:nvPr>
        </p:nvSpPr>
        <p:spPr>
          <a:xfrm>
            <a:off x="4915646" y="1667430"/>
            <a:ext cx="3770101" cy="4180703"/>
          </a:xfrm>
          <a:prstGeom prst="rect">
            <a:avLst/>
          </a:prstGeom>
        </p:spPr>
        <p:txBody>
          <a:bodyPr tIns="0" bIns="0" rtlCol="0">
            <a:noAutofit/>
          </a:bodyPr>
          <a:lstStyle>
            <a:lvl1pPr marL="0" indent="0">
              <a:spcBef>
                <a:spcPts val="0"/>
              </a:spcBef>
              <a:spcAft>
                <a:spcPts val="0"/>
              </a:spcAft>
              <a:buNone/>
              <a:defRPr lang="en-US" sz="1400" b="0" dirty="0" smtClean="0">
                <a:solidFill>
                  <a:schemeClr val="tx2"/>
                </a:solidFill>
              </a:defRPr>
            </a:lvl1pPr>
            <a:lvl2pPr marL="118872" marR="0" indent="-118872" algn="l" defTabSz="914400" rtl="0" eaLnBrk="0" fontAlgn="base" latinLnBrk="0" hangingPunct="0">
              <a:lnSpc>
                <a:spcPct val="114000"/>
              </a:lnSpc>
              <a:spcBef>
                <a:spcPts val="0"/>
              </a:spcBef>
              <a:spcAft>
                <a:spcPts val="600"/>
              </a:spcAft>
              <a:buClrTx/>
              <a:buSzTx/>
              <a:buFont typeface="Arial" pitchFamily="34" charset="0"/>
              <a:buChar char="•"/>
              <a:tabLst/>
              <a:defRPr lang="en-US" sz="1000" baseline="0" dirty="0" smtClean="0">
                <a:solidFill>
                  <a:srgbClr val="000000"/>
                </a:solidFill>
              </a:defRPr>
            </a:lvl2pPr>
            <a:lvl3pPr>
              <a:defRPr lang="en-US" sz="1000" dirty="0" smtClean="0"/>
            </a:lvl3pPr>
            <a:lvl4pPr>
              <a:defRPr lang="en-US" sz="1000" dirty="0" smtClean="0"/>
            </a:lvl4pPr>
            <a:lvl5pPr>
              <a:defRPr lang="en-US" sz="1000" dirty="0"/>
            </a:lvl5pPr>
          </a:lstStyle>
          <a:p>
            <a:pPr lvl="0"/>
            <a:r>
              <a:rPr lang="en-US" dirty="0"/>
              <a:t>Click to edit subhead styles</a:t>
            </a:r>
          </a:p>
          <a:p>
            <a:pPr lvl="1"/>
            <a:r>
              <a:rPr lang="en-US" dirty="0"/>
              <a:t>Second level</a:t>
            </a:r>
          </a:p>
          <a:p>
            <a:pPr lvl="1"/>
            <a:r>
              <a:rPr lang="en-US" dirty="0"/>
              <a:t>Second level</a:t>
            </a:r>
          </a:p>
          <a:p>
            <a:pPr lvl="1"/>
            <a:endParaRPr lang="en-US" dirty="0"/>
          </a:p>
          <a:p>
            <a:pPr lvl="1"/>
            <a:endParaRPr lang="en-US" dirty="0"/>
          </a:p>
        </p:txBody>
      </p:sp>
      <p:sp>
        <p:nvSpPr>
          <p:cNvPr id="4" name="Title 3"/>
          <p:cNvSpPr>
            <a:spLocks noGrp="1"/>
          </p:cNvSpPr>
          <p:nvPr>
            <p:ph type="title" hasCustomPrompt="1"/>
          </p:nvPr>
        </p:nvSpPr>
        <p:spPr/>
        <p:txBody>
          <a:bodyPr/>
          <a:lstStyle>
            <a:lvl1pPr>
              <a:defRPr>
                <a:solidFill>
                  <a:schemeClr val="tx2"/>
                </a:solidFill>
              </a:defRPr>
            </a:lvl1pPr>
          </a:lstStyle>
          <a:p>
            <a:r>
              <a:rPr lang="en-US" dirty="0"/>
              <a:t>Click to edit title style</a:t>
            </a:r>
          </a:p>
        </p:txBody>
      </p:sp>
      <p:sp>
        <p:nvSpPr>
          <p:cNvPr id="12" name="Content Placeholder 2"/>
          <p:cNvSpPr>
            <a:spLocks noGrp="1"/>
          </p:cNvSpPr>
          <p:nvPr>
            <p:ph idx="1" hasCustomPrompt="1"/>
          </p:nvPr>
        </p:nvSpPr>
        <p:spPr>
          <a:xfrm>
            <a:off x="631568" y="2862649"/>
            <a:ext cx="3711832" cy="2986216"/>
          </a:xfrm>
          <a:prstGeom prst="rect">
            <a:avLst/>
          </a:prstGeom>
        </p:spPr>
        <p:txBody>
          <a:bodyPr tIns="0" bIns="0" rtlCol="0">
            <a:noAutofit/>
          </a:bodyPr>
          <a:lstStyle>
            <a:lvl1pPr marL="0" indent="0">
              <a:spcBef>
                <a:spcPts val="0"/>
              </a:spcBef>
              <a:spcAft>
                <a:spcPts val="0"/>
              </a:spcAft>
              <a:buNone/>
              <a:defRPr lang="en-US" sz="1400" b="0" baseline="0" dirty="0" smtClean="0">
                <a:solidFill>
                  <a:schemeClr val="tx2"/>
                </a:solidFill>
              </a:defRPr>
            </a:lvl1pPr>
            <a:lvl2pPr marL="4763" indent="0">
              <a:spcBef>
                <a:spcPts val="0"/>
              </a:spcBef>
              <a:spcAft>
                <a:spcPts val="900"/>
              </a:spcAft>
              <a:buNone/>
              <a:defRPr lang="en-US" sz="1000" dirty="0" smtClean="0">
                <a:solidFill>
                  <a:srgbClr val="000000"/>
                </a:solidFill>
              </a:defRPr>
            </a:lvl2pPr>
            <a:lvl3pPr>
              <a:defRPr lang="en-US" sz="1000" dirty="0" smtClean="0"/>
            </a:lvl3pPr>
            <a:lvl4pPr>
              <a:defRPr lang="en-US" sz="1000" dirty="0" smtClean="0"/>
            </a:lvl4pPr>
            <a:lvl5pPr>
              <a:defRPr lang="en-US" sz="1000" dirty="0"/>
            </a:lvl5pPr>
          </a:lstStyle>
          <a:p>
            <a:pPr lvl="0"/>
            <a:r>
              <a:rPr lang="en-US" dirty="0"/>
              <a:t>Click to edit subhead styles</a:t>
            </a:r>
          </a:p>
          <a:p>
            <a:pPr lvl="1"/>
            <a:r>
              <a:rPr lang="en-US" dirty="0"/>
              <a:t>Second level</a:t>
            </a:r>
          </a:p>
        </p:txBody>
      </p:sp>
      <p:sp>
        <p:nvSpPr>
          <p:cNvPr id="13" name="Content Placeholder 2"/>
          <p:cNvSpPr>
            <a:spLocks noGrp="1"/>
          </p:cNvSpPr>
          <p:nvPr>
            <p:ph idx="14" hasCustomPrompt="1"/>
          </p:nvPr>
        </p:nvSpPr>
        <p:spPr>
          <a:xfrm>
            <a:off x="1201350" y="1668162"/>
            <a:ext cx="3142049" cy="878703"/>
          </a:xfrm>
          <a:prstGeom prst="rect">
            <a:avLst/>
          </a:prstGeom>
        </p:spPr>
        <p:txBody>
          <a:bodyPr tIns="0" bIns="0" rtlCol="0">
            <a:noAutofit/>
          </a:bodyPr>
          <a:lstStyle>
            <a:lvl1pPr marL="0" indent="0">
              <a:spcBef>
                <a:spcPts val="0"/>
              </a:spcBef>
              <a:spcAft>
                <a:spcPts val="0"/>
              </a:spcAft>
              <a:buNone/>
              <a:defRPr lang="en-US" sz="1400" b="0" dirty="0" smtClean="0">
                <a:solidFill>
                  <a:schemeClr val="tx2"/>
                </a:solidFill>
              </a:defRPr>
            </a:lvl1pPr>
            <a:lvl2pPr marL="4763" indent="0">
              <a:spcBef>
                <a:spcPts val="0"/>
              </a:spcBef>
              <a:buNone/>
              <a:defRPr lang="en-US" sz="1000" dirty="0" smtClean="0">
                <a:solidFill>
                  <a:srgbClr val="000000"/>
                </a:solidFill>
              </a:defRPr>
            </a:lvl2pPr>
            <a:lvl3pPr>
              <a:defRPr lang="en-US" sz="1000" dirty="0" smtClean="0"/>
            </a:lvl3pPr>
            <a:lvl4pPr>
              <a:defRPr lang="en-US" sz="1000" dirty="0" smtClean="0"/>
            </a:lvl4pPr>
            <a:lvl5pPr>
              <a:defRPr lang="en-US" sz="1000" dirty="0"/>
            </a:lvl5pPr>
          </a:lstStyle>
          <a:p>
            <a:pPr lvl="0"/>
            <a:r>
              <a:rPr lang="en-US" dirty="0"/>
              <a:t>Click to edit subhead styles</a:t>
            </a:r>
          </a:p>
          <a:p>
            <a:pPr lvl="1"/>
            <a:r>
              <a:rPr lang="en-US" dirty="0"/>
              <a:t>Second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solidFill>
                  <a:schemeClr val="tx2"/>
                </a:solidFill>
              </a:defRPr>
            </a:lvl1pPr>
          </a:lstStyle>
          <a:p>
            <a:r>
              <a:rPr lang="en-US" dirty="0"/>
              <a:t>Click to edit 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Content Placeholder 3"/>
          <p:cNvSpPr>
            <a:spLocks noGrp="1"/>
          </p:cNvSpPr>
          <p:nvPr>
            <p:ph sz="quarter" idx="13" hasCustomPrompt="1"/>
          </p:nvPr>
        </p:nvSpPr>
        <p:spPr>
          <a:xfrm>
            <a:off x="3466571" y="1360482"/>
            <a:ext cx="5214415" cy="4519879"/>
          </a:xfrm>
        </p:spPr>
        <p:txBody>
          <a:bodyPr tIns="0"/>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hasCustomPrompt="1"/>
          </p:nvPr>
        </p:nvSpPr>
        <p:spPr>
          <a:xfrm>
            <a:off x="452438" y="1369274"/>
            <a:ext cx="2560320" cy="4519872"/>
          </a:xfrm>
        </p:spPr>
        <p:txBody>
          <a:bodyPr tIns="0"/>
          <a:lstStyle>
            <a:lvl1pPr marL="0" indent="0">
              <a:buNone/>
              <a:defRPr sz="1600" b="1">
                <a:solidFill>
                  <a:schemeClr val="tx1"/>
                </a:solidFill>
              </a:defRPr>
            </a:lvl1pPr>
          </a:lstStyle>
          <a:p>
            <a:pPr lvl="0"/>
            <a:r>
              <a:rPr lang="en-US" dirty="0"/>
              <a:t>Click to edit subtitle styles</a:t>
            </a:r>
          </a:p>
        </p:txBody>
      </p:sp>
      <p:sp>
        <p:nvSpPr>
          <p:cNvPr id="3" name="Title 2"/>
          <p:cNvSpPr>
            <a:spLocks noGrp="1"/>
          </p:cNvSpPr>
          <p:nvPr>
            <p:ph type="title" hasCustomPrompt="1"/>
          </p:nvPr>
        </p:nvSpPr>
        <p:spPr/>
        <p:txBody>
          <a:bodyPr/>
          <a:lstStyle>
            <a:lvl1pPr>
              <a:defRPr>
                <a:solidFill>
                  <a:schemeClr val="tx2"/>
                </a:solidFill>
              </a:defRPr>
            </a:lvl1pPr>
          </a:lstStyle>
          <a:p>
            <a:r>
              <a:rPr lang="en-US" dirty="0"/>
              <a:t>Click to edit title style</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Text Placeholder 13"/>
          <p:cNvSpPr>
            <a:spLocks noGrp="1"/>
          </p:cNvSpPr>
          <p:nvPr>
            <p:ph type="body" sz="quarter" idx="14" hasCustomPrompt="1"/>
          </p:nvPr>
        </p:nvSpPr>
        <p:spPr>
          <a:xfrm>
            <a:off x="452437" y="1360482"/>
            <a:ext cx="2730377" cy="4519872"/>
          </a:xfrm>
        </p:spPr>
        <p:txBody>
          <a:bodyPr tIns="0"/>
          <a:lstStyle>
            <a:lvl1pPr marL="0" indent="0">
              <a:buNone/>
              <a:defRPr sz="1600" b="1">
                <a:solidFill>
                  <a:schemeClr val="tx1"/>
                </a:solidFill>
              </a:defRPr>
            </a:lvl1pPr>
          </a:lstStyle>
          <a:p>
            <a:pPr lvl="0"/>
            <a:r>
              <a:rPr lang="en-US" dirty="0"/>
              <a:t>Click to edit subtitle text styles</a:t>
            </a:r>
          </a:p>
        </p:txBody>
      </p:sp>
      <p:sp>
        <p:nvSpPr>
          <p:cNvPr id="6" name="Picture Placeholder 5"/>
          <p:cNvSpPr>
            <a:spLocks noGrp="1"/>
          </p:cNvSpPr>
          <p:nvPr>
            <p:ph type="pic" sz="quarter" idx="15"/>
          </p:nvPr>
        </p:nvSpPr>
        <p:spPr>
          <a:xfrm>
            <a:off x="3469958" y="1360482"/>
            <a:ext cx="5221224" cy="4526280"/>
          </a:xfrm>
          <a:noFill/>
        </p:spPr>
        <p:txBody>
          <a:bodyPr tIns="0" rtlCol="0">
            <a:noAutofit/>
          </a:bodyPr>
          <a:lstStyle>
            <a:lvl1pPr marL="0" indent="0">
              <a:buNone/>
              <a:defRPr sz="1600"/>
            </a:lvl1pPr>
          </a:lstStyle>
          <a:p>
            <a:pPr lvl="0"/>
            <a:r>
              <a:rPr lang="en-US" noProof="0" dirty="0"/>
              <a:t>Drag picture to placeholder or click icon to add</a:t>
            </a:r>
          </a:p>
        </p:txBody>
      </p:sp>
      <p:sp>
        <p:nvSpPr>
          <p:cNvPr id="3" name="Title 2"/>
          <p:cNvSpPr>
            <a:spLocks noGrp="1"/>
          </p:cNvSpPr>
          <p:nvPr>
            <p:ph type="title" hasCustomPrompt="1"/>
          </p:nvPr>
        </p:nvSpPr>
        <p:spPr/>
        <p:txBody>
          <a:bodyPr/>
          <a:lstStyle>
            <a:lvl1pPr>
              <a:defRPr>
                <a:solidFill>
                  <a:schemeClr val="tx2"/>
                </a:solidFill>
              </a:defRPr>
            </a:lvl1pPr>
          </a:lstStyle>
          <a:p>
            <a:r>
              <a:rPr lang="en-US" dirty="0"/>
              <a:t>Click to edit title style</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ack Page">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5975350"/>
            <a:ext cx="9144000" cy="882650"/>
          </a:xfrm>
          <a:prstGeom prst="rect">
            <a:avLst/>
          </a:prstGeom>
          <a:solidFill>
            <a:schemeClr val="bg1"/>
          </a:solidFill>
          <a:ln>
            <a:noFill/>
          </a:ln>
          <a:extLst/>
        </p:spPr>
        <p:txBody>
          <a:bodyPr wrap="none" anchor="ctr"/>
          <a:lstStyle/>
          <a:p>
            <a:pPr eaLnBrk="0" hangingPunct="0">
              <a:defRPr/>
            </a:pPr>
            <a:endParaRPr lang="en-US" sz="2400" dirty="0">
              <a:solidFill>
                <a:srgbClr val="000000"/>
              </a:solidFill>
              <a:latin typeface="Calibri" panose="020F0502020204030204" pitchFamily="34" charset="0"/>
              <a:ea typeface="ＭＳ Ｐゴシック" charset="0"/>
              <a:cs typeface="ＭＳ Ｐゴシック" charset="0"/>
            </a:endParaRPr>
          </a:p>
        </p:txBody>
      </p:sp>
      <p:pic>
        <p:nvPicPr>
          <p:cNvPr id="6"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455613" y="6258806"/>
            <a:ext cx="1262062" cy="269671"/>
          </a:xfrm>
          <a:prstGeom prst="rect">
            <a:avLst/>
          </a:prstGeom>
          <a:noFill/>
          <a:ln w="9525">
            <a:noFill/>
            <a:miter lim="800000"/>
            <a:headEnd/>
            <a:tailEnd/>
          </a:ln>
        </p:spPr>
      </p:pic>
      <p:sp>
        <p:nvSpPr>
          <p:cNvPr id="5" name="TextBox 4"/>
          <p:cNvSpPr txBox="1"/>
          <p:nvPr userDrawn="1"/>
        </p:nvSpPr>
        <p:spPr>
          <a:xfrm>
            <a:off x="5840228" y="6251659"/>
            <a:ext cx="30988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lgn="r"/>
            <a:r>
              <a:rPr lang="en-US" sz="1400" b="0" dirty="0">
                <a:solidFill>
                  <a:schemeClr val="tx2"/>
                </a:solidFill>
                <a:latin typeface="+mn-lt"/>
              </a:rPr>
              <a:t>Life’s better when we’re connected®</a:t>
            </a:r>
            <a:endParaRPr lang="en-US" sz="1200" b="0" baseline="37000" dirty="0">
              <a:solidFill>
                <a:schemeClr val="tx2"/>
              </a:solidFill>
              <a:latin typeface="+mn-lt"/>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05840"/>
          </a:xfrm>
        </p:spPr>
        <p:txBody>
          <a:bodyPr/>
          <a:lstStyle/>
          <a:p>
            <a:r>
              <a:rPr lang="en-US" dirty="0"/>
              <a:t>Click to edit Master title style</a:t>
            </a:r>
          </a:p>
        </p:txBody>
      </p:sp>
      <p:sp>
        <p:nvSpPr>
          <p:cNvPr id="3" name="Content Placeholder 2"/>
          <p:cNvSpPr>
            <a:spLocks noGrp="1"/>
          </p:cNvSpPr>
          <p:nvPr>
            <p:ph idx="1"/>
          </p:nvPr>
        </p:nvSpPr>
        <p:spPr>
          <a:xfrm>
            <a:off x="484187" y="1828800"/>
            <a:ext cx="8174903" cy="3931920"/>
          </a:xfrm>
        </p:spPr>
        <p:txBody>
          <a:bodyPr/>
          <a:lstStyle>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53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14800"/>
          </a:xfrm>
          <a:prstGeom prst="rect">
            <a:avLst/>
          </a:prstGeom>
        </p:spPr>
        <p:txBody>
          <a:bodyPr tIns="0" bIns="0"/>
          <a:lstStyle>
            <a:lvl1pPr marL="0" indent="0">
              <a:defRPr b="0">
                <a:solidFill>
                  <a:schemeClr val="tx1"/>
                </a:solidFill>
                <a:latin typeface="Calibri"/>
                <a:cs typeface="Calibri"/>
              </a:defRPr>
            </a:lvl1pPr>
            <a:lvl2pPr marL="225425" indent="-225425">
              <a:buFont typeface="Times New Roman" pitchFamily="18" charset="0"/>
              <a:buChar char="▪"/>
              <a:defRPr sz="1800">
                <a:latin typeface="Calibri"/>
                <a:cs typeface="Calibri"/>
              </a:defRPr>
            </a:lvl2pPr>
            <a:lvl3pPr marL="460375" indent="-234950">
              <a:defRPr sz="1800">
                <a:latin typeface="Calibri"/>
                <a:cs typeface="Calibri"/>
              </a:defRPr>
            </a:lvl3pPr>
            <a:lvl4pPr marL="687388" indent="-227013">
              <a:defRPr sz="1800">
                <a:latin typeface="Calibri"/>
                <a:cs typeface="Calibri"/>
              </a:defRPr>
            </a:lvl4pPr>
            <a:lvl5pPr marL="912813" indent="-225425">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457200"/>
            <a:ext cx="8229600" cy="914400"/>
          </a:xfrm>
          <a:prstGeom prst="rect">
            <a:avLst/>
          </a:prstGeom>
        </p:spPr>
        <p:txBody>
          <a:bodyPr tIns="0" bIns="0"/>
          <a:lstStyle>
            <a:lvl1pPr>
              <a:lnSpc>
                <a:spcPts val="3200"/>
              </a:lnSpc>
              <a:defRPr b="0" baseline="0">
                <a:solidFill>
                  <a:schemeClr val="accent1"/>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175091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Half Bull">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459609"/>
            <a:ext cx="5515184" cy="1915291"/>
          </a:xfrm>
        </p:spPr>
        <p:txBody>
          <a:bodyPr/>
          <a:lstStyle>
            <a:lvl1pPr>
              <a:defRPr sz="3600">
                <a:solidFill>
                  <a:schemeClr val="bg1"/>
                </a:solidFill>
              </a:defRPr>
            </a:lvl1pPr>
          </a:lstStyle>
          <a:p>
            <a:r>
              <a:rPr lang="en-US" dirty="0"/>
              <a:t>Click to edit title style</a:t>
            </a:r>
          </a:p>
        </p:txBody>
      </p:sp>
      <p:sp>
        <p:nvSpPr>
          <p:cNvPr id="8" name="Subtitle 2"/>
          <p:cNvSpPr>
            <a:spLocks noGrp="1"/>
          </p:cNvSpPr>
          <p:nvPr>
            <p:ph type="subTitle" idx="1" hasCustomPrompt="1"/>
          </p:nvPr>
        </p:nvSpPr>
        <p:spPr>
          <a:xfrm>
            <a:off x="457200" y="2889249"/>
            <a:ext cx="4142232" cy="959419"/>
          </a:xfrm>
        </p:spPr>
        <p:txBody>
          <a:bodyPr/>
          <a:lstStyle>
            <a:lvl1pPr marL="0" indent="1588">
              <a:buNone/>
              <a:defRPr sz="2000">
                <a:solidFill>
                  <a:schemeClr val="bg1"/>
                </a:solidFill>
              </a:defRPr>
            </a:lvl1pPr>
          </a:lstStyle>
          <a:p>
            <a:r>
              <a:rPr lang="en-US" dirty="0"/>
              <a:t>Presented by</a:t>
            </a:r>
          </a:p>
          <a:p>
            <a:r>
              <a:rPr lang="en-US" dirty="0"/>
              <a:t>First Name Last Name</a:t>
            </a:r>
          </a:p>
        </p:txBody>
      </p:sp>
      <p:sp>
        <p:nvSpPr>
          <p:cNvPr id="5" name="Text Placeholder 8"/>
          <p:cNvSpPr>
            <a:spLocks noGrp="1"/>
          </p:cNvSpPr>
          <p:nvPr>
            <p:ph type="body" sz="quarter" idx="10" hasCustomPrompt="1"/>
          </p:nvPr>
        </p:nvSpPr>
        <p:spPr>
          <a:xfrm>
            <a:off x="457200" y="4014216"/>
            <a:ext cx="3950208" cy="850392"/>
          </a:xfrm>
        </p:spPr>
        <p:txBody>
          <a:bodyPr tIns="0"/>
          <a:lstStyle>
            <a:lvl1pPr>
              <a:buNone/>
              <a:defRPr sz="1800" baseline="0">
                <a:solidFill>
                  <a:schemeClr val="bg1"/>
                </a:solidFill>
              </a:defRPr>
            </a:lvl1pPr>
          </a:lstStyle>
          <a:p>
            <a:pPr lvl="0"/>
            <a:r>
              <a:rPr lang="en-US" dirty="0"/>
              <a:t>Date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455614" y="6270713"/>
            <a:ext cx="1262060" cy="269671"/>
          </a:xfrm>
          <a:prstGeom prst="rect">
            <a:avLst/>
          </a:prstGeom>
          <a:noFill/>
          <a:ln w="9525">
            <a:noFill/>
            <a:miter lim="800000"/>
            <a:headEnd/>
            <a:tailEnd/>
          </a:ln>
        </p:spPr>
      </p:pic>
      <p:sp>
        <p:nvSpPr>
          <p:cNvPr id="9" name="TextBox 8"/>
          <p:cNvSpPr txBox="1"/>
          <p:nvPr userDrawn="1"/>
        </p:nvSpPr>
        <p:spPr>
          <a:xfrm>
            <a:off x="5840228" y="6251659"/>
            <a:ext cx="30988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lgn="r"/>
            <a:r>
              <a:rPr lang="en-US" sz="1400" b="0" dirty="0">
                <a:solidFill>
                  <a:schemeClr val="bg1"/>
                </a:solidFill>
                <a:latin typeface="+mn-lt"/>
              </a:rPr>
              <a:t>Life’s better when we’re connected®</a:t>
            </a:r>
            <a:endParaRPr lang="en-US" sz="1200" b="0" baseline="37000" dirty="0">
              <a:solidFill>
                <a:schemeClr val="bg1"/>
              </a:solidFill>
              <a:latin typeface="+mn-lt"/>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nl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232" y="1351149"/>
            <a:ext cx="8229600" cy="4516438"/>
          </a:xfrm>
          <a:prstGeom prst="rect">
            <a:avLst/>
          </a:prstGeom>
        </p:spPr>
        <p:txBody>
          <a:bodyPr tIns="0" rtlCol="0">
            <a:noAutofit/>
          </a:bodyPr>
          <a:lstStyle>
            <a:lvl1pPr>
              <a:defRPr lang="en-US" dirty="0" smtClean="0">
                <a:solidFill>
                  <a:srgbClr val="000000"/>
                </a:solidFill>
              </a:defRPr>
            </a:lvl1pPr>
            <a:lvl2pPr>
              <a:defRPr lang="en-US" dirty="0" smtClean="0">
                <a:solidFill>
                  <a:srgbClr val="000000"/>
                </a:solidFill>
              </a:defRPr>
            </a:lvl2pPr>
            <a:lvl3pPr>
              <a:defRPr lang="en-US" dirty="0" smtClean="0">
                <a:solidFill>
                  <a:srgbClr val="000000"/>
                </a:solidFill>
              </a:defRPr>
            </a:lvl3pPr>
            <a:lvl4pPr>
              <a:defRPr lang="en-US" dirty="0" smtClean="0">
                <a:solidFill>
                  <a:srgbClr val="000000"/>
                </a:solidFill>
              </a:defRPr>
            </a:lvl4pPr>
            <a:lvl5pPr>
              <a:defRPr lang="en-US" dirty="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itle 3"/>
          <p:cNvSpPr>
            <a:spLocks noGrp="1"/>
          </p:cNvSpPr>
          <p:nvPr>
            <p:ph type="title" hasCustomPrompt="1"/>
          </p:nvPr>
        </p:nvSpPr>
        <p:spPr>
          <a:xfrm>
            <a:off x="454532" y="319088"/>
            <a:ext cx="8228013" cy="811212"/>
          </a:xfrm>
        </p:spPr>
        <p:txBody>
          <a:bodyPr/>
          <a:lstStyle>
            <a:lvl1pPr>
              <a:defRPr/>
            </a:lvl1pPr>
          </a:lstStyle>
          <a:p>
            <a:r>
              <a:rPr lang="en-US" dirty="0"/>
              <a:t>Click to edit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ullet No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4" name="Content Placeholder 3"/>
          <p:cNvSpPr>
            <a:spLocks noGrp="1"/>
          </p:cNvSpPr>
          <p:nvPr>
            <p:ph sz="quarter" idx="10" hasCustomPrompt="1"/>
          </p:nvPr>
        </p:nvSpPr>
        <p:spPr>
          <a:xfrm>
            <a:off x="455613" y="1353530"/>
            <a:ext cx="8234362" cy="2409825"/>
          </a:xfrm>
        </p:spPr>
        <p:txBody>
          <a:bodyPr tIns="0"/>
          <a:lstStyle>
            <a:lvl1pPr>
              <a:defRPr sz="1600"/>
            </a:lvl1pPr>
            <a:lvl2pPr>
              <a:defRPr sz="1600"/>
            </a:lvl2pPr>
            <a:lvl3pPr>
              <a:defRPr sz="1600"/>
            </a:lvl3pPr>
            <a:lvl4pPr>
              <a:defRPr sz="1600"/>
            </a:lvl4pPr>
            <a:lvl5pPr>
              <a:defRPr sz="16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1" hasCustomPrompt="1"/>
          </p:nvPr>
        </p:nvSpPr>
        <p:spPr>
          <a:xfrm>
            <a:off x="455613" y="3730752"/>
            <a:ext cx="8234362" cy="1872762"/>
          </a:xfrm>
        </p:spPr>
        <p:txBody>
          <a:bodyPr/>
          <a:lstStyle>
            <a:lvl1pPr marL="0" indent="0">
              <a:buNone/>
              <a:defRPr sz="1600" b="1" i="0" baseline="0">
                <a:solidFill>
                  <a:schemeClr val="tx2"/>
                </a:solidFill>
              </a:defRPr>
            </a:lvl1pPr>
            <a:lvl2pPr marL="0" indent="0">
              <a:buNone/>
              <a:defRPr b="0" baseline="0">
                <a:solidFill>
                  <a:schemeClr val="tx1"/>
                </a:solidFill>
              </a:defRPr>
            </a:lvl2pPr>
            <a:lvl3pPr marL="0" indent="0">
              <a:buNone/>
              <a:defRPr sz="1600"/>
            </a:lvl3pPr>
          </a:lstStyle>
          <a:p>
            <a:pPr lvl="0"/>
            <a:r>
              <a:rPr lang="en-US" dirty="0"/>
              <a:t>Click to edit subhead styles</a:t>
            </a:r>
          </a:p>
          <a:p>
            <a:pPr lvl="2"/>
            <a:r>
              <a:rPr lang="en-US" dirty="0"/>
              <a:t>Click to edit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with Bullet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4" name="Table Placeholder 3"/>
          <p:cNvSpPr>
            <a:spLocks noGrp="1"/>
          </p:cNvSpPr>
          <p:nvPr>
            <p:ph type="tbl" sz="quarter" idx="10" hasCustomPrompt="1"/>
          </p:nvPr>
        </p:nvSpPr>
        <p:spPr>
          <a:xfrm>
            <a:off x="455613" y="1353530"/>
            <a:ext cx="8234362" cy="2567839"/>
          </a:xfrm>
        </p:spPr>
        <p:txBody>
          <a:bodyPr tIns="0"/>
          <a:lstStyle>
            <a:lvl1pPr>
              <a:buNone/>
              <a:defRPr/>
            </a:lvl1pPr>
          </a:lstStyle>
          <a:p>
            <a:r>
              <a:rPr lang="en-US" dirty="0"/>
              <a:t>Insert Table</a:t>
            </a:r>
          </a:p>
        </p:txBody>
      </p:sp>
      <p:sp>
        <p:nvSpPr>
          <p:cNvPr id="6" name="Text Placeholder 5"/>
          <p:cNvSpPr>
            <a:spLocks noGrp="1"/>
          </p:cNvSpPr>
          <p:nvPr>
            <p:ph type="body" sz="quarter" idx="11" hasCustomPrompt="1"/>
          </p:nvPr>
        </p:nvSpPr>
        <p:spPr>
          <a:xfrm>
            <a:off x="455613" y="4041648"/>
            <a:ext cx="8234362" cy="1655064"/>
          </a:xfrm>
        </p:spPr>
        <p:txBody>
          <a:bodyPr/>
          <a:lstStyle>
            <a:lvl1pPr marL="0" indent="-118872">
              <a:defRPr sz="1200"/>
            </a:lvl1pPr>
          </a:lstStyle>
          <a:p>
            <a:pPr lvl="0"/>
            <a:r>
              <a:rPr lang="en-US" dirty="0"/>
              <a:t>Click to edit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3232" y="1351149"/>
            <a:ext cx="8229600" cy="4516438"/>
          </a:xfrm>
          <a:prstGeom prst="rect">
            <a:avLst/>
          </a:prstGeom>
        </p:spPr>
        <p:txBody>
          <a:bodyPr tIns="0" rtlCol="0">
            <a:noAutofit/>
          </a:bodyPr>
          <a:lstStyle>
            <a:lvl1pPr>
              <a:defRPr lang="en-US" dirty="0" smtClean="0">
                <a:solidFill>
                  <a:srgbClr val="000000"/>
                </a:solidFill>
              </a:defRPr>
            </a:lvl1pPr>
            <a:lvl2pPr>
              <a:defRPr lang="en-US" dirty="0" smtClean="0">
                <a:solidFill>
                  <a:srgbClr val="000000"/>
                </a:solidFill>
              </a:defRPr>
            </a:lvl2pPr>
            <a:lvl3pPr>
              <a:defRPr lang="en-US" dirty="0" smtClean="0">
                <a:solidFill>
                  <a:srgbClr val="000000"/>
                </a:solidFill>
              </a:defRPr>
            </a:lvl3pPr>
            <a:lvl4pPr>
              <a:defRPr lang="en-US" dirty="0" smtClean="0">
                <a:solidFill>
                  <a:srgbClr val="000000"/>
                </a:solidFill>
              </a:defRPr>
            </a:lvl4pPr>
            <a:lvl5pPr>
              <a:defRPr lang="en-US" dirty="0">
                <a:solidFill>
                  <a:srgbClr val="000000"/>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hasCustomPrompt="1"/>
          </p:nvPr>
        </p:nvSpPr>
        <p:spPr>
          <a:xfrm>
            <a:off x="454532" y="319088"/>
            <a:ext cx="8228013" cy="811212"/>
          </a:xfrm>
        </p:spPr>
        <p:txBody>
          <a:bodyPr/>
          <a:lstStyle>
            <a:lvl1pPr>
              <a:defRPr/>
            </a:lvl1pPr>
          </a:lstStyle>
          <a:p>
            <a:r>
              <a:rPr lang="en-US" dirty="0"/>
              <a:t>Click to edit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with Denomination">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4532" y="319088"/>
            <a:ext cx="8228013" cy="811212"/>
          </a:xfrm>
        </p:spPr>
        <p:txBody>
          <a:bodyPr/>
          <a:lstStyle>
            <a:lvl1pPr>
              <a:defRPr>
                <a:solidFill>
                  <a:schemeClr val="tx2"/>
                </a:solidFill>
              </a:defRPr>
            </a:lvl1pPr>
          </a:lstStyle>
          <a:p>
            <a:r>
              <a:rPr lang="en-US" dirty="0"/>
              <a:t>Click to edit title style</a:t>
            </a:r>
          </a:p>
        </p:txBody>
      </p:sp>
      <p:sp>
        <p:nvSpPr>
          <p:cNvPr id="10" name="Text Placeholder 13"/>
          <p:cNvSpPr>
            <a:spLocks noGrp="1"/>
          </p:cNvSpPr>
          <p:nvPr>
            <p:ph type="body" sz="quarter" idx="19" hasCustomPrompt="1"/>
          </p:nvPr>
        </p:nvSpPr>
        <p:spPr>
          <a:xfrm>
            <a:off x="453232" y="1368733"/>
            <a:ext cx="8232472" cy="365760"/>
          </a:xfrm>
        </p:spPr>
        <p:txBody>
          <a:bodyPr tIns="0"/>
          <a:lstStyle>
            <a:lvl1pPr marL="0" indent="0">
              <a:buNone/>
              <a:defRPr sz="2000" b="0">
                <a:solidFill>
                  <a:schemeClr val="tx1"/>
                </a:solidFill>
              </a:defRPr>
            </a:lvl1pPr>
          </a:lstStyle>
          <a:p>
            <a:pPr lvl="0"/>
            <a:r>
              <a:rPr lang="en-US" dirty="0"/>
              <a:t>Click to edit subtitle styles</a:t>
            </a:r>
          </a:p>
        </p:txBody>
      </p:sp>
      <p:sp>
        <p:nvSpPr>
          <p:cNvPr id="13" name="Text Placeholder 13"/>
          <p:cNvSpPr>
            <a:spLocks noGrp="1"/>
          </p:cNvSpPr>
          <p:nvPr>
            <p:ph type="body" sz="quarter" idx="20" hasCustomPrompt="1"/>
          </p:nvPr>
        </p:nvSpPr>
        <p:spPr>
          <a:xfrm>
            <a:off x="456497" y="1860723"/>
            <a:ext cx="3652686" cy="3237230"/>
          </a:xfrm>
        </p:spPr>
        <p:txBody>
          <a:bodyPr tIns="0"/>
          <a:lstStyle>
            <a:lvl1pPr marL="118872" marR="0" indent="-118872" algn="l" defTabSz="914400" rtl="0" eaLnBrk="0" fontAlgn="base" latinLnBrk="0" hangingPunct="0">
              <a:lnSpc>
                <a:spcPct val="114000"/>
              </a:lnSpc>
              <a:spcBef>
                <a:spcPts val="0"/>
              </a:spcBef>
              <a:spcAft>
                <a:spcPts val="600"/>
              </a:spcAft>
              <a:buClrTx/>
              <a:buSzTx/>
              <a:buFont typeface="Arial" pitchFamily="34" charset="0"/>
              <a:buChar char="•"/>
              <a:tabLst/>
              <a:defRPr sz="1600" b="0" baseline="0">
                <a:solidFill>
                  <a:schemeClr val="tx1"/>
                </a:solidFill>
              </a:defRPr>
            </a:lvl1pPr>
          </a:lstStyle>
          <a:p>
            <a:pPr lvl="0"/>
            <a:r>
              <a:rPr lang="en-US" dirty="0"/>
              <a:t>Click to edit text styles</a:t>
            </a:r>
          </a:p>
          <a:p>
            <a:pPr lvl="0"/>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with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43421" y="3279657"/>
            <a:ext cx="5517885" cy="994228"/>
          </a:xfrm>
        </p:spPr>
        <p:txBody>
          <a:bodyPr rtlCol="0">
            <a:noAutofit/>
          </a:bodyPr>
          <a:lstStyle>
            <a:lvl1pPr>
              <a:defRPr lang="en-US" sz="2800" cap="none" baseline="0" dirty="0">
                <a:solidFill>
                  <a:schemeClr val="bg1"/>
                </a:solidFill>
              </a:defRPr>
            </a:lvl1pPr>
          </a:lstStyle>
          <a:p>
            <a:pPr lvl="0"/>
            <a:r>
              <a:rPr lang="en-US" dirty="0"/>
              <a:t>Click to edit Master title style</a:t>
            </a:r>
          </a:p>
        </p:txBody>
      </p:sp>
      <p:sp>
        <p:nvSpPr>
          <p:cNvPr id="6" name="TextBox 5"/>
          <p:cNvSpPr txBox="1"/>
          <p:nvPr userDrawn="1"/>
        </p:nvSpPr>
        <p:spPr>
          <a:xfrm>
            <a:off x="5840228" y="6251659"/>
            <a:ext cx="30988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lgn="r"/>
            <a:r>
              <a:rPr lang="en-US" sz="1400" b="0" dirty="0">
                <a:solidFill>
                  <a:schemeClr val="bg1"/>
                </a:solidFill>
                <a:latin typeface="+mn-lt"/>
              </a:rPr>
              <a:t>Life’s better when we’re connected®</a:t>
            </a:r>
            <a:endParaRPr lang="en-US" sz="1200" b="0" baseline="37000" dirty="0">
              <a:solidFill>
                <a:schemeClr val="bg1"/>
              </a:solidFill>
              <a:latin typeface="+mn-lt"/>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Section Header - with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bwMode="auto">
          <a:xfrm>
            <a:off x="4572291" y="-1588"/>
            <a:ext cx="4572884" cy="6877051"/>
          </a:xfrm>
          <a:prstGeom prst="rect">
            <a:avLst/>
          </a:prstGeom>
          <a:noFill/>
          <a:ln w="9525">
            <a:noFill/>
            <a:miter lim="800000"/>
            <a:headEnd/>
            <a:tailEnd/>
          </a:ln>
        </p:spPr>
      </p:pic>
      <p:pic>
        <p:nvPicPr>
          <p:cNvPr id="3" name="Picture 11" descr="LeftBull_divider 2_rgb.png"/>
          <p:cNvPicPr>
            <a:picLocks noChangeAspect="1"/>
          </p:cNvPicPr>
          <p:nvPr userDrawn="1"/>
        </p:nvPicPr>
        <p:blipFill>
          <a:blip r:embed="rId3"/>
          <a:stretch>
            <a:fillRect/>
          </a:stretch>
        </p:blipFill>
        <p:spPr bwMode="auto">
          <a:xfrm>
            <a:off x="265" y="1"/>
            <a:ext cx="4571999" cy="6857999"/>
          </a:xfrm>
          <a:prstGeom prst="rect">
            <a:avLst/>
          </a:prstGeom>
          <a:noFill/>
          <a:ln w="9525">
            <a:noFill/>
            <a:miter lim="800000"/>
            <a:headEnd/>
            <a:tailEnd/>
          </a:ln>
        </p:spPr>
      </p:pic>
      <p:sp>
        <p:nvSpPr>
          <p:cNvPr id="5" name="Text Box 6"/>
          <p:cNvSpPr txBox="1">
            <a:spLocks noChangeArrowheads="1"/>
          </p:cNvSpPr>
          <p:nvPr userDrawn="1"/>
        </p:nvSpPr>
        <p:spPr bwMode="auto">
          <a:xfrm>
            <a:off x="5029200" y="3867150"/>
            <a:ext cx="3925888" cy="2427288"/>
          </a:xfrm>
          <a:prstGeom prst="rect">
            <a:avLst/>
          </a:prstGeom>
          <a:solidFill>
            <a:schemeClr val="bg2">
              <a:alpha val="80000"/>
            </a:schemeClr>
          </a:solidFill>
          <a:ln w="9525">
            <a:noFill/>
            <a:miter lim="800000"/>
            <a:headEnd/>
            <a:tailEnd/>
          </a:ln>
        </p:spPr>
        <p:txBody>
          <a:bodyPr/>
          <a:lstStyle>
            <a:lvl1pPr algn="ctr" defTabSz="457200" eaLnBrk="0" hangingPunct="0">
              <a:defRPr sz="1200">
                <a:solidFill>
                  <a:schemeClr val="tx1"/>
                </a:solidFill>
                <a:latin typeface="Arial" charset="0"/>
                <a:ea typeface="Geneva" charset="0"/>
              </a:defRPr>
            </a:lvl1pPr>
            <a:lvl2pPr marL="742950" indent="-285750" algn="ctr" defTabSz="457200" eaLnBrk="0" hangingPunct="0">
              <a:defRPr sz="1200">
                <a:solidFill>
                  <a:schemeClr val="tx1"/>
                </a:solidFill>
                <a:latin typeface="Arial" charset="0"/>
                <a:ea typeface="Geneva" charset="0"/>
              </a:defRPr>
            </a:lvl2pPr>
            <a:lvl3pPr marL="1143000" indent="-228600" algn="ctr" defTabSz="457200" eaLnBrk="0" hangingPunct="0">
              <a:defRPr sz="1200">
                <a:solidFill>
                  <a:schemeClr val="tx1"/>
                </a:solidFill>
                <a:latin typeface="Arial" charset="0"/>
                <a:ea typeface="Geneva" charset="0"/>
              </a:defRPr>
            </a:lvl3pPr>
            <a:lvl4pPr marL="1600200" indent="-228600" algn="ctr" defTabSz="457200" eaLnBrk="0" hangingPunct="0">
              <a:defRPr sz="1200">
                <a:solidFill>
                  <a:schemeClr val="tx1"/>
                </a:solidFill>
                <a:latin typeface="Arial" charset="0"/>
                <a:ea typeface="Geneva" charset="0"/>
              </a:defRPr>
            </a:lvl4pPr>
            <a:lvl5pPr marL="2057400" indent="-228600" algn="ctr" defTabSz="457200" eaLnBrk="0" hangingPunct="0">
              <a:defRPr sz="1200">
                <a:solidFill>
                  <a:schemeClr val="tx1"/>
                </a:solidFill>
                <a:latin typeface="Arial" charset="0"/>
                <a:ea typeface="Geneva" charset="0"/>
              </a:defRPr>
            </a:lvl5pPr>
            <a:lvl6pPr marL="2514600" indent="-228600" algn="ctr" eaLnBrk="0" fontAlgn="base" hangingPunct="0">
              <a:spcBef>
                <a:spcPct val="0"/>
              </a:spcBef>
              <a:spcAft>
                <a:spcPct val="0"/>
              </a:spcAft>
              <a:defRPr sz="1200">
                <a:solidFill>
                  <a:schemeClr val="tx1"/>
                </a:solidFill>
                <a:latin typeface="Arial" charset="0"/>
                <a:ea typeface="Geneva" charset="0"/>
              </a:defRPr>
            </a:lvl6pPr>
            <a:lvl7pPr marL="2971800" indent="-228600" algn="ctr" eaLnBrk="0" fontAlgn="base" hangingPunct="0">
              <a:spcBef>
                <a:spcPct val="0"/>
              </a:spcBef>
              <a:spcAft>
                <a:spcPct val="0"/>
              </a:spcAft>
              <a:defRPr sz="1200">
                <a:solidFill>
                  <a:schemeClr val="tx1"/>
                </a:solidFill>
                <a:latin typeface="Arial" charset="0"/>
                <a:ea typeface="Geneva" charset="0"/>
              </a:defRPr>
            </a:lvl7pPr>
            <a:lvl8pPr marL="3429000" indent="-228600" algn="ctr" eaLnBrk="0" fontAlgn="base" hangingPunct="0">
              <a:spcBef>
                <a:spcPct val="0"/>
              </a:spcBef>
              <a:spcAft>
                <a:spcPct val="0"/>
              </a:spcAft>
              <a:defRPr sz="1200">
                <a:solidFill>
                  <a:schemeClr val="tx1"/>
                </a:solidFill>
                <a:latin typeface="Arial" charset="0"/>
                <a:ea typeface="Geneva" charset="0"/>
              </a:defRPr>
            </a:lvl8pPr>
            <a:lvl9pPr marL="3886200" indent="-228600" algn="ctr" eaLnBrk="0" fontAlgn="base" hangingPunct="0">
              <a:spcBef>
                <a:spcPct val="0"/>
              </a:spcBef>
              <a:spcAft>
                <a:spcPct val="0"/>
              </a:spcAft>
              <a:defRPr sz="1200">
                <a:solidFill>
                  <a:schemeClr val="tx1"/>
                </a:solidFill>
                <a:latin typeface="Arial" charset="0"/>
                <a:ea typeface="Geneva" charset="0"/>
              </a:defRPr>
            </a:lvl9pPr>
          </a:lstStyle>
          <a:p>
            <a:pPr algn="l" eaLnBrk="1" fontAlgn="auto" hangingPunct="1">
              <a:spcBef>
                <a:spcPts val="0"/>
              </a:spcBef>
              <a:spcAft>
                <a:spcPts val="0"/>
              </a:spcAft>
              <a:defRPr/>
            </a:pPr>
            <a:r>
              <a:rPr lang="en-US" sz="1000" dirty="0">
                <a:solidFill>
                  <a:schemeClr val="accent1"/>
                </a:solidFill>
                <a:latin typeface="Calibri" pitchFamily="34" charset="0"/>
                <a:cs typeface="ＭＳ Ｐゴシック" charset="0"/>
              </a:rPr>
              <a:t>The visual identity guidelines cover an overview of MLWM </a:t>
            </a:r>
            <a:br>
              <a:rPr lang="en-US" sz="1000" dirty="0">
                <a:solidFill>
                  <a:schemeClr val="accent1"/>
                </a:solidFill>
                <a:latin typeface="Calibri" pitchFamily="34" charset="0"/>
                <a:cs typeface="ＭＳ Ｐゴシック" charset="0"/>
              </a:rPr>
            </a:br>
            <a:r>
              <a:rPr lang="en-US" sz="1000" dirty="0">
                <a:solidFill>
                  <a:schemeClr val="accent1"/>
                </a:solidFill>
                <a:latin typeface="Calibri" pitchFamily="34" charset="0"/>
                <a:cs typeface="ＭＳ Ｐゴシック" charset="0"/>
              </a:rPr>
              <a:t>photography selections to demonstrate tone. Individuals will </a:t>
            </a:r>
            <a:br>
              <a:rPr lang="en-US" sz="1000" dirty="0">
                <a:solidFill>
                  <a:schemeClr val="accent1"/>
                </a:solidFill>
                <a:latin typeface="Calibri" pitchFamily="34" charset="0"/>
                <a:cs typeface="ＭＳ Ｐゴシック" charset="0"/>
              </a:rPr>
            </a:br>
            <a:r>
              <a:rPr lang="en-US" sz="1000" dirty="0">
                <a:solidFill>
                  <a:schemeClr val="accent1"/>
                </a:solidFill>
                <a:latin typeface="Calibri" pitchFamily="34" charset="0"/>
                <a:cs typeface="ＭＳ Ｐゴシック" charset="0"/>
              </a:rPr>
              <a:t>need to work with ECS and agency partners to make specific </a:t>
            </a:r>
            <a:br>
              <a:rPr lang="en-US" sz="1000" dirty="0">
                <a:solidFill>
                  <a:schemeClr val="accent1"/>
                </a:solidFill>
                <a:latin typeface="Calibri" pitchFamily="34" charset="0"/>
                <a:cs typeface="ＭＳ Ｐゴシック" charset="0"/>
              </a:rPr>
            </a:br>
            <a:r>
              <a:rPr lang="en-US" sz="1000" dirty="0">
                <a:solidFill>
                  <a:schemeClr val="accent1"/>
                </a:solidFill>
                <a:latin typeface="Calibri" pitchFamily="34" charset="0"/>
                <a:cs typeface="ＭＳ Ｐゴシック" charset="0"/>
              </a:rPr>
              <a:t>selections that align to the photo guidance.</a:t>
            </a:r>
            <a:endParaRPr lang="en-US" sz="1000" b="1" dirty="0">
              <a:solidFill>
                <a:schemeClr val="accent1"/>
              </a:solidFill>
              <a:latin typeface="Calibri" charset="0"/>
              <a:ea typeface="Calibri"/>
              <a:cs typeface="Calibri"/>
            </a:endParaRPr>
          </a:p>
          <a:p>
            <a:pPr algn="l" eaLnBrk="1" fontAlgn="auto" hangingPunct="1">
              <a:spcBef>
                <a:spcPts val="0"/>
              </a:spcBef>
              <a:spcAft>
                <a:spcPts val="0"/>
              </a:spcAft>
              <a:defRPr/>
            </a:pPr>
            <a:endParaRPr lang="en-US" sz="1000" b="1" dirty="0">
              <a:solidFill>
                <a:schemeClr val="accent1"/>
              </a:solidFill>
              <a:latin typeface="Calibri" charset="0"/>
              <a:ea typeface="Calibri"/>
              <a:cs typeface="Calibri"/>
            </a:endParaRPr>
          </a:p>
          <a:p>
            <a:pPr algn="l" eaLnBrk="1" fontAlgn="auto" hangingPunct="1">
              <a:spcBef>
                <a:spcPts val="0"/>
              </a:spcBef>
              <a:spcAft>
                <a:spcPts val="0"/>
              </a:spcAft>
              <a:defRPr/>
            </a:pPr>
            <a:r>
              <a:rPr lang="en-US" sz="1000" b="1" dirty="0">
                <a:solidFill>
                  <a:schemeClr val="accent1"/>
                </a:solidFill>
                <a:latin typeface="Calibri" charset="0"/>
                <a:ea typeface="Calibri"/>
                <a:cs typeface="Calibri"/>
              </a:rPr>
              <a:t>Changing a photo in the image area</a:t>
            </a:r>
          </a:p>
          <a:p>
            <a:pPr algn="l" eaLnBrk="1" fontAlgn="auto" hangingPunct="1">
              <a:spcBef>
                <a:spcPts val="0"/>
              </a:spcBef>
              <a:spcAft>
                <a:spcPts val="0"/>
              </a:spcAft>
              <a:defRPr/>
            </a:pPr>
            <a:r>
              <a:rPr lang="en-US" sz="1000" dirty="0">
                <a:solidFill>
                  <a:schemeClr val="accent1"/>
                </a:solidFill>
                <a:latin typeface="Calibri" charset="0"/>
                <a:ea typeface="Calibri"/>
                <a:cs typeface="Calibri"/>
              </a:rPr>
              <a:t>In your menu bar, select </a:t>
            </a:r>
            <a:r>
              <a:rPr lang="ja-JP" altLang="en-US" sz="1000" dirty="0">
                <a:solidFill>
                  <a:schemeClr val="accent1"/>
                </a:solidFill>
                <a:latin typeface="Calibri" charset="0"/>
                <a:ea typeface="Calibri"/>
                <a:cs typeface="Calibri"/>
              </a:rPr>
              <a:t>“</a:t>
            </a:r>
            <a:r>
              <a:rPr lang="en-US" sz="1000" dirty="0">
                <a:solidFill>
                  <a:schemeClr val="accent1"/>
                </a:solidFill>
                <a:latin typeface="Calibri" charset="0"/>
                <a:ea typeface="Calibri"/>
                <a:cs typeface="Calibri"/>
              </a:rPr>
              <a:t>View</a:t>
            </a:r>
            <a:r>
              <a:rPr lang="ja-JP" altLang="en-US" sz="1000" dirty="0">
                <a:solidFill>
                  <a:schemeClr val="accent1"/>
                </a:solidFill>
                <a:latin typeface="Calibri" charset="0"/>
                <a:ea typeface="Calibri"/>
                <a:cs typeface="Calibri"/>
              </a:rPr>
              <a:t>”</a:t>
            </a:r>
            <a:r>
              <a:rPr lang="en-US" sz="1000" dirty="0">
                <a:solidFill>
                  <a:schemeClr val="accent1"/>
                </a:solidFill>
                <a:latin typeface="Calibri" charset="0"/>
                <a:ea typeface="Calibri"/>
                <a:cs typeface="Calibri"/>
              </a:rPr>
              <a:t> &gt; </a:t>
            </a:r>
            <a:r>
              <a:rPr lang="ja-JP" altLang="en-US" sz="1000" dirty="0">
                <a:solidFill>
                  <a:schemeClr val="accent1"/>
                </a:solidFill>
                <a:latin typeface="Calibri" charset="0"/>
                <a:ea typeface="Calibri"/>
                <a:cs typeface="Calibri"/>
              </a:rPr>
              <a:t>“</a:t>
            </a:r>
            <a:r>
              <a:rPr lang="en-US" sz="1000" dirty="0">
                <a:solidFill>
                  <a:schemeClr val="accent1"/>
                </a:solidFill>
                <a:latin typeface="Calibri" charset="0"/>
                <a:ea typeface="Calibri"/>
                <a:cs typeface="Calibri"/>
              </a:rPr>
              <a:t>Master</a:t>
            </a:r>
            <a:r>
              <a:rPr lang="ja-JP" altLang="en-US" sz="1000" dirty="0">
                <a:solidFill>
                  <a:schemeClr val="accent1"/>
                </a:solidFill>
                <a:latin typeface="Calibri" charset="0"/>
                <a:ea typeface="Calibri"/>
                <a:cs typeface="Calibri"/>
              </a:rPr>
              <a:t>”</a:t>
            </a:r>
            <a:r>
              <a:rPr lang="en-US" sz="1000" dirty="0">
                <a:solidFill>
                  <a:schemeClr val="accent1"/>
                </a:solidFill>
                <a:latin typeface="Calibri" charset="0"/>
                <a:ea typeface="Calibri"/>
                <a:cs typeface="Calibri"/>
              </a:rPr>
              <a:t> &gt; </a:t>
            </a:r>
            <a:r>
              <a:rPr lang="ja-JP" altLang="en-US" sz="1000" dirty="0">
                <a:solidFill>
                  <a:schemeClr val="accent1"/>
                </a:solidFill>
                <a:latin typeface="Calibri" charset="0"/>
                <a:ea typeface="Calibri"/>
                <a:cs typeface="Calibri"/>
              </a:rPr>
              <a:t>“</a:t>
            </a:r>
            <a:r>
              <a:rPr lang="en-US" sz="1000" dirty="0">
                <a:solidFill>
                  <a:schemeClr val="accent1"/>
                </a:solidFill>
                <a:latin typeface="Calibri" charset="0"/>
                <a:ea typeface="Calibri"/>
                <a:cs typeface="Calibri"/>
              </a:rPr>
              <a:t>Slide Master.</a:t>
            </a:r>
            <a:r>
              <a:rPr lang="ja-JP" altLang="en-US" sz="1000" dirty="0">
                <a:solidFill>
                  <a:schemeClr val="accent1"/>
                </a:solidFill>
                <a:latin typeface="Calibri" charset="0"/>
                <a:ea typeface="Calibri"/>
                <a:cs typeface="Calibri"/>
              </a:rPr>
              <a:t>”</a:t>
            </a:r>
            <a:endParaRPr lang="en-US" sz="1000" dirty="0">
              <a:solidFill>
                <a:schemeClr val="accent1"/>
              </a:solidFill>
              <a:latin typeface="Calibri" charset="0"/>
              <a:ea typeface="Calibri"/>
              <a:cs typeface="Calibri"/>
            </a:endParaRPr>
          </a:p>
          <a:p>
            <a:pPr algn="l" eaLnBrk="1" fontAlgn="auto" hangingPunct="1">
              <a:spcBef>
                <a:spcPts val="0"/>
              </a:spcBef>
              <a:spcAft>
                <a:spcPts val="0"/>
              </a:spcAft>
              <a:defRPr/>
            </a:pPr>
            <a:r>
              <a:rPr lang="en-US" sz="1000" dirty="0">
                <a:solidFill>
                  <a:schemeClr val="accent1"/>
                </a:solidFill>
                <a:latin typeface="Calibri" charset="0"/>
                <a:ea typeface="Calibri"/>
                <a:cs typeface="Calibri"/>
              </a:rPr>
              <a:t>Go to the Title Slide Master you wish to change.</a:t>
            </a:r>
          </a:p>
          <a:p>
            <a:pPr algn="l" eaLnBrk="1" fontAlgn="auto" hangingPunct="1">
              <a:spcBef>
                <a:spcPts val="0"/>
              </a:spcBef>
              <a:spcAft>
                <a:spcPts val="0"/>
              </a:spcAft>
              <a:defRPr/>
            </a:pPr>
            <a:r>
              <a:rPr lang="en-US" sz="1000" dirty="0">
                <a:solidFill>
                  <a:schemeClr val="accent1"/>
                </a:solidFill>
                <a:latin typeface="Calibri" charset="0"/>
                <a:ea typeface="Calibri"/>
                <a:cs typeface="Calibri"/>
              </a:rPr>
              <a:t>Select the image and delete.</a:t>
            </a:r>
          </a:p>
          <a:p>
            <a:pPr algn="l" eaLnBrk="1" fontAlgn="auto" hangingPunct="1">
              <a:spcBef>
                <a:spcPts val="0"/>
              </a:spcBef>
              <a:spcAft>
                <a:spcPts val="0"/>
              </a:spcAft>
              <a:defRPr/>
            </a:pPr>
            <a:r>
              <a:rPr lang="en-US" sz="1000" dirty="0">
                <a:solidFill>
                  <a:schemeClr val="accent1"/>
                </a:solidFill>
                <a:latin typeface="Calibri" charset="0"/>
                <a:ea typeface="Calibri"/>
                <a:cs typeface="Calibri"/>
              </a:rPr>
              <a:t>Insert new image/photo on page and crop/resize to fit image area.</a:t>
            </a:r>
          </a:p>
          <a:p>
            <a:pPr algn="l" eaLnBrk="1" fontAlgn="auto" hangingPunct="1">
              <a:spcBef>
                <a:spcPts val="0"/>
              </a:spcBef>
              <a:spcAft>
                <a:spcPts val="0"/>
              </a:spcAft>
              <a:defRPr/>
            </a:pPr>
            <a:r>
              <a:rPr lang="en-US" sz="1000" dirty="0">
                <a:solidFill>
                  <a:schemeClr val="accent1"/>
                </a:solidFill>
                <a:latin typeface="Calibri" charset="0"/>
                <a:ea typeface="Calibri"/>
                <a:cs typeface="Calibri"/>
              </a:rPr>
              <a:t>Once the new image placement is finalized, select </a:t>
            </a:r>
            <a:r>
              <a:rPr lang="ja-JP" altLang="en-US" sz="1000" dirty="0">
                <a:solidFill>
                  <a:schemeClr val="accent1"/>
                </a:solidFill>
                <a:latin typeface="Calibri"/>
                <a:ea typeface="Calibri"/>
                <a:cs typeface="Calibri"/>
              </a:rPr>
              <a:t>“</a:t>
            </a:r>
            <a:r>
              <a:rPr lang="en-US" sz="1000" dirty="0">
                <a:solidFill>
                  <a:schemeClr val="accent1"/>
                </a:solidFill>
                <a:latin typeface="Calibri" charset="0"/>
                <a:ea typeface="Calibri"/>
                <a:cs typeface="Calibri"/>
              </a:rPr>
              <a:t>Arrange</a:t>
            </a:r>
            <a:r>
              <a:rPr lang="ja-JP" altLang="en-US" sz="1000" dirty="0">
                <a:solidFill>
                  <a:schemeClr val="accent1"/>
                </a:solidFill>
                <a:latin typeface="Calibri"/>
                <a:ea typeface="Calibri"/>
                <a:cs typeface="Calibri"/>
              </a:rPr>
              <a:t>”</a:t>
            </a:r>
            <a:r>
              <a:rPr lang="en-US" sz="1000" dirty="0">
                <a:solidFill>
                  <a:schemeClr val="accent1"/>
                </a:solidFill>
                <a:latin typeface="Calibri" charset="0"/>
                <a:ea typeface="Calibri"/>
                <a:cs typeface="Calibri"/>
              </a:rPr>
              <a:t> &gt; </a:t>
            </a:r>
            <a:br>
              <a:rPr lang="en-US" sz="1000" dirty="0">
                <a:solidFill>
                  <a:schemeClr val="accent1"/>
                </a:solidFill>
                <a:latin typeface="Calibri" charset="0"/>
                <a:ea typeface="Calibri"/>
                <a:cs typeface="Calibri"/>
              </a:rPr>
            </a:br>
            <a:r>
              <a:rPr lang="ja-JP" altLang="en-US" sz="1000" dirty="0">
                <a:solidFill>
                  <a:schemeClr val="accent1"/>
                </a:solidFill>
                <a:latin typeface="Calibri"/>
                <a:ea typeface="Calibri"/>
                <a:cs typeface="Calibri"/>
              </a:rPr>
              <a:t>“</a:t>
            </a:r>
            <a:r>
              <a:rPr lang="en-US" sz="1000" dirty="0">
                <a:solidFill>
                  <a:schemeClr val="accent1"/>
                </a:solidFill>
                <a:latin typeface="Calibri" charset="0"/>
                <a:ea typeface="Calibri"/>
                <a:cs typeface="Calibri"/>
              </a:rPr>
              <a:t>Send to back.</a:t>
            </a:r>
            <a:r>
              <a:rPr lang="ja-JP" altLang="en-US" sz="1000" dirty="0">
                <a:solidFill>
                  <a:schemeClr val="accent1"/>
                </a:solidFill>
                <a:latin typeface="Calibri"/>
                <a:ea typeface="Calibri"/>
                <a:cs typeface="Calibri"/>
              </a:rPr>
              <a:t>”</a:t>
            </a:r>
            <a:endParaRPr lang="en-US" sz="1000" dirty="0">
              <a:solidFill>
                <a:schemeClr val="accent1"/>
              </a:solidFill>
              <a:latin typeface="Calibri" charset="0"/>
              <a:ea typeface="Calibri"/>
              <a:cs typeface="Calibri"/>
            </a:endParaRPr>
          </a:p>
          <a:p>
            <a:pPr algn="l" eaLnBrk="1" fontAlgn="auto" hangingPunct="1">
              <a:spcBef>
                <a:spcPts val="0"/>
              </a:spcBef>
              <a:spcAft>
                <a:spcPts val="0"/>
              </a:spcAft>
              <a:defRPr/>
            </a:pPr>
            <a:endParaRPr lang="en-US" sz="900" b="1" dirty="0">
              <a:solidFill>
                <a:schemeClr val="accent1"/>
              </a:solidFill>
              <a:latin typeface="Calibri" charset="0"/>
              <a:ea typeface="Calibri"/>
              <a:cs typeface="Calibri"/>
            </a:endParaRPr>
          </a:p>
          <a:p>
            <a:pPr algn="l" eaLnBrk="1" fontAlgn="auto" hangingPunct="1">
              <a:spcBef>
                <a:spcPts val="0"/>
              </a:spcBef>
              <a:spcAft>
                <a:spcPts val="0"/>
              </a:spcAft>
              <a:defRPr/>
            </a:pPr>
            <a:r>
              <a:rPr lang="en-US" sz="1000" b="1" dirty="0">
                <a:solidFill>
                  <a:schemeClr val="accent1"/>
                </a:solidFill>
                <a:latin typeface="Calibri" charset="0"/>
                <a:ea typeface="Calibri"/>
                <a:cs typeface="Calibri"/>
              </a:rPr>
              <a:t>Delete these instructions before final use.</a:t>
            </a:r>
          </a:p>
        </p:txBody>
      </p:sp>
      <p:sp>
        <p:nvSpPr>
          <p:cNvPr id="2" name="Title 1"/>
          <p:cNvSpPr>
            <a:spLocks noGrp="1"/>
          </p:cNvSpPr>
          <p:nvPr>
            <p:ph type="title"/>
          </p:nvPr>
        </p:nvSpPr>
        <p:spPr>
          <a:xfrm>
            <a:off x="443421" y="446088"/>
            <a:ext cx="4128579" cy="994228"/>
          </a:xfrm>
        </p:spPr>
        <p:txBody>
          <a:bodyPr rtlCol="0">
            <a:noAutofit/>
          </a:bodyPr>
          <a:lstStyle>
            <a:lvl1pPr>
              <a:defRPr lang="en-US" sz="2800" cap="none" baseline="0" dirty="0">
                <a:solidFill>
                  <a:schemeClr val="bg1"/>
                </a:solidFill>
              </a:defRPr>
            </a:lvl1pPr>
          </a:lstStyle>
          <a:p>
            <a:pPr lvl="0"/>
            <a:r>
              <a:rPr lang="en-US" dirty="0"/>
              <a:t>Click to edit Master title style</a:t>
            </a:r>
          </a:p>
        </p:txBody>
      </p:sp>
      <p:sp>
        <p:nvSpPr>
          <p:cNvPr id="9" name="TextBox 8"/>
          <p:cNvSpPr txBox="1"/>
          <p:nvPr userDrawn="1"/>
        </p:nvSpPr>
        <p:spPr>
          <a:xfrm>
            <a:off x="5840228" y="6251659"/>
            <a:ext cx="30988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lgn="r"/>
            <a:r>
              <a:rPr lang="en-US" sz="1400" b="0" dirty="0">
                <a:solidFill>
                  <a:schemeClr val="bg1"/>
                </a:solidFill>
                <a:latin typeface="+mn-lt"/>
              </a:rPr>
              <a:t>Life’s better when we’re connected®</a:t>
            </a:r>
            <a:endParaRPr lang="en-US" sz="1200" b="0" baseline="37000" dirty="0">
              <a:solidFill>
                <a:schemeClr val="bg1"/>
              </a:solidFill>
              <a:latin typeface="+mn-lt"/>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4025" y="319088"/>
            <a:ext cx="8228013" cy="8112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title style</a:t>
            </a:r>
          </a:p>
        </p:txBody>
      </p:sp>
      <p:sp>
        <p:nvSpPr>
          <p:cNvPr id="7171" name="Text Placeholder 12"/>
          <p:cNvSpPr>
            <a:spLocks noGrp="1"/>
          </p:cNvSpPr>
          <p:nvPr>
            <p:ph type="body" idx="1"/>
          </p:nvPr>
        </p:nvSpPr>
        <p:spPr bwMode="auto">
          <a:xfrm>
            <a:off x="454025" y="1306513"/>
            <a:ext cx="8229600" cy="452596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p:txBody>
      </p:sp>
      <p:sp>
        <p:nvSpPr>
          <p:cNvPr id="8" name="TextBox 7"/>
          <p:cNvSpPr txBox="1"/>
          <p:nvPr/>
        </p:nvSpPr>
        <p:spPr>
          <a:xfrm>
            <a:off x="8297863" y="6401580"/>
            <a:ext cx="398462" cy="123825"/>
          </a:xfrm>
          <a:prstGeom prst="rect">
            <a:avLst/>
          </a:prstGeom>
          <a:noFill/>
        </p:spPr>
        <p:txBody>
          <a:bodyPr lIns="0" tIns="0" rIns="0" bIns="0"/>
          <a:lstStyle/>
          <a:p>
            <a:pPr algn="r">
              <a:defRPr/>
            </a:pPr>
            <a:fld id="{861A91A2-4C2B-4B87-9C52-FB0F7BA78833}" type="slidenum">
              <a:rPr lang="en-US" sz="800">
                <a:latin typeface="Calibri" pitchFamily="34" charset="0"/>
                <a:ea typeface="ＭＳ Ｐゴシック" charset="0"/>
                <a:cs typeface="ＭＳ Ｐゴシック" charset="0"/>
              </a:rPr>
              <a:pPr algn="r">
                <a:defRPr/>
              </a:pPr>
              <a:t>‹#›</a:t>
            </a:fld>
            <a:endParaRPr lang="en-US" sz="800" dirty="0">
              <a:latin typeface="Calibri" pitchFamily="34" charset="0"/>
              <a:ea typeface="ＭＳ Ｐゴシック" charset="0"/>
              <a:cs typeface="ＭＳ Ｐゴシック" charset="0"/>
            </a:endParaRPr>
          </a:p>
        </p:txBody>
      </p:sp>
      <p:pic>
        <p:nvPicPr>
          <p:cNvPr id="7" name="Picture 8"/>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bwMode="auto">
          <a:xfrm>
            <a:off x="455613" y="6258806"/>
            <a:ext cx="1262062" cy="26967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3" r:id="rId1"/>
    <p:sldLayoutId id="2147484084" r:id="rId2"/>
    <p:sldLayoutId id="2147484062" r:id="rId3"/>
    <p:sldLayoutId id="2147484091" r:id="rId4"/>
    <p:sldLayoutId id="2147484092" r:id="rId5"/>
    <p:sldLayoutId id="2147484063" r:id="rId6"/>
    <p:sldLayoutId id="2147484064" r:id="rId7"/>
    <p:sldLayoutId id="2147484088" r:id="rId8"/>
    <p:sldLayoutId id="2147484087" r:id="rId9"/>
    <p:sldLayoutId id="2147484065" r:id="rId10"/>
    <p:sldLayoutId id="2147484066" r:id="rId11"/>
    <p:sldLayoutId id="2147484067" r:id="rId12"/>
    <p:sldLayoutId id="2147484068" r:id="rId13"/>
    <p:sldLayoutId id="2147484069" r:id="rId14"/>
    <p:sldLayoutId id="2147484070" r:id="rId15"/>
    <p:sldLayoutId id="2147484071" r:id="rId16"/>
    <p:sldLayoutId id="2147484090" r:id="rId17"/>
    <p:sldLayoutId id="2147484093" r:id="rId18"/>
    <p:sldLayoutId id="2147484094" r:id="rId19"/>
  </p:sldLayoutIdLst>
  <p:transition/>
  <p:hf hdr="0" ftr="0" dt="0"/>
  <p:txStyles>
    <p:titleStyle>
      <a:lvl1pPr algn="l" rtl="0" eaLnBrk="1" fontAlgn="base" hangingPunct="1">
        <a:spcBef>
          <a:spcPct val="0"/>
        </a:spcBef>
        <a:spcAft>
          <a:spcPct val="0"/>
        </a:spcAft>
        <a:defRPr sz="2400" kern="1200">
          <a:solidFill>
            <a:schemeClr val="tx2"/>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9pPr>
    </p:titleStyle>
    <p:bodyStyle>
      <a:lvl1pPr marL="182880" indent="-182563" algn="l" rtl="0" eaLnBrk="1" fontAlgn="base" hangingPunct="1">
        <a:lnSpc>
          <a:spcPct val="114000"/>
        </a:lnSpc>
        <a:spcBef>
          <a:spcPct val="0"/>
        </a:spcBef>
        <a:spcAft>
          <a:spcPts val="600"/>
        </a:spcAft>
        <a:buFont typeface="Arial" pitchFamily="34" charset="0"/>
        <a:buChar char="•"/>
        <a:defRPr sz="2000" kern="1200">
          <a:solidFill>
            <a:srgbClr val="000000"/>
          </a:solidFill>
          <a:latin typeface="Calibri" pitchFamily="34" charset="0"/>
          <a:ea typeface="Calibri" pitchFamily="34" charset="0"/>
          <a:cs typeface="Calibri" pitchFamily="34" charset="0"/>
        </a:defRPr>
      </a:lvl1pPr>
      <a:lvl2pPr marL="457200" indent="-182563" algn="l" rtl="0" eaLnBrk="1" fontAlgn="base" hangingPunct="1">
        <a:lnSpc>
          <a:spcPct val="114000"/>
        </a:lnSpc>
        <a:spcBef>
          <a:spcPct val="0"/>
        </a:spcBef>
        <a:spcAft>
          <a:spcPts val="600"/>
        </a:spcAft>
        <a:buFont typeface="Lucida Grande"/>
        <a:buChar char="-"/>
        <a:defRPr sz="2000" kern="1200">
          <a:solidFill>
            <a:srgbClr val="000000"/>
          </a:solidFill>
          <a:latin typeface="Calibri" pitchFamily="34" charset="0"/>
          <a:ea typeface="Calibri" pitchFamily="34" charset="0"/>
          <a:cs typeface="Calibri" pitchFamily="34" charset="0"/>
        </a:defRPr>
      </a:lvl2pPr>
      <a:lvl3pPr marL="687388" indent="-182563" algn="l" rtl="0" eaLnBrk="1" fontAlgn="base" hangingPunct="1">
        <a:lnSpc>
          <a:spcPct val="114000"/>
        </a:lnSpc>
        <a:spcBef>
          <a:spcPct val="0"/>
        </a:spcBef>
        <a:spcAft>
          <a:spcPts val="600"/>
        </a:spcAft>
        <a:buSzPct val="85000"/>
        <a:buFont typeface="Wingdings" pitchFamily="2" charset="2"/>
        <a:buChar char="§"/>
        <a:defRPr sz="2000" kern="1200">
          <a:solidFill>
            <a:srgbClr val="000000"/>
          </a:solidFill>
          <a:latin typeface="Calibri" pitchFamily="34" charset="0"/>
          <a:ea typeface="Calibri" pitchFamily="34" charset="0"/>
          <a:cs typeface="Calibri" pitchFamily="34" charset="0"/>
        </a:defRPr>
      </a:lvl3pPr>
      <a:lvl4pPr marL="912813" indent="-182563" algn="l" rtl="0" eaLnBrk="1" fontAlgn="base" hangingPunct="1">
        <a:lnSpc>
          <a:spcPct val="114000"/>
        </a:lnSpc>
        <a:spcBef>
          <a:spcPct val="0"/>
        </a:spcBef>
        <a:spcAft>
          <a:spcPts val="600"/>
        </a:spcAft>
        <a:buFont typeface="Lucida Grande"/>
        <a:buChar char="-"/>
        <a:defRPr sz="2000" kern="1200">
          <a:solidFill>
            <a:srgbClr val="000000"/>
          </a:solidFill>
          <a:latin typeface="Calibri" pitchFamily="34" charset="0"/>
          <a:ea typeface="Calibri" pitchFamily="34" charset="0"/>
          <a:cs typeface="Calibri" pitchFamily="34" charset="0"/>
        </a:defRPr>
      </a:lvl4pPr>
      <a:lvl5pPr marL="1144588" indent="-182563" algn="l" rtl="0" eaLnBrk="1" fontAlgn="base" hangingPunct="1">
        <a:lnSpc>
          <a:spcPct val="114000"/>
        </a:lnSpc>
        <a:spcBef>
          <a:spcPct val="0"/>
        </a:spcBef>
        <a:spcAft>
          <a:spcPts val="600"/>
        </a:spcAft>
        <a:buFont typeface="Arial" pitchFamily="34" charset="0"/>
        <a:buChar char="•"/>
        <a:defRPr sz="2000" kern="1200">
          <a:solidFill>
            <a:srgbClr val="000000"/>
          </a:solidFill>
          <a:latin typeface="Calibri" pitchFamily="34" charset="0"/>
          <a:ea typeface="Calibri" pitchFamily="34" charset="0"/>
          <a:cs typeface="Calibri" pitchFamily="34" charset="0"/>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8" Type="http://schemas.openxmlformats.org/officeDocument/2006/relationships/hyperlink" Target="https://studentloans.gov/myDirectLoan/index.action" TargetMode="External"/><Relationship Id="rId3" Type="http://schemas.openxmlformats.org/officeDocument/2006/relationships/hyperlink" Target="https://www.sec.gov/investor/pubs/intro529.htm" TargetMode="External"/><Relationship Id="rId7" Type="http://schemas.openxmlformats.org/officeDocument/2006/relationships/hyperlink" Target="https://studentaid.ed.gov/sa/"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hyperlink" Target="https://fafsa.ed.gov/" TargetMode="External"/><Relationship Id="rId5" Type="http://schemas.openxmlformats.org/officeDocument/2006/relationships/hyperlink" Target="https://www.irs.gov/pub/irs-pdf/p970.pdf" TargetMode="External"/><Relationship Id="rId4" Type="http://schemas.openxmlformats.org/officeDocument/2006/relationships/hyperlink" Target="http://www.finra.org/investors/saving-college" TargetMode="External"/><Relationship Id="rId9" Type="http://schemas.openxmlformats.org/officeDocument/2006/relationships/hyperlink" Target="http://www.bc.edu/offices/stserv/financial/finaid.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3232" y="2989449"/>
            <a:ext cx="8229600" cy="4516438"/>
          </a:xfrm>
        </p:spPr>
        <p:txBody>
          <a:bodyPr/>
          <a:lstStyle/>
          <a:p>
            <a:pPr marL="317" indent="0" algn="ctr">
              <a:lnSpc>
                <a:spcPct val="200000"/>
              </a:lnSpc>
              <a:buNone/>
            </a:pPr>
            <a:r>
              <a:rPr lang="en-US" sz="3200" dirty="0" smtClean="0">
                <a:latin typeface="ScalaOT-Regular" pitchFamily="50" charset="0"/>
              </a:rPr>
              <a:t>Top 3 College Savings Strategies</a:t>
            </a:r>
          </a:p>
          <a:p>
            <a:pPr marL="317" indent="0" algn="ctr">
              <a:lnSpc>
                <a:spcPct val="200000"/>
              </a:lnSpc>
              <a:buNone/>
            </a:pPr>
            <a:r>
              <a:rPr lang="en-US" dirty="0" smtClean="0">
                <a:latin typeface="ScalaOT-Regular" pitchFamily="50" charset="0"/>
              </a:rPr>
              <a:t>January 19, 2017</a:t>
            </a:r>
          </a:p>
          <a:p>
            <a:pPr marL="317" indent="0" algn="ctr">
              <a:lnSpc>
                <a:spcPct val="200000"/>
              </a:lnSpc>
              <a:buNone/>
            </a:pPr>
            <a:r>
              <a:rPr lang="en-US" sz="2800" dirty="0" smtClean="0">
                <a:latin typeface="ScalaOT-Regular" pitchFamily="50" charset="0"/>
              </a:rPr>
              <a:t>Christopher </a:t>
            </a:r>
            <a:r>
              <a:rPr lang="en-US" sz="2800" dirty="0" err="1" smtClean="0">
                <a:latin typeface="ScalaOT-Regular" pitchFamily="50" charset="0"/>
              </a:rPr>
              <a:t>Viggiano</a:t>
            </a:r>
            <a:r>
              <a:rPr lang="en-US" sz="2800" dirty="0" smtClean="0">
                <a:latin typeface="ScalaOT-Regular" pitchFamily="50" charset="0"/>
              </a:rPr>
              <a:t> ’99 </a:t>
            </a:r>
          </a:p>
          <a:p>
            <a:pPr marL="317" indent="0" algn="ctr">
              <a:buNone/>
            </a:pPr>
            <a:endParaRPr lang="en-US" dirty="0"/>
          </a:p>
        </p:txBody>
      </p:sp>
      <p:sp>
        <p:nvSpPr>
          <p:cNvPr id="3" name="Title 2"/>
          <p:cNvSpPr>
            <a:spLocks noGrp="1"/>
          </p:cNvSpPr>
          <p:nvPr>
            <p:ph type="title"/>
          </p:nvPr>
        </p:nvSpPr>
        <p:spPr>
          <a:xfrm>
            <a:off x="625982" y="850193"/>
            <a:ext cx="8228013" cy="811212"/>
          </a:xfrm>
        </p:spPr>
        <p:txBody>
          <a:bodyPr/>
          <a:lstStyle/>
          <a:p>
            <a:pPr lvl="0" algn="ctr" eaLnBrk="0" hangingPunct="0"/>
            <a:r>
              <a:rPr lang="en-US" sz="2800" dirty="0">
                <a:solidFill>
                  <a:srgbClr val="000514"/>
                </a:solidFill>
                <a:latin typeface="ScalaOT-Regular" pitchFamily="50" charset="0"/>
                <a:ea typeface="ＭＳ Ｐゴシック" charset="0"/>
              </a:rPr>
              <a:t>BOSTON COLLEGE WORLD-WIDE WEBINARS</a:t>
            </a:r>
            <a:r>
              <a:rPr lang="en-US" sz="2800" dirty="0">
                <a:solidFill>
                  <a:srgbClr val="000514"/>
                </a:solidFill>
                <a:latin typeface="Garamond" charset="0"/>
                <a:ea typeface="ＭＳ Ｐゴシック" charset="0"/>
              </a:rPr>
              <a:t/>
            </a:r>
            <a:br>
              <a:rPr lang="en-US" sz="2800" dirty="0">
                <a:solidFill>
                  <a:srgbClr val="000514"/>
                </a:solidFill>
                <a:latin typeface="Garamond" charset="0"/>
                <a:ea typeface="ＭＳ Ｐゴシック" charset="0"/>
              </a:rPr>
            </a:br>
            <a:endParaRPr lang="en-US" sz="2800" dirty="0"/>
          </a:p>
        </p:txBody>
      </p:sp>
      <p:pic>
        <p:nvPicPr>
          <p:cNvPr id="5" name="Picture 2" descr="\\univ-relations.bc.edu\DEV_ALUM\Alumni\Affinity\ALUMNI ED\Events\BC Seal format for 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262" y="1661405"/>
            <a:ext cx="1307980" cy="128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0035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9"/>
          <p:cNvSpPr>
            <a:spLocks noChangeArrowheads="1"/>
          </p:cNvSpPr>
          <p:nvPr/>
        </p:nvSpPr>
        <p:spPr bwMode="auto">
          <a:xfrm>
            <a:off x="1262063" y="1474788"/>
            <a:ext cx="7627937" cy="39179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40963" name="title"/>
          <p:cNvSpPr>
            <a:spLocks noGrp="1" noChangeArrowheads="1"/>
          </p:cNvSpPr>
          <p:nvPr>
            <p:ph type="title"/>
          </p:nvPr>
        </p:nvSpPr>
        <p:spPr>
          <a:xfrm>
            <a:off x="454025" y="319088"/>
            <a:ext cx="8228013" cy="811212"/>
          </a:xfrm>
        </p:spPr>
        <p:txBody>
          <a:bodyPr/>
          <a:lstStyle/>
          <a:p>
            <a:pPr eaLnBrk="1" hangingPunct="1"/>
            <a:r>
              <a:rPr lang="en-US" sz="3200" b="1" dirty="0" smtClean="0">
                <a:ea typeface="ＭＳ Ｐゴシック" pitchFamily="34" charset="-128"/>
              </a:rPr>
              <a:t>Grants </a:t>
            </a:r>
            <a:r>
              <a:rPr lang="en-US" dirty="0" smtClean="0">
                <a:ea typeface="ＭＳ Ｐゴシック" pitchFamily="34" charset="-128"/>
              </a:rPr>
              <a:t>and</a:t>
            </a:r>
            <a:r>
              <a:rPr lang="en-US" sz="3200" b="1" dirty="0" smtClean="0">
                <a:ea typeface="ＭＳ Ｐゴシック" pitchFamily="34" charset="-128"/>
              </a:rPr>
              <a:t> scholarships</a:t>
            </a:r>
          </a:p>
        </p:txBody>
      </p:sp>
      <p:sp>
        <p:nvSpPr>
          <p:cNvPr id="40964" name="content"/>
          <p:cNvSpPr>
            <a:spLocks noChangeArrowheads="1"/>
          </p:cNvSpPr>
          <p:nvPr/>
        </p:nvSpPr>
        <p:spPr bwMode="auto">
          <a:xfrm>
            <a:off x="3689350" y="1771650"/>
            <a:ext cx="5005388"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50000"/>
              </a:spcBef>
              <a:buClr>
                <a:schemeClr val="tx1"/>
              </a:buClr>
              <a:buFont typeface="Arial" pitchFamily="34" charset="0"/>
              <a:buChar char="•"/>
            </a:pPr>
            <a:r>
              <a:rPr lang="en-US" sz="1600" dirty="0">
                <a:latin typeface="Calibri" pitchFamily="34" charset="0"/>
                <a:cs typeface="Calibri" pitchFamily="34" charset="0"/>
              </a:rPr>
              <a:t>Grants: often need-based</a:t>
            </a:r>
          </a:p>
          <a:p>
            <a:pPr marL="342900" indent="-342900" eaLnBrk="0" hangingPunct="0">
              <a:spcBef>
                <a:spcPct val="50000"/>
              </a:spcBef>
              <a:buClr>
                <a:schemeClr val="tx1"/>
              </a:buClr>
              <a:buFont typeface="Arial" pitchFamily="34" charset="0"/>
              <a:buChar char="•"/>
            </a:pPr>
            <a:r>
              <a:rPr lang="en-US" sz="1600" dirty="0">
                <a:latin typeface="Calibri" pitchFamily="34" charset="0"/>
                <a:cs typeface="Calibri" pitchFamily="34" charset="0"/>
              </a:rPr>
              <a:t>Scholarships: usually merit-based</a:t>
            </a:r>
          </a:p>
          <a:p>
            <a:pPr marL="342900" indent="-342900" eaLnBrk="0" hangingPunct="0">
              <a:spcBef>
                <a:spcPct val="50000"/>
              </a:spcBef>
              <a:buClr>
                <a:schemeClr val="tx1"/>
              </a:buClr>
              <a:buFont typeface="Arial" pitchFamily="34" charset="0"/>
              <a:buChar char="•"/>
            </a:pPr>
            <a:r>
              <a:rPr lang="en-US" sz="1600" dirty="0">
                <a:latin typeface="Calibri" pitchFamily="34" charset="0"/>
                <a:cs typeface="Calibri" pitchFamily="34" charset="0"/>
              </a:rPr>
              <a:t>May qualify even if the child doesn</a:t>
            </a:r>
            <a:r>
              <a:rPr lang="en-US" altLang="ja-JP" sz="1600" dirty="0">
                <a:latin typeface="Calibri" pitchFamily="34" charset="0"/>
                <a:cs typeface="Calibri" pitchFamily="34" charset="0"/>
              </a:rPr>
              <a:t>’t qualify for financial aid</a:t>
            </a:r>
          </a:p>
          <a:p>
            <a:pPr marL="342900" indent="-342900" eaLnBrk="0" hangingPunct="0">
              <a:spcBef>
                <a:spcPct val="50000"/>
              </a:spcBef>
              <a:buClr>
                <a:schemeClr val="tx1"/>
              </a:buClr>
              <a:buFont typeface="Arial" pitchFamily="34" charset="0"/>
              <a:buChar char="•"/>
            </a:pPr>
            <a:r>
              <a:rPr lang="en-US" sz="1600" dirty="0">
                <a:latin typeface="Calibri" pitchFamily="34" charset="0"/>
                <a:cs typeface="Calibri" pitchFamily="34" charset="0"/>
              </a:rPr>
              <a:t>Financial support based on academic achievement </a:t>
            </a:r>
            <a:br>
              <a:rPr lang="en-US" sz="1600" dirty="0">
                <a:latin typeface="Calibri" pitchFamily="34" charset="0"/>
                <a:cs typeface="Calibri" pitchFamily="34" charset="0"/>
              </a:rPr>
            </a:br>
            <a:r>
              <a:rPr lang="en-US" sz="1600" dirty="0">
                <a:latin typeface="Calibri" pitchFamily="34" charset="0"/>
                <a:cs typeface="Calibri" pitchFamily="34" charset="0"/>
              </a:rPr>
              <a:t>or other criteria, including financial need</a:t>
            </a:r>
          </a:p>
          <a:p>
            <a:pPr marL="342900" indent="-342900" eaLnBrk="0" hangingPunct="0">
              <a:spcBef>
                <a:spcPct val="50000"/>
              </a:spcBef>
              <a:buClr>
                <a:schemeClr val="tx1"/>
              </a:buClr>
              <a:buFont typeface="Arial" pitchFamily="34" charset="0"/>
              <a:buChar char="•"/>
            </a:pPr>
            <a:r>
              <a:rPr lang="en-US" sz="1600" dirty="0">
                <a:latin typeface="Calibri" pitchFamily="34" charset="0"/>
                <a:cs typeface="Calibri" pitchFamily="34" charset="0"/>
              </a:rPr>
              <a:t>Criteria set by federal or state government, or the educational institution</a:t>
            </a:r>
          </a:p>
          <a:p>
            <a:pPr marL="342900" indent="-342900" eaLnBrk="0" hangingPunct="0">
              <a:spcBef>
                <a:spcPct val="50000"/>
              </a:spcBef>
              <a:buClr>
                <a:schemeClr val="tx1"/>
              </a:buClr>
              <a:buFont typeface="Arial" pitchFamily="34" charset="0"/>
              <a:buChar char="•"/>
            </a:pPr>
            <a:r>
              <a:rPr lang="en-US" sz="1600" dirty="0">
                <a:latin typeface="Calibri" pitchFamily="34" charset="0"/>
                <a:cs typeface="Calibri" pitchFamily="34" charset="0"/>
              </a:rPr>
              <a:t>Proceeds used to offset cost of </a:t>
            </a:r>
            <a:r>
              <a:rPr lang="en-US" sz="1600" dirty="0" smtClean="0">
                <a:latin typeface="Calibri" pitchFamily="34" charset="0"/>
                <a:cs typeface="Calibri" pitchFamily="34" charset="0"/>
              </a:rPr>
              <a:t>education</a:t>
            </a:r>
            <a:endParaRPr lang="en-US" sz="1600" dirty="0">
              <a:latin typeface="Calibri" pitchFamily="34" charset="0"/>
              <a:cs typeface="Calibri" pitchFamily="34" charset="0"/>
            </a:endParaRPr>
          </a:p>
        </p:txBody>
      </p:sp>
      <p:sp>
        <p:nvSpPr>
          <p:cNvPr id="31752" name="Rectangle 48"/>
          <p:cNvSpPr>
            <a:spLocks noChangeArrowheads="1"/>
          </p:cNvSpPr>
          <p:nvPr/>
        </p:nvSpPr>
        <p:spPr bwMode="auto">
          <a:xfrm>
            <a:off x="1071563" y="1355725"/>
            <a:ext cx="2425700" cy="2362200"/>
          </a:xfrm>
          <a:prstGeom prst="rect">
            <a:avLst/>
          </a:prstGeom>
          <a:solidFill>
            <a:schemeClr val="accent5"/>
          </a:solidFill>
          <a:ln w="9525">
            <a:noFill/>
            <a:miter lim="800000"/>
            <a:headEnd/>
            <a:tailEnd/>
          </a:ln>
        </p:spPr>
        <p:txBody>
          <a:bodyPr wrap="none" anchor="ctr"/>
          <a:lstStyle/>
          <a:p>
            <a:pPr algn="ctr" eaLnBrk="0" hangingPunct="0">
              <a:defRPr/>
            </a:pPr>
            <a:endParaRPr lang="en-US" dirty="0">
              <a:solidFill>
                <a:srgbClr val="B088AE"/>
              </a:solidFill>
              <a:latin typeface="Times" pitchFamily="-84" charset="0"/>
              <a:ea typeface="ＭＳ Ｐゴシック"/>
              <a:cs typeface="ＭＳ Ｐゴシック"/>
            </a:endParaRPr>
          </a:p>
        </p:txBody>
      </p:sp>
      <p:sp>
        <p:nvSpPr>
          <p:cNvPr id="40968" name="undrestand"/>
          <p:cNvSpPr txBox="1">
            <a:spLocks noChangeArrowheads="1"/>
          </p:cNvSpPr>
          <p:nvPr/>
        </p:nvSpPr>
        <p:spPr bwMode="auto">
          <a:xfrm>
            <a:off x="1211263" y="1541463"/>
            <a:ext cx="2116137"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95000"/>
              </a:lnSpc>
            </a:pPr>
            <a:r>
              <a:rPr lang="en-US" b="1" dirty="0" smtClean="0">
                <a:solidFill>
                  <a:schemeClr val="bg1"/>
                </a:solidFill>
                <a:latin typeface="Calibri" pitchFamily="34" charset="0"/>
                <a:cs typeface="Calibri" pitchFamily="34" charset="0"/>
              </a:rPr>
              <a:t>Typically Do Not Require Repayment</a:t>
            </a:r>
            <a:endParaRPr lang="en-US" b="1" dirty="0">
              <a:solidFill>
                <a:schemeClr val="bg1"/>
              </a:solidFill>
              <a:latin typeface="Calibri" pitchFamily="34" charset="0"/>
              <a:cs typeface="Calibri" pitchFamily="34" charset="0"/>
            </a:endParaRPr>
          </a:p>
        </p:txBody>
      </p:sp>
      <p:pic>
        <p:nvPicPr>
          <p:cNvPr id="40967" name="icon"/>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4963" y="330200"/>
            <a:ext cx="8842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hinkstockPhotos-15213384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2600" y="2954867"/>
            <a:ext cx="2832102" cy="1888068"/>
          </a:xfrm>
          <a:prstGeom prst="rect">
            <a:avLst/>
          </a:prstGeom>
        </p:spPr>
      </p:pic>
    </p:spTree>
    <p:extLst>
      <p:ext uri="{BB962C8B-B14F-4D97-AF65-F5344CB8AC3E}">
        <p14:creationId xmlns:p14="http://schemas.microsoft.com/office/powerpoint/2010/main" val="25092083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shutterstock_75125092.jpg"/>
          <p:cNvPicPr>
            <a:picLocks noChangeAspect="1"/>
          </p:cNvPicPr>
          <p:nvPr/>
        </p:nvPicPr>
        <p:blipFill rotWithShape="1">
          <a:blip r:embed="rId3" cstate="print"/>
          <a:srcRect l="18238" r="113" b="5726"/>
          <a:stretch/>
        </p:blipFill>
        <p:spPr>
          <a:xfrm flipH="1">
            <a:off x="3047703" y="1070640"/>
            <a:ext cx="6185196" cy="4763386"/>
          </a:xfrm>
          <a:prstGeom prst="rect">
            <a:avLst/>
          </a:prstGeom>
        </p:spPr>
      </p:pic>
      <p:sp>
        <p:nvSpPr>
          <p:cNvPr id="36" name="Rectangle 16"/>
          <p:cNvSpPr>
            <a:spLocks noChangeArrowheads="1"/>
          </p:cNvSpPr>
          <p:nvPr/>
        </p:nvSpPr>
        <p:spPr bwMode="gray">
          <a:xfrm>
            <a:off x="398561" y="3611475"/>
            <a:ext cx="2852639" cy="1925725"/>
          </a:xfrm>
          <a:prstGeom prst="rect">
            <a:avLst/>
          </a:prstGeom>
          <a:solidFill>
            <a:srgbClr val="EBE7DD"/>
          </a:solidFill>
          <a:ln w="9525" algn="ctr">
            <a:noFill/>
            <a:miter lim="800000"/>
            <a:headEnd/>
            <a:tailEnd/>
          </a:ln>
          <a:effectLst/>
          <a:extLst/>
        </p:spPr>
        <p:txBody>
          <a:bodyPr wrap="none" rIns="0" anchor="b"/>
          <a:lstStyle/>
          <a:p>
            <a:pPr fontAlgn="auto">
              <a:lnSpc>
                <a:spcPts val="1200"/>
              </a:lnSpc>
              <a:spcBef>
                <a:spcPts val="0"/>
              </a:spcBef>
              <a:spcAft>
                <a:spcPts val="0"/>
              </a:spcAft>
              <a:buClr>
                <a:schemeClr val="tx1"/>
              </a:buClr>
              <a:defRPr/>
            </a:pPr>
            <a:endParaRPr lang="en-US" sz="700" dirty="0">
              <a:latin typeface="Calibri" pitchFamily="34" charset="0"/>
              <a:ea typeface="+mn-ea"/>
              <a:cs typeface="Arial" charset="0"/>
            </a:endParaRPr>
          </a:p>
        </p:txBody>
      </p:sp>
      <p:sp>
        <p:nvSpPr>
          <p:cNvPr id="3" name="Title 2"/>
          <p:cNvSpPr>
            <a:spLocks noGrp="1"/>
          </p:cNvSpPr>
          <p:nvPr>
            <p:ph type="title"/>
          </p:nvPr>
        </p:nvSpPr>
        <p:spPr>
          <a:xfrm>
            <a:off x="454532" y="319088"/>
            <a:ext cx="8228013" cy="579681"/>
          </a:xfrm>
        </p:spPr>
        <p:txBody>
          <a:bodyPr/>
          <a:lstStyle/>
          <a:p>
            <a:r>
              <a:rPr lang="en-US" dirty="0" smtClean="0"/>
              <a:t>Borrowing and saving</a:t>
            </a:r>
            <a:endParaRPr lang="en-US" dirty="0"/>
          </a:p>
        </p:txBody>
      </p:sp>
      <p:sp>
        <p:nvSpPr>
          <p:cNvPr id="27" name="Rectangle 16"/>
          <p:cNvSpPr>
            <a:spLocks noChangeArrowheads="1"/>
          </p:cNvSpPr>
          <p:nvPr/>
        </p:nvSpPr>
        <p:spPr bwMode="gray">
          <a:xfrm>
            <a:off x="398561" y="1384301"/>
            <a:ext cx="2852639" cy="1685478"/>
          </a:xfrm>
          <a:prstGeom prst="rect">
            <a:avLst/>
          </a:prstGeom>
          <a:solidFill>
            <a:schemeClr val="accent5"/>
          </a:solidFill>
          <a:ln w="9525" algn="ctr">
            <a:noFill/>
            <a:miter lim="800000"/>
            <a:headEnd/>
            <a:tailEnd/>
          </a:ln>
          <a:effectLst/>
          <a:extLst/>
        </p:spPr>
        <p:txBody>
          <a:bodyPr wrap="none" rIns="0" anchor="b"/>
          <a:lstStyle/>
          <a:p>
            <a:pPr fontAlgn="auto">
              <a:lnSpc>
                <a:spcPts val="1200"/>
              </a:lnSpc>
              <a:spcBef>
                <a:spcPts val="0"/>
              </a:spcBef>
              <a:spcAft>
                <a:spcPts val="0"/>
              </a:spcAft>
              <a:buClr>
                <a:schemeClr val="tx1"/>
              </a:buClr>
              <a:defRPr/>
            </a:pPr>
            <a:endParaRPr lang="en-US" sz="700" dirty="0">
              <a:latin typeface="Calibri" pitchFamily="34" charset="0"/>
              <a:ea typeface="+mn-ea"/>
              <a:cs typeface="Arial" charset="0"/>
            </a:endParaRPr>
          </a:p>
        </p:txBody>
      </p:sp>
      <p:sp>
        <p:nvSpPr>
          <p:cNvPr id="6" name="Rectangle 5"/>
          <p:cNvSpPr/>
          <p:nvPr/>
        </p:nvSpPr>
        <p:spPr>
          <a:xfrm>
            <a:off x="406401" y="4659036"/>
            <a:ext cx="2857499" cy="830997"/>
          </a:xfrm>
          <a:prstGeom prst="rect">
            <a:avLst/>
          </a:prstGeom>
        </p:spPr>
        <p:txBody>
          <a:bodyPr wrap="square">
            <a:spAutoFit/>
          </a:bodyPr>
          <a:lstStyle/>
          <a:p>
            <a:pPr indent="-457200" algn="ctr">
              <a:spcAft>
                <a:spcPts val="600"/>
              </a:spcAft>
              <a:buClr>
                <a:schemeClr val="accent1"/>
              </a:buClr>
            </a:pPr>
            <a:r>
              <a:rPr lang="en-US" sz="2400" dirty="0">
                <a:latin typeface="Calibri"/>
                <a:cs typeface="Calibri"/>
              </a:rPr>
              <a:t>Tax-advantaged investment options</a:t>
            </a:r>
          </a:p>
        </p:txBody>
      </p:sp>
      <p:sp>
        <p:nvSpPr>
          <p:cNvPr id="7" name="Rectangle 6"/>
          <p:cNvSpPr/>
          <p:nvPr/>
        </p:nvSpPr>
        <p:spPr>
          <a:xfrm>
            <a:off x="406401" y="2544973"/>
            <a:ext cx="2844800" cy="461665"/>
          </a:xfrm>
          <a:prstGeom prst="rect">
            <a:avLst/>
          </a:prstGeom>
        </p:spPr>
        <p:txBody>
          <a:bodyPr wrap="square">
            <a:spAutoFit/>
          </a:bodyPr>
          <a:lstStyle/>
          <a:p>
            <a:pPr marL="0" lvl="1" algn="ctr">
              <a:spcAft>
                <a:spcPts val="600"/>
              </a:spcAft>
              <a:buClr>
                <a:schemeClr val="accent1"/>
              </a:buClr>
            </a:pPr>
            <a:r>
              <a:rPr lang="en-US" sz="2400" dirty="0">
                <a:solidFill>
                  <a:schemeClr val="bg1"/>
                </a:solidFill>
                <a:latin typeface="Calibri"/>
                <a:cs typeface="Calibri"/>
              </a:rPr>
              <a:t>Loans</a:t>
            </a:r>
          </a:p>
        </p:txBody>
      </p:sp>
      <p:pic>
        <p:nvPicPr>
          <p:cNvPr id="4" name="Picture 3" descr="savin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967" y="3734548"/>
            <a:ext cx="1447800" cy="894601"/>
          </a:xfrm>
          <a:prstGeom prst="rect">
            <a:avLst/>
          </a:prstGeom>
        </p:spPr>
      </p:pic>
      <p:pic>
        <p:nvPicPr>
          <p:cNvPr id="12" name="Picture 11" descr="lo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102" y="1562779"/>
            <a:ext cx="1524000" cy="975360"/>
          </a:xfrm>
          <a:prstGeom prst="rect">
            <a:avLst/>
          </a:prstGeom>
        </p:spPr>
      </p:pic>
    </p:spTree>
    <p:extLst>
      <p:ext uri="{BB962C8B-B14F-4D97-AF65-F5344CB8AC3E}">
        <p14:creationId xmlns:p14="http://schemas.microsoft.com/office/powerpoint/2010/main" val="41285790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57200" y="3323692"/>
            <a:ext cx="4038600" cy="2387071"/>
            <a:chOff x="4673600" y="3387192"/>
            <a:chExt cx="4011999" cy="2387071"/>
          </a:xfrm>
        </p:grpSpPr>
        <p:sp>
          <p:nvSpPr>
            <p:cNvPr id="24" name="Pentagon 23"/>
            <p:cNvSpPr/>
            <p:nvPr/>
          </p:nvSpPr>
          <p:spPr bwMode="auto">
            <a:xfrm rot="5400000">
              <a:off x="6223001" y="3318930"/>
              <a:ext cx="905932" cy="4004734"/>
            </a:xfrm>
            <a:prstGeom prst="homePlate">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5" name="Rectangle 16"/>
            <p:cNvSpPr>
              <a:spLocks noChangeArrowheads="1"/>
            </p:cNvSpPr>
            <p:nvPr/>
          </p:nvSpPr>
          <p:spPr bwMode="gray">
            <a:xfrm>
              <a:off x="4679462" y="3387192"/>
              <a:ext cx="4006137" cy="1760541"/>
            </a:xfrm>
            <a:prstGeom prst="rect">
              <a:avLst/>
            </a:prstGeom>
            <a:solidFill>
              <a:srgbClr val="EBE7DD"/>
            </a:solidFill>
            <a:ln w="9525" algn="ctr">
              <a:noFill/>
              <a:miter lim="800000"/>
              <a:headEnd/>
              <a:tailEnd/>
            </a:ln>
            <a:effectLst/>
            <a:extLst/>
          </p:spPr>
          <p:txBody>
            <a:bodyPr wrap="none" rIns="0" anchor="b"/>
            <a:lstStyle/>
            <a:p>
              <a:pPr fontAlgn="auto">
                <a:lnSpc>
                  <a:spcPts val="1200"/>
                </a:lnSpc>
                <a:spcBef>
                  <a:spcPts val="0"/>
                </a:spcBef>
                <a:spcAft>
                  <a:spcPts val="0"/>
                </a:spcAft>
                <a:buClr>
                  <a:schemeClr val="tx1"/>
                </a:buClr>
                <a:defRPr/>
              </a:pPr>
              <a:endParaRPr lang="en-US" sz="700" dirty="0">
                <a:latin typeface="Calibri" pitchFamily="34" charset="0"/>
                <a:ea typeface="+mn-ea"/>
                <a:cs typeface="Arial" charset="0"/>
              </a:endParaRPr>
            </a:p>
          </p:txBody>
        </p:sp>
      </p:grpSp>
      <p:sp>
        <p:nvSpPr>
          <p:cNvPr id="3" name="Title 2"/>
          <p:cNvSpPr>
            <a:spLocks noGrp="1"/>
          </p:cNvSpPr>
          <p:nvPr>
            <p:ph type="title"/>
          </p:nvPr>
        </p:nvSpPr>
        <p:spPr>
          <a:xfrm>
            <a:off x="454532" y="319088"/>
            <a:ext cx="8228013" cy="579681"/>
          </a:xfrm>
        </p:spPr>
        <p:txBody>
          <a:bodyPr/>
          <a:lstStyle/>
          <a:p>
            <a:r>
              <a:rPr lang="en-US" dirty="0"/>
              <a:t>Consider borrowing</a:t>
            </a:r>
          </a:p>
        </p:txBody>
      </p:sp>
      <p:grpSp>
        <p:nvGrpSpPr>
          <p:cNvPr id="7" name="Group 6"/>
          <p:cNvGrpSpPr/>
          <p:nvPr/>
        </p:nvGrpSpPr>
        <p:grpSpPr>
          <a:xfrm>
            <a:off x="4673600" y="3323692"/>
            <a:ext cx="4011999" cy="2387071"/>
            <a:chOff x="4673600" y="3387192"/>
            <a:chExt cx="4011999" cy="2387071"/>
          </a:xfrm>
        </p:grpSpPr>
        <p:sp>
          <p:nvSpPr>
            <p:cNvPr id="4" name="Pentagon 3"/>
            <p:cNvSpPr/>
            <p:nvPr/>
          </p:nvSpPr>
          <p:spPr bwMode="auto">
            <a:xfrm rot="5400000">
              <a:off x="6223001" y="3318930"/>
              <a:ext cx="905932" cy="4004734"/>
            </a:xfrm>
            <a:prstGeom prst="homePlate">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10" name="Rectangle 16"/>
            <p:cNvSpPr>
              <a:spLocks noChangeArrowheads="1"/>
            </p:cNvSpPr>
            <p:nvPr/>
          </p:nvSpPr>
          <p:spPr bwMode="gray">
            <a:xfrm>
              <a:off x="4679462" y="3387192"/>
              <a:ext cx="4006137" cy="1760541"/>
            </a:xfrm>
            <a:prstGeom prst="rect">
              <a:avLst/>
            </a:prstGeom>
            <a:solidFill>
              <a:srgbClr val="EBE7DD"/>
            </a:solidFill>
            <a:ln w="9525" algn="ctr">
              <a:noFill/>
              <a:miter lim="800000"/>
              <a:headEnd/>
              <a:tailEnd/>
            </a:ln>
            <a:effectLst/>
            <a:extLst/>
          </p:spPr>
          <p:txBody>
            <a:bodyPr wrap="none" rIns="0" anchor="b"/>
            <a:lstStyle/>
            <a:p>
              <a:pPr fontAlgn="auto">
                <a:lnSpc>
                  <a:spcPts val="1200"/>
                </a:lnSpc>
                <a:spcBef>
                  <a:spcPts val="0"/>
                </a:spcBef>
                <a:spcAft>
                  <a:spcPts val="0"/>
                </a:spcAft>
                <a:buClr>
                  <a:schemeClr val="tx1"/>
                </a:buClr>
                <a:defRPr/>
              </a:pPr>
              <a:endParaRPr lang="en-US" sz="700" dirty="0">
                <a:latin typeface="Calibri" pitchFamily="34" charset="0"/>
                <a:ea typeface="+mn-ea"/>
                <a:cs typeface="Arial" charset="0"/>
              </a:endParaRPr>
            </a:p>
          </p:txBody>
        </p:sp>
      </p:grpSp>
      <p:sp>
        <p:nvSpPr>
          <p:cNvPr id="13" name="Rectangle 3"/>
          <p:cNvSpPr>
            <a:spLocks noChangeArrowheads="1"/>
          </p:cNvSpPr>
          <p:nvPr/>
        </p:nvSpPr>
        <p:spPr bwMode="gray">
          <a:xfrm>
            <a:off x="631399" y="3419796"/>
            <a:ext cx="3570319" cy="2158932"/>
          </a:xfrm>
          <a:prstGeom prst="rect">
            <a:avLst/>
          </a:prstGeom>
          <a:noFill/>
          <a:ln w="9525">
            <a:noFill/>
            <a:miter lim="800000"/>
            <a:headEnd/>
            <a:tailEnd/>
          </a:ln>
        </p:spPr>
        <p:txBody>
          <a:bodyPr lIns="137160" tIns="137160"/>
          <a:lstStyle/>
          <a:p>
            <a:pPr marL="219456" lvl="1" indent="-219456">
              <a:spcAft>
                <a:spcPts val="600"/>
              </a:spcAft>
              <a:buFont typeface="Arial"/>
              <a:buChar char="•"/>
            </a:pPr>
            <a:r>
              <a:rPr lang="en-US" sz="1600" dirty="0">
                <a:latin typeface="Calibri"/>
                <a:cs typeface="Calibri"/>
              </a:rPr>
              <a:t>Accessible</a:t>
            </a:r>
          </a:p>
          <a:p>
            <a:pPr marL="219456" lvl="1" indent="-219456">
              <a:spcAft>
                <a:spcPts val="600"/>
              </a:spcAft>
              <a:buFont typeface="Arial"/>
              <a:buChar char="•"/>
            </a:pPr>
            <a:r>
              <a:rPr lang="en-US" sz="1600" dirty="0">
                <a:latin typeface="Calibri"/>
                <a:cs typeface="Calibri"/>
              </a:rPr>
              <a:t>Useful if children are older and you haven’t saved</a:t>
            </a:r>
          </a:p>
          <a:p>
            <a:pPr marL="219456" lvl="1" indent="-219456">
              <a:spcAft>
                <a:spcPts val="600"/>
              </a:spcAft>
              <a:buFont typeface="Arial"/>
              <a:buChar char="•"/>
            </a:pPr>
            <a:r>
              <a:rPr lang="en-US" sz="1600" dirty="0">
                <a:latin typeface="Calibri"/>
                <a:cs typeface="Calibri"/>
              </a:rPr>
              <a:t>Potentially lower rates</a:t>
            </a:r>
            <a:endParaRPr lang="en-US" sz="1600" baseline="30000" dirty="0">
              <a:latin typeface="Calibri"/>
              <a:cs typeface="Calibri"/>
            </a:endParaRPr>
          </a:p>
        </p:txBody>
      </p:sp>
      <p:sp>
        <p:nvSpPr>
          <p:cNvPr id="15" name="Rectangle 3"/>
          <p:cNvSpPr>
            <a:spLocks noChangeArrowheads="1"/>
          </p:cNvSpPr>
          <p:nvPr/>
        </p:nvSpPr>
        <p:spPr bwMode="gray">
          <a:xfrm>
            <a:off x="4860820" y="3411400"/>
            <a:ext cx="3570319" cy="2158932"/>
          </a:xfrm>
          <a:prstGeom prst="rect">
            <a:avLst/>
          </a:prstGeom>
          <a:noFill/>
          <a:ln w="9525">
            <a:noFill/>
            <a:miter lim="800000"/>
            <a:headEnd/>
            <a:tailEnd/>
          </a:ln>
        </p:spPr>
        <p:txBody>
          <a:bodyPr lIns="137160" tIns="137160"/>
          <a:lstStyle/>
          <a:p>
            <a:pPr marL="219456" lvl="1" indent="-219456">
              <a:spcAft>
                <a:spcPts val="600"/>
              </a:spcAft>
              <a:buFont typeface="Arial"/>
              <a:buChar char="•"/>
            </a:pPr>
            <a:r>
              <a:rPr lang="en-US" sz="1600" dirty="0">
                <a:latin typeface="Calibri"/>
                <a:cs typeface="Calibri"/>
              </a:rPr>
              <a:t>May be risky for your long-term financial goals</a:t>
            </a:r>
          </a:p>
          <a:p>
            <a:pPr marL="219456" lvl="1" indent="-219456">
              <a:spcAft>
                <a:spcPts val="600"/>
              </a:spcAft>
              <a:buFont typeface="Arial"/>
              <a:buChar char="•"/>
            </a:pPr>
            <a:r>
              <a:rPr lang="en-US" sz="1600" dirty="0">
                <a:latin typeface="Calibri"/>
                <a:cs typeface="Calibri"/>
              </a:rPr>
              <a:t>Child starts post-college life with debt</a:t>
            </a:r>
          </a:p>
          <a:p>
            <a:pPr marL="219456" lvl="1" indent="-219456">
              <a:spcAft>
                <a:spcPts val="600"/>
              </a:spcAft>
              <a:buFont typeface="Arial"/>
              <a:buChar char="•"/>
            </a:pPr>
            <a:r>
              <a:rPr lang="en-US" sz="1600" dirty="0">
                <a:latin typeface="Calibri"/>
                <a:cs typeface="Calibri"/>
              </a:rPr>
              <a:t>Parents may delay retirement to help pay back the loan</a:t>
            </a:r>
            <a:endParaRPr lang="en-US" sz="1600" dirty="0">
              <a:solidFill>
                <a:srgbClr val="5F5F5F"/>
              </a:solidFill>
              <a:latin typeface="Calibri"/>
              <a:cs typeface="Calibri"/>
            </a:endParaRPr>
          </a:p>
        </p:txBody>
      </p:sp>
      <p:sp>
        <p:nvSpPr>
          <p:cNvPr id="17" name="Rectangle 16"/>
          <p:cNvSpPr>
            <a:spLocks noChangeArrowheads="1"/>
          </p:cNvSpPr>
          <p:nvPr/>
        </p:nvSpPr>
        <p:spPr bwMode="gray">
          <a:xfrm>
            <a:off x="457199" y="1210042"/>
            <a:ext cx="8221133" cy="1279769"/>
          </a:xfrm>
          <a:prstGeom prst="rect">
            <a:avLst/>
          </a:prstGeom>
          <a:solidFill>
            <a:schemeClr val="accent5"/>
          </a:solidFill>
          <a:ln w="9525" algn="ctr">
            <a:noFill/>
            <a:miter lim="800000"/>
            <a:headEnd/>
            <a:tailEnd/>
          </a:ln>
          <a:effectLst/>
          <a:extLst/>
        </p:spPr>
        <p:txBody>
          <a:bodyPr wrap="none" rIns="0" anchor="b"/>
          <a:lstStyle/>
          <a:p>
            <a:pPr fontAlgn="auto">
              <a:lnSpc>
                <a:spcPts val="1200"/>
              </a:lnSpc>
              <a:spcBef>
                <a:spcPts val="0"/>
              </a:spcBef>
              <a:spcAft>
                <a:spcPts val="0"/>
              </a:spcAft>
              <a:buClr>
                <a:schemeClr val="tx1"/>
              </a:buClr>
              <a:defRPr/>
            </a:pPr>
            <a:endParaRPr lang="en-US" sz="700" dirty="0">
              <a:latin typeface="Calibri" pitchFamily="34" charset="0"/>
              <a:ea typeface="+mn-ea"/>
              <a:cs typeface="Arial" charset="0"/>
            </a:endParaRPr>
          </a:p>
        </p:txBody>
      </p:sp>
      <p:sp>
        <p:nvSpPr>
          <p:cNvPr id="18" name="Rectangle 17"/>
          <p:cNvSpPr/>
          <p:nvPr/>
        </p:nvSpPr>
        <p:spPr>
          <a:xfrm>
            <a:off x="2426830" y="1465205"/>
            <a:ext cx="3202355" cy="769441"/>
          </a:xfrm>
          <a:prstGeom prst="rect">
            <a:avLst/>
          </a:prstGeom>
        </p:spPr>
        <p:txBody>
          <a:bodyPr wrap="square">
            <a:spAutoFit/>
          </a:bodyPr>
          <a:lstStyle/>
          <a:p>
            <a:pPr marL="0" lvl="1">
              <a:spcAft>
                <a:spcPts val="600"/>
              </a:spcAft>
              <a:buClr>
                <a:schemeClr val="accent1"/>
              </a:buClr>
            </a:pPr>
            <a:r>
              <a:rPr lang="en-US" sz="4400" dirty="0">
                <a:solidFill>
                  <a:schemeClr val="bg1"/>
                </a:solidFill>
                <a:latin typeface="Calibri"/>
                <a:cs typeface="Calibri"/>
              </a:rPr>
              <a:t>Loans</a:t>
            </a:r>
          </a:p>
        </p:txBody>
      </p:sp>
      <p:sp>
        <p:nvSpPr>
          <p:cNvPr id="21" name="Rectangle 20"/>
          <p:cNvSpPr/>
          <p:nvPr/>
        </p:nvSpPr>
        <p:spPr bwMode="auto">
          <a:xfrm>
            <a:off x="457853" y="2768600"/>
            <a:ext cx="4046414" cy="630766"/>
          </a:xfrm>
          <a:prstGeom prst="rect">
            <a:avLst/>
          </a:prstGeom>
          <a:solidFill>
            <a:schemeClr val="tx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a:ln>
                <a:noFill/>
              </a:ln>
              <a:solidFill>
                <a:srgbClr val="000000"/>
              </a:solidFill>
              <a:effectLst/>
              <a:latin typeface="Calibri" panose="020F0502020204030204" pitchFamily="34" charset="0"/>
            </a:endParaRPr>
          </a:p>
        </p:txBody>
      </p:sp>
      <p:sp>
        <p:nvSpPr>
          <p:cNvPr id="22" name="Rectangle 21"/>
          <p:cNvSpPr/>
          <p:nvPr/>
        </p:nvSpPr>
        <p:spPr bwMode="auto">
          <a:xfrm>
            <a:off x="4679462" y="2768600"/>
            <a:ext cx="3998871" cy="630766"/>
          </a:xfrm>
          <a:prstGeom prst="rect">
            <a:avLst/>
          </a:prstGeom>
          <a:solidFill>
            <a:schemeClr val="tx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14" name="Rectangle 13"/>
          <p:cNvSpPr>
            <a:spLocks noChangeArrowheads="1"/>
          </p:cNvSpPr>
          <p:nvPr/>
        </p:nvSpPr>
        <p:spPr bwMode="gray">
          <a:xfrm>
            <a:off x="464124" y="2790719"/>
            <a:ext cx="4043329" cy="584775"/>
          </a:xfrm>
          <a:prstGeom prst="rect">
            <a:avLst/>
          </a:prstGeom>
          <a:noFill/>
          <a:ln w="9525">
            <a:noFill/>
            <a:miter lim="800000"/>
            <a:headEnd/>
            <a:tailEnd/>
          </a:ln>
        </p:spPr>
        <p:txBody>
          <a:bodyPr wrap="square" lIns="137160">
            <a:spAutoFit/>
          </a:bodyPr>
          <a:lstStyle/>
          <a:p>
            <a:pPr algn="ctr">
              <a:spcBef>
                <a:spcPct val="50000"/>
              </a:spcBef>
              <a:spcAft>
                <a:spcPct val="30000"/>
              </a:spcAft>
              <a:buClrTx/>
              <a:buSzPct val="110000"/>
              <a:buFontTx/>
              <a:buNone/>
              <a:tabLst>
                <a:tab pos="6515100" algn="dec"/>
                <a:tab pos="7721600" algn="dec"/>
              </a:tabLst>
            </a:pPr>
            <a:r>
              <a:rPr lang="en-US" sz="3200" dirty="0">
                <a:solidFill>
                  <a:srgbClr val="FFFFFF"/>
                </a:solidFill>
                <a:latin typeface="Calibri"/>
                <a:cs typeface="Calibri"/>
              </a:rPr>
              <a:t>Benefits</a:t>
            </a:r>
          </a:p>
        </p:txBody>
      </p:sp>
      <p:sp>
        <p:nvSpPr>
          <p:cNvPr id="16" name="Rectangle 13"/>
          <p:cNvSpPr>
            <a:spLocks noChangeArrowheads="1"/>
          </p:cNvSpPr>
          <p:nvPr/>
        </p:nvSpPr>
        <p:spPr bwMode="gray">
          <a:xfrm>
            <a:off x="4669612" y="2790719"/>
            <a:ext cx="4015987" cy="584775"/>
          </a:xfrm>
          <a:prstGeom prst="rect">
            <a:avLst/>
          </a:prstGeom>
          <a:noFill/>
          <a:ln w="9525">
            <a:noFill/>
            <a:miter lim="800000"/>
            <a:headEnd/>
            <a:tailEnd/>
          </a:ln>
        </p:spPr>
        <p:txBody>
          <a:bodyPr wrap="square" lIns="137160">
            <a:spAutoFit/>
          </a:bodyPr>
          <a:lstStyle/>
          <a:p>
            <a:pPr algn="ctr">
              <a:spcBef>
                <a:spcPct val="50000"/>
              </a:spcBef>
              <a:spcAft>
                <a:spcPct val="30000"/>
              </a:spcAft>
              <a:buClrTx/>
              <a:buSzPct val="110000"/>
              <a:buFontTx/>
              <a:buNone/>
              <a:tabLst>
                <a:tab pos="6515100" algn="dec"/>
                <a:tab pos="7721600" algn="dec"/>
              </a:tabLst>
            </a:pPr>
            <a:r>
              <a:rPr lang="en-US" sz="3200" dirty="0">
                <a:solidFill>
                  <a:srgbClr val="FFFFFF"/>
                </a:solidFill>
                <a:latin typeface="Calibri"/>
                <a:cs typeface="Calibri"/>
              </a:rPr>
              <a:t>Considerations</a:t>
            </a:r>
          </a:p>
        </p:txBody>
      </p:sp>
      <p:pic>
        <p:nvPicPr>
          <p:cNvPr id="2" name="Picture 1" descr="lo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35" y="1389212"/>
            <a:ext cx="1524000" cy="975360"/>
          </a:xfrm>
          <a:prstGeom prst="rect">
            <a:avLst/>
          </a:prstGeom>
        </p:spPr>
      </p:pic>
    </p:spTree>
    <p:extLst>
      <p:ext uri="{BB962C8B-B14F-4D97-AF65-F5344CB8AC3E}">
        <p14:creationId xmlns:p14="http://schemas.microsoft.com/office/powerpoint/2010/main" val="18978744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532" y="319088"/>
            <a:ext cx="8228013" cy="579681"/>
          </a:xfrm>
        </p:spPr>
        <p:txBody>
          <a:bodyPr/>
          <a:lstStyle/>
          <a:p>
            <a:r>
              <a:rPr lang="en-US" dirty="0"/>
              <a:t>Consider tax-advantaged investment options</a:t>
            </a:r>
          </a:p>
        </p:txBody>
      </p:sp>
      <p:sp>
        <p:nvSpPr>
          <p:cNvPr id="24" name="Text Box 17"/>
          <p:cNvSpPr txBox="1">
            <a:spLocks noChangeArrowheads="1"/>
          </p:cNvSpPr>
          <p:nvPr/>
        </p:nvSpPr>
        <p:spPr bwMode="auto">
          <a:xfrm>
            <a:off x="812802" y="4814729"/>
            <a:ext cx="7603065" cy="1446550"/>
          </a:xfrm>
          <a:prstGeom prst="rect">
            <a:avLst/>
          </a:prstGeom>
          <a:noFill/>
          <a:ln w="9525">
            <a:noFill/>
            <a:miter lim="800000"/>
            <a:headEnd/>
            <a:tailEnd/>
          </a:ln>
        </p:spPr>
        <p:txBody>
          <a:bodyPr wrap="square">
            <a:spAutoFit/>
          </a:bodyPr>
          <a:lstStyle/>
          <a:p>
            <a:pPr>
              <a:spcBef>
                <a:spcPct val="50000"/>
              </a:spcBef>
              <a:buClrTx/>
              <a:buFontTx/>
              <a:buNone/>
            </a:pPr>
            <a:r>
              <a:rPr lang="en-US" sz="1100" b="1" dirty="0">
                <a:latin typeface="Calibri"/>
                <a:cs typeface="Calibri"/>
              </a:rPr>
              <a:t>Please remember there's always the potential of losing money when you invest in securities.</a:t>
            </a:r>
            <a:endParaRPr lang="en-US" sz="1100" dirty="0">
              <a:latin typeface="Calibri"/>
              <a:cs typeface="Calibri"/>
            </a:endParaRPr>
          </a:p>
          <a:p>
            <a:pPr>
              <a:spcBef>
                <a:spcPct val="50000"/>
              </a:spcBef>
              <a:buClrTx/>
              <a:buFontTx/>
              <a:buNone/>
            </a:pPr>
            <a:r>
              <a:rPr lang="en-US" sz="1100" b="1" dirty="0">
                <a:latin typeface="Calibri"/>
                <a:cs typeface="Calibri"/>
              </a:rPr>
              <a:t>Before you invest in a Section 529 plan, request the plan’s official statement from your </a:t>
            </a:r>
            <a:r>
              <a:rPr lang="en-US" sz="1100" b="1" dirty="0" smtClean="0">
                <a:latin typeface="Calibri"/>
                <a:cs typeface="Calibri"/>
              </a:rPr>
              <a:t>financial </a:t>
            </a:r>
            <a:r>
              <a:rPr lang="en-US" sz="1100" b="1" dirty="0">
                <a:latin typeface="Calibri"/>
                <a:cs typeface="Calibri"/>
              </a:rPr>
              <a:t>advisor and read it carefully. The official statement contains more complete information, including investment objectives, charges, expenses and risks of investing in the plan, which you should carefully consider before investing. You should also consider whether your home state or your designated beneficiary’s home state offers any state tax or other benefits that are available only for investments in such state’s 529 plan. Section 529 plans are not guaranteed by any state or federal agency.</a:t>
            </a:r>
          </a:p>
          <a:p>
            <a:pPr>
              <a:spcBef>
                <a:spcPct val="50000"/>
              </a:spcBef>
              <a:buClrTx/>
              <a:buFontTx/>
              <a:buNone/>
            </a:pPr>
            <a:endParaRPr lang="en-US" sz="1100" b="1" dirty="0">
              <a:latin typeface="Calibri"/>
              <a:cs typeface="Calibri"/>
            </a:endParaRPr>
          </a:p>
        </p:txBody>
      </p:sp>
      <p:sp>
        <p:nvSpPr>
          <p:cNvPr id="20" name="Rectangle 19"/>
          <p:cNvSpPr/>
          <p:nvPr/>
        </p:nvSpPr>
        <p:spPr bwMode="auto">
          <a:xfrm>
            <a:off x="6053667" y="1126066"/>
            <a:ext cx="2362200" cy="2226733"/>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1" name="Rectangle 20"/>
          <p:cNvSpPr/>
          <p:nvPr/>
        </p:nvSpPr>
        <p:spPr bwMode="auto">
          <a:xfrm>
            <a:off x="3437468" y="1126066"/>
            <a:ext cx="2362200" cy="2226733"/>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2" name="Rectangle 21"/>
          <p:cNvSpPr/>
          <p:nvPr/>
        </p:nvSpPr>
        <p:spPr bwMode="auto">
          <a:xfrm>
            <a:off x="812802" y="1126066"/>
            <a:ext cx="2362200" cy="2226733"/>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grpSp>
        <p:nvGrpSpPr>
          <p:cNvPr id="34" name="Group 33"/>
          <p:cNvGrpSpPr/>
          <p:nvPr/>
        </p:nvGrpSpPr>
        <p:grpSpPr>
          <a:xfrm>
            <a:off x="1543418" y="1417341"/>
            <a:ext cx="914400" cy="914400"/>
            <a:chOff x="1007128" y="2040321"/>
            <a:chExt cx="914400" cy="914400"/>
          </a:xfrm>
        </p:grpSpPr>
        <p:sp>
          <p:nvSpPr>
            <p:cNvPr id="35" name="Oval 34"/>
            <p:cNvSpPr/>
            <p:nvPr/>
          </p:nvSpPr>
          <p:spPr bwMode="gray">
            <a:xfrm>
              <a:off x="100712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3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2977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5"/>
          <p:cNvGrpSpPr/>
          <p:nvPr/>
        </p:nvGrpSpPr>
        <p:grpSpPr>
          <a:xfrm>
            <a:off x="4153594" y="1417341"/>
            <a:ext cx="914400" cy="914400"/>
            <a:chOff x="2777658" y="2040321"/>
            <a:chExt cx="914400" cy="914400"/>
          </a:xfrm>
        </p:grpSpPr>
        <p:sp>
          <p:nvSpPr>
            <p:cNvPr id="39" name="Oval 38"/>
            <p:cNvSpPr/>
            <p:nvPr/>
          </p:nvSpPr>
          <p:spPr bwMode="gray">
            <a:xfrm>
              <a:off x="277765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0030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Group 6"/>
          <p:cNvGrpSpPr/>
          <p:nvPr/>
        </p:nvGrpSpPr>
        <p:grpSpPr>
          <a:xfrm>
            <a:off x="6772237" y="1417341"/>
            <a:ext cx="914400" cy="914400"/>
            <a:chOff x="4548188" y="2040321"/>
            <a:chExt cx="914400" cy="914400"/>
          </a:xfrm>
        </p:grpSpPr>
        <p:sp>
          <p:nvSpPr>
            <p:cNvPr id="43" name="Oval 42"/>
            <p:cNvSpPr/>
            <p:nvPr/>
          </p:nvSpPr>
          <p:spPr bwMode="gray">
            <a:xfrm>
              <a:off x="454818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44"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7083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Rectangle 24"/>
          <p:cNvSpPr/>
          <p:nvPr/>
        </p:nvSpPr>
        <p:spPr bwMode="auto">
          <a:xfrm>
            <a:off x="6053667" y="2455332"/>
            <a:ext cx="2362200" cy="897468"/>
          </a:xfrm>
          <a:prstGeom prst="rect">
            <a:avLst/>
          </a:prstGeom>
          <a:solidFill>
            <a:srgbClr val="154734"/>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6" name="Rectangle 25"/>
          <p:cNvSpPr/>
          <p:nvPr/>
        </p:nvSpPr>
        <p:spPr bwMode="auto">
          <a:xfrm>
            <a:off x="3437468" y="2455332"/>
            <a:ext cx="2362200" cy="897468"/>
          </a:xfrm>
          <a:prstGeom prst="rect">
            <a:avLst/>
          </a:prstGeom>
          <a:solidFill>
            <a:srgbClr val="B9470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7" name="Rectangle 26"/>
          <p:cNvSpPr/>
          <p:nvPr/>
        </p:nvSpPr>
        <p:spPr bwMode="auto">
          <a:xfrm>
            <a:off x="812802" y="2455332"/>
            <a:ext cx="2362200" cy="897468"/>
          </a:xfrm>
          <a:prstGeom prst="rect">
            <a:avLst/>
          </a:prstGeom>
          <a:solidFill>
            <a:srgbClr val="4B116F"/>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8" name="TextBox 27"/>
          <p:cNvSpPr txBox="1"/>
          <p:nvPr/>
        </p:nvSpPr>
        <p:spPr bwMode="gray">
          <a:xfrm>
            <a:off x="1250665" y="2615428"/>
            <a:ext cx="1499906" cy="553998"/>
          </a:xfrm>
          <a:prstGeom prst="rect">
            <a:avLst/>
          </a:prstGeom>
          <a:noFill/>
        </p:spPr>
        <p:txBody>
          <a:bodyPr wrap="square" lIns="0" tIns="0" rIns="0" bIns="0" rtlCol="0" anchor="t" anchorCtr="0">
            <a:spAutoFit/>
          </a:bodyPr>
          <a:lstStyle/>
          <a:p>
            <a:pPr algn="ctr">
              <a:lnSpc>
                <a:spcPct val="100000"/>
              </a:lnSpc>
              <a:spcBef>
                <a:spcPts val="0"/>
              </a:spcBef>
              <a:spcAft>
                <a:spcPts val="1200"/>
              </a:spcAft>
            </a:pPr>
            <a:r>
              <a:rPr lang="en-US" b="1" dirty="0">
                <a:solidFill>
                  <a:schemeClr val="bg1"/>
                </a:solidFill>
                <a:latin typeface="+mn-lt"/>
              </a:rPr>
              <a:t>Section </a:t>
            </a:r>
            <a:br>
              <a:rPr lang="en-US" b="1" dirty="0">
                <a:solidFill>
                  <a:schemeClr val="bg1"/>
                </a:solidFill>
                <a:latin typeface="+mn-lt"/>
              </a:rPr>
            </a:br>
            <a:r>
              <a:rPr lang="en-US" b="1" dirty="0">
                <a:solidFill>
                  <a:schemeClr val="bg1"/>
                </a:solidFill>
                <a:latin typeface="+mn-lt"/>
              </a:rPr>
              <a:t>529 plan</a:t>
            </a:r>
          </a:p>
        </p:txBody>
      </p:sp>
      <p:sp>
        <p:nvSpPr>
          <p:cNvPr id="29" name="TextBox 28"/>
          <p:cNvSpPr txBox="1"/>
          <p:nvPr/>
        </p:nvSpPr>
        <p:spPr bwMode="gray">
          <a:xfrm>
            <a:off x="3579158" y="2653528"/>
            <a:ext cx="1998726" cy="492443"/>
          </a:xfrm>
          <a:prstGeom prst="rect">
            <a:avLst/>
          </a:prstGeom>
          <a:noFill/>
        </p:spPr>
        <p:txBody>
          <a:bodyPr wrap="square" lIns="0" tIns="0" rIns="0" bIns="0" rtlCol="0" anchor="t" anchorCtr="0">
            <a:spAutoFit/>
          </a:bodyPr>
          <a:lstStyle/>
          <a:p>
            <a:pPr algn="ctr">
              <a:lnSpc>
                <a:spcPct val="100000"/>
              </a:lnSpc>
              <a:spcBef>
                <a:spcPts val="0"/>
              </a:spcBef>
              <a:spcAft>
                <a:spcPts val="1200"/>
              </a:spcAft>
            </a:pPr>
            <a:r>
              <a:rPr lang="en-US" sz="1600" b="1" dirty="0">
                <a:solidFill>
                  <a:schemeClr val="bg1"/>
                </a:solidFill>
                <a:latin typeface="+mn-lt"/>
              </a:rPr>
              <a:t>Coverdell </a:t>
            </a:r>
            <a:r>
              <a:rPr lang="en-US" sz="1600" b="1" dirty="0" smtClean="0">
                <a:solidFill>
                  <a:schemeClr val="bg1"/>
                </a:solidFill>
                <a:latin typeface="+mn-lt"/>
              </a:rPr>
              <a:t>Education </a:t>
            </a:r>
            <a:r>
              <a:rPr lang="en-US" sz="1600" b="1" dirty="0">
                <a:solidFill>
                  <a:schemeClr val="bg1"/>
                </a:solidFill>
                <a:latin typeface="+mn-lt"/>
              </a:rPr>
              <a:t/>
            </a:r>
            <a:br>
              <a:rPr lang="en-US" sz="1600" b="1" dirty="0">
                <a:solidFill>
                  <a:schemeClr val="bg1"/>
                </a:solidFill>
                <a:latin typeface="+mn-lt"/>
              </a:rPr>
            </a:br>
            <a:r>
              <a:rPr lang="en-US" sz="1600" b="1" dirty="0">
                <a:solidFill>
                  <a:schemeClr val="bg1"/>
                </a:solidFill>
                <a:latin typeface="+mn-lt"/>
              </a:rPr>
              <a:t>Savings Account </a:t>
            </a:r>
          </a:p>
        </p:txBody>
      </p:sp>
      <p:sp>
        <p:nvSpPr>
          <p:cNvPr id="30" name="TextBox 29"/>
          <p:cNvSpPr txBox="1"/>
          <p:nvPr/>
        </p:nvSpPr>
        <p:spPr bwMode="gray">
          <a:xfrm>
            <a:off x="6115873" y="2539228"/>
            <a:ext cx="2249193" cy="738664"/>
          </a:xfrm>
          <a:prstGeom prst="rect">
            <a:avLst/>
          </a:prstGeom>
          <a:noFill/>
        </p:spPr>
        <p:txBody>
          <a:bodyPr wrap="square" lIns="0" tIns="0" rIns="0" bIns="0" rtlCol="0" anchor="t" anchorCtr="0">
            <a:spAutoFit/>
          </a:bodyPr>
          <a:lstStyle/>
          <a:p>
            <a:pPr algn="ctr">
              <a:lnSpc>
                <a:spcPct val="100000"/>
              </a:lnSpc>
              <a:spcBef>
                <a:spcPts val="0"/>
              </a:spcBef>
              <a:spcAft>
                <a:spcPts val="1200"/>
              </a:spcAft>
            </a:pPr>
            <a:r>
              <a:rPr lang="en-US" sz="1600" b="1" dirty="0">
                <a:solidFill>
                  <a:schemeClr val="bg1"/>
                </a:solidFill>
                <a:latin typeface="+mn-lt"/>
              </a:rPr>
              <a:t>Uniform Gifts to Minors Act/Uniform Transfers to Minors Act Account</a:t>
            </a:r>
          </a:p>
        </p:txBody>
      </p:sp>
    </p:spTree>
    <p:extLst>
      <p:ext uri="{BB962C8B-B14F-4D97-AF65-F5344CB8AC3E}">
        <p14:creationId xmlns:p14="http://schemas.microsoft.com/office/powerpoint/2010/main" val="20010436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6053667" y="1126066"/>
            <a:ext cx="2362200" cy="2226733"/>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3" name="Rectangle 22"/>
          <p:cNvSpPr/>
          <p:nvPr/>
        </p:nvSpPr>
        <p:spPr bwMode="auto">
          <a:xfrm>
            <a:off x="3437468" y="1126066"/>
            <a:ext cx="2362200" cy="2226733"/>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 name="Rectangle 1"/>
          <p:cNvSpPr/>
          <p:nvPr/>
        </p:nvSpPr>
        <p:spPr bwMode="auto">
          <a:xfrm>
            <a:off x="812802" y="1126066"/>
            <a:ext cx="2362200" cy="2226733"/>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33" name="Rectangle 32"/>
          <p:cNvSpPr/>
          <p:nvPr/>
        </p:nvSpPr>
        <p:spPr bwMode="auto">
          <a:xfrm>
            <a:off x="6053667" y="2455332"/>
            <a:ext cx="2362200" cy="897468"/>
          </a:xfrm>
          <a:prstGeom prst="rect">
            <a:avLst/>
          </a:prstGeom>
          <a:solidFill>
            <a:srgbClr val="154734"/>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34" name="Rectangle 33"/>
          <p:cNvSpPr/>
          <p:nvPr/>
        </p:nvSpPr>
        <p:spPr bwMode="auto">
          <a:xfrm>
            <a:off x="3437468" y="2455332"/>
            <a:ext cx="2362200" cy="897468"/>
          </a:xfrm>
          <a:prstGeom prst="rect">
            <a:avLst/>
          </a:prstGeom>
          <a:solidFill>
            <a:srgbClr val="B9470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35" name="Rectangle 34"/>
          <p:cNvSpPr/>
          <p:nvPr/>
        </p:nvSpPr>
        <p:spPr bwMode="auto">
          <a:xfrm>
            <a:off x="812802" y="2455332"/>
            <a:ext cx="2362200" cy="897468"/>
          </a:xfrm>
          <a:prstGeom prst="rect">
            <a:avLst/>
          </a:prstGeom>
          <a:solidFill>
            <a:srgbClr val="4B116F"/>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31" name="Pentagon 30"/>
          <p:cNvSpPr/>
          <p:nvPr/>
        </p:nvSpPr>
        <p:spPr bwMode="auto">
          <a:xfrm rot="5400000">
            <a:off x="3393016" y="3494617"/>
            <a:ext cx="2429933" cy="2349500"/>
          </a:xfrm>
          <a:prstGeom prst="homePlate">
            <a:avLst>
              <a:gd name="adj" fmla="val 13441"/>
            </a:avLst>
          </a:prstGeom>
          <a:solidFill>
            <a:srgbClr val="E3B69F"/>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32" name="Pentagon 31"/>
          <p:cNvSpPr/>
          <p:nvPr/>
        </p:nvSpPr>
        <p:spPr bwMode="auto">
          <a:xfrm rot="5400000">
            <a:off x="6017682" y="3494618"/>
            <a:ext cx="2429933" cy="2349500"/>
          </a:xfrm>
          <a:prstGeom prst="homePlate">
            <a:avLst>
              <a:gd name="adj" fmla="val 13441"/>
            </a:avLst>
          </a:prstGeom>
          <a:solidFill>
            <a:srgbClr val="A2B5AE"/>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4" name="Pentagon 3"/>
          <p:cNvSpPr/>
          <p:nvPr/>
        </p:nvSpPr>
        <p:spPr bwMode="auto">
          <a:xfrm rot="5400000">
            <a:off x="776816" y="3494616"/>
            <a:ext cx="2429933" cy="2349500"/>
          </a:xfrm>
          <a:prstGeom prst="homePlate">
            <a:avLst>
              <a:gd name="adj" fmla="val 13441"/>
            </a:avLst>
          </a:prstGeom>
          <a:solidFill>
            <a:srgbClr val="C0AECD"/>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3" name="Title 2"/>
          <p:cNvSpPr>
            <a:spLocks noGrp="1"/>
          </p:cNvSpPr>
          <p:nvPr>
            <p:ph type="title"/>
          </p:nvPr>
        </p:nvSpPr>
        <p:spPr>
          <a:xfrm>
            <a:off x="454532" y="319088"/>
            <a:ext cx="8228013" cy="579681"/>
          </a:xfrm>
        </p:spPr>
        <p:txBody>
          <a:bodyPr/>
          <a:lstStyle/>
          <a:p>
            <a:r>
              <a:rPr lang="en-US" dirty="0"/>
              <a:t>What do you want to fund?</a:t>
            </a:r>
          </a:p>
        </p:txBody>
      </p:sp>
      <p:sp>
        <p:nvSpPr>
          <p:cNvPr id="10" name="TextBox 9"/>
          <p:cNvSpPr txBox="1"/>
          <p:nvPr/>
        </p:nvSpPr>
        <p:spPr bwMode="gray">
          <a:xfrm>
            <a:off x="1250665" y="2615428"/>
            <a:ext cx="1499906" cy="553998"/>
          </a:xfrm>
          <a:prstGeom prst="rect">
            <a:avLst/>
          </a:prstGeom>
          <a:noFill/>
        </p:spPr>
        <p:txBody>
          <a:bodyPr wrap="square" lIns="0" tIns="0" rIns="0" bIns="0" rtlCol="0" anchor="t" anchorCtr="0">
            <a:spAutoFit/>
          </a:bodyPr>
          <a:lstStyle/>
          <a:p>
            <a:pPr algn="ctr">
              <a:lnSpc>
                <a:spcPct val="100000"/>
              </a:lnSpc>
              <a:spcBef>
                <a:spcPts val="0"/>
              </a:spcBef>
              <a:spcAft>
                <a:spcPts val="1200"/>
              </a:spcAft>
            </a:pPr>
            <a:r>
              <a:rPr lang="en-US" b="1" dirty="0">
                <a:solidFill>
                  <a:schemeClr val="bg1"/>
                </a:solidFill>
                <a:latin typeface="+mn-lt"/>
              </a:rPr>
              <a:t>Section </a:t>
            </a:r>
            <a:br>
              <a:rPr lang="en-US" b="1" dirty="0">
                <a:solidFill>
                  <a:schemeClr val="bg1"/>
                </a:solidFill>
                <a:latin typeface="+mn-lt"/>
              </a:rPr>
            </a:br>
            <a:r>
              <a:rPr lang="en-US" b="1" dirty="0">
                <a:solidFill>
                  <a:schemeClr val="bg1"/>
                </a:solidFill>
                <a:latin typeface="+mn-lt"/>
              </a:rPr>
              <a:t>529 plan</a:t>
            </a:r>
          </a:p>
        </p:txBody>
      </p:sp>
      <p:grpSp>
        <p:nvGrpSpPr>
          <p:cNvPr id="12" name="Group 11"/>
          <p:cNvGrpSpPr/>
          <p:nvPr/>
        </p:nvGrpSpPr>
        <p:grpSpPr>
          <a:xfrm>
            <a:off x="1543418" y="1417341"/>
            <a:ext cx="914400" cy="914400"/>
            <a:chOff x="1007128" y="2040321"/>
            <a:chExt cx="914400" cy="914400"/>
          </a:xfrm>
        </p:grpSpPr>
        <p:sp>
          <p:nvSpPr>
            <p:cNvPr id="28" name="Oval 27"/>
            <p:cNvSpPr/>
            <p:nvPr/>
          </p:nvSpPr>
          <p:spPr bwMode="gray">
            <a:xfrm>
              <a:off x="100712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29"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2977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bwMode="gray">
          <a:xfrm>
            <a:off x="3579158" y="2653528"/>
            <a:ext cx="1998726" cy="492443"/>
          </a:xfrm>
          <a:prstGeom prst="rect">
            <a:avLst/>
          </a:prstGeom>
          <a:noFill/>
        </p:spPr>
        <p:txBody>
          <a:bodyPr wrap="square" lIns="0" tIns="0" rIns="0" bIns="0" rtlCol="0" anchor="t" anchorCtr="0">
            <a:spAutoFit/>
          </a:bodyPr>
          <a:lstStyle/>
          <a:p>
            <a:pPr algn="ctr">
              <a:lnSpc>
                <a:spcPct val="100000"/>
              </a:lnSpc>
              <a:spcBef>
                <a:spcPts val="0"/>
              </a:spcBef>
              <a:spcAft>
                <a:spcPts val="1200"/>
              </a:spcAft>
            </a:pPr>
            <a:r>
              <a:rPr lang="en-US" sz="1600" b="1">
                <a:solidFill>
                  <a:schemeClr val="bg1"/>
                </a:solidFill>
                <a:latin typeface="+mn-lt"/>
              </a:rPr>
              <a:t>Coverdell </a:t>
            </a:r>
            <a:r>
              <a:rPr lang="en-US" sz="1600" b="1" smtClean="0">
                <a:solidFill>
                  <a:schemeClr val="bg1"/>
                </a:solidFill>
                <a:latin typeface="+mn-lt"/>
              </a:rPr>
              <a:t>Education </a:t>
            </a:r>
            <a:r>
              <a:rPr lang="en-US" sz="1600" b="1" dirty="0">
                <a:solidFill>
                  <a:schemeClr val="bg1"/>
                </a:solidFill>
                <a:latin typeface="+mn-lt"/>
              </a:rPr>
              <a:t/>
            </a:r>
            <a:br>
              <a:rPr lang="en-US" sz="1600" b="1" dirty="0">
                <a:solidFill>
                  <a:schemeClr val="bg1"/>
                </a:solidFill>
                <a:latin typeface="+mn-lt"/>
              </a:rPr>
            </a:br>
            <a:r>
              <a:rPr lang="en-US" sz="1600" b="1" dirty="0">
                <a:solidFill>
                  <a:schemeClr val="bg1"/>
                </a:solidFill>
                <a:latin typeface="+mn-lt"/>
              </a:rPr>
              <a:t>Savings Account </a:t>
            </a:r>
          </a:p>
        </p:txBody>
      </p:sp>
      <p:grpSp>
        <p:nvGrpSpPr>
          <p:cNvPr id="15" name="Group 5"/>
          <p:cNvGrpSpPr/>
          <p:nvPr/>
        </p:nvGrpSpPr>
        <p:grpSpPr>
          <a:xfrm>
            <a:off x="4153594" y="1417341"/>
            <a:ext cx="914400" cy="914400"/>
            <a:chOff x="2777658" y="2040321"/>
            <a:chExt cx="914400" cy="914400"/>
          </a:xfrm>
        </p:grpSpPr>
        <p:sp>
          <p:nvSpPr>
            <p:cNvPr id="26" name="Oval 25"/>
            <p:cNvSpPr/>
            <p:nvPr/>
          </p:nvSpPr>
          <p:spPr bwMode="gray">
            <a:xfrm>
              <a:off x="277765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0030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Box 15"/>
          <p:cNvSpPr txBox="1"/>
          <p:nvPr/>
        </p:nvSpPr>
        <p:spPr bwMode="gray">
          <a:xfrm>
            <a:off x="6115873" y="2539228"/>
            <a:ext cx="2249193" cy="738664"/>
          </a:xfrm>
          <a:prstGeom prst="rect">
            <a:avLst/>
          </a:prstGeom>
          <a:noFill/>
        </p:spPr>
        <p:txBody>
          <a:bodyPr wrap="square" lIns="0" tIns="0" rIns="0" bIns="0" rtlCol="0" anchor="t" anchorCtr="0">
            <a:spAutoFit/>
          </a:bodyPr>
          <a:lstStyle/>
          <a:p>
            <a:pPr algn="ctr">
              <a:lnSpc>
                <a:spcPct val="100000"/>
              </a:lnSpc>
              <a:spcBef>
                <a:spcPts val="0"/>
              </a:spcBef>
              <a:spcAft>
                <a:spcPts val="1200"/>
              </a:spcAft>
            </a:pPr>
            <a:r>
              <a:rPr lang="en-US" sz="1600" b="1" dirty="0">
                <a:solidFill>
                  <a:schemeClr val="bg1"/>
                </a:solidFill>
                <a:latin typeface="+mn-lt"/>
              </a:rPr>
              <a:t>Uniform Gifts to Minors Act/Uniform Transfers to Minors Act Account</a:t>
            </a:r>
          </a:p>
        </p:txBody>
      </p:sp>
      <p:grpSp>
        <p:nvGrpSpPr>
          <p:cNvPr id="18" name="Group 6"/>
          <p:cNvGrpSpPr/>
          <p:nvPr/>
        </p:nvGrpSpPr>
        <p:grpSpPr>
          <a:xfrm>
            <a:off x="6772237" y="1417341"/>
            <a:ext cx="914400" cy="914400"/>
            <a:chOff x="4548188" y="2040321"/>
            <a:chExt cx="914400" cy="914400"/>
          </a:xfrm>
        </p:grpSpPr>
        <p:sp>
          <p:nvSpPr>
            <p:cNvPr id="19" name="Oval 18"/>
            <p:cNvSpPr/>
            <p:nvPr/>
          </p:nvSpPr>
          <p:spPr bwMode="gray">
            <a:xfrm>
              <a:off x="454818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25"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7083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Rectangle 19"/>
          <p:cNvSpPr/>
          <p:nvPr/>
        </p:nvSpPr>
        <p:spPr bwMode="auto">
          <a:xfrm>
            <a:off x="912461" y="3561978"/>
            <a:ext cx="2178988" cy="2193367"/>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Tuition &amp; fees, room &amp; board, books, required supplies and equipment, computers or peripheral equipment, computer software or Internet access and related services, and certain services for special needs beneficiaries.</a:t>
            </a:r>
            <a:r>
              <a:rPr lang="en-US" sz="1400" baseline="30000" dirty="0">
                <a:latin typeface="Calibri"/>
                <a:cs typeface="Calibri"/>
              </a:rPr>
              <a:t>1</a:t>
            </a:r>
          </a:p>
          <a:p>
            <a:pPr marL="0" lvl="1" algn="ctr">
              <a:spcAft>
                <a:spcPts val="600"/>
              </a:spcAft>
            </a:pPr>
            <a:endParaRPr lang="en-US" sz="1400" dirty="0">
              <a:latin typeface="Calibri"/>
              <a:cs typeface="Calibri"/>
            </a:endParaRPr>
          </a:p>
        </p:txBody>
      </p:sp>
      <p:sp>
        <p:nvSpPr>
          <p:cNvPr id="21" name="Rectangle 20"/>
          <p:cNvSpPr/>
          <p:nvPr/>
        </p:nvSpPr>
        <p:spPr bwMode="auto">
          <a:xfrm>
            <a:off x="3539067" y="3554869"/>
            <a:ext cx="2152022" cy="18288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600" dirty="0">
                <a:solidFill>
                  <a:srgbClr val="000000"/>
                </a:solidFill>
                <a:latin typeface="Calibri"/>
                <a:cs typeface="Calibri"/>
              </a:rPr>
              <a:t>Qualified elementary, secondary and/or higher education expenses</a:t>
            </a:r>
            <a:r>
              <a:rPr lang="en-US" sz="1600" baseline="30000" dirty="0">
                <a:solidFill>
                  <a:srgbClr val="000000"/>
                </a:solidFill>
                <a:latin typeface="Calibri"/>
                <a:cs typeface="Calibri"/>
              </a:rPr>
              <a:t>2</a:t>
            </a:r>
          </a:p>
        </p:txBody>
      </p:sp>
      <p:sp>
        <p:nvSpPr>
          <p:cNvPr id="22" name="Rectangle 21"/>
          <p:cNvSpPr/>
          <p:nvPr/>
        </p:nvSpPr>
        <p:spPr bwMode="auto">
          <a:xfrm>
            <a:off x="6172200" y="3554869"/>
            <a:ext cx="2125133" cy="18288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600" dirty="0">
                <a:solidFill>
                  <a:srgbClr val="000000"/>
                </a:solidFill>
                <a:latin typeface="Calibri"/>
                <a:cs typeface="Calibri"/>
              </a:rPr>
              <a:t>Any purpose to benefit the designated beneficiary</a:t>
            </a:r>
          </a:p>
        </p:txBody>
      </p:sp>
      <p:sp>
        <p:nvSpPr>
          <p:cNvPr id="5" name="TextBox 4"/>
          <p:cNvSpPr txBox="1"/>
          <p:nvPr/>
        </p:nvSpPr>
        <p:spPr>
          <a:xfrm>
            <a:off x="2086914" y="5862924"/>
            <a:ext cx="6210419" cy="1015663"/>
          </a:xfrm>
          <a:prstGeom prst="rect">
            <a:avLst/>
          </a:prstGeom>
          <a:noFill/>
        </p:spPr>
        <p:txBody>
          <a:bodyPr wrap="square" rtlCol="0">
            <a:spAutoFit/>
          </a:bodyPr>
          <a:lstStyle/>
          <a:p>
            <a:pPr marL="60325" indent="-60325"/>
            <a:r>
              <a:rPr lang="en-US" sz="1000" baseline="30000" dirty="0">
                <a:latin typeface="+mn-lt"/>
              </a:rPr>
              <a:t>1</a:t>
            </a:r>
            <a:r>
              <a:rPr lang="en-US" sz="1000" dirty="0">
                <a:latin typeface="+mn-lt"/>
              </a:rPr>
              <a:t> The beneficiary must be attending an accredited institution at least half time for room and board to be considered an eligible expense. </a:t>
            </a:r>
          </a:p>
          <a:p>
            <a:pPr marL="60325" indent="-60325">
              <a:tabLst>
                <a:tab pos="58738" algn="l"/>
              </a:tabLst>
            </a:pPr>
            <a:r>
              <a:rPr lang="en-US" sz="1000" baseline="30000" dirty="0">
                <a:latin typeface="+mn-lt"/>
              </a:rPr>
              <a:t>2</a:t>
            </a:r>
            <a:r>
              <a:rPr lang="en-US" sz="1000" dirty="0">
                <a:latin typeface="+mn-lt"/>
              </a:rPr>
              <a:t> To be eligible for the favorable tax treatment afforded to the earnings portion of any withdrawal from Section 529 accounts, withdrawals must be used for “qualified higher education expenses,” as defined in the Internal Revenue Code. For withdrawals from Coverdell ESAs, expenses must be “qualified higher education expenses” or “qualified elementary and secondary education expenses,” as defined in the Internal Revenue Code.</a:t>
            </a:r>
          </a:p>
        </p:txBody>
      </p:sp>
    </p:spTree>
    <p:extLst>
      <p:ext uri="{BB962C8B-B14F-4D97-AF65-F5344CB8AC3E}">
        <p14:creationId xmlns:p14="http://schemas.microsoft.com/office/powerpoint/2010/main" val="42724819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812802" y="1092200"/>
            <a:ext cx="1430865" cy="1303867"/>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18" name="Pentagon 17"/>
          <p:cNvSpPr/>
          <p:nvPr/>
        </p:nvSpPr>
        <p:spPr bwMode="auto">
          <a:xfrm>
            <a:off x="2319867" y="1090082"/>
            <a:ext cx="6239933" cy="1297517"/>
          </a:xfrm>
          <a:prstGeom prst="homePlate">
            <a:avLst>
              <a:gd name="adj" fmla="val 13441"/>
            </a:avLst>
          </a:prstGeom>
          <a:solidFill>
            <a:srgbClr val="C0AECD"/>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10" name="Rectangle 9"/>
          <p:cNvSpPr/>
          <p:nvPr/>
        </p:nvSpPr>
        <p:spPr bwMode="auto">
          <a:xfrm>
            <a:off x="387528" y="3176620"/>
            <a:ext cx="1554480"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Withdrawals, including any earnings generated, are federal (and possibly state) income tax-free</a:t>
            </a:r>
            <a:r>
              <a:rPr lang="en-US" sz="1400" baseline="30000" dirty="0">
                <a:latin typeface="Calibri"/>
                <a:cs typeface="Calibri"/>
              </a:rPr>
              <a:t>1</a:t>
            </a:r>
            <a:endParaRPr lang="en-US" sz="1400" strike="sngStrike" baseline="30000" dirty="0">
              <a:latin typeface="Calibri"/>
              <a:cs typeface="Calibri"/>
            </a:endParaRPr>
          </a:p>
        </p:txBody>
      </p:sp>
      <p:sp>
        <p:nvSpPr>
          <p:cNvPr id="12" name="Rectangle 11"/>
          <p:cNvSpPr/>
          <p:nvPr/>
        </p:nvSpPr>
        <p:spPr bwMode="auto">
          <a:xfrm>
            <a:off x="2091864" y="3176620"/>
            <a:ext cx="1554480"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1400" dirty="0">
                <a:latin typeface="Calibri"/>
                <a:cs typeface="Calibri"/>
              </a:rPr>
              <a:t>Account owner retains control and can change beneficiary at any time</a:t>
            </a:r>
            <a:r>
              <a:rPr lang="en-US" sz="1400" baseline="30000" dirty="0">
                <a:latin typeface="Calibri"/>
                <a:cs typeface="Calibri"/>
              </a:rPr>
              <a:t>2</a:t>
            </a:r>
            <a:endParaRPr lang="en-US" sz="1400" strike="sngStrike" baseline="30000" dirty="0">
              <a:latin typeface="Calibri" panose="020F0502020204030204" pitchFamily="34" charset="0"/>
            </a:endParaRPr>
          </a:p>
        </p:txBody>
      </p:sp>
      <p:sp>
        <p:nvSpPr>
          <p:cNvPr id="13" name="Rectangle 12"/>
          <p:cNvSpPr/>
          <p:nvPr/>
        </p:nvSpPr>
        <p:spPr bwMode="auto">
          <a:xfrm>
            <a:off x="3796200" y="3176620"/>
            <a:ext cx="1554480"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Assets are not part of account owner’s taxable estate</a:t>
            </a:r>
            <a:r>
              <a:rPr lang="en-US" sz="1400" baseline="30000" dirty="0">
                <a:latin typeface="Calibri"/>
                <a:cs typeface="Calibri"/>
              </a:rPr>
              <a:t>3</a:t>
            </a:r>
          </a:p>
        </p:txBody>
      </p:sp>
      <p:sp>
        <p:nvSpPr>
          <p:cNvPr id="14" name="Rectangle 13"/>
          <p:cNvSpPr/>
          <p:nvPr/>
        </p:nvSpPr>
        <p:spPr bwMode="auto">
          <a:xfrm>
            <a:off x="5500536" y="3176620"/>
            <a:ext cx="1554480"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Five-year front-loading of contributions (up to $140,000 per couple or $70,000 per individual)</a:t>
            </a:r>
          </a:p>
        </p:txBody>
      </p:sp>
      <p:sp>
        <p:nvSpPr>
          <p:cNvPr id="15" name="Rectangle 14"/>
          <p:cNvSpPr/>
          <p:nvPr/>
        </p:nvSpPr>
        <p:spPr bwMode="auto">
          <a:xfrm>
            <a:off x="7204874" y="3176620"/>
            <a:ext cx="1554480"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No age or income limitations on contributions or withdrawals</a:t>
            </a:r>
          </a:p>
        </p:txBody>
      </p:sp>
      <p:sp>
        <p:nvSpPr>
          <p:cNvPr id="19" name="Content Placeholder 2"/>
          <p:cNvSpPr>
            <a:spLocks noGrp="1"/>
          </p:cNvSpPr>
          <p:nvPr>
            <p:ph idx="1"/>
          </p:nvPr>
        </p:nvSpPr>
        <p:spPr>
          <a:xfrm>
            <a:off x="2446185" y="1342495"/>
            <a:ext cx="5745315" cy="1138773"/>
          </a:xfrm>
        </p:spPr>
        <p:txBody>
          <a:bodyPr/>
          <a:lstStyle/>
          <a:p>
            <a:pPr marL="317" indent="0">
              <a:buNone/>
            </a:pPr>
            <a:r>
              <a:rPr lang="en-US" sz="2000" dirty="0">
                <a:solidFill>
                  <a:schemeClr val="tx1"/>
                </a:solidFill>
              </a:rPr>
              <a:t>A </a:t>
            </a:r>
            <a:r>
              <a:rPr lang="en-US" sz="2000" b="1" dirty="0">
                <a:solidFill>
                  <a:srgbClr val="5C068C"/>
                </a:solidFill>
              </a:rPr>
              <a:t>Section 529 plan</a:t>
            </a:r>
            <a:r>
              <a:rPr lang="en-US" sz="2000" b="1" dirty="0">
                <a:solidFill>
                  <a:schemeClr val="tx1"/>
                </a:solidFill>
              </a:rPr>
              <a:t> </a:t>
            </a:r>
            <a:r>
              <a:rPr lang="en-US" dirty="0">
                <a:solidFill>
                  <a:schemeClr val="tx1"/>
                </a:solidFill>
              </a:rPr>
              <a:t>provides a tax-advantaged way to invest for future qualified higher education expenses.</a:t>
            </a:r>
            <a:r>
              <a:rPr lang="en-US" baseline="30000" dirty="0">
                <a:solidFill>
                  <a:schemeClr val="tx1"/>
                </a:solidFill>
              </a:rPr>
              <a:t>1</a:t>
            </a:r>
            <a:r>
              <a:rPr lang="en-US" dirty="0">
                <a:solidFill>
                  <a:schemeClr val="tx1"/>
                </a:solidFill>
              </a:rPr>
              <a:t> </a:t>
            </a:r>
          </a:p>
        </p:txBody>
      </p:sp>
      <p:grpSp>
        <p:nvGrpSpPr>
          <p:cNvPr id="20" name="Group 19"/>
          <p:cNvGrpSpPr/>
          <p:nvPr/>
        </p:nvGrpSpPr>
        <p:grpSpPr>
          <a:xfrm>
            <a:off x="997231" y="1210732"/>
            <a:ext cx="1072835" cy="1072835"/>
            <a:chOff x="1007128" y="2040321"/>
            <a:chExt cx="914400" cy="914400"/>
          </a:xfrm>
        </p:grpSpPr>
        <p:sp>
          <p:nvSpPr>
            <p:cNvPr id="21" name="Oval 20"/>
            <p:cNvSpPr/>
            <p:nvPr/>
          </p:nvSpPr>
          <p:spPr bwMode="gray">
            <a:xfrm>
              <a:off x="100712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22"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2977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itle 2"/>
          <p:cNvSpPr>
            <a:spLocks noGrp="1"/>
          </p:cNvSpPr>
          <p:nvPr>
            <p:ph type="title"/>
          </p:nvPr>
        </p:nvSpPr>
        <p:spPr>
          <a:xfrm>
            <a:off x="454532" y="319088"/>
            <a:ext cx="8228013" cy="579681"/>
          </a:xfrm>
        </p:spPr>
        <p:txBody>
          <a:bodyPr/>
          <a:lstStyle/>
          <a:p>
            <a:r>
              <a:rPr lang="en-US" dirty="0"/>
              <a:t>A tax-advantaged investment option</a:t>
            </a:r>
          </a:p>
        </p:txBody>
      </p:sp>
      <p:sp>
        <p:nvSpPr>
          <p:cNvPr id="25" name="Text Box 39"/>
          <p:cNvSpPr txBox="1">
            <a:spLocks noChangeArrowheads="1"/>
          </p:cNvSpPr>
          <p:nvPr/>
        </p:nvSpPr>
        <p:spPr bwMode="auto">
          <a:xfrm>
            <a:off x="1803874" y="5404701"/>
            <a:ext cx="7064554" cy="1477328"/>
          </a:xfrm>
          <a:prstGeom prst="rect">
            <a:avLst/>
          </a:prstGeom>
          <a:noFill/>
          <a:ln w="9525">
            <a:noFill/>
            <a:miter lim="800000"/>
            <a:headEnd/>
            <a:tailEnd/>
          </a:ln>
        </p:spPr>
        <p:txBody>
          <a:bodyPr wrap="square">
            <a:spAutoFit/>
          </a:bodyPr>
          <a:lstStyle/>
          <a:p>
            <a:pPr marL="57150" indent="-57150">
              <a:spcBef>
                <a:spcPts val="0"/>
              </a:spcBef>
              <a:buClrTx/>
              <a:buFontTx/>
              <a:buNone/>
            </a:pPr>
            <a:r>
              <a:rPr lang="en-US" sz="1000" baseline="30000" dirty="0">
                <a:latin typeface="Calibri"/>
                <a:cs typeface="Calibri"/>
              </a:rPr>
              <a:t>1</a:t>
            </a:r>
            <a:r>
              <a:rPr lang="en-US" sz="1000" dirty="0">
                <a:latin typeface="Calibri"/>
                <a:cs typeface="Calibri"/>
              </a:rPr>
              <a:t> To be eligible for the favorable tax treatment afforded to the earnings portion of withdrawals from Section 529 accounts, withdrawals must be for “qualified higher education expenses,” as defined in the Internal Revenue Code.</a:t>
            </a:r>
          </a:p>
          <a:p>
            <a:pPr marL="57150" indent="-57150">
              <a:spcBef>
                <a:spcPts val="0"/>
              </a:spcBef>
              <a:buClrTx/>
              <a:buFontTx/>
              <a:buNone/>
            </a:pPr>
            <a:r>
              <a:rPr lang="en-US" sz="1000" baseline="30000" dirty="0">
                <a:latin typeface="Calibri"/>
                <a:cs typeface="Calibri"/>
              </a:rPr>
              <a:t>2</a:t>
            </a:r>
            <a:r>
              <a:rPr lang="en-US" sz="1000" dirty="0">
                <a:latin typeface="Calibri"/>
                <a:cs typeface="Calibri"/>
              </a:rPr>
              <a:t> You are generally permitted to change the beneficiary to another qualified member of the family, as defined under the Internal Revenue Code, without triggering income tax and 10% additional federal tax. However, a change of beneficiary will potentially be subject to federal gift tax if the new beneficiary is in a younger generation than the generation of the beneficiary being replaced or is not a member of the family of the prior beneficiary. In addition, if the new beneficiary is in a generation two or more generations younger than the generation of the prior beneficiary, the transfer may be subject to the generation-skipping transfer tax. </a:t>
            </a:r>
          </a:p>
          <a:p>
            <a:pPr marL="57150" indent="-57150">
              <a:spcBef>
                <a:spcPts val="0"/>
              </a:spcBef>
              <a:buClrTx/>
              <a:buFontTx/>
              <a:buNone/>
            </a:pPr>
            <a:r>
              <a:rPr lang="en-US" sz="1000" baseline="30000" dirty="0">
                <a:latin typeface="Calibri"/>
                <a:cs typeface="Calibri"/>
              </a:rPr>
              <a:t>3</a:t>
            </a:r>
            <a:r>
              <a:rPr lang="en-US" sz="1000" dirty="0">
                <a:latin typeface="Calibri"/>
                <a:cs typeface="Calibri"/>
              </a:rPr>
              <a:t> Contributions are generally considered completed gifts for federal gift tax purposes and, therefore, are potentially subject to federal gift tax. </a:t>
            </a:r>
          </a:p>
        </p:txBody>
      </p:sp>
      <p:sp>
        <p:nvSpPr>
          <p:cNvPr id="27" name="Rectangle 26"/>
          <p:cNvSpPr/>
          <p:nvPr/>
        </p:nvSpPr>
        <p:spPr bwMode="auto">
          <a:xfrm>
            <a:off x="387528" y="2791488"/>
            <a:ext cx="8371826" cy="417379"/>
          </a:xfrm>
          <a:prstGeom prst="rect">
            <a:avLst/>
          </a:prstGeom>
          <a:solidFill>
            <a:srgbClr val="4B116F"/>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dirty="0">
                <a:solidFill>
                  <a:schemeClr val="bg1"/>
                </a:solidFill>
                <a:latin typeface="Calibri"/>
                <a:cs typeface="Calibri"/>
              </a:rPr>
              <a:t>Potential benefits</a:t>
            </a:r>
          </a:p>
        </p:txBody>
      </p:sp>
    </p:spTree>
    <p:extLst>
      <p:ext uri="{BB962C8B-B14F-4D97-AF65-F5344CB8AC3E}">
        <p14:creationId xmlns:p14="http://schemas.microsoft.com/office/powerpoint/2010/main" val="40510148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95995" y="3196069"/>
            <a:ext cx="2050886" cy="2195224"/>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Earnings withdrawn and not used for qualified higher education expenses are subject to taxes</a:t>
            </a:r>
          </a:p>
        </p:txBody>
      </p:sp>
      <p:sp>
        <p:nvSpPr>
          <p:cNvPr id="12" name="Rectangle 11"/>
          <p:cNvSpPr/>
          <p:nvPr/>
        </p:nvSpPr>
        <p:spPr bwMode="auto">
          <a:xfrm>
            <a:off x="2501368" y="3196069"/>
            <a:ext cx="2050886" cy="2195224"/>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Investment options</a:t>
            </a:r>
            <a:br>
              <a:rPr lang="en-US" sz="1400" dirty="0">
                <a:latin typeface="Calibri"/>
                <a:cs typeface="Calibri"/>
              </a:rPr>
            </a:br>
            <a:r>
              <a:rPr lang="en-US" sz="1400" dirty="0">
                <a:latin typeface="Calibri"/>
                <a:cs typeface="Calibri"/>
              </a:rPr>
              <a:t>vary by plan</a:t>
            </a:r>
          </a:p>
        </p:txBody>
      </p:sp>
      <p:sp>
        <p:nvSpPr>
          <p:cNvPr id="13" name="Rectangle 12"/>
          <p:cNvSpPr/>
          <p:nvPr/>
        </p:nvSpPr>
        <p:spPr bwMode="auto">
          <a:xfrm>
            <a:off x="4606741" y="3196069"/>
            <a:ext cx="2050886" cy="2195224"/>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Can only be </a:t>
            </a:r>
            <a:br>
              <a:rPr lang="en-US" sz="1400" dirty="0">
                <a:latin typeface="Calibri"/>
                <a:cs typeface="Calibri"/>
              </a:rPr>
            </a:br>
            <a:r>
              <a:rPr lang="en-US" sz="1400" dirty="0">
                <a:latin typeface="Calibri"/>
                <a:cs typeface="Calibri"/>
              </a:rPr>
              <a:t>funded with cash </a:t>
            </a:r>
          </a:p>
        </p:txBody>
      </p:sp>
      <p:sp>
        <p:nvSpPr>
          <p:cNvPr id="14" name="Rectangle 13"/>
          <p:cNvSpPr/>
          <p:nvPr/>
        </p:nvSpPr>
        <p:spPr bwMode="auto">
          <a:xfrm>
            <a:off x="6712115" y="3196069"/>
            <a:ext cx="2050886" cy="2195224"/>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Certain state tax benefits may only be available for contributions made to your particular home state Section 529 plan</a:t>
            </a:r>
          </a:p>
        </p:txBody>
      </p:sp>
      <p:sp>
        <p:nvSpPr>
          <p:cNvPr id="23" name="Title 2"/>
          <p:cNvSpPr>
            <a:spLocks noGrp="1"/>
          </p:cNvSpPr>
          <p:nvPr>
            <p:ph type="title"/>
          </p:nvPr>
        </p:nvSpPr>
        <p:spPr>
          <a:xfrm>
            <a:off x="454532" y="319088"/>
            <a:ext cx="8228013" cy="579681"/>
          </a:xfrm>
        </p:spPr>
        <p:txBody>
          <a:bodyPr/>
          <a:lstStyle/>
          <a:p>
            <a:r>
              <a:rPr lang="en-US" dirty="0"/>
              <a:t>A tax-advantaged investment option</a:t>
            </a:r>
          </a:p>
        </p:txBody>
      </p:sp>
      <p:sp>
        <p:nvSpPr>
          <p:cNvPr id="17" name="Rectangle 16"/>
          <p:cNvSpPr/>
          <p:nvPr/>
        </p:nvSpPr>
        <p:spPr bwMode="auto">
          <a:xfrm>
            <a:off x="812802" y="1092200"/>
            <a:ext cx="1430865" cy="1303867"/>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18" name="Pentagon 17"/>
          <p:cNvSpPr/>
          <p:nvPr/>
        </p:nvSpPr>
        <p:spPr bwMode="auto">
          <a:xfrm>
            <a:off x="2319867" y="1090082"/>
            <a:ext cx="6239933" cy="1297517"/>
          </a:xfrm>
          <a:prstGeom prst="homePlate">
            <a:avLst>
              <a:gd name="adj" fmla="val 13441"/>
            </a:avLst>
          </a:prstGeom>
          <a:solidFill>
            <a:srgbClr val="C0AECD"/>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grpSp>
        <p:nvGrpSpPr>
          <p:cNvPr id="33" name="Group 32"/>
          <p:cNvGrpSpPr/>
          <p:nvPr/>
        </p:nvGrpSpPr>
        <p:grpSpPr>
          <a:xfrm>
            <a:off x="997231" y="1210732"/>
            <a:ext cx="1072835" cy="1072835"/>
            <a:chOff x="1007128" y="2040321"/>
            <a:chExt cx="914400" cy="914400"/>
          </a:xfrm>
        </p:grpSpPr>
        <p:sp>
          <p:nvSpPr>
            <p:cNvPr id="34" name="Oval 33"/>
            <p:cNvSpPr/>
            <p:nvPr/>
          </p:nvSpPr>
          <p:spPr bwMode="gray">
            <a:xfrm>
              <a:off x="100712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35"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2977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6" name="Rectangle 35"/>
          <p:cNvSpPr/>
          <p:nvPr/>
        </p:nvSpPr>
        <p:spPr bwMode="auto">
          <a:xfrm>
            <a:off x="387528" y="2791488"/>
            <a:ext cx="8371826" cy="417379"/>
          </a:xfrm>
          <a:prstGeom prst="rect">
            <a:avLst/>
          </a:prstGeom>
          <a:solidFill>
            <a:srgbClr val="4B116F"/>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dirty="0">
                <a:solidFill>
                  <a:schemeClr val="bg1"/>
                </a:solidFill>
                <a:latin typeface="Calibri"/>
                <a:cs typeface="Calibri"/>
              </a:rPr>
              <a:t>Considerations</a:t>
            </a:r>
          </a:p>
        </p:txBody>
      </p:sp>
      <p:sp>
        <p:nvSpPr>
          <p:cNvPr id="19" name="Content Placeholder 2"/>
          <p:cNvSpPr>
            <a:spLocks noGrp="1"/>
          </p:cNvSpPr>
          <p:nvPr>
            <p:ph idx="1"/>
          </p:nvPr>
        </p:nvSpPr>
        <p:spPr>
          <a:xfrm>
            <a:off x="2446185" y="1342495"/>
            <a:ext cx="5745315" cy="1138773"/>
          </a:xfrm>
        </p:spPr>
        <p:txBody>
          <a:bodyPr/>
          <a:lstStyle/>
          <a:p>
            <a:pPr marL="317" indent="0">
              <a:buNone/>
            </a:pPr>
            <a:r>
              <a:rPr lang="en-US" sz="2000" dirty="0">
                <a:solidFill>
                  <a:schemeClr val="tx1"/>
                </a:solidFill>
              </a:rPr>
              <a:t>A </a:t>
            </a:r>
            <a:r>
              <a:rPr lang="en-US" sz="2000" b="1" dirty="0">
                <a:solidFill>
                  <a:srgbClr val="5C068C"/>
                </a:solidFill>
              </a:rPr>
              <a:t>Section 529 plan </a:t>
            </a:r>
            <a:r>
              <a:rPr lang="en-US" dirty="0"/>
              <a:t>provides a tax-advantaged way to invest for future qualified higher education expenses. </a:t>
            </a:r>
          </a:p>
        </p:txBody>
      </p:sp>
    </p:spTree>
    <p:extLst>
      <p:ext uri="{BB962C8B-B14F-4D97-AF65-F5344CB8AC3E}">
        <p14:creationId xmlns:p14="http://schemas.microsoft.com/office/powerpoint/2010/main" val="5036423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87527" y="3001423"/>
            <a:ext cx="2706201" cy="236644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Withdrawals, including any earnings generated, are federal </a:t>
            </a:r>
            <a:br>
              <a:rPr lang="en-US" sz="1400" dirty="0">
                <a:latin typeface="Calibri"/>
                <a:cs typeface="Calibri"/>
              </a:rPr>
            </a:br>
            <a:r>
              <a:rPr lang="en-US" sz="1400" dirty="0">
                <a:latin typeface="Calibri"/>
                <a:cs typeface="Calibri"/>
              </a:rPr>
              <a:t>(and possibly state) </a:t>
            </a:r>
            <a:br>
              <a:rPr lang="en-US" sz="1400" dirty="0">
                <a:latin typeface="Calibri"/>
                <a:cs typeface="Calibri"/>
              </a:rPr>
            </a:br>
            <a:r>
              <a:rPr lang="en-US" sz="1400" dirty="0">
                <a:latin typeface="Calibri"/>
                <a:cs typeface="Calibri"/>
              </a:rPr>
              <a:t>income-tax-free</a:t>
            </a:r>
            <a:r>
              <a:rPr lang="en-US" sz="1400" baseline="30000" dirty="0">
                <a:latin typeface="Calibri"/>
                <a:cs typeface="Calibri"/>
              </a:rPr>
              <a:t>1</a:t>
            </a:r>
          </a:p>
        </p:txBody>
      </p:sp>
      <p:sp>
        <p:nvSpPr>
          <p:cNvPr id="12" name="Rectangle 11"/>
          <p:cNvSpPr/>
          <p:nvPr/>
        </p:nvSpPr>
        <p:spPr bwMode="auto">
          <a:xfrm>
            <a:off x="3217930" y="3170756"/>
            <a:ext cx="2706201"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1400" dirty="0">
                <a:latin typeface="Calibri"/>
                <a:cs typeface="Calibri"/>
              </a:rPr>
              <a:t>Account owner retains </a:t>
            </a:r>
            <a:br>
              <a:rPr lang="en-US" sz="1400" dirty="0">
                <a:latin typeface="Calibri"/>
                <a:cs typeface="Calibri"/>
              </a:rPr>
            </a:br>
            <a:r>
              <a:rPr lang="en-US" sz="1400" dirty="0">
                <a:latin typeface="Calibri"/>
                <a:cs typeface="Calibri"/>
              </a:rPr>
              <a:t>control and can change </a:t>
            </a:r>
            <a:br>
              <a:rPr lang="en-US" sz="1400" dirty="0">
                <a:latin typeface="Calibri"/>
                <a:cs typeface="Calibri"/>
              </a:rPr>
            </a:br>
            <a:r>
              <a:rPr lang="en-US" sz="1400" dirty="0">
                <a:latin typeface="Calibri"/>
                <a:cs typeface="Calibri"/>
              </a:rPr>
              <a:t>beneficiary at any time</a:t>
            </a:r>
            <a:r>
              <a:rPr lang="en-US" sz="1400" baseline="30000" dirty="0">
                <a:latin typeface="Calibri"/>
                <a:cs typeface="Calibri"/>
              </a:rPr>
              <a:t>2</a:t>
            </a:r>
            <a:endParaRPr lang="en-US" sz="1400" baseline="30000" dirty="0">
              <a:latin typeface="Calibri" panose="020F0502020204030204" pitchFamily="34" charset="0"/>
            </a:endParaRPr>
          </a:p>
        </p:txBody>
      </p:sp>
      <p:sp>
        <p:nvSpPr>
          <p:cNvPr id="13" name="Rectangle 12"/>
          <p:cNvSpPr/>
          <p:nvPr/>
        </p:nvSpPr>
        <p:spPr bwMode="auto">
          <a:xfrm>
            <a:off x="6048332" y="3171700"/>
            <a:ext cx="2706201"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0"/>
              </a:spcAft>
            </a:pPr>
            <a:r>
              <a:rPr lang="en-US" sz="1400" dirty="0">
                <a:latin typeface="Calibri"/>
                <a:cs typeface="Calibri"/>
              </a:rPr>
              <a:t/>
            </a:r>
            <a:br>
              <a:rPr lang="en-US" sz="1400" dirty="0">
                <a:latin typeface="Calibri"/>
                <a:cs typeface="Calibri"/>
              </a:rPr>
            </a:br>
            <a:r>
              <a:rPr lang="en-US" sz="1400" dirty="0">
                <a:latin typeface="Calibri"/>
                <a:cs typeface="Calibri"/>
              </a:rPr>
              <a:t>There are no restrictions other than those imposed by the institution where the account </a:t>
            </a:r>
          </a:p>
          <a:p>
            <a:pPr marL="0" lvl="1" algn="ctr">
              <a:spcAft>
                <a:spcPts val="0"/>
              </a:spcAft>
            </a:pPr>
            <a:r>
              <a:rPr lang="en-US" sz="1400" dirty="0">
                <a:latin typeface="Calibri"/>
                <a:cs typeface="Calibri"/>
              </a:rPr>
              <a:t>is held</a:t>
            </a:r>
          </a:p>
          <a:p>
            <a:pPr marL="0" lvl="1" algn="ctr">
              <a:spcAft>
                <a:spcPts val="0"/>
              </a:spcAft>
            </a:pPr>
            <a:endParaRPr lang="en-US" sz="1400" dirty="0">
              <a:latin typeface="Calibri"/>
              <a:cs typeface="Calibri"/>
            </a:endParaRPr>
          </a:p>
        </p:txBody>
      </p:sp>
      <p:sp>
        <p:nvSpPr>
          <p:cNvPr id="23" name="Title 2"/>
          <p:cNvSpPr>
            <a:spLocks noGrp="1"/>
          </p:cNvSpPr>
          <p:nvPr>
            <p:ph type="title"/>
          </p:nvPr>
        </p:nvSpPr>
        <p:spPr>
          <a:xfrm>
            <a:off x="454532" y="319088"/>
            <a:ext cx="8228013" cy="579681"/>
          </a:xfrm>
        </p:spPr>
        <p:txBody>
          <a:bodyPr/>
          <a:lstStyle/>
          <a:p>
            <a:r>
              <a:rPr lang="en-US" dirty="0"/>
              <a:t>A tax-advantaged investment option</a:t>
            </a:r>
          </a:p>
        </p:txBody>
      </p:sp>
      <p:sp>
        <p:nvSpPr>
          <p:cNvPr id="3" name="TextBox 2"/>
          <p:cNvSpPr txBox="1"/>
          <p:nvPr/>
        </p:nvSpPr>
        <p:spPr>
          <a:xfrm>
            <a:off x="2168064" y="5853348"/>
            <a:ext cx="5824469" cy="1169551"/>
          </a:xfrm>
          <a:prstGeom prst="rect">
            <a:avLst/>
          </a:prstGeom>
          <a:noFill/>
        </p:spPr>
        <p:txBody>
          <a:bodyPr wrap="square" rtlCol="0">
            <a:spAutoFit/>
          </a:bodyPr>
          <a:lstStyle/>
          <a:p>
            <a:pPr marL="57150" indent="-57150"/>
            <a:r>
              <a:rPr lang="en-US" sz="1000" baseline="30000" dirty="0">
                <a:latin typeface="Calibri"/>
                <a:cs typeface="Calibri"/>
              </a:rPr>
              <a:t>1 </a:t>
            </a:r>
            <a:r>
              <a:rPr lang="en-US" sz="1000" dirty="0">
                <a:latin typeface="Calibri"/>
                <a:cs typeface="Calibri"/>
              </a:rPr>
              <a:t>To be eligible for the favorable tax treatment afforded to the earnings portion of any withdrawal, withdrawals from Coverdell ESAs, must be used for “qualified higher education expenses” or “qualified elementary and secondary education expenses,” as defined in the Internal Revenue Code.</a:t>
            </a:r>
            <a:endParaRPr lang="en-US" sz="1000" baseline="30000" dirty="0">
              <a:latin typeface="Calibri"/>
              <a:cs typeface="Calibri"/>
            </a:endParaRPr>
          </a:p>
          <a:p>
            <a:pPr marL="57150" indent="-57150"/>
            <a:r>
              <a:rPr lang="en-US" sz="1000" baseline="30000" dirty="0">
                <a:latin typeface="Calibri"/>
                <a:cs typeface="Calibri"/>
              </a:rPr>
              <a:t>2</a:t>
            </a:r>
            <a:r>
              <a:rPr lang="en-US" sz="1000" dirty="0">
                <a:latin typeface="Calibri"/>
                <a:cs typeface="Calibri"/>
              </a:rPr>
              <a:t> You generally are permitted to change the beneficiary to another member of the family (as defined in the Internal Revenue Code) without triggering income tax and a 10% additional federal tax, provided the new beneficiary is under age 30 or is a special needs beneficiary.</a:t>
            </a:r>
          </a:p>
          <a:p>
            <a:endParaRPr lang="en-US" sz="1000" dirty="0">
              <a:latin typeface="Calibri" panose="020F0502020204030204" pitchFamily="34" charset="0"/>
            </a:endParaRPr>
          </a:p>
        </p:txBody>
      </p:sp>
      <p:sp>
        <p:nvSpPr>
          <p:cNvPr id="14" name="Rectangle 13"/>
          <p:cNvSpPr/>
          <p:nvPr/>
        </p:nvSpPr>
        <p:spPr bwMode="auto">
          <a:xfrm>
            <a:off x="812802" y="1092200"/>
            <a:ext cx="1430865" cy="1303867"/>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15" name="Pentagon 14"/>
          <p:cNvSpPr/>
          <p:nvPr/>
        </p:nvSpPr>
        <p:spPr bwMode="auto">
          <a:xfrm>
            <a:off x="2319867" y="1090082"/>
            <a:ext cx="6239933" cy="1297517"/>
          </a:xfrm>
          <a:prstGeom prst="homePlate">
            <a:avLst>
              <a:gd name="adj" fmla="val 13441"/>
            </a:avLst>
          </a:prstGeom>
          <a:solidFill>
            <a:srgbClr val="E7BFAC"/>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6" name="Content Placeholder 2"/>
          <p:cNvSpPr txBox="1">
            <a:spLocks/>
          </p:cNvSpPr>
          <p:nvPr/>
        </p:nvSpPr>
        <p:spPr bwMode="auto">
          <a:xfrm>
            <a:off x="2446185" y="1099740"/>
            <a:ext cx="5123015" cy="1138773"/>
          </a:xfrm>
          <a:prstGeom prst="rect">
            <a:avLst/>
          </a:prstGeom>
          <a:noFill/>
          <a:ln w="9525">
            <a:noFill/>
            <a:miter lim="800000"/>
            <a:headEnd/>
            <a:tailEnd/>
          </a:ln>
        </p:spPr>
        <p:txBody>
          <a:bodyPr vert="horz" wrap="square" lIns="0" tIns="0" rIns="0" bIns="45720" numCol="1" rtlCol="0" anchor="t" anchorCtr="0" compatLnSpc="1">
            <a:prstTxWarp prst="textNoShape">
              <a:avLst/>
            </a:prstTxWarp>
            <a:noAutofit/>
          </a:bodyPr>
          <a:lstStyle>
            <a:lvl1pPr marL="182880" indent="-182563" algn="l" rtl="0" eaLnBrk="1" fontAlgn="base" hangingPunct="1">
              <a:lnSpc>
                <a:spcPct val="114000"/>
              </a:lnSpc>
              <a:spcBef>
                <a:spcPct val="0"/>
              </a:spcBef>
              <a:spcAft>
                <a:spcPts val="600"/>
              </a:spcAft>
              <a:buFont typeface="Arial" pitchFamily="34" charset="0"/>
              <a:buChar char="•"/>
              <a:defRPr lang="en-US" sz="2000" kern="1200" dirty="0" smtClean="0">
                <a:solidFill>
                  <a:srgbClr val="000000"/>
                </a:solidFill>
                <a:latin typeface="Calibri" pitchFamily="34" charset="0"/>
                <a:ea typeface="Calibri" pitchFamily="34" charset="0"/>
                <a:cs typeface="Calibri" pitchFamily="34" charset="0"/>
              </a:defRPr>
            </a:lvl1pPr>
            <a:lvl2pPr marL="457200" indent="-182563" algn="l" rtl="0" eaLnBrk="1" fontAlgn="base" hangingPunct="1">
              <a:lnSpc>
                <a:spcPct val="114000"/>
              </a:lnSpc>
              <a:spcBef>
                <a:spcPct val="0"/>
              </a:spcBef>
              <a:spcAft>
                <a:spcPts val="600"/>
              </a:spcAft>
              <a:buFont typeface="Lucida Grande"/>
              <a:buChar char="-"/>
              <a:defRPr lang="en-US" sz="2000" kern="1200" dirty="0" smtClean="0">
                <a:solidFill>
                  <a:srgbClr val="000000"/>
                </a:solidFill>
                <a:latin typeface="Calibri" pitchFamily="34" charset="0"/>
                <a:ea typeface="Calibri" pitchFamily="34" charset="0"/>
                <a:cs typeface="Calibri" pitchFamily="34" charset="0"/>
              </a:defRPr>
            </a:lvl2pPr>
            <a:lvl3pPr marL="687388" indent="-182563" algn="l" rtl="0" eaLnBrk="1" fontAlgn="base" hangingPunct="1">
              <a:lnSpc>
                <a:spcPct val="114000"/>
              </a:lnSpc>
              <a:spcBef>
                <a:spcPct val="0"/>
              </a:spcBef>
              <a:spcAft>
                <a:spcPts val="600"/>
              </a:spcAft>
              <a:buSzPct val="85000"/>
              <a:buFont typeface="Wingdings" pitchFamily="2" charset="2"/>
              <a:buChar char="§"/>
              <a:defRPr lang="en-US" sz="2000" kern="1200" dirty="0" smtClean="0">
                <a:solidFill>
                  <a:srgbClr val="000000"/>
                </a:solidFill>
                <a:latin typeface="Calibri" pitchFamily="34" charset="0"/>
                <a:ea typeface="Calibri" pitchFamily="34" charset="0"/>
                <a:cs typeface="Calibri" pitchFamily="34" charset="0"/>
              </a:defRPr>
            </a:lvl3pPr>
            <a:lvl4pPr marL="912813" indent="-182563" algn="l" rtl="0" eaLnBrk="1" fontAlgn="base" hangingPunct="1">
              <a:lnSpc>
                <a:spcPct val="114000"/>
              </a:lnSpc>
              <a:spcBef>
                <a:spcPct val="0"/>
              </a:spcBef>
              <a:spcAft>
                <a:spcPts val="600"/>
              </a:spcAft>
              <a:buFont typeface="Lucida Grande"/>
              <a:buChar char="-"/>
              <a:defRPr lang="en-US" sz="2000" kern="1200" dirty="0" smtClean="0">
                <a:solidFill>
                  <a:srgbClr val="000000"/>
                </a:solidFill>
                <a:latin typeface="Calibri" pitchFamily="34" charset="0"/>
                <a:ea typeface="Calibri" pitchFamily="34" charset="0"/>
                <a:cs typeface="Calibri" pitchFamily="34" charset="0"/>
              </a:defRPr>
            </a:lvl4pPr>
            <a:lvl5pPr marL="1144588" indent="-182563" algn="l" rtl="0" eaLnBrk="1" fontAlgn="base" hangingPunct="1">
              <a:lnSpc>
                <a:spcPct val="114000"/>
              </a:lnSpc>
              <a:spcBef>
                <a:spcPct val="0"/>
              </a:spcBef>
              <a:spcAft>
                <a:spcPts val="600"/>
              </a:spcAft>
              <a:buFont typeface="Arial" pitchFamily="34" charset="0"/>
              <a:buChar char="•"/>
              <a:defRPr lang="en-US" sz="2000" kern="1200" dirty="0">
                <a:solidFill>
                  <a:srgbClr val="000000"/>
                </a:solidFill>
                <a:latin typeface="Calibri" pitchFamily="34" charset="0"/>
                <a:ea typeface="Calibri" pitchFamily="34" charset="0"/>
                <a:cs typeface="Calibri" pitchFamily="34" charset="0"/>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a:lstStyle>
          <a:p>
            <a:pPr marL="317" indent="0">
              <a:buNone/>
            </a:pPr>
            <a:r>
              <a:rPr lang="en-US" sz="1800" dirty="0"/>
              <a:t>A </a:t>
            </a:r>
            <a:r>
              <a:rPr lang="en-US" sz="1800" b="1" dirty="0">
                <a:solidFill>
                  <a:srgbClr val="B94700"/>
                </a:solidFill>
              </a:rPr>
              <a:t>Coverdell Education Savings Account (ESA) </a:t>
            </a:r>
            <a:r>
              <a:rPr lang="en-US" sz="1800" dirty="0"/>
              <a:t>is a </a:t>
            </a:r>
            <a:br>
              <a:rPr lang="en-US" sz="1800" dirty="0"/>
            </a:br>
            <a:r>
              <a:rPr lang="en-US" sz="1800" dirty="0"/>
              <a:t>tax-advantaged trust or custodial account that can help fund qualified elementary, secondary and/or higher education expenses.</a:t>
            </a:r>
            <a:r>
              <a:rPr lang="en-US" sz="1800" baseline="30000" dirty="0"/>
              <a:t>1</a:t>
            </a:r>
          </a:p>
        </p:txBody>
      </p:sp>
      <p:sp>
        <p:nvSpPr>
          <p:cNvPr id="32" name="Rectangle 31"/>
          <p:cNvSpPr/>
          <p:nvPr/>
        </p:nvSpPr>
        <p:spPr bwMode="auto">
          <a:xfrm>
            <a:off x="387528" y="2791488"/>
            <a:ext cx="8371826" cy="417379"/>
          </a:xfrm>
          <a:prstGeom prst="rect">
            <a:avLst/>
          </a:prstGeom>
          <a:solidFill>
            <a:srgbClr val="B947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dirty="0">
                <a:solidFill>
                  <a:schemeClr val="bg1"/>
                </a:solidFill>
                <a:latin typeface="Calibri"/>
                <a:cs typeface="Calibri"/>
              </a:rPr>
              <a:t>Potential benefits</a:t>
            </a:r>
          </a:p>
        </p:txBody>
      </p:sp>
      <p:grpSp>
        <p:nvGrpSpPr>
          <p:cNvPr id="18" name="Group 17"/>
          <p:cNvGrpSpPr>
            <a:grpSpLocks noChangeAspect="1"/>
          </p:cNvGrpSpPr>
          <p:nvPr/>
        </p:nvGrpSpPr>
        <p:grpSpPr>
          <a:xfrm>
            <a:off x="975360" y="1172387"/>
            <a:ext cx="1139013" cy="1139013"/>
            <a:chOff x="2777658" y="2040321"/>
            <a:chExt cx="914400" cy="914400"/>
          </a:xfrm>
        </p:grpSpPr>
        <p:sp>
          <p:nvSpPr>
            <p:cNvPr id="27" name="Oval 26"/>
            <p:cNvSpPr/>
            <p:nvPr/>
          </p:nvSpPr>
          <p:spPr bwMode="gray">
            <a:xfrm>
              <a:off x="277765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0030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5287016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p:cNvSpPr>
            <a:spLocks noGrp="1"/>
          </p:cNvSpPr>
          <p:nvPr>
            <p:ph type="title"/>
          </p:nvPr>
        </p:nvSpPr>
        <p:spPr>
          <a:xfrm>
            <a:off x="454532" y="319088"/>
            <a:ext cx="8228013" cy="579681"/>
          </a:xfrm>
        </p:spPr>
        <p:txBody>
          <a:bodyPr/>
          <a:lstStyle/>
          <a:p>
            <a:r>
              <a:rPr lang="en-US" dirty="0"/>
              <a:t>A tax-advantaged investment option</a:t>
            </a:r>
          </a:p>
        </p:txBody>
      </p:sp>
      <p:sp>
        <p:nvSpPr>
          <p:cNvPr id="3" name="TextBox 2"/>
          <p:cNvSpPr txBox="1"/>
          <p:nvPr/>
        </p:nvSpPr>
        <p:spPr>
          <a:xfrm>
            <a:off x="2091863" y="6013959"/>
            <a:ext cx="6667489" cy="707886"/>
          </a:xfrm>
          <a:prstGeom prst="rect">
            <a:avLst/>
          </a:prstGeom>
          <a:noFill/>
        </p:spPr>
        <p:txBody>
          <a:bodyPr wrap="square" rtlCol="0">
            <a:spAutoFit/>
          </a:bodyPr>
          <a:lstStyle/>
          <a:p>
            <a:pPr marL="57150" indent="-57150">
              <a:spcBef>
                <a:spcPct val="50000"/>
              </a:spcBef>
              <a:buClrTx/>
              <a:buFontTx/>
              <a:buNone/>
            </a:pPr>
            <a:r>
              <a:rPr lang="en-US" sz="1000" baseline="30000" dirty="0">
                <a:latin typeface="Calibri"/>
                <a:cs typeface="Calibri"/>
              </a:rPr>
              <a:t>1</a:t>
            </a:r>
            <a:r>
              <a:rPr lang="en-US" sz="1000" dirty="0">
                <a:latin typeface="Calibri"/>
                <a:cs typeface="Calibri"/>
              </a:rPr>
              <a:t> The eligibility limit for contributions depends on the individual’s tax return filing status and modified adjusted gross income (“MAGI”). There is an income limit phase out for single taxpayers with MAGI between $95,000 and $110,000 and for joint taxpayers with MAGI between $190,000 and $220,000. If your MAGI is $110,000 (single) or $220,000 (joint) or more, you cannot contribute to an ESA.</a:t>
            </a:r>
          </a:p>
        </p:txBody>
      </p:sp>
      <p:sp>
        <p:nvSpPr>
          <p:cNvPr id="19" name="Rectangle 18"/>
          <p:cNvSpPr/>
          <p:nvPr/>
        </p:nvSpPr>
        <p:spPr bwMode="auto">
          <a:xfrm>
            <a:off x="812802" y="1092200"/>
            <a:ext cx="1430865" cy="1303867"/>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0" name="Pentagon 19"/>
          <p:cNvSpPr/>
          <p:nvPr/>
        </p:nvSpPr>
        <p:spPr bwMode="auto">
          <a:xfrm>
            <a:off x="2319867" y="1090082"/>
            <a:ext cx="6239933" cy="1297517"/>
          </a:xfrm>
          <a:prstGeom prst="homePlate">
            <a:avLst>
              <a:gd name="adj" fmla="val 13441"/>
            </a:avLst>
          </a:prstGeom>
          <a:solidFill>
            <a:srgbClr val="E7BFAC"/>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1" name="Content Placeholder 2"/>
          <p:cNvSpPr txBox="1">
            <a:spLocks/>
          </p:cNvSpPr>
          <p:nvPr/>
        </p:nvSpPr>
        <p:spPr bwMode="auto">
          <a:xfrm>
            <a:off x="2446186" y="1118568"/>
            <a:ext cx="5304950" cy="1138773"/>
          </a:xfrm>
          <a:prstGeom prst="rect">
            <a:avLst/>
          </a:prstGeom>
          <a:noFill/>
          <a:ln w="9525">
            <a:noFill/>
            <a:miter lim="800000"/>
            <a:headEnd/>
            <a:tailEnd/>
          </a:ln>
        </p:spPr>
        <p:txBody>
          <a:bodyPr vert="horz" wrap="square" lIns="0" tIns="0" rIns="0" bIns="45720" numCol="1" rtlCol="0" anchor="t" anchorCtr="0" compatLnSpc="1">
            <a:prstTxWarp prst="textNoShape">
              <a:avLst/>
            </a:prstTxWarp>
            <a:noAutofit/>
          </a:bodyPr>
          <a:lstStyle>
            <a:lvl1pPr marL="182880" indent="-182563" algn="l" rtl="0" eaLnBrk="1" fontAlgn="base" hangingPunct="1">
              <a:lnSpc>
                <a:spcPct val="114000"/>
              </a:lnSpc>
              <a:spcBef>
                <a:spcPct val="0"/>
              </a:spcBef>
              <a:spcAft>
                <a:spcPts val="600"/>
              </a:spcAft>
              <a:buFont typeface="Arial" pitchFamily="34" charset="0"/>
              <a:buChar char="•"/>
              <a:defRPr lang="en-US" sz="2000" kern="1200" dirty="0" smtClean="0">
                <a:solidFill>
                  <a:srgbClr val="000000"/>
                </a:solidFill>
                <a:latin typeface="Calibri" pitchFamily="34" charset="0"/>
                <a:ea typeface="Calibri" pitchFamily="34" charset="0"/>
                <a:cs typeface="Calibri" pitchFamily="34" charset="0"/>
              </a:defRPr>
            </a:lvl1pPr>
            <a:lvl2pPr marL="457200" indent="-182563" algn="l" rtl="0" eaLnBrk="1" fontAlgn="base" hangingPunct="1">
              <a:lnSpc>
                <a:spcPct val="114000"/>
              </a:lnSpc>
              <a:spcBef>
                <a:spcPct val="0"/>
              </a:spcBef>
              <a:spcAft>
                <a:spcPts val="600"/>
              </a:spcAft>
              <a:buFont typeface="Lucida Grande"/>
              <a:buChar char="-"/>
              <a:defRPr lang="en-US" sz="2000" kern="1200" dirty="0" smtClean="0">
                <a:solidFill>
                  <a:srgbClr val="000000"/>
                </a:solidFill>
                <a:latin typeface="Calibri" pitchFamily="34" charset="0"/>
                <a:ea typeface="Calibri" pitchFamily="34" charset="0"/>
                <a:cs typeface="Calibri" pitchFamily="34" charset="0"/>
              </a:defRPr>
            </a:lvl2pPr>
            <a:lvl3pPr marL="687388" indent="-182563" algn="l" rtl="0" eaLnBrk="1" fontAlgn="base" hangingPunct="1">
              <a:lnSpc>
                <a:spcPct val="114000"/>
              </a:lnSpc>
              <a:spcBef>
                <a:spcPct val="0"/>
              </a:spcBef>
              <a:spcAft>
                <a:spcPts val="600"/>
              </a:spcAft>
              <a:buSzPct val="85000"/>
              <a:buFont typeface="Wingdings" pitchFamily="2" charset="2"/>
              <a:buChar char="§"/>
              <a:defRPr lang="en-US" sz="2000" kern="1200" dirty="0" smtClean="0">
                <a:solidFill>
                  <a:srgbClr val="000000"/>
                </a:solidFill>
                <a:latin typeface="Calibri" pitchFamily="34" charset="0"/>
                <a:ea typeface="Calibri" pitchFamily="34" charset="0"/>
                <a:cs typeface="Calibri" pitchFamily="34" charset="0"/>
              </a:defRPr>
            </a:lvl3pPr>
            <a:lvl4pPr marL="912813" indent="-182563" algn="l" rtl="0" eaLnBrk="1" fontAlgn="base" hangingPunct="1">
              <a:lnSpc>
                <a:spcPct val="114000"/>
              </a:lnSpc>
              <a:spcBef>
                <a:spcPct val="0"/>
              </a:spcBef>
              <a:spcAft>
                <a:spcPts val="600"/>
              </a:spcAft>
              <a:buFont typeface="Lucida Grande"/>
              <a:buChar char="-"/>
              <a:defRPr lang="en-US" sz="2000" kern="1200" dirty="0" smtClean="0">
                <a:solidFill>
                  <a:srgbClr val="000000"/>
                </a:solidFill>
                <a:latin typeface="Calibri" pitchFamily="34" charset="0"/>
                <a:ea typeface="Calibri" pitchFamily="34" charset="0"/>
                <a:cs typeface="Calibri" pitchFamily="34" charset="0"/>
              </a:defRPr>
            </a:lvl4pPr>
            <a:lvl5pPr marL="1144588" indent="-182563" algn="l" rtl="0" eaLnBrk="1" fontAlgn="base" hangingPunct="1">
              <a:lnSpc>
                <a:spcPct val="114000"/>
              </a:lnSpc>
              <a:spcBef>
                <a:spcPct val="0"/>
              </a:spcBef>
              <a:spcAft>
                <a:spcPts val="600"/>
              </a:spcAft>
              <a:buFont typeface="Arial" pitchFamily="34" charset="0"/>
              <a:buChar char="•"/>
              <a:defRPr lang="en-US" sz="2000" kern="1200" dirty="0">
                <a:solidFill>
                  <a:srgbClr val="000000"/>
                </a:solidFill>
                <a:latin typeface="Calibri" pitchFamily="34" charset="0"/>
                <a:ea typeface="Calibri" pitchFamily="34" charset="0"/>
                <a:cs typeface="Calibri" pitchFamily="34" charset="0"/>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a:lstStyle>
          <a:p>
            <a:pPr marL="317" indent="0">
              <a:spcAft>
                <a:spcPts val="0"/>
              </a:spcAft>
              <a:buNone/>
            </a:pPr>
            <a:r>
              <a:rPr lang="en-US" sz="1800" dirty="0"/>
              <a:t>A </a:t>
            </a:r>
            <a:r>
              <a:rPr lang="en-US" sz="1800" b="1" dirty="0">
                <a:solidFill>
                  <a:srgbClr val="B94700"/>
                </a:solidFill>
              </a:rPr>
              <a:t>Coverdell Education Savings Account (ESA) </a:t>
            </a:r>
            <a:r>
              <a:rPr lang="en-US" sz="1800" dirty="0"/>
              <a:t>is a </a:t>
            </a:r>
          </a:p>
          <a:p>
            <a:pPr marL="317" indent="0">
              <a:buNone/>
            </a:pPr>
            <a:r>
              <a:rPr lang="en-US" sz="1800" dirty="0"/>
              <a:t>tax-advantaged trust or custodial account that can help fund qualified elementary, secondary and/or higher education expenses.</a:t>
            </a:r>
          </a:p>
        </p:txBody>
      </p:sp>
      <p:grpSp>
        <p:nvGrpSpPr>
          <p:cNvPr id="22" name="Group 21"/>
          <p:cNvGrpSpPr>
            <a:grpSpLocks noChangeAspect="1"/>
          </p:cNvGrpSpPr>
          <p:nvPr/>
        </p:nvGrpSpPr>
        <p:grpSpPr>
          <a:xfrm>
            <a:off x="975360" y="1172387"/>
            <a:ext cx="1139013" cy="1139013"/>
            <a:chOff x="2777658" y="2040321"/>
            <a:chExt cx="914400" cy="914400"/>
          </a:xfrm>
        </p:grpSpPr>
        <p:sp>
          <p:nvSpPr>
            <p:cNvPr id="25" name="Oval 24"/>
            <p:cNvSpPr/>
            <p:nvPr/>
          </p:nvSpPr>
          <p:spPr bwMode="gray">
            <a:xfrm>
              <a:off x="277765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0030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Rectangle 28"/>
          <p:cNvSpPr/>
          <p:nvPr/>
        </p:nvSpPr>
        <p:spPr bwMode="auto">
          <a:xfrm>
            <a:off x="387528" y="3176620"/>
            <a:ext cx="1554480"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Earnings withdrawn and not used for qualified elementary or secondary education expenses are subject to taxes</a:t>
            </a:r>
          </a:p>
        </p:txBody>
      </p:sp>
      <p:sp>
        <p:nvSpPr>
          <p:cNvPr id="30" name="Rectangle 29"/>
          <p:cNvSpPr/>
          <p:nvPr/>
        </p:nvSpPr>
        <p:spPr bwMode="auto">
          <a:xfrm>
            <a:off x="2091864" y="3176620"/>
            <a:ext cx="1554480"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Contributions limited to </a:t>
            </a:r>
            <a:br>
              <a:rPr lang="en-US" sz="1400" dirty="0">
                <a:latin typeface="Calibri"/>
                <a:cs typeface="Calibri"/>
              </a:rPr>
            </a:br>
            <a:r>
              <a:rPr lang="en-US" sz="1400" dirty="0">
                <a:latin typeface="Calibri"/>
                <a:cs typeface="Calibri"/>
              </a:rPr>
              <a:t>$2,000 per year </a:t>
            </a:r>
            <a:br>
              <a:rPr lang="en-US" sz="1400" dirty="0">
                <a:latin typeface="Calibri"/>
                <a:cs typeface="Calibri"/>
              </a:rPr>
            </a:br>
            <a:r>
              <a:rPr lang="en-US" sz="1400" dirty="0">
                <a:latin typeface="Calibri"/>
                <a:cs typeface="Calibri"/>
              </a:rPr>
              <a:t>per beneficiary</a:t>
            </a:r>
          </a:p>
        </p:txBody>
      </p:sp>
      <p:sp>
        <p:nvSpPr>
          <p:cNvPr id="31" name="Rectangle 30"/>
          <p:cNvSpPr/>
          <p:nvPr/>
        </p:nvSpPr>
        <p:spPr bwMode="auto">
          <a:xfrm>
            <a:off x="3796200" y="3176620"/>
            <a:ext cx="1554480"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spc="-20" dirty="0">
                <a:latin typeface="Calibri"/>
                <a:cs typeface="Calibri"/>
              </a:rPr>
              <a:t>Ability to </a:t>
            </a:r>
            <a:br>
              <a:rPr lang="en-US" sz="1400" spc="-20" dirty="0">
                <a:latin typeface="Calibri"/>
                <a:cs typeface="Calibri"/>
              </a:rPr>
            </a:br>
            <a:r>
              <a:rPr lang="en-US" sz="1400" spc="-20" dirty="0">
                <a:latin typeface="Calibri"/>
                <a:cs typeface="Calibri"/>
              </a:rPr>
              <a:t>contribute subject to income limitations</a:t>
            </a:r>
            <a:r>
              <a:rPr lang="en-US" sz="1400" spc="-20" baseline="30000" dirty="0">
                <a:latin typeface="Calibri"/>
                <a:cs typeface="Calibri"/>
              </a:rPr>
              <a:t>1</a:t>
            </a:r>
          </a:p>
        </p:txBody>
      </p:sp>
      <p:sp>
        <p:nvSpPr>
          <p:cNvPr id="32" name="Rectangle 31"/>
          <p:cNvSpPr/>
          <p:nvPr/>
        </p:nvSpPr>
        <p:spPr bwMode="auto">
          <a:xfrm>
            <a:off x="5500536" y="3176620"/>
            <a:ext cx="1554480"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Can fund </a:t>
            </a:r>
            <a:br>
              <a:rPr lang="en-US" sz="1400" dirty="0">
                <a:latin typeface="Calibri"/>
                <a:cs typeface="Calibri"/>
              </a:rPr>
            </a:br>
            <a:r>
              <a:rPr lang="en-US" sz="1400" dirty="0">
                <a:latin typeface="Calibri"/>
                <a:cs typeface="Calibri"/>
              </a:rPr>
              <a:t>account only until beneficiary’s 18th birthday, except in the case of a special needs beneficiary</a:t>
            </a:r>
          </a:p>
        </p:txBody>
      </p:sp>
      <p:sp>
        <p:nvSpPr>
          <p:cNvPr id="33" name="Rectangle 32"/>
          <p:cNvSpPr/>
          <p:nvPr/>
        </p:nvSpPr>
        <p:spPr bwMode="auto">
          <a:xfrm>
            <a:off x="7204874" y="3176620"/>
            <a:ext cx="1554480"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Withdrawals generally are required to be made by age 30, except in the case of a special needs beneficiary</a:t>
            </a:r>
          </a:p>
        </p:txBody>
      </p:sp>
      <p:sp>
        <p:nvSpPr>
          <p:cNvPr id="34" name="Rectangle 33"/>
          <p:cNvSpPr/>
          <p:nvPr/>
        </p:nvSpPr>
        <p:spPr bwMode="auto">
          <a:xfrm>
            <a:off x="387528" y="2791488"/>
            <a:ext cx="8371826" cy="417379"/>
          </a:xfrm>
          <a:prstGeom prst="rect">
            <a:avLst/>
          </a:prstGeom>
          <a:solidFill>
            <a:srgbClr val="B947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dirty="0">
                <a:solidFill>
                  <a:schemeClr val="bg1"/>
                </a:solidFill>
                <a:latin typeface="Calibri"/>
                <a:cs typeface="Calibri"/>
              </a:rPr>
              <a:t>Considerations</a:t>
            </a:r>
          </a:p>
        </p:txBody>
      </p:sp>
    </p:spTree>
    <p:extLst>
      <p:ext uri="{BB962C8B-B14F-4D97-AF65-F5344CB8AC3E}">
        <p14:creationId xmlns:p14="http://schemas.microsoft.com/office/powerpoint/2010/main" val="422295869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p:cNvSpPr>
            <a:spLocks noGrp="1"/>
          </p:cNvSpPr>
          <p:nvPr>
            <p:ph type="title"/>
          </p:nvPr>
        </p:nvSpPr>
        <p:spPr>
          <a:xfrm>
            <a:off x="454532" y="319088"/>
            <a:ext cx="8228013" cy="579681"/>
          </a:xfrm>
        </p:spPr>
        <p:txBody>
          <a:bodyPr/>
          <a:lstStyle/>
          <a:p>
            <a:r>
              <a:rPr lang="en-US" dirty="0"/>
              <a:t>A tax-advantaged investment option</a:t>
            </a:r>
          </a:p>
        </p:txBody>
      </p:sp>
      <p:sp>
        <p:nvSpPr>
          <p:cNvPr id="30" name="Rectangle 29"/>
          <p:cNvSpPr/>
          <p:nvPr/>
        </p:nvSpPr>
        <p:spPr>
          <a:xfrm>
            <a:off x="1981199" y="5730139"/>
            <a:ext cx="6443133" cy="809965"/>
          </a:xfrm>
          <a:prstGeom prst="rect">
            <a:avLst/>
          </a:prstGeom>
        </p:spPr>
        <p:txBody>
          <a:bodyPr wrap="square" lIns="0" tIns="0" rIns="0" bIns="27432" anchor="b" anchorCtr="0">
            <a:spAutoFit/>
          </a:bodyPr>
          <a:lstStyle/>
          <a:p>
            <a:pPr marL="54864" indent="-54864">
              <a:spcBef>
                <a:spcPts val="100"/>
              </a:spcBef>
            </a:pPr>
            <a:r>
              <a:rPr lang="en-US" sz="1000" baseline="30000" dirty="0">
                <a:latin typeface="+mj-lt"/>
              </a:rPr>
              <a:t>1 </a:t>
            </a:r>
            <a:r>
              <a:rPr lang="en-US" sz="1000" dirty="0">
                <a:latin typeface="+mj-lt"/>
              </a:rPr>
              <a:t>UGMA/UTMAs were developed to help create uniform laws governing the gifting or transfer of assets to children. While the rules governing the accounts are similar from state to state, there are differences, such as the age a minor can assume control of the account. Be sure to understand the rules in your state before setting up an account. </a:t>
            </a:r>
          </a:p>
          <a:p>
            <a:pPr marL="54864" indent="-54864">
              <a:spcBef>
                <a:spcPts val="100"/>
              </a:spcBef>
            </a:pPr>
            <a:r>
              <a:rPr lang="en-US" sz="1000" baseline="30000" dirty="0">
                <a:latin typeface="+mj-lt"/>
              </a:rPr>
              <a:t>2 </a:t>
            </a:r>
            <a:r>
              <a:rPr lang="en-US" sz="1000" dirty="0">
                <a:latin typeface="+mj-lt"/>
              </a:rPr>
              <a:t>Upon reaching age of maturity under the state UGMA/UTMA law—usually 18 , 19 or 21, depending on the state—the child (minor) gains control of assets and may use them as he or she sees fit. </a:t>
            </a:r>
          </a:p>
        </p:txBody>
      </p:sp>
      <p:sp>
        <p:nvSpPr>
          <p:cNvPr id="17" name="Rectangle 16"/>
          <p:cNvSpPr/>
          <p:nvPr/>
        </p:nvSpPr>
        <p:spPr bwMode="auto">
          <a:xfrm>
            <a:off x="387527" y="3001423"/>
            <a:ext cx="2706201" cy="236644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Fund with </a:t>
            </a:r>
            <a:br>
              <a:rPr lang="en-US" sz="1400" dirty="0">
                <a:latin typeface="Calibri"/>
                <a:cs typeface="Calibri"/>
              </a:rPr>
            </a:br>
            <a:r>
              <a:rPr lang="en-US" sz="1400" dirty="0">
                <a:latin typeface="Calibri"/>
                <a:cs typeface="Calibri"/>
              </a:rPr>
              <a:t>cash or securities</a:t>
            </a:r>
          </a:p>
        </p:txBody>
      </p:sp>
      <p:sp>
        <p:nvSpPr>
          <p:cNvPr id="18" name="Rectangle 17"/>
          <p:cNvSpPr/>
          <p:nvPr/>
        </p:nvSpPr>
        <p:spPr bwMode="auto">
          <a:xfrm>
            <a:off x="3217930" y="3170756"/>
            <a:ext cx="2706201"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First $1,050 of </a:t>
            </a:r>
            <a:br>
              <a:rPr lang="en-US" sz="1400" dirty="0">
                <a:latin typeface="Calibri"/>
                <a:cs typeface="Calibri"/>
              </a:rPr>
            </a:br>
            <a:r>
              <a:rPr lang="en-US" sz="1400" dirty="0">
                <a:latin typeface="Calibri"/>
                <a:cs typeface="Calibri"/>
              </a:rPr>
              <a:t>earnings each year is </a:t>
            </a:r>
            <a:br>
              <a:rPr lang="en-US" sz="1400" dirty="0">
                <a:latin typeface="Calibri"/>
                <a:cs typeface="Calibri"/>
              </a:rPr>
            </a:br>
            <a:r>
              <a:rPr lang="en-US" sz="1400" dirty="0">
                <a:latin typeface="Calibri"/>
                <a:cs typeface="Calibri"/>
              </a:rPr>
              <a:t>federal (and possibly state)  income tax-free</a:t>
            </a:r>
          </a:p>
        </p:txBody>
      </p:sp>
      <p:sp>
        <p:nvSpPr>
          <p:cNvPr id="21" name="Rectangle 20"/>
          <p:cNvSpPr/>
          <p:nvPr/>
        </p:nvSpPr>
        <p:spPr bwMode="auto">
          <a:xfrm>
            <a:off x="6048332" y="3171700"/>
            <a:ext cx="2706201" cy="219522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No restrictions on </a:t>
            </a:r>
            <a:br>
              <a:rPr lang="en-US" sz="1400" dirty="0">
                <a:latin typeface="Calibri"/>
                <a:cs typeface="Calibri"/>
              </a:rPr>
            </a:br>
            <a:r>
              <a:rPr lang="en-US" sz="1400" dirty="0">
                <a:latin typeface="Calibri"/>
                <a:cs typeface="Calibri"/>
              </a:rPr>
              <a:t>investment options other </a:t>
            </a:r>
            <a:br>
              <a:rPr lang="en-US" sz="1400" dirty="0">
                <a:latin typeface="Calibri"/>
                <a:cs typeface="Calibri"/>
              </a:rPr>
            </a:br>
            <a:r>
              <a:rPr lang="en-US" sz="1400" dirty="0">
                <a:latin typeface="Calibri"/>
                <a:cs typeface="Calibri"/>
              </a:rPr>
              <a:t>than those imposed by the relevant state UGMA/UTMA laws</a:t>
            </a:r>
          </a:p>
        </p:txBody>
      </p:sp>
      <p:sp>
        <p:nvSpPr>
          <p:cNvPr id="22" name="Rectangle 21"/>
          <p:cNvSpPr/>
          <p:nvPr/>
        </p:nvSpPr>
        <p:spPr bwMode="auto">
          <a:xfrm>
            <a:off x="812802" y="1092200"/>
            <a:ext cx="1430865" cy="1303867"/>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5" name="Pentagon 24"/>
          <p:cNvSpPr/>
          <p:nvPr/>
        </p:nvSpPr>
        <p:spPr bwMode="auto">
          <a:xfrm>
            <a:off x="2319867" y="1090082"/>
            <a:ext cx="6239933" cy="1297517"/>
          </a:xfrm>
          <a:prstGeom prst="homePlate">
            <a:avLst>
              <a:gd name="adj" fmla="val 13441"/>
            </a:avLst>
          </a:prstGeom>
          <a:solidFill>
            <a:srgbClr val="AEBFB8"/>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6" name="Content Placeholder 2"/>
          <p:cNvSpPr txBox="1">
            <a:spLocks/>
          </p:cNvSpPr>
          <p:nvPr/>
        </p:nvSpPr>
        <p:spPr bwMode="auto">
          <a:xfrm>
            <a:off x="2446185" y="1181628"/>
            <a:ext cx="5817282" cy="1138773"/>
          </a:xfrm>
          <a:prstGeom prst="rect">
            <a:avLst/>
          </a:prstGeom>
          <a:noFill/>
          <a:ln w="9525">
            <a:noFill/>
            <a:miter lim="800000"/>
            <a:headEnd/>
            <a:tailEnd/>
          </a:ln>
        </p:spPr>
        <p:txBody>
          <a:bodyPr vert="horz" wrap="square" lIns="0" tIns="0" rIns="0" bIns="45720" numCol="1" rtlCol="0" anchor="ctr" anchorCtr="0" compatLnSpc="1">
            <a:prstTxWarp prst="textNoShape">
              <a:avLst/>
            </a:prstTxWarp>
            <a:noAutofit/>
          </a:bodyPr>
          <a:lstStyle>
            <a:lvl1pPr marL="182880" indent="-182563" algn="l" rtl="0" eaLnBrk="1" fontAlgn="base" hangingPunct="1">
              <a:lnSpc>
                <a:spcPct val="114000"/>
              </a:lnSpc>
              <a:spcBef>
                <a:spcPct val="0"/>
              </a:spcBef>
              <a:spcAft>
                <a:spcPts val="600"/>
              </a:spcAft>
              <a:buFont typeface="Arial" pitchFamily="34" charset="0"/>
              <a:buChar char="•"/>
              <a:defRPr lang="en-US" sz="2000" kern="1200" dirty="0" smtClean="0">
                <a:solidFill>
                  <a:srgbClr val="000000"/>
                </a:solidFill>
                <a:latin typeface="Calibri" pitchFamily="34" charset="0"/>
                <a:ea typeface="Calibri" pitchFamily="34" charset="0"/>
                <a:cs typeface="Calibri" pitchFamily="34" charset="0"/>
              </a:defRPr>
            </a:lvl1pPr>
            <a:lvl2pPr marL="457200" indent="-182563" algn="l" rtl="0" eaLnBrk="1" fontAlgn="base" hangingPunct="1">
              <a:lnSpc>
                <a:spcPct val="114000"/>
              </a:lnSpc>
              <a:spcBef>
                <a:spcPct val="0"/>
              </a:spcBef>
              <a:spcAft>
                <a:spcPts val="600"/>
              </a:spcAft>
              <a:buFont typeface="Lucida Grande"/>
              <a:buChar char="-"/>
              <a:defRPr lang="en-US" sz="2000" kern="1200" dirty="0" smtClean="0">
                <a:solidFill>
                  <a:srgbClr val="000000"/>
                </a:solidFill>
                <a:latin typeface="Calibri" pitchFamily="34" charset="0"/>
                <a:ea typeface="Calibri" pitchFamily="34" charset="0"/>
                <a:cs typeface="Calibri" pitchFamily="34" charset="0"/>
              </a:defRPr>
            </a:lvl2pPr>
            <a:lvl3pPr marL="687388" indent="-182563" algn="l" rtl="0" eaLnBrk="1" fontAlgn="base" hangingPunct="1">
              <a:lnSpc>
                <a:spcPct val="114000"/>
              </a:lnSpc>
              <a:spcBef>
                <a:spcPct val="0"/>
              </a:spcBef>
              <a:spcAft>
                <a:spcPts val="600"/>
              </a:spcAft>
              <a:buSzPct val="85000"/>
              <a:buFont typeface="Wingdings" pitchFamily="2" charset="2"/>
              <a:buChar char="§"/>
              <a:defRPr lang="en-US" sz="2000" kern="1200" dirty="0" smtClean="0">
                <a:solidFill>
                  <a:srgbClr val="000000"/>
                </a:solidFill>
                <a:latin typeface="Calibri" pitchFamily="34" charset="0"/>
                <a:ea typeface="Calibri" pitchFamily="34" charset="0"/>
                <a:cs typeface="Calibri" pitchFamily="34" charset="0"/>
              </a:defRPr>
            </a:lvl3pPr>
            <a:lvl4pPr marL="912813" indent="-182563" algn="l" rtl="0" eaLnBrk="1" fontAlgn="base" hangingPunct="1">
              <a:lnSpc>
                <a:spcPct val="114000"/>
              </a:lnSpc>
              <a:spcBef>
                <a:spcPct val="0"/>
              </a:spcBef>
              <a:spcAft>
                <a:spcPts val="600"/>
              </a:spcAft>
              <a:buFont typeface="Lucida Grande"/>
              <a:buChar char="-"/>
              <a:defRPr lang="en-US" sz="2000" kern="1200" dirty="0" smtClean="0">
                <a:solidFill>
                  <a:srgbClr val="000000"/>
                </a:solidFill>
                <a:latin typeface="Calibri" pitchFamily="34" charset="0"/>
                <a:ea typeface="Calibri" pitchFamily="34" charset="0"/>
                <a:cs typeface="Calibri" pitchFamily="34" charset="0"/>
              </a:defRPr>
            </a:lvl4pPr>
            <a:lvl5pPr marL="1144588" indent="-182563" algn="l" rtl="0" eaLnBrk="1" fontAlgn="base" hangingPunct="1">
              <a:lnSpc>
                <a:spcPct val="114000"/>
              </a:lnSpc>
              <a:spcBef>
                <a:spcPct val="0"/>
              </a:spcBef>
              <a:spcAft>
                <a:spcPts val="600"/>
              </a:spcAft>
              <a:buFont typeface="Arial" pitchFamily="34" charset="0"/>
              <a:buChar char="•"/>
              <a:defRPr lang="en-US" sz="2000" kern="1200" dirty="0">
                <a:solidFill>
                  <a:srgbClr val="000000"/>
                </a:solidFill>
                <a:latin typeface="Calibri" pitchFamily="34" charset="0"/>
                <a:ea typeface="Calibri" pitchFamily="34" charset="0"/>
                <a:cs typeface="Calibri" pitchFamily="34" charset="0"/>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a:lstStyle>
          <a:p>
            <a:pPr marL="317" indent="0">
              <a:lnSpc>
                <a:spcPts val="2500"/>
              </a:lnSpc>
              <a:buNone/>
            </a:pPr>
            <a:r>
              <a:rPr lang="en-US" sz="1800" dirty="0">
                <a:solidFill>
                  <a:schemeClr val="tx1"/>
                </a:solidFill>
              </a:rPr>
              <a:t>A</a:t>
            </a:r>
            <a:r>
              <a:rPr lang="en-US" sz="1800" b="1" dirty="0">
                <a:solidFill>
                  <a:schemeClr val="tx1"/>
                </a:solidFill>
              </a:rPr>
              <a:t> </a:t>
            </a:r>
            <a:r>
              <a:rPr lang="en-US" sz="1800" b="1" dirty="0">
                <a:solidFill>
                  <a:srgbClr val="007749"/>
                </a:solidFill>
              </a:rPr>
              <a:t>Uniform Gifts to Minors Act (UGMA)</a:t>
            </a:r>
            <a:r>
              <a:rPr lang="en-US" sz="1800" b="1" baseline="30000" dirty="0">
                <a:solidFill>
                  <a:srgbClr val="007749"/>
                </a:solidFill>
              </a:rPr>
              <a:t> </a:t>
            </a:r>
            <a:r>
              <a:rPr lang="en-US" sz="1800" b="1" baseline="30000" dirty="0"/>
              <a:t>1</a:t>
            </a:r>
            <a:r>
              <a:rPr lang="en-US" sz="1800" dirty="0"/>
              <a:t> or </a:t>
            </a:r>
            <a:r>
              <a:rPr lang="en-US" sz="1800" b="1" dirty="0">
                <a:solidFill>
                  <a:srgbClr val="007749"/>
                </a:solidFill>
              </a:rPr>
              <a:t>Uniform Transfers to Minors Act (UTMA)</a:t>
            </a:r>
            <a:r>
              <a:rPr lang="en-US" sz="1800" b="1" baseline="30000" dirty="0"/>
              <a:t>1</a:t>
            </a:r>
            <a:r>
              <a:rPr lang="en-US" sz="1800" dirty="0"/>
              <a:t> account lets donors set aside money for children until they have reached a set age of maturity</a:t>
            </a:r>
            <a:r>
              <a:rPr lang="en-US" sz="1800" b="1" baseline="30000" dirty="0"/>
              <a:t>2</a:t>
            </a:r>
            <a:r>
              <a:rPr lang="en-US" sz="1800" dirty="0"/>
              <a:t> </a:t>
            </a:r>
          </a:p>
        </p:txBody>
      </p:sp>
      <p:sp>
        <p:nvSpPr>
          <p:cNvPr id="27" name="Rectangle 26"/>
          <p:cNvSpPr/>
          <p:nvPr/>
        </p:nvSpPr>
        <p:spPr bwMode="auto">
          <a:xfrm>
            <a:off x="387528" y="2791488"/>
            <a:ext cx="8371826" cy="417379"/>
          </a:xfrm>
          <a:prstGeom prst="rect">
            <a:avLst/>
          </a:prstGeom>
          <a:solidFill>
            <a:srgbClr val="15473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dirty="0">
                <a:solidFill>
                  <a:schemeClr val="bg1"/>
                </a:solidFill>
                <a:latin typeface="Calibri"/>
                <a:cs typeface="Calibri"/>
              </a:rPr>
              <a:t>Potential benefits</a:t>
            </a:r>
          </a:p>
        </p:txBody>
      </p:sp>
      <p:grpSp>
        <p:nvGrpSpPr>
          <p:cNvPr id="15" name="Group 14"/>
          <p:cNvGrpSpPr>
            <a:grpSpLocks noChangeAspect="1"/>
          </p:cNvGrpSpPr>
          <p:nvPr/>
        </p:nvGrpSpPr>
        <p:grpSpPr>
          <a:xfrm>
            <a:off x="949114" y="1176866"/>
            <a:ext cx="1149787" cy="1149787"/>
            <a:chOff x="4548188" y="2040321"/>
            <a:chExt cx="914400" cy="914400"/>
          </a:xfrm>
        </p:grpSpPr>
        <p:sp>
          <p:nvSpPr>
            <p:cNvPr id="19" name="Oval 18"/>
            <p:cNvSpPr/>
            <p:nvPr/>
          </p:nvSpPr>
          <p:spPr bwMode="gray">
            <a:xfrm>
              <a:off x="454818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20"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7083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7045975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8678" y="1659078"/>
            <a:ext cx="184666" cy="369332"/>
          </a:xfrm>
          <a:prstGeom prst="rect">
            <a:avLst/>
          </a:prstGeom>
          <a:noFill/>
        </p:spPr>
        <p:txBody>
          <a:bodyPr wrap="none" rtlCol="0">
            <a:spAutoFit/>
          </a:bodyPr>
          <a:lstStyle/>
          <a:p>
            <a:endParaRPr lang="en-US" dirty="0">
              <a:latin typeface="Calibri" panose="020F0502020204030204" pitchFamily="34" charset="0"/>
            </a:endParaRPr>
          </a:p>
        </p:txBody>
      </p:sp>
      <p:sp>
        <p:nvSpPr>
          <p:cNvPr id="4" name="Text Placeholder 1"/>
          <p:cNvSpPr>
            <a:spLocks noGrp="1"/>
          </p:cNvSpPr>
          <p:nvPr>
            <p:ph type="body" sz="quarter" idx="10"/>
          </p:nvPr>
        </p:nvSpPr>
        <p:spPr>
          <a:xfrm>
            <a:off x="444843" y="3620530"/>
            <a:ext cx="3950208" cy="766119"/>
          </a:xfrm>
        </p:spPr>
        <p:txBody>
          <a:bodyPr/>
          <a:lstStyle/>
          <a:p>
            <a:pPr marL="317" indent="0">
              <a:buNone/>
            </a:pPr>
            <a:r>
              <a:rPr lang="en-US" dirty="0" smtClean="0">
                <a:solidFill>
                  <a:schemeClr val="accent1">
                    <a:lumMod val="50000"/>
                  </a:schemeClr>
                </a:solidFill>
              </a:rPr>
              <a:t>Boston College Alumni Webinar</a:t>
            </a:r>
          </a:p>
          <a:p>
            <a:pPr marL="317" indent="0"/>
            <a:r>
              <a:rPr lang="en-US" dirty="0">
                <a:solidFill>
                  <a:schemeClr val="accent1">
                    <a:lumMod val="50000"/>
                  </a:schemeClr>
                </a:solidFill>
              </a:rPr>
              <a:t>January 19</a:t>
            </a:r>
            <a:r>
              <a:rPr lang="en-US" baseline="30000" dirty="0">
                <a:solidFill>
                  <a:schemeClr val="accent1">
                    <a:lumMod val="50000"/>
                  </a:schemeClr>
                </a:solidFill>
              </a:rPr>
              <a:t>th</a:t>
            </a:r>
            <a:r>
              <a:rPr lang="en-US" dirty="0">
                <a:solidFill>
                  <a:schemeClr val="accent1">
                    <a:lumMod val="50000"/>
                  </a:schemeClr>
                </a:solidFill>
              </a:rPr>
              <a:t> 2017</a:t>
            </a:r>
          </a:p>
          <a:p>
            <a:pPr marL="317" indent="0">
              <a:buNone/>
            </a:pPr>
            <a:endParaRPr lang="en-US" dirty="0" smtClean="0"/>
          </a:p>
          <a:p>
            <a:pPr marL="317" indent="0">
              <a:buNone/>
            </a:pPr>
            <a:endParaRPr lang="en-US" dirty="0"/>
          </a:p>
          <a:p>
            <a:pPr marL="317" indent="0">
              <a:buNone/>
            </a:pPr>
            <a:endParaRPr lang="en-US" dirty="0" smtClean="0"/>
          </a:p>
          <a:p>
            <a:pPr marL="317" indent="0">
              <a:buNone/>
            </a:pPr>
            <a:r>
              <a:rPr lang="en-US" dirty="0" smtClean="0">
                <a:solidFill>
                  <a:schemeClr val="accent1">
                    <a:lumMod val="50000"/>
                  </a:schemeClr>
                </a:solidFill>
              </a:rPr>
              <a:t>Presented by: Christopher Viggiano, CFA</a:t>
            </a:r>
            <a:endParaRPr lang="en-US" dirty="0">
              <a:solidFill>
                <a:schemeClr val="accent1">
                  <a:lumMod val="50000"/>
                </a:schemeClr>
              </a:solidFill>
            </a:endParaRPr>
          </a:p>
        </p:txBody>
      </p:sp>
      <p:pic>
        <p:nvPicPr>
          <p:cNvPr id="12" name="Picture 11"/>
          <p:cNvPicPr>
            <a:picLocks/>
          </p:cNvPicPr>
          <p:nvPr/>
        </p:nvPicPr>
        <p:blipFill>
          <a:blip r:embed="rId3"/>
          <a:stretch>
            <a:fillRect/>
          </a:stretch>
        </p:blipFill>
        <p:spPr>
          <a:xfrm>
            <a:off x="-6572" y="952692"/>
            <a:ext cx="4288536" cy="2212848"/>
          </a:xfrm>
          <a:prstGeom prst="rect">
            <a:avLst/>
          </a:prstGeom>
        </p:spPr>
      </p:pic>
      <p:sp>
        <p:nvSpPr>
          <p:cNvPr id="3" name="TextBox 2"/>
          <p:cNvSpPr txBox="1"/>
          <p:nvPr/>
        </p:nvSpPr>
        <p:spPr>
          <a:xfrm>
            <a:off x="349147" y="1105080"/>
            <a:ext cx="3321934" cy="1477328"/>
          </a:xfrm>
          <a:prstGeom prst="rect">
            <a:avLst/>
          </a:prstGeom>
          <a:noFill/>
        </p:spPr>
        <p:txBody>
          <a:bodyPr wrap="square" rtlCol="0">
            <a:spAutoFit/>
          </a:bodyPr>
          <a:lstStyle/>
          <a:p>
            <a:r>
              <a:rPr lang="en-US" sz="3600" dirty="0">
                <a:solidFill>
                  <a:schemeClr val="bg1"/>
                </a:solidFill>
                <a:latin typeface="Calibri" panose="020F0502020204030204" pitchFamily="34" charset="0"/>
              </a:rPr>
              <a:t>Investing in </a:t>
            </a:r>
            <a:r>
              <a:rPr lang="en-US" sz="3600" dirty="0" smtClean="0">
                <a:solidFill>
                  <a:schemeClr val="bg1"/>
                </a:solidFill>
                <a:latin typeface="Calibri" panose="020F0502020204030204" pitchFamily="34" charset="0"/>
              </a:rPr>
              <a:t>a</a:t>
            </a:r>
            <a:r>
              <a:rPr lang="en-US" sz="3600" dirty="0">
                <a:solidFill>
                  <a:schemeClr val="bg1"/>
                </a:solidFill>
                <a:latin typeface="Calibri" panose="020F0502020204030204" pitchFamily="34" charset="0"/>
              </a:rPr>
              <a:t/>
            </a:r>
            <a:br>
              <a:rPr lang="en-US" sz="3600" dirty="0">
                <a:solidFill>
                  <a:schemeClr val="bg1"/>
                </a:solidFill>
                <a:latin typeface="Calibri" panose="020F0502020204030204" pitchFamily="34" charset="0"/>
              </a:rPr>
            </a:br>
            <a:r>
              <a:rPr lang="en-US" sz="3600" dirty="0">
                <a:solidFill>
                  <a:schemeClr val="bg1"/>
                </a:solidFill>
                <a:latin typeface="Calibri" panose="020F0502020204030204" pitchFamily="34" charset="0"/>
              </a:rPr>
              <a:t>child’s </a:t>
            </a:r>
            <a:r>
              <a:rPr lang="en-US" sz="3600" dirty="0" smtClean="0">
                <a:solidFill>
                  <a:schemeClr val="bg1"/>
                </a:solidFill>
                <a:latin typeface="Calibri" panose="020F0502020204030204" pitchFamily="34" charset="0"/>
              </a:rPr>
              <a:t>future</a:t>
            </a:r>
            <a:r>
              <a:rPr lang="en-US" dirty="0">
                <a:latin typeface="Calibri" panose="020F0502020204030204" pitchFamily="34" charset="0"/>
              </a:rPr>
              <a:t/>
            </a:r>
            <a:br>
              <a:rPr lang="en-US" dirty="0">
                <a:latin typeface="Calibri" panose="020F0502020204030204" pitchFamily="34" charset="0"/>
              </a:rPr>
            </a:br>
            <a:endParaRPr lang="en-US" dirty="0">
              <a:latin typeface="Calibri" panose="020F0502020204030204" pitchFamily="34" charset="0"/>
            </a:endParaRPr>
          </a:p>
        </p:txBody>
      </p:sp>
      <p:sp>
        <p:nvSpPr>
          <p:cNvPr id="6" name="Rectangle 5"/>
          <p:cNvSpPr/>
          <p:nvPr/>
        </p:nvSpPr>
        <p:spPr>
          <a:xfrm>
            <a:off x="-90664" y="2267957"/>
            <a:ext cx="4394200" cy="769441"/>
          </a:xfrm>
          <a:prstGeom prst="rect">
            <a:avLst/>
          </a:prstGeom>
        </p:spPr>
        <p:txBody>
          <a:bodyPr wrap="square">
            <a:spAutoFit/>
          </a:bodyPr>
          <a:lstStyle/>
          <a:p>
            <a:pPr marL="463550"/>
            <a:r>
              <a:rPr lang="en-US" sz="2200" dirty="0" smtClean="0">
                <a:solidFill>
                  <a:schemeClr val="bg1"/>
                </a:solidFill>
                <a:latin typeface="+mn-lt"/>
              </a:rPr>
              <a:t>Three ways </a:t>
            </a:r>
            <a:r>
              <a:rPr lang="en-US" sz="2200" dirty="0">
                <a:solidFill>
                  <a:schemeClr val="bg1"/>
                </a:solidFill>
                <a:latin typeface="+mn-lt"/>
              </a:rPr>
              <a:t>to pursue your</a:t>
            </a:r>
            <a:br>
              <a:rPr lang="en-US" sz="2200" dirty="0">
                <a:solidFill>
                  <a:schemeClr val="bg1"/>
                </a:solidFill>
                <a:latin typeface="+mn-lt"/>
              </a:rPr>
            </a:br>
            <a:r>
              <a:rPr lang="en-US" sz="2200" dirty="0">
                <a:solidFill>
                  <a:schemeClr val="bg1"/>
                </a:solidFill>
                <a:latin typeface="+mn-lt"/>
              </a:rPr>
              <a:t>education planning </a:t>
            </a:r>
            <a:r>
              <a:rPr lang="en-US" sz="2200" dirty="0" smtClean="0">
                <a:solidFill>
                  <a:schemeClr val="bg1"/>
                </a:solidFill>
                <a:latin typeface="+mn-lt"/>
              </a:rPr>
              <a:t>goals</a:t>
            </a:r>
            <a:endParaRPr lang="en-US" sz="2200" dirty="0">
              <a:solidFill>
                <a:schemeClr val="bg1"/>
              </a:solidFill>
              <a:latin typeface="+mn-lt"/>
            </a:endParaRPr>
          </a:p>
        </p:txBody>
      </p:sp>
    </p:spTree>
    <p:extLst>
      <p:ext uri="{BB962C8B-B14F-4D97-AF65-F5344CB8AC3E}">
        <p14:creationId xmlns:p14="http://schemas.microsoft.com/office/powerpoint/2010/main" val="11091080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p:cNvSpPr>
            <a:spLocks noGrp="1"/>
          </p:cNvSpPr>
          <p:nvPr>
            <p:ph type="title"/>
          </p:nvPr>
        </p:nvSpPr>
        <p:spPr>
          <a:xfrm>
            <a:off x="454532" y="319088"/>
            <a:ext cx="8228013" cy="579681"/>
          </a:xfrm>
        </p:spPr>
        <p:txBody>
          <a:bodyPr/>
          <a:lstStyle/>
          <a:p>
            <a:r>
              <a:rPr lang="en-US" dirty="0"/>
              <a:t>A tax-advantaged investment option</a:t>
            </a:r>
          </a:p>
        </p:txBody>
      </p:sp>
      <p:sp>
        <p:nvSpPr>
          <p:cNvPr id="22" name="Text Box 39"/>
          <p:cNvSpPr txBox="1">
            <a:spLocks noChangeArrowheads="1"/>
          </p:cNvSpPr>
          <p:nvPr/>
        </p:nvSpPr>
        <p:spPr bwMode="auto">
          <a:xfrm>
            <a:off x="1971675" y="5185883"/>
            <a:ext cx="6400800" cy="1682512"/>
          </a:xfrm>
          <a:prstGeom prst="rect">
            <a:avLst/>
          </a:prstGeom>
          <a:noFill/>
          <a:ln w="9525">
            <a:noFill/>
            <a:miter lim="800000"/>
            <a:headEnd/>
            <a:tailEnd/>
          </a:ln>
        </p:spPr>
        <p:txBody>
          <a:bodyPr wrap="square">
            <a:spAutoFit/>
          </a:bodyPr>
          <a:lstStyle/>
          <a:p>
            <a:pPr marL="57150" indent="-57150">
              <a:spcBef>
                <a:spcPts val="200"/>
              </a:spcBef>
            </a:pPr>
            <a:r>
              <a:rPr lang="en-US" sz="1000" baseline="30000" dirty="0">
                <a:latin typeface="+mj-lt"/>
              </a:rPr>
              <a:t>1 </a:t>
            </a:r>
            <a:r>
              <a:rPr lang="en-US" sz="1000" dirty="0">
                <a:latin typeface="+mj-lt"/>
              </a:rPr>
              <a:t>UGMA/UTMAs were developed to help create uniform laws governing the gifting or transfer of assets to children. While the rules governing the accounts are similar from state to state, there are differences, such as the age a minor can assume control of the account. Be sure to understand the rules in your state before setting up an account. </a:t>
            </a:r>
          </a:p>
          <a:p>
            <a:pPr marL="57150" indent="-57150">
              <a:spcBef>
                <a:spcPts val="200"/>
              </a:spcBef>
            </a:pPr>
            <a:r>
              <a:rPr lang="en-US" sz="1000" baseline="30000" dirty="0">
                <a:latin typeface="+mj-lt"/>
                <a:cs typeface="Calibri"/>
              </a:rPr>
              <a:t>2 </a:t>
            </a:r>
            <a:r>
              <a:rPr lang="en-US" sz="1000" dirty="0">
                <a:latin typeface="+mj-lt"/>
              </a:rPr>
              <a:t>Upon reaching age of maturity under the state UGMA/UTMA law—usually 18 , 19 or 21, depending on the state—the child (minor) gains control of assets and may use them as he or she sees fit. </a:t>
            </a:r>
          </a:p>
          <a:p>
            <a:pPr marL="57150" indent="-57150">
              <a:spcBef>
                <a:spcPts val="200"/>
              </a:spcBef>
              <a:buClrTx/>
              <a:buFontTx/>
              <a:buNone/>
            </a:pPr>
            <a:r>
              <a:rPr lang="en-US" sz="1000" baseline="30000" dirty="0">
                <a:latin typeface="+mj-lt"/>
                <a:cs typeface="Calibri"/>
              </a:rPr>
              <a:t>3 </a:t>
            </a:r>
            <a:r>
              <a:rPr lang="en-US" sz="1000" dirty="0">
                <a:latin typeface="+mj-lt"/>
                <a:cs typeface="Calibri"/>
              </a:rPr>
              <a:t>Annual unearned income between $1,050 and $2,100 is generally taxed at the child's tax rate, and unearned income over $2,100 generally is taxed at the parent's tax rate if the child is under age 18, or the child is age 18 and does not have earned income that is more than half of his or her financial support, or is a full time student that is at least age 19 and under 24 who does not have earned income that is more than half of his or her financial support if at least one parent is living at the end of the tax year and the child is not filing a joint return for the tax year.</a:t>
            </a:r>
          </a:p>
        </p:txBody>
      </p:sp>
      <p:sp>
        <p:nvSpPr>
          <p:cNvPr id="18" name="Rectangle 17"/>
          <p:cNvSpPr/>
          <p:nvPr/>
        </p:nvSpPr>
        <p:spPr bwMode="auto">
          <a:xfrm>
            <a:off x="395995" y="2958800"/>
            <a:ext cx="2050886" cy="2195224"/>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Limited tax advantages </a:t>
            </a:r>
            <a:br>
              <a:rPr lang="en-US" sz="1400" dirty="0">
                <a:latin typeface="Calibri"/>
                <a:cs typeface="Calibri"/>
              </a:rPr>
            </a:br>
            <a:r>
              <a:rPr lang="en-US" sz="1400" dirty="0">
                <a:latin typeface="Calibri"/>
                <a:cs typeface="Calibri"/>
              </a:rPr>
              <a:t>on annual earnings </a:t>
            </a:r>
            <a:br>
              <a:rPr lang="en-US" sz="1400" dirty="0">
                <a:latin typeface="Calibri"/>
                <a:cs typeface="Calibri"/>
              </a:rPr>
            </a:br>
            <a:r>
              <a:rPr lang="en-US" sz="1400" dirty="0">
                <a:latin typeface="Calibri"/>
                <a:cs typeface="Calibri"/>
              </a:rPr>
              <a:t>above $1,050</a:t>
            </a:r>
            <a:r>
              <a:rPr lang="en-US" sz="1400" baseline="30000" dirty="0">
                <a:latin typeface="Calibri"/>
                <a:cs typeface="Calibri"/>
              </a:rPr>
              <a:t>3</a:t>
            </a:r>
            <a:r>
              <a:rPr lang="en-US" sz="1400" dirty="0">
                <a:latin typeface="Calibri"/>
                <a:cs typeface="Calibri"/>
              </a:rPr>
              <a:t> </a:t>
            </a:r>
          </a:p>
        </p:txBody>
      </p:sp>
      <p:sp>
        <p:nvSpPr>
          <p:cNvPr id="21" name="Rectangle 20"/>
          <p:cNvSpPr/>
          <p:nvPr/>
        </p:nvSpPr>
        <p:spPr bwMode="auto">
          <a:xfrm>
            <a:off x="2501368" y="2958800"/>
            <a:ext cx="2050886" cy="2195224"/>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Beneficiary gains control of the assets at </a:t>
            </a:r>
            <a:br>
              <a:rPr lang="en-US" sz="1400" dirty="0">
                <a:latin typeface="Calibri"/>
                <a:cs typeface="Calibri"/>
              </a:rPr>
            </a:br>
            <a:r>
              <a:rPr lang="en-US" sz="1400" dirty="0">
                <a:latin typeface="Calibri"/>
                <a:cs typeface="Calibri"/>
              </a:rPr>
              <a:t>age of majority</a:t>
            </a:r>
          </a:p>
        </p:txBody>
      </p:sp>
      <p:sp>
        <p:nvSpPr>
          <p:cNvPr id="25" name="Rectangle 24"/>
          <p:cNvSpPr/>
          <p:nvPr/>
        </p:nvSpPr>
        <p:spPr bwMode="auto">
          <a:xfrm>
            <a:off x="4606741" y="2958800"/>
            <a:ext cx="2050886" cy="2195224"/>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Cannot change the beneficiary</a:t>
            </a:r>
          </a:p>
        </p:txBody>
      </p:sp>
      <p:sp>
        <p:nvSpPr>
          <p:cNvPr id="26" name="Rectangle 25"/>
          <p:cNvSpPr/>
          <p:nvPr/>
        </p:nvSpPr>
        <p:spPr bwMode="auto">
          <a:xfrm>
            <a:off x="6712115" y="2958800"/>
            <a:ext cx="2050886" cy="2195224"/>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sz="1400" dirty="0">
                <a:latin typeface="Calibri"/>
                <a:cs typeface="Calibri"/>
              </a:rPr>
              <a:t>May be considered part of the custodian's federal estate for federal estate tax purposes</a:t>
            </a:r>
          </a:p>
        </p:txBody>
      </p:sp>
      <p:sp>
        <p:nvSpPr>
          <p:cNvPr id="27" name="Rectangle 26"/>
          <p:cNvSpPr/>
          <p:nvPr/>
        </p:nvSpPr>
        <p:spPr bwMode="auto">
          <a:xfrm>
            <a:off x="387528" y="2554219"/>
            <a:ext cx="8371826" cy="417379"/>
          </a:xfrm>
          <a:prstGeom prst="rect">
            <a:avLst/>
          </a:prstGeom>
          <a:solidFill>
            <a:srgbClr val="154734"/>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lvl="1" algn="ctr">
              <a:spcAft>
                <a:spcPts val="600"/>
              </a:spcAft>
            </a:pPr>
            <a:r>
              <a:rPr lang="en-US" dirty="0">
                <a:solidFill>
                  <a:schemeClr val="bg1"/>
                </a:solidFill>
                <a:latin typeface="Calibri"/>
                <a:cs typeface="Calibri"/>
              </a:rPr>
              <a:t>Considerations</a:t>
            </a:r>
          </a:p>
        </p:txBody>
      </p:sp>
      <p:sp>
        <p:nvSpPr>
          <p:cNvPr id="28" name="Rectangle 27"/>
          <p:cNvSpPr/>
          <p:nvPr/>
        </p:nvSpPr>
        <p:spPr bwMode="auto">
          <a:xfrm>
            <a:off x="812802" y="1092200"/>
            <a:ext cx="1430865" cy="1303867"/>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9" name="Pentagon 28"/>
          <p:cNvSpPr/>
          <p:nvPr/>
        </p:nvSpPr>
        <p:spPr bwMode="auto">
          <a:xfrm>
            <a:off x="2319867" y="1090082"/>
            <a:ext cx="6239933" cy="1297517"/>
          </a:xfrm>
          <a:prstGeom prst="homePlate">
            <a:avLst>
              <a:gd name="adj" fmla="val 13441"/>
            </a:avLst>
          </a:prstGeom>
          <a:solidFill>
            <a:srgbClr val="AEBFB8"/>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30" name="Content Placeholder 2"/>
          <p:cNvSpPr txBox="1">
            <a:spLocks/>
          </p:cNvSpPr>
          <p:nvPr/>
        </p:nvSpPr>
        <p:spPr bwMode="auto">
          <a:xfrm>
            <a:off x="2446185" y="1181628"/>
            <a:ext cx="5817282" cy="1138773"/>
          </a:xfrm>
          <a:prstGeom prst="rect">
            <a:avLst/>
          </a:prstGeom>
          <a:noFill/>
          <a:ln w="9525">
            <a:noFill/>
            <a:miter lim="800000"/>
            <a:headEnd/>
            <a:tailEnd/>
          </a:ln>
        </p:spPr>
        <p:txBody>
          <a:bodyPr vert="horz" wrap="square" lIns="0" tIns="0" rIns="0" bIns="45720" numCol="1" rtlCol="0" anchor="ctr" anchorCtr="0" compatLnSpc="1">
            <a:prstTxWarp prst="textNoShape">
              <a:avLst/>
            </a:prstTxWarp>
            <a:noAutofit/>
          </a:bodyPr>
          <a:lstStyle>
            <a:lvl1pPr marL="182880" indent="-182563" algn="l" rtl="0" eaLnBrk="1" fontAlgn="base" hangingPunct="1">
              <a:lnSpc>
                <a:spcPct val="114000"/>
              </a:lnSpc>
              <a:spcBef>
                <a:spcPct val="0"/>
              </a:spcBef>
              <a:spcAft>
                <a:spcPts val="600"/>
              </a:spcAft>
              <a:buFont typeface="Arial" pitchFamily="34" charset="0"/>
              <a:buChar char="•"/>
              <a:defRPr lang="en-US" sz="2000" kern="1200" dirty="0" smtClean="0">
                <a:solidFill>
                  <a:srgbClr val="000000"/>
                </a:solidFill>
                <a:latin typeface="Calibri" pitchFamily="34" charset="0"/>
                <a:ea typeface="Calibri" pitchFamily="34" charset="0"/>
                <a:cs typeface="Calibri" pitchFamily="34" charset="0"/>
              </a:defRPr>
            </a:lvl1pPr>
            <a:lvl2pPr marL="457200" indent="-182563" algn="l" rtl="0" eaLnBrk="1" fontAlgn="base" hangingPunct="1">
              <a:lnSpc>
                <a:spcPct val="114000"/>
              </a:lnSpc>
              <a:spcBef>
                <a:spcPct val="0"/>
              </a:spcBef>
              <a:spcAft>
                <a:spcPts val="600"/>
              </a:spcAft>
              <a:buFont typeface="Lucida Grande"/>
              <a:buChar char="-"/>
              <a:defRPr lang="en-US" sz="2000" kern="1200" dirty="0" smtClean="0">
                <a:solidFill>
                  <a:srgbClr val="000000"/>
                </a:solidFill>
                <a:latin typeface="Calibri" pitchFamily="34" charset="0"/>
                <a:ea typeface="Calibri" pitchFamily="34" charset="0"/>
                <a:cs typeface="Calibri" pitchFamily="34" charset="0"/>
              </a:defRPr>
            </a:lvl2pPr>
            <a:lvl3pPr marL="687388" indent="-182563" algn="l" rtl="0" eaLnBrk="1" fontAlgn="base" hangingPunct="1">
              <a:lnSpc>
                <a:spcPct val="114000"/>
              </a:lnSpc>
              <a:spcBef>
                <a:spcPct val="0"/>
              </a:spcBef>
              <a:spcAft>
                <a:spcPts val="600"/>
              </a:spcAft>
              <a:buSzPct val="85000"/>
              <a:buFont typeface="Wingdings" pitchFamily="2" charset="2"/>
              <a:buChar char="§"/>
              <a:defRPr lang="en-US" sz="2000" kern="1200" dirty="0" smtClean="0">
                <a:solidFill>
                  <a:srgbClr val="000000"/>
                </a:solidFill>
                <a:latin typeface="Calibri" pitchFamily="34" charset="0"/>
                <a:ea typeface="Calibri" pitchFamily="34" charset="0"/>
                <a:cs typeface="Calibri" pitchFamily="34" charset="0"/>
              </a:defRPr>
            </a:lvl3pPr>
            <a:lvl4pPr marL="912813" indent="-182563" algn="l" rtl="0" eaLnBrk="1" fontAlgn="base" hangingPunct="1">
              <a:lnSpc>
                <a:spcPct val="114000"/>
              </a:lnSpc>
              <a:spcBef>
                <a:spcPct val="0"/>
              </a:spcBef>
              <a:spcAft>
                <a:spcPts val="600"/>
              </a:spcAft>
              <a:buFont typeface="Lucida Grande"/>
              <a:buChar char="-"/>
              <a:defRPr lang="en-US" sz="2000" kern="1200" dirty="0" smtClean="0">
                <a:solidFill>
                  <a:srgbClr val="000000"/>
                </a:solidFill>
                <a:latin typeface="Calibri" pitchFamily="34" charset="0"/>
                <a:ea typeface="Calibri" pitchFamily="34" charset="0"/>
                <a:cs typeface="Calibri" pitchFamily="34" charset="0"/>
              </a:defRPr>
            </a:lvl4pPr>
            <a:lvl5pPr marL="1144588" indent="-182563" algn="l" rtl="0" eaLnBrk="1" fontAlgn="base" hangingPunct="1">
              <a:lnSpc>
                <a:spcPct val="114000"/>
              </a:lnSpc>
              <a:spcBef>
                <a:spcPct val="0"/>
              </a:spcBef>
              <a:spcAft>
                <a:spcPts val="600"/>
              </a:spcAft>
              <a:buFont typeface="Arial" pitchFamily="34" charset="0"/>
              <a:buChar char="•"/>
              <a:defRPr lang="en-US" sz="2000" kern="1200" dirty="0">
                <a:solidFill>
                  <a:srgbClr val="000000"/>
                </a:solidFill>
                <a:latin typeface="Calibri" pitchFamily="34" charset="0"/>
                <a:ea typeface="Calibri" pitchFamily="34" charset="0"/>
                <a:cs typeface="Calibri" pitchFamily="34" charset="0"/>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a:lstStyle>
          <a:p>
            <a:pPr marL="317" indent="0">
              <a:lnSpc>
                <a:spcPts val="2500"/>
              </a:lnSpc>
              <a:buNone/>
            </a:pPr>
            <a:r>
              <a:rPr lang="en-US" sz="1800" dirty="0">
                <a:solidFill>
                  <a:schemeClr val="tx1"/>
                </a:solidFill>
              </a:rPr>
              <a:t>A</a:t>
            </a:r>
            <a:r>
              <a:rPr lang="en-US" sz="1800" b="1" dirty="0">
                <a:solidFill>
                  <a:schemeClr val="tx1"/>
                </a:solidFill>
              </a:rPr>
              <a:t> </a:t>
            </a:r>
            <a:r>
              <a:rPr lang="en-US" sz="1800" b="1" dirty="0">
                <a:solidFill>
                  <a:srgbClr val="007749"/>
                </a:solidFill>
              </a:rPr>
              <a:t>Uniform Gifts to Minors Act (UGMA)</a:t>
            </a:r>
            <a:r>
              <a:rPr lang="en-US" sz="1800" b="1" baseline="30000" dirty="0">
                <a:solidFill>
                  <a:srgbClr val="007749"/>
                </a:solidFill>
              </a:rPr>
              <a:t> </a:t>
            </a:r>
            <a:r>
              <a:rPr lang="en-US" sz="1800" b="1" baseline="30000" dirty="0"/>
              <a:t>1</a:t>
            </a:r>
            <a:r>
              <a:rPr lang="en-US" sz="1800" dirty="0"/>
              <a:t> or </a:t>
            </a:r>
            <a:r>
              <a:rPr lang="en-US" sz="1800" b="1" dirty="0">
                <a:solidFill>
                  <a:srgbClr val="007749"/>
                </a:solidFill>
              </a:rPr>
              <a:t>Uniform Transfers to Minors Act (UTMA)</a:t>
            </a:r>
            <a:r>
              <a:rPr lang="en-US" sz="1800" b="1" baseline="30000" dirty="0"/>
              <a:t>1</a:t>
            </a:r>
            <a:r>
              <a:rPr lang="en-US" sz="1800" dirty="0"/>
              <a:t> account lets donors set aside money for children until they have reached a set age of maturity</a:t>
            </a:r>
            <a:r>
              <a:rPr lang="en-US" sz="1800" b="1" baseline="30000" dirty="0"/>
              <a:t>2</a:t>
            </a:r>
            <a:r>
              <a:rPr lang="en-US" sz="1800" dirty="0"/>
              <a:t> </a:t>
            </a:r>
          </a:p>
        </p:txBody>
      </p:sp>
      <p:grpSp>
        <p:nvGrpSpPr>
          <p:cNvPr id="31" name="Group 30"/>
          <p:cNvGrpSpPr>
            <a:grpSpLocks noChangeAspect="1"/>
          </p:cNvGrpSpPr>
          <p:nvPr/>
        </p:nvGrpSpPr>
        <p:grpSpPr>
          <a:xfrm>
            <a:off x="949114" y="1176866"/>
            <a:ext cx="1149787" cy="1149787"/>
            <a:chOff x="4548188" y="2040321"/>
            <a:chExt cx="914400" cy="914400"/>
          </a:xfrm>
        </p:grpSpPr>
        <p:sp>
          <p:nvSpPr>
            <p:cNvPr id="32" name="Oval 31"/>
            <p:cNvSpPr/>
            <p:nvPr/>
          </p:nvSpPr>
          <p:spPr bwMode="gray">
            <a:xfrm>
              <a:off x="454818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33"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7083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1204490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1819" b="29339"/>
          <a:stretch/>
        </p:blipFill>
        <p:spPr>
          <a:xfrm>
            <a:off x="-1" y="1147236"/>
            <a:ext cx="8562179" cy="4567764"/>
          </a:xfrm>
          <a:prstGeom prst="rect">
            <a:avLst/>
          </a:prstGeom>
        </p:spPr>
      </p:pic>
      <p:sp>
        <p:nvSpPr>
          <p:cNvPr id="3" name="Title 2"/>
          <p:cNvSpPr>
            <a:spLocks noGrp="1"/>
          </p:cNvSpPr>
          <p:nvPr>
            <p:ph type="title"/>
          </p:nvPr>
        </p:nvSpPr>
        <p:spPr>
          <a:xfrm>
            <a:off x="454532" y="319088"/>
            <a:ext cx="8228013" cy="579681"/>
          </a:xfrm>
        </p:spPr>
        <p:txBody>
          <a:bodyPr/>
          <a:lstStyle/>
          <a:p>
            <a:r>
              <a:rPr lang="en-US" dirty="0"/>
              <a:t>How to evaluate Section 529 college savings plans</a:t>
            </a:r>
          </a:p>
        </p:txBody>
      </p:sp>
      <p:pic>
        <p:nvPicPr>
          <p:cNvPr id="5" name="Picture 4"/>
          <p:cNvPicPr>
            <a:picLocks noChangeAspect="1"/>
          </p:cNvPicPr>
          <p:nvPr/>
        </p:nvPicPr>
        <p:blipFill>
          <a:blip r:embed="rId4"/>
          <a:stretch>
            <a:fillRect/>
          </a:stretch>
        </p:blipFill>
        <p:spPr>
          <a:xfrm>
            <a:off x="-82637" y="1147236"/>
            <a:ext cx="4285859" cy="4572396"/>
          </a:xfrm>
          <a:prstGeom prst="rect">
            <a:avLst/>
          </a:prstGeom>
        </p:spPr>
      </p:pic>
      <p:sp>
        <p:nvSpPr>
          <p:cNvPr id="6" name="Rectangle 5"/>
          <p:cNvSpPr/>
          <p:nvPr/>
        </p:nvSpPr>
        <p:spPr>
          <a:xfrm>
            <a:off x="437110" y="1359707"/>
            <a:ext cx="3531188" cy="4308872"/>
          </a:xfrm>
          <a:prstGeom prst="rect">
            <a:avLst/>
          </a:prstGeom>
        </p:spPr>
        <p:txBody>
          <a:bodyPr wrap="square">
            <a:spAutoFit/>
          </a:bodyPr>
          <a:lstStyle/>
          <a:p>
            <a:pPr marL="0" lvl="1">
              <a:spcAft>
                <a:spcPts val="1000"/>
              </a:spcAft>
            </a:pPr>
            <a:r>
              <a:rPr lang="en-US" sz="1600" dirty="0">
                <a:solidFill>
                  <a:schemeClr val="bg1"/>
                </a:solidFill>
                <a:latin typeface="Calibri"/>
                <a:cs typeface="Calibri"/>
              </a:rPr>
              <a:t>How does this plan compare with </a:t>
            </a:r>
            <a:br>
              <a:rPr lang="en-US" sz="1600" dirty="0">
                <a:solidFill>
                  <a:schemeClr val="bg1"/>
                </a:solidFill>
                <a:latin typeface="Calibri"/>
                <a:cs typeface="Calibri"/>
              </a:rPr>
            </a:br>
            <a:r>
              <a:rPr lang="en-US" sz="1600" dirty="0">
                <a:solidFill>
                  <a:schemeClr val="bg1"/>
                </a:solidFill>
                <a:latin typeface="Calibri"/>
                <a:cs typeface="Calibri"/>
              </a:rPr>
              <a:t>other plans?</a:t>
            </a:r>
          </a:p>
          <a:p>
            <a:pPr marL="0" lvl="1">
              <a:spcAft>
                <a:spcPts val="1000"/>
              </a:spcAft>
            </a:pPr>
            <a:r>
              <a:rPr lang="en-US" sz="1600" dirty="0">
                <a:solidFill>
                  <a:schemeClr val="bg1"/>
                </a:solidFill>
                <a:latin typeface="Calibri"/>
                <a:cs typeface="Calibri"/>
              </a:rPr>
              <a:t>Does my home state plan offer state </a:t>
            </a:r>
            <a:br>
              <a:rPr lang="en-US" sz="1600" dirty="0">
                <a:solidFill>
                  <a:schemeClr val="bg1"/>
                </a:solidFill>
                <a:latin typeface="Calibri"/>
                <a:cs typeface="Calibri"/>
              </a:rPr>
            </a:br>
            <a:r>
              <a:rPr lang="en-US" sz="1600" dirty="0">
                <a:solidFill>
                  <a:schemeClr val="bg1"/>
                </a:solidFill>
                <a:latin typeface="Calibri"/>
                <a:cs typeface="Calibri"/>
              </a:rPr>
              <a:t>tax advantages?</a:t>
            </a:r>
          </a:p>
          <a:p>
            <a:pPr marL="0" lvl="1">
              <a:spcAft>
                <a:spcPts val="1000"/>
              </a:spcAft>
            </a:pPr>
            <a:r>
              <a:rPr lang="en-US" sz="1600" dirty="0">
                <a:solidFill>
                  <a:schemeClr val="bg1"/>
                </a:solidFill>
                <a:latin typeface="Calibri"/>
                <a:cs typeface="Calibri"/>
              </a:rPr>
              <a:t>If I contribute to my current home state plan, are there any consequences if I move to another state or withdraw assets for a nonqualified purpose?</a:t>
            </a:r>
          </a:p>
          <a:p>
            <a:pPr marL="0" lvl="1">
              <a:spcAft>
                <a:spcPts val="1000"/>
              </a:spcAft>
            </a:pPr>
            <a:r>
              <a:rPr lang="en-US" sz="1600" dirty="0">
                <a:solidFill>
                  <a:schemeClr val="bg1"/>
                </a:solidFill>
                <a:latin typeface="Calibri"/>
                <a:cs typeface="Calibri"/>
              </a:rPr>
              <a:t>What is the range of investment </a:t>
            </a:r>
            <a:br>
              <a:rPr lang="en-US" sz="1600" dirty="0">
                <a:solidFill>
                  <a:schemeClr val="bg1"/>
                </a:solidFill>
                <a:latin typeface="Calibri"/>
                <a:cs typeface="Calibri"/>
              </a:rPr>
            </a:br>
            <a:r>
              <a:rPr lang="en-US" sz="1600" dirty="0">
                <a:solidFill>
                  <a:schemeClr val="bg1"/>
                </a:solidFill>
                <a:latin typeface="Calibri"/>
                <a:cs typeface="Calibri"/>
              </a:rPr>
              <a:t>options that are available?</a:t>
            </a:r>
          </a:p>
          <a:p>
            <a:pPr marL="0" lvl="1">
              <a:spcAft>
                <a:spcPts val="1000"/>
              </a:spcAft>
            </a:pPr>
            <a:r>
              <a:rPr lang="en-US" sz="1600" dirty="0">
                <a:solidFill>
                  <a:schemeClr val="bg1"/>
                </a:solidFill>
                <a:latin typeface="Calibri"/>
                <a:cs typeface="Calibri"/>
              </a:rPr>
              <a:t>Who are the program and </a:t>
            </a:r>
            <a:br>
              <a:rPr lang="en-US" sz="1600" dirty="0">
                <a:solidFill>
                  <a:schemeClr val="bg1"/>
                </a:solidFill>
                <a:latin typeface="Calibri"/>
                <a:cs typeface="Calibri"/>
              </a:rPr>
            </a:br>
            <a:r>
              <a:rPr lang="en-US" sz="1600" dirty="0">
                <a:solidFill>
                  <a:schemeClr val="bg1"/>
                </a:solidFill>
                <a:latin typeface="Calibri"/>
                <a:cs typeface="Calibri"/>
              </a:rPr>
              <a:t>investment managers?</a:t>
            </a:r>
          </a:p>
          <a:p>
            <a:pPr marL="0" lvl="1">
              <a:spcAft>
                <a:spcPts val="1000"/>
              </a:spcAft>
            </a:pPr>
            <a:r>
              <a:rPr lang="en-US" sz="1600" dirty="0">
                <a:solidFill>
                  <a:schemeClr val="bg1"/>
                </a:solidFill>
                <a:latin typeface="Calibri"/>
                <a:cs typeface="Calibri"/>
              </a:rPr>
              <a:t>What are the fees and investment performance for the program?</a:t>
            </a:r>
          </a:p>
        </p:txBody>
      </p:sp>
    </p:spTree>
    <p:extLst>
      <p:ext uri="{BB962C8B-B14F-4D97-AF65-F5344CB8AC3E}">
        <p14:creationId xmlns:p14="http://schemas.microsoft.com/office/powerpoint/2010/main" val="41092782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532" y="319088"/>
            <a:ext cx="8228013" cy="579681"/>
          </a:xfrm>
        </p:spPr>
        <p:txBody>
          <a:bodyPr/>
          <a:lstStyle/>
          <a:p>
            <a:r>
              <a:rPr lang="en-US" dirty="0"/>
              <a:t>Impact on federal financial </a:t>
            </a:r>
            <a:r>
              <a:rPr lang="en-US" dirty="0" smtClean="0"/>
              <a:t>aid</a:t>
            </a:r>
            <a:endParaRPr lang="en-US" dirty="0"/>
          </a:p>
        </p:txBody>
      </p:sp>
      <p:sp>
        <p:nvSpPr>
          <p:cNvPr id="20" name="Rectangle 19"/>
          <p:cNvSpPr/>
          <p:nvPr/>
        </p:nvSpPr>
        <p:spPr bwMode="auto">
          <a:xfrm>
            <a:off x="6053667" y="1126066"/>
            <a:ext cx="2362200" cy="2226733"/>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1" name="Rectangle 20"/>
          <p:cNvSpPr/>
          <p:nvPr/>
        </p:nvSpPr>
        <p:spPr bwMode="auto">
          <a:xfrm>
            <a:off x="3437468" y="1126066"/>
            <a:ext cx="2362200" cy="2226733"/>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2" name="Rectangle 21"/>
          <p:cNvSpPr/>
          <p:nvPr/>
        </p:nvSpPr>
        <p:spPr bwMode="auto">
          <a:xfrm>
            <a:off x="812802" y="1126066"/>
            <a:ext cx="2362200" cy="2226733"/>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grpSp>
        <p:nvGrpSpPr>
          <p:cNvPr id="34" name="Group 33"/>
          <p:cNvGrpSpPr/>
          <p:nvPr/>
        </p:nvGrpSpPr>
        <p:grpSpPr>
          <a:xfrm>
            <a:off x="1543418" y="1417341"/>
            <a:ext cx="914400" cy="914400"/>
            <a:chOff x="1007128" y="2040321"/>
            <a:chExt cx="914400" cy="914400"/>
          </a:xfrm>
        </p:grpSpPr>
        <p:sp>
          <p:nvSpPr>
            <p:cNvPr id="35" name="Oval 34"/>
            <p:cNvSpPr/>
            <p:nvPr/>
          </p:nvSpPr>
          <p:spPr bwMode="gray">
            <a:xfrm>
              <a:off x="100712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36"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2977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5"/>
          <p:cNvGrpSpPr/>
          <p:nvPr/>
        </p:nvGrpSpPr>
        <p:grpSpPr>
          <a:xfrm>
            <a:off x="4153594" y="1417341"/>
            <a:ext cx="914400" cy="914400"/>
            <a:chOff x="2777658" y="2040321"/>
            <a:chExt cx="914400" cy="914400"/>
          </a:xfrm>
        </p:grpSpPr>
        <p:sp>
          <p:nvSpPr>
            <p:cNvPr id="39" name="Oval 38"/>
            <p:cNvSpPr/>
            <p:nvPr/>
          </p:nvSpPr>
          <p:spPr bwMode="gray">
            <a:xfrm>
              <a:off x="277765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0030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Group 6"/>
          <p:cNvGrpSpPr/>
          <p:nvPr/>
        </p:nvGrpSpPr>
        <p:grpSpPr>
          <a:xfrm>
            <a:off x="6772237" y="1417341"/>
            <a:ext cx="914400" cy="914400"/>
            <a:chOff x="4548188" y="2040321"/>
            <a:chExt cx="914400" cy="914400"/>
          </a:xfrm>
        </p:grpSpPr>
        <p:sp>
          <p:nvSpPr>
            <p:cNvPr id="43" name="Oval 42"/>
            <p:cNvSpPr/>
            <p:nvPr/>
          </p:nvSpPr>
          <p:spPr bwMode="gray">
            <a:xfrm>
              <a:off x="4548188" y="2040321"/>
              <a:ext cx="914400" cy="91440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90000"/>
                </a:lnSpc>
                <a:spcBef>
                  <a:spcPct val="65000"/>
                </a:spcBef>
                <a:spcAft>
                  <a:spcPct val="0"/>
                </a:spcAft>
                <a:defRPr sz="1300" kern="1200">
                  <a:solidFill>
                    <a:schemeClr val="lt1"/>
                  </a:solidFill>
                  <a:latin typeface="+mn-lt"/>
                  <a:ea typeface="+mn-ea"/>
                  <a:cs typeface="+mn-cs"/>
                </a:defRPr>
              </a:lvl1pPr>
              <a:lvl2pPr marL="509412" algn="l" rtl="0" fontAlgn="base">
                <a:lnSpc>
                  <a:spcPct val="90000"/>
                </a:lnSpc>
                <a:spcBef>
                  <a:spcPct val="65000"/>
                </a:spcBef>
                <a:spcAft>
                  <a:spcPct val="0"/>
                </a:spcAft>
                <a:defRPr sz="1300" kern="1200">
                  <a:solidFill>
                    <a:schemeClr val="lt1"/>
                  </a:solidFill>
                  <a:latin typeface="+mn-lt"/>
                  <a:ea typeface="+mn-ea"/>
                  <a:cs typeface="+mn-cs"/>
                </a:defRPr>
              </a:lvl2pPr>
              <a:lvl3pPr marL="1018824" algn="l" rtl="0" fontAlgn="base">
                <a:lnSpc>
                  <a:spcPct val="90000"/>
                </a:lnSpc>
                <a:spcBef>
                  <a:spcPct val="65000"/>
                </a:spcBef>
                <a:spcAft>
                  <a:spcPct val="0"/>
                </a:spcAft>
                <a:defRPr sz="1300" kern="1200">
                  <a:solidFill>
                    <a:schemeClr val="lt1"/>
                  </a:solidFill>
                  <a:latin typeface="+mn-lt"/>
                  <a:ea typeface="+mn-ea"/>
                  <a:cs typeface="+mn-cs"/>
                </a:defRPr>
              </a:lvl3pPr>
              <a:lvl4pPr marL="1528237" algn="l" rtl="0" fontAlgn="base">
                <a:lnSpc>
                  <a:spcPct val="90000"/>
                </a:lnSpc>
                <a:spcBef>
                  <a:spcPct val="65000"/>
                </a:spcBef>
                <a:spcAft>
                  <a:spcPct val="0"/>
                </a:spcAft>
                <a:defRPr sz="1300" kern="1200">
                  <a:solidFill>
                    <a:schemeClr val="lt1"/>
                  </a:solidFill>
                  <a:latin typeface="+mn-lt"/>
                  <a:ea typeface="+mn-ea"/>
                  <a:cs typeface="+mn-cs"/>
                </a:defRPr>
              </a:lvl4pPr>
              <a:lvl5pPr marL="2037649" algn="l" rtl="0" fontAlgn="base">
                <a:lnSpc>
                  <a:spcPct val="90000"/>
                </a:lnSpc>
                <a:spcBef>
                  <a:spcPct val="65000"/>
                </a:spcBef>
                <a:spcAft>
                  <a:spcPct val="0"/>
                </a:spcAft>
                <a:defRPr sz="1300" kern="1200">
                  <a:solidFill>
                    <a:schemeClr val="lt1"/>
                  </a:solidFill>
                  <a:latin typeface="+mn-lt"/>
                  <a:ea typeface="+mn-ea"/>
                  <a:cs typeface="+mn-cs"/>
                </a:defRPr>
              </a:lvl5pPr>
              <a:lvl6pPr marL="2547061" algn="l" defTabSz="1018824" rtl="0" eaLnBrk="1" latinLnBrk="0" hangingPunct="1">
                <a:defRPr sz="1300" kern="1200">
                  <a:solidFill>
                    <a:schemeClr val="lt1"/>
                  </a:solidFill>
                  <a:latin typeface="+mn-lt"/>
                  <a:ea typeface="+mn-ea"/>
                  <a:cs typeface="+mn-cs"/>
                </a:defRPr>
              </a:lvl6pPr>
              <a:lvl7pPr marL="3056473" algn="l" defTabSz="1018824" rtl="0" eaLnBrk="1" latinLnBrk="0" hangingPunct="1">
                <a:defRPr sz="1300" kern="1200">
                  <a:solidFill>
                    <a:schemeClr val="lt1"/>
                  </a:solidFill>
                  <a:latin typeface="+mn-lt"/>
                  <a:ea typeface="+mn-ea"/>
                  <a:cs typeface="+mn-cs"/>
                </a:defRPr>
              </a:lvl7pPr>
              <a:lvl8pPr marL="3565886" algn="l" defTabSz="1018824" rtl="0" eaLnBrk="1" latinLnBrk="0" hangingPunct="1">
                <a:defRPr sz="1300" kern="1200">
                  <a:solidFill>
                    <a:schemeClr val="lt1"/>
                  </a:solidFill>
                  <a:latin typeface="+mn-lt"/>
                  <a:ea typeface="+mn-ea"/>
                  <a:cs typeface="+mn-cs"/>
                </a:defRPr>
              </a:lvl8pPr>
              <a:lvl9pPr marL="4075298" algn="l" defTabSz="1018824" rtl="0" eaLnBrk="1" latinLnBrk="0" hangingPunct="1">
                <a:defRPr sz="1300" kern="1200">
                  <a:solidFill>
                    <a:schemeClr val="lt1"/>
                  </a:solidFill>
                  <a:latin typeface="+mn-lt"/>
                  <a:ea typeface="+mn-ea"/>
                  <a:cs typeface="+mn-cs"/>
                </a:defRPr>
              </a:lvl9pPr>
            </a:lstStyle>
            <a:p>
              <a:pPr algn="ctr">
                <a:lnSpc>
                  <a:spcPct val="100000"/>
                </a:lnSpc>
              </a:pPr>
              <a:endParaRPr lang="en-US" dirty="0"/>
            </a:p>
          </p:txBody>
        </p:sp>
        <p:pic>
          <p:nvPicPr>
            <p:cNvPr id="44"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70831" y="2291976"/>
              <a:ext cx="669114" cy="41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Rectangle 24"/>
          <p:cNvSpPr/>
          <p:nvPr/>
        </p:nvSpPr>
        <p:spPr bwMode="auto">
          <a:xfrm>
            <a:off x="6053667" y="2455332"/>
            <a:ext cx="2362200" cy="897468"/>
          </a:xfrm>
          <a:prstGeom prst="rect">
            <a:avLst/>
          </a:prstGeom>
          <a:solidFill>
            <a:srgbClr val="154734"/>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6" name="Rectangle 25"/>
          <p:cNvSpPr/>
          <p:nvPr/>
        </p:nvSpPr>
        <p:spPr bwMode="auto">
          <a:xfrm>
            <a:off x="3437468" y="2455332"/>
            <a:ext cx="2362200" cy="897468"/>
          </a:xfrm>
          <a:prstGeom prst="rect">
            <a:avLst/>
          </a:prstGeom>
          <a:solidFill>
            <a:srgbClr val="B9470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7" name="Rectangle 26"/>
          <p:cNvSpPr/>
          <p:nvPr/>
        </p:nvSpPr>
        <p:spPr bwMode="auto">
          <a:xfrm>
            <a:off x="812802" y="2455332"/>
            <a:ext cx="2362200" cy="897468"/>
          </a:xfrm>
          <a:prstGeom prst="rect">
            <a:avLst/>
          </a:prstGeom>
          <a:solidFill>
            <a:srgbClr val="4B116F"/>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28" name="TextBox 27"/>
          <p:cNvSpPr txBox="1"/>
          <p:nvPr/>
        </p:nvSpPr>
        <p:spPr bwMode="gray">
          <a:xfrm>
            <a:off x="1250665" y="2615428"/>
            <a:ext cx="1499906" cy="553998"/>
          </a:xfrm>
          <a:prstGeom prst="rect">
            <a:avLst/>
          </a:prstGeom>
          <a:noFill/>
        </p:spPr>
        <p:txBody>
          <a:bodyPr wrap="square" lIns="0" tIns="0" rIns="0" bIns="0" rtlCol="0" anchor="t" anchorCtr="0">
            <a:spAutoFit/>
          </a:bodyPr>
          <a:lstStyle/>
          <a:p>
            <a:pPr algn="ctr">
              <a:lnSpc>
                <a:spcPct val="100000"/>
              </a:lnSpc>
              <a:spcBef>
                <a:spcPts val="0"/>
              </a:spcBef>
              <a:spcAft>
                <a:spcPts val="1200"/>
              </a:spcAft>
            </a:pPr>
            <a:r>
              <a:rPr lang="en-US" b="1" dirty="0">
                <a:solidFill>
                  <a:schemeClr val="bg1"/>
                </a:solidFill>
                <a:latin typeface="+mn-lt"/>
              </a:rPr>
              <a:t>Section </a:t>
            </a:r>
            <a:br>
              <a:rPr lang="en-US" b="1" dirty="0">
                <a:solidFill>
                  <a:schemeClr val="bg1"/>
                </a:solidFill>
                <a:latin typeface="+mn-lt"/>
              </a:rPr>
            </a:br>
            <a:r>
              <a:rPr lang="en-US" b="1" dirty="0">
                <a:solidFill>
                  <a:schemeClr val="bg1"/>
                </a:solidFill>
                <a:latin typeface="+mn-lt"/>
              </a:rPr>
              <a:t>529 plan</a:t>
            </a:r>
          </a:p>
        </p:txBody>
      </p:sp>
      <p:sp>
        <p:nvSpPr>
          <p:cNvPr id="29" name="TextBox 28"/>
          <p:cNvSpPr txBox="1"/>
          <p:nvPr/>
        </p:nvSpPr>
        <p:spPr bwMode="gray">
          <a:xfrm>
            <a:off x="3579158" y="2653528"/>
            <a:ext cx="1998726" cy="492443"/>
          </a:xfrm>
          <a:prstGeom prst="rect">
            <a:avLst/>
          </a:prstGeom>
          <a:noFill/>
        </p:spPr>
        <p:txBody>
          <a:bodyPr wrap="square" lIns="0" tIns="0" rIns="0" bIns="0" rtlCol="0" anchor="t" anchorCtr="0">
            <a:spAutoFit/>
          </a:bodyPr>
          <a:lstStyle/>
          <a:p>
            <a:pPr algn="ctr">
              <a:lnSpc>
                <a:spcPct val="100000"/>
              </a:lnSpc>
              <a:spcBef>
                <a:spcPts val="0"/>
              </a:spcBef>
              <a:spcAft>
                <a:spcPts val="1200"/>
              </a:spcAft>
            </a:pPr>
            <a:r>
              <a:rPr lang="en-US" sz="1600" b="1" dirty="0">
                <a:solidFill>
                  <a:schemeClr val="bg1"/>
                </a:solidFill>
                <a:latin typeface="+mn-lt"/>
              </a:rPr>
              <a:t>Coverdell </a:t>
            </a:r>
            <a:r>
              <a:rPr lang="en-US" sz="1600" b="1" dirty="0" smtClean="0">
                <a:solidFill>
                  <a:schemeClr val="bg1"/>
                </a:solidFill>
                <a:latin typeface="+mn-lt"/>
              </a:rPr>
              <a:t>Education </a:t>
            </a:r>
            <a:r>
              <a:rPr lang="en-US" sz="1600" b="1" dirty="0">
                <a:solidFill>
                  <a:schemeClr val="bg1"/>
                </a:solidFill>
                <a:latin typeface="+mn-lt"/>
              </a:rPr>
              <a:t/>
            </a:r>
            <a:br>
              <a:rPr lang="en-US" sz="1600" b="1" dirty="0">
                <a:solidFill>
                  <a:schemeClr val="bg1"/>
                </a:solidFill>
                <a:latin typeface="+mn-lt"/>
              </a:rPr>
            </a:br>
            <a:r>
              <a:rPr lang="en-US" sz="1600" b="1" dirty="0">
                <a:solidFill>
                  <a:schemeClr val="bg1"/>
                </a:solidFill>
                <a:latin typeface="+mn-lt"/>
              </a:rPr>
              <a:t>Savings Account </a:t>
            </a:r>
          </a:p>
        </p:txBody>
      </p:sp>
      <p:sp>
        <p:nvSpPr>
          <p:cNvPr id="30" name="TextBox 29"/>
          <p:cNvSpPr txBox="1"/>
          <p:nvPr/>
        </p:nvSpPr>
        <p:spPr bwMode="gray">
          <a:xfrm>
            <a:off x="6115873" y="2539228"/>
            <a:ext cx="2249193" cy="738664"/>
          </a:xfrm>
          <a:prstGeom prst="rect">
            <a:avLst/>
          </a:prstGeom>
          <a:noFill/>
        </p:spPr>
        <p:txBody>
          <a:bodyPr wrap="square" lIns="0" tIns="0" rIns="0" bIns="0" rtlCol="0" anchor="t" anchorCtr="0">
            <a:spAutoFit/>
          </a:bodyPr>
          <a:lstStyle/>
          <a:p>
            <a:pPr algn="ctr">
              <a:lnSpc>
                <a:spcPct val="100000"/>
              </a:lnSpc>
              <a:spcBef>
                <a:spcPts val="0"/>
              </a:spcBef>
              <a:spcAft>
                <a:spcPts val="1200"/>
              </a:spcAft>
            </a:pPr>
            <a:r>
              <a:rPr lang="en-US" sz="1600" b="1" dirty="0">
                <a:solidFill>
                  <a:schemeClr val="bg1"/>
                </a:solidFill>
                <a:latin typeface="+mn-lt"/>
              </a:rPr>
              <a:t>Uniform Gifts to Minors Act/Uniform Transfers to Minors Act Account</a:t>
            </a:r>
          </a:p>
        </p:txBody>
      </p:sp>
      <p:sp>
        <p:nvSpPr>
          <p:cNvPr id="2" name="TextBox 1"/>
          <p:cNvSpPr txBox="1"/>
          <p:nvPr/>
        </p:nvSpPr>
        <p:spPr>
          <a:xfrm>
            <a:off x="812802" y="3450771"/>
            <a:ext cx="2362200" cy="2031325"/>
          </a:xfrm>
          <a:prstGeom prst="rect">
            <a:avLst/>
          </a:prstGeom>
          <a:noFill/>
        </p:spPr>
        <p:txBody>
          <a:bodyPr wrap="square" rtlCol="0">
            <a:spAutoFit/>
          </a:bodyPr>
          <a:lstStyle/>
          <a:p>
            <a:r>
              <a:rPr lang="en-US" sz="1400" dirty="0"/>
              <a:t>Generally treated as an asset of the parent, which</a:t>
            </a:r>
          </a:p>
          <a:p>
            <a:r>
              <a:rPr lang="en-US" sz="1400" dirty="0"/>
              <a:t>is weighted at 5.6% toward the expected family</a:t>
            </a:r>
          </a:p>
          <a:p>
            <a:r>
              <a:rPr lang="en-US" sz="1400" dirty="0"/>
              <a:t>contribution (EFC) formula. Qualified withdrawals are</a:t>
            </a:r>
          </a:p>
          <a:p>
            <a:r>
              <a:rPr lang="en-US" sz="1400" dirty="0"/>
              <a:t>not considered to be income to the parents or </a:t>
            </a:r>
            <a:r>
              <a:rPr lang="en-US" sz="1400" dirty="0" smtClean="0"/>
              <a:t>student in </a:t>
            </a:r>
            <a:r>
              <a:rPr lang="en-US" sz="1400" dirty="0"/>
              <a:t>the EFC </a:t>
            </a:r>
            <a:r>
              <a:rPr lang="en-US" sz="1400" dirty="0" smtClean="0"/>
              <a:t>formula</a:t>
            </a:r>
            <a:endParaRPr lang="en-US" sz="1400" dirty="0"/>
          </a:p>
        </p:txBody>
      </p:sp>
      <p:sp>
        <p:nvSpPr>
          <p:cNvPr id="4" name="TextBox 3"/>
          <p:cNvSpPr txBox="1"/>
          <p:nvPr/>
        </p:nvSpPr>
        <p:spPr>
          <a:xfrm>
            <a:off x="6115873" y="3450771"/>
            <a:ext cx="2249193" cy="1169551"/>
          </a:xfrm>
          <a:prstGeom prst="rect">
            <a:avLst/>
          </a:prstGeom>
          <a:noFill/>
        </p:spPr>
        <p:txBody>
          <a:bodyPr wrap="square" rtlCol="0">
            <a:spAutoFit/>
          </a:bodyPr>
          <a:lstStyle/>
          <a:p>
            <a:r>
              <a:rPr lang="en-US" sz="1400" dirty="0"/>
              <a:t>Treated as an asset of the beneficiary, which </a:t>
            </a:r>
            <a:r>
              <a:rPr lang="en-US" sz="1400" dirty="0" smtClean="0"/>
              <a:t>is weighted </a:t>
            </a:r>
            <a:r>
              <a:rPr lang="en-US" sz="1400" dirty="0"/>
              <a:t>at 20% toward the expected </a:t>
            </a:r>
            <a:r>
              <a:rPr lang="en-US" sz="1400" dirty="0" smtClean="0"/>
              <a:t>family contribution </a:t>
            </a:r>
            <a:r>
              <a:rPr lang="en-US" sz="1400" dirty="0"/>
              <a:t>formula</a:t>
            </a:r>
          </a:p>
        </p:txBody>
      </p:sp>
      <p:sp>
        <p:nvSpPr>
          <p:cNvPr id="31" name="TextBox 30"/>
          <p:cNvSpPr txBox="1"/>
          <p:nvPr/>
        </p:nvSpPr>
        <p:spPr>
          <a:xfrm>
            <a:off x="3397421" y="3450771"/>
            <a:ext cx="2362200" cy="1815882"/>
          </a:xfrm>
          <a:prstGeom prst="rect">
            <a:avLst/>
          </a:prstGeom>
          <a:noFill/>
        </p:spPr>
        <p:txBody>
          <a:bodyPr wrap="square" rtlCol="0">
            <a:spAutoFit/>
          </a:bodyPr>
          <a:lstStyle/>
          <a:p>
            <a:r>
              <a:rPr lang="en-US" sz="1400" dirty="0"/>
              <a:t>Generally treated as an asset of the parent, which</a:t>
            </a:r>
          </a:p>
          <a:p>
            <a:r>
              <a:rPr lang="en-US" sz="1400" dirty="0"/>
              <a:t>is weighted at 5.6% toward the </a:t>
            </a:r>
            <a:r>
              <a:rPr lang="en-US" sz="1400" dirty="0" smtClean="0"/>
              <a:t>EFC </a:t>
            </a:r>
            <a:r>
              <a:rPr lang="en-US" sz="1400" dirty="0"/>
              <a:t>formula. Qualified withdrawals </a:t>
            </a:r>
            <a:r>
              <a:rPr lang="en-US" sz="1400" dirty="0" smtClean="0"/>
              <a:t>are not </a:t>
            </a:r>
            <a:r>
              <a:rPr lang="en-US" sz="1400" dirty="0"/>
              <a:t>considered to be income to the parents or </a:t>
            </a:r>
            <a:r>
              <a:rPr lang="en-US" sz="1400" dirty="0" smtClean="0"/>
              <a:t>student in </a:t>
            </a:r>
            <a:r>
              <a:rPr lang="en-US" sz="1400" dirty="0"/>
              <a:t>the EFC formula</a:t>
            </a:r>
          </a:p>
        </p:txBody>
      </p:sp>
    </p:spTree>
    <p:extLst>
      <p:ext uri="{BB962C8B-B14F-4D97-AF65-F5344CB8AC3E}">
        <p14:creationId xmlns:p14="http://schemas.microsoft.com/office/powerpoint/2010/main" val="20677633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gray">
          <a:xfrm>
            <a:off x="449022" y="1616270"/>
            <a:ext cx="8236336" cy="2232033"/>
          </a:xfrm>
          <a:prstGeom prst="rect">
            <a:avLst/>
          </a:prstGeom>
          <a:solidFill>
            <a:srgbClr val="EBE7DD"/>
          </a:solidFill>
          <a:ln w="9525" algn="ctr">
            <a:noFill/>
            <a:miter lim="800000"/>
            <a:headEnd/>
            <a:tailEnd/>
          </a:ln>
          <a:effectLst/>
          <a:extLst/>
        </p:spPr>
        <p:txBody>
          <a:bodyPr wrap="none" rIns="0" anchor="b"/>
          <a:lstStyle/>
          <a:p>
            <a:pPr fontAlgn="auto">
              <a:lnSpc>
                <a:spcPts val="1200"/>
              </a:lnSpc>
              <a:spcBef>
                <a:spcPts val="0"/>
              </a:spcBef>
              <a:spcAft>
                <a:spcPts val="0"/>
              </a:spcAft>
              <a:buClr>
                <a:schemeClr val="tx1"/>
              </a:buClr>
              <a:defRPr/>
            </a:pPr>
            <a:endParaRPr lang="en-US" sz="700" dirty="0">
              <a:latin typeface="Calibri" pitchFamily="34" charset="0"/>
              <a:ea typeface="+mn-ea"/>
              <a:cs typeface="Arial" charset="0"/>
            </a:endParaRPr>
          </a:p>
        </p:txBody>
      </p:sp>
      <p:sp>
        <p:nvSpPr>
          <p:cNvPr id="3" name="Title 2"/>
          <p:cNvSpPr>
            <a:spLocks noGrp="1"/>
          </p:cNvSpPr>
          <p:nvPr>
            <p:ph type="title"/>
          </p:nvPr>
        </p:nvSpPr>
        <p:spPr>
          <a:xfrm>
            <a:off x="454532" y="319088"/>
            <a:ext cx="8228013" cy="579681"/>
          </a:xfrm>
        </p:spPr>
        <p:txBody>
          <a:bodyPr/>
          <a:lstStyle/>
          <a:p>
            <a:r>
              <a:rPr lang="en-US" sz="2000" dirty="0"/>
              <a:t>Special gifting rules for Section 529 </a:t>
            </a:r>
            <a:r>
              <a:rPr lang="en-US" sz="2000" dirty="0" smtClean="0"/>
              <a:t>plans – a potential estate planning strategy</a:t>
            </a:r>
            <a:endParaRPr lang="en-US" sz="2000" dirty="0"/>
          </a:p>
        </p:txBody>
      </p:sp>
      <p:sp>
        <p:nvSpPr>
          <p:cNvPr id="6" name="Rectangle 5"/>
          <p:cNvSpPr/>
          <p:nvPr/>
        </p:nvSpPr>
        <p:spPr>
          <a:xfrm>
            <a:off x="449021" y="1719158"/>
            <a:ext cx="8082385" cy="2046714"/>
          </a:xfrm>
          <a:prstGeom prst="rect">
            <a:avLst/>
          </a:prstGeom>
        </p:spPr>
        <p:txBody>
          <a:bodyPr wrap="square">
            <a:spAutoFit/>
          </a:bodyPr>
          <a:lstStyle/>
          <a:p>
            <a:pPr marL="342900" lvl="1" indent="-228600">
              <a:spcAft>
                <a:spcPts val="600"/>
              </a:spcAft>
              <a:buFont typeface="Arial"/>
              <a:buChar char="•"/>
            </a:pPr>
            <a:r>
              <a:rPr lang="en-US" sz="1600" dirty="0">
                <a:latin typeface="Calibri"/>
                <a:cs typeface="Calibri"/>
              </a:rPr>
              <a:t>Individuals can contribute up to $70,000 per designated beneficiary ($140,000 per married couple) in a single year and elect to prorate it over five years.</a:t>
            </a:r>
          </a:p>
          <a:p>
            <a:pPr marL="342900" lvl="1" indent="-228600">
              <a:spcAft>
                <a:spcPts val="600"/>
              </a:spcAft>
              <a:buFont typeface="Arial"/>
              <a:buChar char="•"/>
            </a:pPr>
            <a:r>
              <a:rPr lang="en-US" sz="1600" dirty="0">
                <a:latin typeface="Calibri"/>
                <a:cs typeface="Calibri"/>
              </a:rPr>
              <a:t>Contributions are considered completed gifts</a:t>
            </a:r>
            <a:r>
              <a:rPr lang="en-US" sz="1600" baseline="30000" dirty="0">
                <a:latin typeface="Calibri"/>
                <a:cs typeface="Calibri"/>
              </a:rPr>
              <a:t>1</a:t>
            </a:r>
            <a:r>
              <a:rPr lang="en-US" sz="1600" dirty="0">
                <a:latin typeface="Calibri"/>
                <a:cs typeface="Calibri"/>
              </a:rPr>
              <a:t> to the designated beneficiary and are removed from the donor’s taxable estate for federal estate tax purposes.</a:t>
            </a:r>
          </a:p>
          <a:p>
            <a:pPr marL="342900" lvl="1" indent="-228600">
              <a:spcAft>
                <a:spcPts val="600"/>
              </a:spcAft>
              <a:buFont typeface="Arial"/>
              <a:buChar char="•"/>
            </a:pPr>
            <a:r>
              <a:rPr lang="en-US" sz="1600" dirty="0">
                <a:latin typeface="Calibri"/>
                <a:cs typeface="Calibri"/>
              </a:rPr>
              <a:t>If the donor dies within the five-year period, a prorated portion of the gift is included in </a:t>
            </a:r>
            <a:br>
              <a:rPr lang="en-US" sz="1600" dirty="0">
                <a:latin typeface="Calibri"/>
                <a:cs typeface="Calibri"/>
              </a:rPr>
            </a:br>
            <a:r>
              <a:rPr lang="en-US" sz="1600" dirty="0">
                <a:latin typeface="Calibri"/>
                <a:cs typeface="Calibri"/>
              </a:rPr>
              <a:t>the donor’s taxable estate.</a:t>
            </a:r>
            <a:r>
              <a:rPr lang="en-US" sz="1600" baseline="30000" dirty="0">
                <a:latin typeface="Calibri"/>
                <a:cs typeface="Calibri"/>
              </a:rPr>
              <a:t>2</a:t>
            </a:r>
          </a:p>
          <a:p>
            <a:pPr marL="914400" lvl="3" indent="-342900">
              <a:spcAft>
                <a:spcPts val="600"/>
              </a:spcAft>
              <a:buFont typeface="Calibri" panose="020F0502020204030204" pitchFamily="34" charset="0"/>
              <a:buChar char="‒"/>
            </a:pPr>
            <a:r>
              <a:rPr lang="en-US" sz="1600" dirty="0">
                <a:latin typeface="Calibri"/>
                <a:cs typeface="Calibri"/>
              </a:rPr>
              <a:t>Earnings are not included in the taxable estate for federal estate tax purposes.</a:t>
            </a:r>
          </a:p>
        </p:txBody>
      </p:sp>
      <p:sp>
        <p:nvSpPr>
          <p:cNvPr id="11" name="Rectangle 16"/>
          <p:cNvSpPr>
            <a:spLocks noChangeArrowheads="1"/>
          </p:cNvSpPr>
          <p:nvPr/>
        </p:nvSpPr>
        <p:spPr bwMode="gray">
          <a:xfrm>
            <a:off x="459154" y="1000557"/>
            <a:ext cx="8225692" cy="538747"/>
          </a:xfrm>
          <a:prstGeom prst="rect">
            <a:avLst/>
          </a:prstGeom>
          <a:solidFill>
            <a:schemeClr val="tx2"/>
          </a:solidFill>
          <a:ln w="9525" algn="ctr">
            <a:noFill/>
            <a:miter lim="800000"/>
            <a:headEnd/>
            <a:tailEnd/>
          </a:ln>
          <a:effectLst/>
          <a:extLst/>
        </p:spPr>
        <p:txBody>
          <a:bodyPr wrap="none" rIns="0" anchor="b"/>
          <a:lstStyle/>
          <a:p>
            <a:pPr>
              <a:lnSpc>
                <a:spcPts val="1200"/>
              </a:lnSpc>
              <a:buClr>
                <a:srgbClr val="000000"/>
              </a:buClr>
              <a:defRPr/>
            </a:pPr>
            <a:endParaRPr lang="en-US" sz="700" dirty="0">
              <a:solidFill>
                <a:srgbClr val="000000"/>
              </a:solidFill>
              <a:latin typeface="Calibri" pitchFamily="34" charset="0"/>
              <a:ea typeface="ＭＳ Ｐゴシック"/>
              <a:cs typeface="Arial" charset="0"/>
            </a:endParaRPr>
          </a:p>
        </p:txBody>
      </p:sp>
      <p:sp>
        <p:nvSpPr>
          <p:cNvPr id="2" name="TextBox 1"/>
          <p:cNvSpPr txBox="1"/>
          <p:nvPr/>
        </p:nvSpPr>
        <p:spPr>
          <a:xfrm>
            <a:off x="568712" y="1057976"/>
            <a:ext cx="7962694" cy="400110"/>
          </a:xfrm>
          <a:prstGeom prst="rect">
            <a:avLst/>
          </a:prstGeom>
          <a:noFill/>
        </p:spPr>
        <p:txBody>
          <a:bodyPr wrap="square" rtlCol="0">
            <a:spAutoFit/>
          </a:bodyPr>
          <a:lstStyle/>
          <a:p>
            <a:r>
              <a:rPr lang="en-US" sz="2000" dirty="0">
                <a:solidFill>
                  <a:schemeClr val="bg1"/>
                </a:solidFill>
                <a:latin typeface="Calibri"/>
                <a:cs typeface="Calibri"/>
              </a:rPr>
              <a:t>Gifting rule for Section 529 plans (front-loading)</a:t>
            </a:r>
          </a:p>
        </p:txBody>
      </p:sp>
      <p:graphicFrame>
        <p:nvGraphicFramePr>
          <p:cNvPr id="9" name="Group 614"/>
          <p:cNvGraphicFramePr>
            <a:graphicFrameLocks noGrp="1"/>
          </p:cNvGraphicFramePr>
          <p:nvPr>
            <p:extLst>
              <p:ext uri="{D42A27DB-BD31-4B8C-83A1-F6EECF244321}">
                <p14:modId xmlns:p14="http://schemas.microsoft.com/office/powerpoint/2010/main" val="1757544099"/>
              </p:ext>
            </p:extLst>
          </p:nvPr>
        </p:nvGraphicFramePr>
        <p:xfrm>
          <a:off x="449022" y="3919503"/>
          <a:ext cx="8236335" cy="1659573"/>
        </p:xfrm>
        <a:graphic>
          <a:graphicData uri="http://schemas.openxmlformats.org/drawingml/2006/table">
            <a:tbl>
              <a:tblPr/>
              <a:tblGrid>
                <a:gridCol w="1083897">
                  <a:extLst>
                    <a:ext uri="{9D8B030D-6E8A-4147-A177-3AD203B41FA5}">
                      <a16:colId xmlns="" xmlns:a16="http://schemas.microsoft.com/office/drawing/2014/main" val="20000"/>
                    </a:ext>
                  </a:extLst>
                </a:gridCol>
                <a:gridCol w="284564">
                  <a:extLst>
                    <a:ext uri="{9D8B030D-6E8A-4147-A177-3AD203B41FA5}">
                      <a16:colId xmlns="" xmlns:a16="http://schemas.microsoft.com/office/drawing/2014/main" val="20001"/>
                    </a:ext>
                  </a:extLst>
                </a:gridCol>
                <a:gridCol w="920832">
                  <a:extLst>
                    <a:ext uri="{9D8B030D-6E8A-4147-A177-3AD203B41FA5}">
                      <a16:colId xmlns="" xmlns:a16="http://schemas.microsoft.com/office/drawing/2014/main" val="20002"/>
                    </a:ext>
                  </a:extLst>
                </a:gridCol>
                <a:gridCol w="920832">
                  <a:extLst>
                    <a:ext uri="{9D8B030D-6E8A-4147-A177-3AD203B41FA5}">
                      <a16:colId xmlns="" xmlns:a16="http://schemas.microsoft.com/office/drawing/2014/main" val="20003"/>
                    </a:ext>
                  </a:extLst>
                </a:gridCol>
                <a:gridCol w="920832">
                  <a:extLst>
                    <a:ext uri="{9D8B030D-6E8A-4147-A177-3AD203B41FA5}">
                      <a16:colId xmlns="" xmlns:a16="http://schemas.microsoft.com/office/drawing/2014/main" val="20004"/>
                    </a:ext>
                  </a:extLst>
                </a:gridCol>
                <a:gridCol w="920832">
                  <a:extLst>
                    <a:ext uri="{9D8B030D-6E8A-4147-A177-3AD203B41FA5}">
                      <a16:colId xmlns="" xmlns:a16="http://schemas.microsoft.com/office/drawing/2014/main" val="20005"/>
                    </a:ext>
                  </a:extLst>
                </a:gridCol>
                <a:gridCol w="920832">
                  <a:extLst>
                    <a:ext uri="{9D8B030D-6E8A-4147-A177-3AD203B41FA5}">
                      <a16:colId xmlns="" xmlns:a16="http://schemas.microsoft.com/office/drawing/2014/main" val="20006"/>
                    </a:ext>
                  </a:extLst>
                </a:gridCol>
                <a:gridCol w="332524">
                  <a:extLst>
                    <a:ext uri="{9D8B030D-6E8A-4147-A177-3AD203B41FA5}">
                      <a16:colId xmlns="" xmlns:a16="http://schemas.microsoft.com/office/drawing/2014/main" val="20007"/>
                    </a:ext>
                  </a:extLst>
                </a:gridCol>
                <a:gridCol w="1931190">
                  <a:extLst>
                    <a:ext uri="{9D8B030D-6E8A-4147-A177-3AD203B41FA5}">
                      <a16:colId xmlns="" xmlns:a16="http://schemas.microsoft.com/office/drawing/2014/main" val="20008"/>
                    </a:ext>
                  </a:extLst>
                </a:gridCol>
              </a:tblGrid>
              <a:tr h="379413">
                <a:tc>
                  <a:txBody>
                    <a:bodyPr/>
                    <a:lstStyle/>
                    <a:p>
                      <a:pPr marL="0" marR="0" lvl="0" indent="0" algn="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endParaRPr kumimoji="0" lang="en-US" sz="1400" b="0" i="0" u="none" strike="noStrike" cap="none" normalizeH="0" baseline="0" dirty="0">
                        <a:ln>
                          <a:noFill/>
                        </a:ln>
                        <a:solidFill>
                          <a:schemeClr val="tx1"/>
                        </a:solidFill>
                        <a:effectLst/>
                        <a:latin typeface="Calibri"/>
                        <a:cs typeface="Calibri"/>
                      </a:endParaRPr>
                    </a:p>
                  </a:txBody>
                  <a:tcPr anchor="b" horzOverflow="overflow">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0073CF"/>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endParaRPr kumimoji="0" lang="en-US" sz="1400" b="0" i="0" u="none" strike="noStrike" cap="none" normalizeH="0" baseline="0" dirty="0">
                        <a:ln>
                          <a:noFill/>
                        </a:ln>
                        <a:solidFill>
                          <a:schemeClr val="tx1"/>
                        </a:solidFill>
                        <a:effectLst/>
                        <a:latin typeface="Calibri"/>
                        <a:cs typeface="Calibri"/>
                      </a:endParaRPr>
                    </a:p>
                  </a:txBody>
                  <a:tcPr anchor="b"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0073CF"/>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bg1"/>
                          </a:solidFill>
                          <a:effectLst/>
                          <a:latin typeface="Calibri"/>
                          <a:cs typeface="Calibri"/>
                        </a:rPr>
                        <a:t>Year 1</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0073CF"/>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bg1"/>
                          </a:solidFill>
                          <a:effectLst/>
                          <a:latin typeface="Calibri"/>
                          <a:cs typeface="Calibri"/>
                        </a:rPr>
                        <a:t>Year 2</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0073CF"/>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bg1"/>
                          </a:solidFill>
                          <a:effectLst/>
                          <a:latin typeface="Calibri"/>
                          <a:cs typeface="Calibri"/>
                        </a:rPr>
                        <a:t>Year 3</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0073CF"/>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bg1"/>
                          </a:solidFill>
                          <a:effectLst/>
                          <a:latin typeface="Calibri"/>
                          <a:cs typeface="Calibri"/>
                        </a:rPr>
                        <a:t>Year 4</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0073CF"/>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bg1"/>
                          </a:solidFill>
                          <a:effectLst/>
                          <a:latin typeface="Calibri"/>
                          <a:cs typeface="Calibri"/>
                        </a:rPr>
                        <a:t>Year 5</a:t>
                      </a: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0073CF"/>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endParaRPr kumimoji="0" lang="en-US" sz="1400" b="0" i="0" u="none" strike="noStrike" cap="none" normalizeH="0" baseline="0" dirty="0">
                        <a:ln>
                          <a:noFill/>
                        </a:ln>
                        <a:solidFill>
                          <a:schemeClr val="tx1"/>
                        </a:solidFill>
                        <a:effectLst/>
                        <a:latin typeface="Calibri"/>
                        <a:cs typeface="Calibri"/>
                      </a:endParaRPr>
                    </a:p>
                  </a:txBody>
                  <a:tcPr anchor="b" horzOverflow="overflow">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lnTlToBr>
                      <a:noFill/>
                    </a:lnTlToBr>
                    <a:lnBlToTr>
                      <a:noFill/>
                    </a:lnBlToTr>
                    <a:solidFill>
                      <a:srgbClr val="0073CF"/>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endParaRPr kumimoji="0" lang="en-US" sz="1400" b="0" i="0" u="none" strike="noStrike" cap="none" normalizeH="0" baseline="0" dirty="0">
                        <a:ln>
                          <a:noFill/>
                        </a:ln>
                        <a:solidFill>
                          <a:schemeClr val="tx1"/>
                        </a:solidFill>
                        <a:effectLst/>
                        <a:latin typeface="Calibri"/>
                        <a:cs typeface="Calibri"/>
                      </a:endParaRPr>
                    </a:p>
                  </a:txBody>
                  <a:tcPr anchor="b"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0073CF"/>
                    </a:solidFill>
                  </a:tcPr>
                </a:tc>
                <a:extLst>
                  <a:ext uri="{0D108BD9-81ED-4DB2-BD59-A6C34878D82A}">
                    <a16:rowId xmlns="" xmlns:a16="http://schemas.microsoft.com/office/drawing/2014/main" val="10000"/>
                  </a:ext>
                </a:extLst>
              </a:tr>
              <a:tr h="0">
                <a:tc>
                  <a:txBody>
                    <a:bodyPr/>
                    <a:lstStyle/>
                    <a:p>
                      <a:pPr marL="0" marR="0" lvl="0" indent="0" algn="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Individual</a:t>
                      </a:r>
                    </a:p>
                  </a:txBody>
                  <a:tcPr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600" b="0" i="0" u="none" strike="noStrike" cap="none" normalizeH="0" baseline="0" dirty="0">
                          <a:ln>
                            <a:noFill/>
                          </a:ln>
                          <a:solidFill>
                            <a:schemeClr val="tx1"/>
                          </a:solidFill>
                          <a:effectLst/>
                          <a:latin typeface="Calibri"/>
                          <a:cs typeface="Calibri"/>
                        </a:rPr>
                        <a:t>›</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$14,000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$14,000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$14,000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$14,000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$14,000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800" b="0" i="0" u="none" strike="noStrike" cap="none" normalizeH="0" baseline="0" dirty="0">
                          <a:ln>
                            <a:noFill/>
                          </a:ln>
                          <a:solidFill>
                            <a:schemeClr val="tx1"/>
                          </a:solidFill>
                          <a:effectLst/>
                          <a:latin typeface="Calibri"/>
                          <a:cs typeface="Calibri"/>
                        </a:rPr>
                        <a:t>=</a:t>
                      </a:r>
                    </a:p>
                  </a:txBody>
                  <a:tcPr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200" b="0" i="0" u="none" strike="noStrike" cap="none" normalizeH="0" baseline="0" dirty="0">
                          <a:ln>
                            <a:noFill/>
                          </a:ln>
                          <a:solidFill>
                            <a:schemeClr val="tx1"/>
                          </a:solidFill>
                          <a:effectLst/>
                          <a:latin typeface="Calibri"/>
                          <a:cs typeface="Calibri"/>
                        </a:rPr>
                        <a:t>$70,000</a:t>
                      </a:r>
                      <a:br>
                        <a:rPr kumimoji="0" lang="en-US" sz="1200" b="0" i="0" u="none" strike="noStrike" cap="none" normalizeH="0" baseline="0" dirty="0">
                          <a:ln>
                            <a:noFill/>
                          </a:ln>
                          <a:solidFill>
                            <a:schemeClr val="tx1"/>
                          </a:solidFill>
                          <a:effectLst/>
                          <a:latin typeface="Calibri"/>
                          <a:cs typeface="Calibri"/>
                        </a:rPr>
                      </a:br>
                      <a:r>
                        <a:rPr kumimoji="0" lang="en-US" sz="1200" b="0" i="0" u="none" strike="noStrike" cap="none" normalizeH="0" baseline="0" dirty="0">
                          <a:ln>
                            <a:noFill/>
                          </a:ln>
                          <a:solidFill>
                            <a:schemeClr val="tx1"/>
                          </a:solidFill>
                          <a:effectLst/>
                          <a:latin typeface="Calibri"/>
                          <a:cs typeface="Calibri"/>
                        </a:rPr>
                        <a:t> removed from donor’s</a:t>
                      </a:r>
                      <a:br>
                        <a:rPr kumimoji="0" lang="en-US" sz="1200" b="0" i="0" u="none" strike="noStrike" cap="none" normalizeH="0" baseline="0" dirty="0">
                          <a:ln>
                            <a:noFill/>
                          </a:ln>
                          <a:solidFill>
                            <a:schemeClr val="tx1"/>
                          </a:solidFill>
                          <a:effectLst/>
                          <a:latin typeface="Calibri"/>
                          <a:cs typeface="Calibri"/>
                        </a:rPr>
                      </a:br>
                      <a:r>
                        <a:rPr kumimoji="0" lang="en-US" sz="1200" b="0" i="0" u="none" strike="noStrike" cap="none" normalizeH="0" baseline="0" dirty="0">
                          <a:ln>
                            <a:noFill/>
                          </a:ln>
                          <a:solidFill>
                            <a:schemeClr val="tx1"/>
                          </a:solidFill>
                          <a:effectLst/>
                          <a:latin typeface="Calibri"/>
                          <a:cs typeface="Calibri"/>
                        </a:rPr>
                        <a:t> estate in five years</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1"/>
                  </a:ext>
                </a:extLst>
              </a:tr>
              <a:tr h="0">
                <a:tc>
                  <a:txBody>
                    <a:bodyPr/>
                    <a:lstStyle/>
                    <a:p>
                      <a:pPr marL="0" marR="0" lvl="0" indent="0" algn="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Couple</a:t>
                      </a:r>
                    </a:p>
                  </a:txBody>
                  <a:tcPr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600" b="0" i="0" u="none" strike="noStrike" cap="none" normalizeH="0" baseline="0" dirty="0">
                          <a:ln>
                            <a:noFill/>
                          </a:ln>
                          <a:solidFill>
                            <a:schemeClr val="tx1"/>
                          </a:solidFill>
                          <a:effectLst/>
                          <a:latin typeface="Calibri"/>
                          <a:cs typeface="Calibri"/>
                        </a:rPr>
                        <a:t>›</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$28,000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$28,000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$28,000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$28,000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400" b="0" i="0" u="none" strike="noStrike" cap="none" normalizeH="0" baseline="0" dirty="0">
                          <a:ln>
                            <a:noFill/>
                          </a:ln>
                          <a:solidFill>
                            <a:schemeClr val="tx1"/>
                          </a:solidFill>
                          <a:effectLst/>
                          <a:latin typeface="Calibri"/>
                          <a:cs typeface="Calibri"/>
                        </a:rPr>
                        <a:t>$28,000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800" b="0" i="0" u="none" strike="noStrike" cap="none" normalizeH="0" baseline="0" dirty="0">
                          <a:ln>
                            <a:noFill/>
                          </a:ln>
                          <a:solidFill>
                            <a:schemeClr val="tx1"/>
                          </a:solidFill>
                          <a:effectLst/>
                          <a:latin typeface="Calibri"/>
                          <a:cs typeface="Calibri"/>
                        </a:rPr>
                        <a:t>=</a:t>
                      </a:r>
                    </a:p>
                  </a:txBody>
                  <a:tcPr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30000"/>
                        </a:spcAft>
                        <a:buClr>
                          <a:srgbClr val="0052C2"/>
                        </a:buClr>
                        <a:buSzPct val="110000"/>
                        <a:buFont typeface="Wingdings" pitchFamily="2" charset="2"/>
                        <a:buNone/>
                        <a:tabLst/>
                      </a:pPr>
                      <a:r>
                        <a:rPr kumimoji="0" lang="en-US" sz="1200" b="0" i="0" u="none" strike="noStrike" cap="none" normalizeH="0" baseline="0" dirty="0">
                          <a:ln>
                            <a:noFill/>
                          </a:ln>
                          <a:solidFill>
                            <a:schemeClr val="tx1"/>
                          </a:solidFill>
                          <a:effectLst/>
                          <a:latin typeface="Calibri"/>
                          <a:cs typeface="Calibri"/>
                        </a:rPr>
                        <a:t>$140,000</a:t>
                      </a:r>
                      <a:br>
                        <a:rPr kumimoji="0" lang="en-US" sz="1200" b="0" i="0" u="none" strike="noStrike" cap="none" normalizeH="0" baseline="0" dirty="0">
                          <a:ln>
                            <a:noFill/>
                          </a:ln>
                          <a:solidFill>
                            <a:schemeClr val="tx1"/>
                          </a:solidFill>
                          <a:effectLst/>
                          <a:latin typeface="Calibri"/>
                          <a:cs typeface="Calibri"/>
                        </a:rPr>
                      </a:br>
                      <a:r>
                        <a:rPr kumimoji="0" lang="en-US" sz="1200" b="0" i="0" u="none" strike="noStrike" cap="none" normalizeH="0" baseline="0" dirty="0">
                          <a:ln>
                            <a:noFill/>
                          </a:ln>
                          <a:solidFill>
                            <a:schemeClr val="tx1"/>
                          </a:solidFill>
                          <a:effectLst/>
                          <a:latin typeface="Calibri"/>
                          <a:cs typeface="Calibri"/>
                        </a:rPr>
                        <a:t>removed from donors’ estate in five years</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1501014" y="1475184"/>
            <a:ext cx="184666" cy="369332"/>
          </a:xfrm>
          <a:prstGeom prst="rect">
            <a:avLst/>
          </a:prstGeom>
          <a:noFill/>
        </p:spPr>
        <p:txBody>
          <a:bodyPr wrap="none" rtlCol="0">
            <a:spAutoFit/>
          </a:bodyPr>
          <a:lstStyle/>
          <a:p>
            <a:endParaRPr lang="en-US" dirty="0">
              <a:latin typeface="Calibri" panose="020F0502020204030204" pitchFamily="34" charset="0"/>
            </a:endParaRPr>
          </a:p>
        </p:txBody>
      </p:sp>
      <p:sp>
        <p:nvSpPr>
          <p:cNvPr id="5" name="TextBox 4"/>
          <p:cNvSpPr txBox="1"/>
          <p:nvPr/>
        </p:nvSpPr>
        <p:spPr>
          <a:xfrm>
            <a:off x="10263346" y="3117127"/>
            <a:ext cx="184666" cy="369332"/>
          </a:xfrm>
          <a:prstGeom prst="rect">
            <a:avLst/>
          </a:prstGeom>
          <a:noFill/>
        </p:spPr>
        <p:txBody>
          <a:bodyPr wrap="none" rtlCol="0">
            <a:spAutoFit/>
          </a:bodyPr>
          <a:lstStyle/>
          <a:p>
            <a:endParaRPr lang="en-US" dirty="0">
              <a:latin typeface="Calibri" panose="020F0502020204030204" pitchFamily="34" charset="0"/>
            </a:endParaRPr>
          </a:p>
        </p:txBody>
      </p:sp>
      <p:sp>
        <p:nvSpPr>
          <p:cNvPr id="7" name="Rectangle 6"/>
          <p:cNvSpPr/>
          <p:nvPr/>
        </p:nvSpPr>
        <p:spPr>
          <a:xfrm>
            <a:off x="2228850" y="5637421"/>
            <a:ext cx="6124576" cy="1169551"/>
          </a:xfrm>
          <a:prstGeom prst="rect">
            <a:avLst/>
          </a:prstGeom>
        </p:spPr>
        <p:txBody>
          <a:bodyPr wrap="square">
            <a:spAutoFit/>
          </a:bodyPr>
          <a:lstStyle/>
          <a:p>
            <a:pPr marL="120650" indent="-58738">
              <a:spcBef>
                <a:spcPts val="0"/>
              </a:spcBef>
              <a:buClrTx/>
              <a:buFontTx/>
              <a:buNone/>
            </a:pPr>
            <a:r>
              <a:rPr lang="en-US" sz="1000" baseline="30000" dirty="0">
                <a:latin typeface="Calibri"/>
                <a:cs typeface="Calibri"/>
              </a:rPr>
              <a:t>1 </a:t>
            </a:r>
            <a:r>
              <a:rPr lang="en-US" sz="1000" dirty="0">
                <a:latin typeface="Calibri"/>
                <a:cs typeface="Calibri"/>
              </a:rPr>
              <a:t>Since such contributions are considered completed gifts for federal gift tax purposes, they may be subject to federal gift tax.</a:t>
            </a:r>
          </a:p>
          <a:p>
            <a:pPr marL="120650" indent="-58738">
              <a:spcBef>
                <a:spcPts val="0"/>
              </a:spcBef>
              <a:buClrTx/>
              <a:buFontTx/>
              <a:buNone/>
            </a:pPr>
            <a:r>
              <a:rPr lang="en-US" sz="1000" baseline="30000" dirty="0">
                <a:latin typeface="Calibri"/>
                <a:cs typeface="Calibri"/>
              </a:rPr>
              <a:t>2</a:t>
            </a:r>
            <a:r>
              <a:rPr lang="en-US" sz="1000" dirty="0">
                <a:latin typeface="Calibri"/>
                <a:cs typeface="Calibri"/>
              </a:rPr>
              <a:t> If the donor dies before the five-year prorating period has expired, the contribution allocated to the remaining years in the five-year period moves back into his/her taxable estate. For example, if a grandfather contributes $70,000 to a Section 529 account for his granddaughter, makes the election and dies four years later, then $14,000 (only the fifth-year gift) would be included in his gross estate for federal estate tax purposes. Also, any and all appreciation on the entire original gift (i.e., $70,000) is not considered part of his taxable estate.</a:t>
            </a:r>
          </a:p>
        </p:txBody>
      </p:sp>
    </p:spTree>
    <p:extLst>
      <p:ext uri="{BB962C8B-B14F-4D97-AF65-F5344CB8AC3E}">
        <p14:creationId xmlns:p14="http://schemas.microsoft.com/office/powerpoint/2010/main" val="4537195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gray">
          <a:xfrm>
            <a:off x="449022" y="1616270"/>
            <a:ext cx="8236336" cy="3886005"/>
          </a:xfrm>
          <a:prstGeom prst="rect">
            <a:avLst/>
          </a:prstGeom>
          <a:solidFill>
            <a:srgbClr val="EBE7DD"/>
          </a:solidFill>
          <a:ln w="9525" algn="ctr">
            <a:noFill/>
            <a:miter lim="800000"/>
            <a:headEnd/>
            <a:tailEnd/>
          </a:ln>
          <a:effectLst/>
          <a:extLst/>
        </p:spPr>
        <p:txBody>
          <a:bodyPr wrap="none" rIns="0" anchor="b"/>
          <a:lstStyle/>
          <a:p>
            <a:pPr fontAlgn="auto">
              <a:lnSpc>
                <a:spcPts val="1200"/>
              </a:lnSpc>
              <a:spcBef>
                <a:spcPts val="0"/>
              </a:spcBef>
              <a:spcAft>
                <a:spcPts val="0"/>
              </a:spcAft>
              <a:buClr>
                <a:schemeClr val="tx1"/>
              </a:buClr>
              <a:defRPr/>
            </a:pPr>
            <a:endParaRPr lang="en-US" sz="700" dirty="0">
              <a:latin typeface="Calibri"/>
              <a:ea typeface="+mn-ea"/>
              <a:cs typeface="Calibri"/>
            </a:endParaRPr>
          </a:p>
        </p:txBody>
      </p:sp>
      <p:sp>
        <p:nvSpPr>
          <p:cNvPr id="3" name="Title 2"/>
          <p:cNvSpPr>
            <a:spLocks noGrp="1"/>
          </p:cNvSpPr>
          <p:nvPr>
            <p:ph type="title"/>
          </p:nvPr>
        </p:nvSpPr>
        <p:spPr>
          <a:xfrm>
            <a:off x="454532" y="319088"/>
            <a:ext cx="8228013" cy="579681"/>
          </a:xfrm>
        </p:spPr>
        <p:txBody>
          <a:bodyPr/>
          <a:lstStyle/>
          <a:p>
            <a:r>
              <a:rPr lang="en-US" dirty="0"/>
              <a:t>Maximize the five-year gifting strategy</a:t>
            </a:r>
          </a:p>
        </p:txBody>
      </p:sp>
      <p:sp>
        <p:nvSpPr>
          <p:cNvPr id="11" name="Rectangle 16"/>
          <p:cNvSpPr>
            <a:spLocks noChangeArrowheads="1"/>
          </p:cNvSpPr>
          <p:nvPr/>
        </p:nvSpPr>
        <p:spPr bwMode="gray">
          <a:xfrm>
            <a:off x="459154" y="1000557"/>
            <a:ext cx="8225692" cy="538747"/>
          </a:xfrm>
          <a:prstGeom prst="rect">
            <a:avLst/>
          </a:prstGeom>
          <a:solidFill>
            <a:schemeClr val="tx2"/>
          </a:solidFill>
          <a:ln w="9525" algn="ctr">
            <a:noFill/>
            <a:miter lim="800000"/>
            <a:headEnd/>
            <a:tailEnd/>
          </a:ln>
          <a:effectLst/>
          <a:extLst/>
        </p:spPr>
        <p:txBody>
          <a:bodyPr wrap="none" rIns="0" anchor="b"/>
          <a:lstStyle/>
          <a:p>
            <a:pPr>
              <a:lnSpc>
                <a:spcPts val="1200"/>
              </a:lnSpc>
              <a:buClr>
                <a:srgbClr val="000000"/>
              </a:buClr>
              <a:defRPr/>
            </a:pPr>
            <a:endParaRPr lang="en-US" sz="700" dirty="0">
              <a:solidFill>
                <a:srgbClr val="000000"/>
              </a:solidFill>
              <a:latin typeface="Calibri"/>
              <a:ea typeface="ＭＳ Ｐゴシック"/>
              <a:cs typeface="Calibri"/>
            </a:endParaRPr>
          </a:p>
        </p:txBody>
      </p:sp>
      <p:sp>
        <p:nvSpPr>
          <p:cNvPr id="2" name="TextBox 1"/>
          <p:cNvSpPr txBox="1"/>
          <p:nvPr/>
        </p:nvSpPr>
        <p:spPr>
          <a:xfrm>
            <a:off x="636491" y="1069127"/>
            <a:ext cx="8318276" cy="400110"/>
          </a:xfrm>
          <a:prstGeom prst="rect">
            <a:avLst/>
          </a:prstGeom>
          <a:noFill/>
        </p:spPr>
        <p:txBody>
          <a:bodyPr wrap="square" rtlCol="0">
            <a:spAutoFit/>
          </a:bodyPr>
          <a:lstStyle/>
          <a:p>
            <a:r>
              <a:rPr lang="en-US" sz="2000" dirty="0">
                <a:solidFill>
                  <a:schemeClr val="bg1"/>
                </a:solidFill>
                <a:latin typeface="Calibri"/>
                <a:cs typeface="Calibri"/>
              </a:rPr>
              <a:t>Scenario: Fully fund five Section 529 plan accounts </a:t>
            </a:r>
          </a:p>
        </p:txBody>
      </p:sp>
      <p:sp>
        <p:nvSpPr>
          <p:cNvPr id="4" name="TextBox 3"/>
          <p:cNvSpPr txBox="1"/>
          <p:nvPr/>
        </p:nvSpPr>
        <p:spPr>
          <a:xfrm>
            <a:off x="-1501014" y="1475184"/>
            <a:ext cx="184666" cy="369332"/>
          </a:xfrm>
          <a:prstGeom prst="rect">
            <a:avLst/>
          </a:prstGeom>
          <a:noFill/>
        </p:spPr>
        <p:txBody>
          <a:bodyPr wrap="none" rtlCol="0">
            <a:spAutoFit/>
          </a:bodyPr>
          <a:lstStyle/>
          <a:p>
            <a:endParaRPr lang="en-US" dirty="0">
              <a:latin typeface="Calibri" panose="020F0502020204030204" pitchFamily="34" charset="0"/>
            </a:endParaRPr>
          </a:p>
        </p:txBody>
      </p:sp>
      <p:sp>
        <p:nvSpPr>
          <p:cNvPr id="5" name="TextBox 4"/>
          <p:cNvSpPr txBox="1"/>
          <p:nvPr/>
        </p:nvSpPr>
        <p:spPr>
          <a:xfrm>
            <a:off x="10263346" y="3117127"/>
            <a:ext cx="184666" cy="369332"/>
          </a:xfrm>
          <a:prstGeom prst="rect">
            <a:avLst/>
          </a:prstGeom>
          <a:noFill/>
        </p:spPr>
        <p:txBody>
          <a:bodyPr wrap="none" rtlCol="0">
            <a:spAutoFit/>
          </a:bodyPr>
          <a:lstStyle/>
          <a:p>
            <a:endParaRPr lang="en-US" dirty="0">
              <a:latin typeface="Calibri"/>
              <a:cs typeface="Calibri"/>
            </a:endParaRPr>
          </a:p>
        </p:txBody>
      </p:sp>
      <p:grpSp>
        <p:nvGrpSpPr>
          <p:cNvPr id="13" name="Group 12"/>
          <p:cNvGrpSpPr/>
          <p:nvPr/>
        </p:nvGrpSpPr>
        <p:grpSpPr>
          <a:xfrm>
            <a:off x="636491" y="2274444"/>
            <a:ext cx="7950200" cy="2514602"/>
            <a:chOff x="458788" y="2644775"/>
            <a:chExt cx="8221662" cy="2514602"/>
          </a:xfrm>
        </p:grpSpPr>
        <p:sp>
          <p:nvSpPr>
            <p:cNvPr id="14" name="Rectangle 13"/>
            <p:cNvSpPr>
              <a:spLocks noChangeArrowheads="1"/>
            </p:cNvSpPr>
            <p:nvPr/>
          </p:nvSpPr>
          <p:spPr bwMode="auto">
            <a:xfrm>
              <a:off x="3519488" y="2644775"/>
              <a:ext cx="2070100" cy="514350"/>
            </a:xfrm>
            <a:prstGeom prst="rect">
              <a:avLst/>
            </a:prstGeom>
            <a:solidFill>
              <a:srgbClr val="154489"/>
            </a:solidFill>
            <a:ln w="22225">
              <a:noFill/>
              <a:miter lim="800000"/>
              <a:headEnd/>
              <a:tailEnd/>
            </a:ln>
          </p:spPr>
          <p:txBody>
            <a:bodyPr wrap="none" anchor="ctr"/>
            <a:lstStyle/>
            <a:p>
              <a:pPr algn="ctr">
                <a:spcBef>
                  <a:spcPct val="0"/>
                </a:spcBef>
                <a:buClrTx/>
                <a:buFontTx/>
                <a:buNone/>
              </a:pPr>
              <a:r>
                <a:rPr lang="en-US" sz="1600" dirty="0">
                  <a:solidFill>
                    <a:schemeClr val="bg1"/>
                  </a:solidFill>
                  <a:latin typeface="Calibri"/>
                  <a:cs typeface="Calibri"/>
                </a:rPr>
                <a:t>Grandparents</a:t>
              </a:r>
            </a:p>
          </p:txBody>
        </p:sp>
        <p:grpSp>
          <p:nvGrpSpPr>
            <p:cNvPr id="15" name="Group 39"/>
            <p:cNvGrpSpPr>
              <a:grpSpLocks/>
            </p:cNvGrpSpPr>
            <p:nvPr/>
          </p:nvGrpSpPr>
          <p:grpSpPr bwMode="auto">
            <a:xfrm>
              <a:off x="3811588" y="4070350"/>
              <a:ext cx="1514475" cy="1089025"/>
              <a:chOff x="2401" y="2564"/>
              <a:chExt cx="954" cy="686"/>
            </a:xfrm>
            <a:solidFill>
              <a:srgbClr val="725083">
                <a:alpha val="30000"/>
              </a:srgbClr>
            </a:solidFill>
          </p:grpSpPr>
          <p:sp>
            <p:nvSpPr>
              <p:cNvPr id="33" name="Line 38"/>
              <p:cNvSpPr>
                <a:spLocks noChangeShapeType="1"/>
              </p:cNvSpPr>
              <p:nvPr/>
            </p:nvSpPr>
            <p:spPr bwMode="auto">
              <a:xfrm>
                <a:off x="2872" y="2564"/>
                <a:ext cx="0" cy="286"/>
              </a:xfrm>
              <a:prstGeom prst="line">
                <a:avLst/>
              </a:prstGeom>
              <a:grpFill/>
              <a:ln w="22225">
                <a:solidFill>
                  <a:srgbClr val="AA9D92"/>
                </a:solidFill>
                <a:round/>
                <a:headEnd/>
                <a:tailEnd/>
              </a:ln>
            </p:spPr>
            <p:txBody>
              <a:bodyPr/>
              <a:lstStyle/>
              <a:p>
                <a:endParaRPr lang="en-US" sz="1600" dirty="0">
                  <a:latin typeface="Calibri"/>
                  <a:cs typeface="Calibri"/>
                </a:endParaRPr>
              </a:p>
            </p:txBody>
          </p:sp>
          <p:sp>
            <p:nvSpPr>
              <p:cNvPr id="34" name="Rectangle 15"/>
              <p:cNvSpPr>
                <a:spLocks noChangeArrowheads="1"/>
              </p:cNvSpPr>
              <p:nvPr/>
            </p:nvSpPr>
            <p:spPr bwMode="auto">
              <a:xfrm>
                <a:off x="2401" y="2852"/>
                <a:ext cx="954" cy="398"/>
              </a:xfrm>
              <a:prstGeom prst="rect">
                <a:avLst/>
              </a:prstGeom>
              <a:solidFill>
                <a:srgbClr val="00A9E0"/>
              </a:solidFill>
              <a:ln w="22225">
                <a:noFill/>
                <a:miter lim="800000"/>
                <a:headEnd/>
                <a:tailEnd/>
              </a:ln>
            </p:spPr>
            <p:txBody>
              <a:bodyPr wrap="none" anchor="ctr"/>
              <a:lstStyle/>
              <a:p>
                <a:pPr algn="ctr">
                  <a:spcBef>
                    <a:spcPct val="0"/>
                  </a:spcBef>
                  <a:buClrTx/>
                  <a:buFontTx/>
                  <a:buNone/>
                </a:pPr>
                <a:r>
                  <a:rPr lang="en-US" sz="1600" dirty="0">
                    <a:solidFill>
                      <a:schemeClr val="bg1"/>
                    </a:solidFill>
                    <a:latin typeface="Calibri"/>
                    <a:cs typeface="Calibri"/>
                  </a:rPr>
                  <a:t>Grandchild 3</a:t>
                </a:r>
              </a:p>
              <a:p>
                <a:pPr algn="ctr">
                  <a:spcBef>
                    <a:spcPct val="0"/>
                  </a:spcBef>
                  <a:buClrTx/>
                  <a:buFontTx/>
                  <a:buNone/>
                </a:pPr>
                <a:r>
                  <a:rPr lang="en-US" sz="1600" dirty="0">
                    <a:solidFill>
                      <a:schemeClr val="bg1"/>
                    </a:solidFill>
                    <a:latin typeface="Calibri"/>
                    <a:cs typeface="Calibri"/>
                  </a:rPr>
                  <a:t>$140,000</a:t>
                </a:r>
              </a:p>
            </p:txBody>
          </p:sp>
        </p:grpSp>
        <p:grpSp>
          <p:nvGrpSpPr>
            <p:cNvPr id="16" name="Group 37"/>
            <p:cNvGrpSpPr>
              <a:grpSpLocks/>
            </p:cNvGrpSpPr>
            <p:nvPr/>
          </p:nvGrpSpPr>
          <p:grpSpPr bwMode="auto">
            <a:xfrm>
              <a:off x="458788" y="4106864"/>
              <a:ext cx="3190875" cy="1052513"/>
              <a:chOff x="289" y="2587"/>
              <a:chExt cx="2010" cy="663"/>
            </a:xfrm>
            <a:solidFill>
              <a:srgbClr val="725083">
                <a:alpha val="30000"/>
              </a:srgbClr>
            </a:solidFill>
          </p:grpSpPr>
          <p:sp>
            <p:nvSpPr>
              <p:cNvPr id="29" name="Rectangle 19"/>
              <p:cNvSpPr>
                <a:spLocks noChangeArrowheads="1"/>
              </p:cNvSpPr>
              <p:nvPr/>
            </p:nvSpPr>
            <p:spPr bwMode="auto">
              <a:xfrm>
                <a:off x="1344" y="2852"/>
                <a:ext cx="955" cy="398"/>
              </a:xfrm>
              <a:prstGeom prst="rect">
                <a:avLst/>
              </a:prstGeom>
              <a:solidFill>
                <a:srgbClr val="00A9E0"/>
              </a:solidFill>
              <a:ln w="22225">
                <a:noFill/>
                <a:miter lim="800000"/>
                <a:headEnd/>
                <a:tailEnd/>
              </a:ln>
            </p:spPr>
            <p:txBody>
              <a:bodyPr wrap="none" anchor="ctr"/>
              <a:lstStyle/>
              <a:p>
                <a:pPr algn="ctr">
                  <a:spcBef>
                    <a:spcPct val="0"/>
                  </a:spcBef>
                  <a:buClrTx/>
                  <a:buFontTx/>
                  <a:buNone/>
                </a:pPr>
                <a:r>
                  <a:rPr lang="en-US" sz="1600" dirty="0">
                    <a:solidFill>
                      <a:schemeClr val="bg1"/>
                    </a:solidFill>
                    <a:latin typeface="Calibri"/>
                    <a:cs typeface="Calibri"/>
                  </a:rPr>
                  <a:t>Grandchild 2</a:t>
                </a:r>
              </a:p>
              <a:p>
                <a:pPr algn="ctr">
                  <a:spcBef>
                    <a:spcPct val="0"/>
                  </a:spcBef>
                  <a:buClrTx/>
                  <a:buFontTx/>
                  <a:buNone/>
                </a:pPr>
                <a:r>
                  <a:rPr lang="en-US" sz="1600" dirty="0">
                    <a:solidFill>
                      <a:schemeClr val="bg1"/>
                    </a:solidFill>
                    <a:latin typeface="Calibri"/>
                    <a:cs typeface="Calibri"/>
                  </a:rPr>
                  <a:t>$140,000</a:t>
                </a:r>
              </a:p>
            </p:txBody>
          </p:sp>
          <p:sp>
            <p:nvSpPr>
              <p:cNvPr id="30" name="Rectangle 20"/>
              <p:cNvSpPr>
                <a:spLocks noChangeArrowheads="1"/>
              </p:cNvSpPr>
              <p:nvPr/>
            </p:nvSpPr>
            <p:spPr bwMode="auto">
              <a:xfrm>
                <a:off x="289" y="2852"/>
                <a:ext cx="955" cy="398"/>
              </a:xfrm>
              <a:prstGeom prst="rect">
                <a:avLst/>
              </a:prstGeom>
              <a:solidFill>
                <a:srgbClr val="00A9E0"/>
              </a:solidFill>
              <a:ln w="22225">
                <a:noFill/>
                <a:miter lim="800000"/>
                <a:headEnd/>
                <a:tailEnd/>
              </a:ln>
            </p:spPr>
            <p:txBody>
              <a:bodyPr wrap="none" anchor="ctr"/>
              <a:lstStyle/>
              <a:p>
                <a:pPr algn="ctr">
                  <a:spcBef>
                    <a:spcPct val="0"/>
                  </a:spcBef>
                  <a:buClrTx/>
                  <a:buFontTx/>
                  <a:buNone/>
                </a:pPr>
                <a:r>
                  <a:rPr lang="en-US" sz="1600" dirty="0">
                    <a:solidFill>
                      <a:schemeClr val="bg1"/>
                    </a:solidFill>
                    <a:latin typeface="Calibri"/>
                    <a:cs typeface="Calibri"/>
                  </a:rPr>
                  <a:t>Grandchild 1</a:t>
                </a:r>
              </a:p>
              <a:p>
                <a:pPr algn="ctr">
                  <a:spcBef>
                    <a:spcPct val="0"/>
                  </a:spcBef>
                  <a:buClrTx/>
                  <a:buFontTx/>
                  <a:buNone/>
                </a:pPr>
                <a:r>
                  <a:rPr lang="en-US" sz="1600" dirty="0">
                    <a:solidFill>
                      <a:schemeClr val="bg1"/>
                    </a:solidFill>
                    <a:latin typeface="Calibri"/>
                    <a:cs typeface="Calibri"/>
                  </a:rPr>
                  <a:t>$140,000</a:t>
                </a:r>
              </a:p>
            </p:txBody>
          </p:sp>
          <p:cxnSp>
            <p:nvCxnSpPr>
              <p:cNvPr id="31" name="AutoShape 25"/>
              <p:cNvCxnSpPr>
                <a:cxnSpLocks noChangeShapeType="1"/>
                <a:stCxn id="30" idx="0"/>
                <a:endCxn id="29" idx="0"/>
              </p:cNvCxnSpPr>
              <p:nvPr/>
            </p:nvCxnSpPr>
            <p:spPr bwMode="auto">
              <a:xfrm rot="5400000" flipV="1">
                <a:off x="1294" y="2318"/>
                <a:ext cx="1" cy="1055"/>
              </a:xfrm>
              <a:prstGeom prst="bentConnector3">
                <a:avLst>
                  <a:gd name="adj1" fmla="val -13700005"/>
                </a:avLst>
              </a:prstGeom>
              <a:grpFill/>
              <a:ln w="22225">
                <a:solidFill>
                  <a:srgbClr val="AA9D92"/>
                </a:solidFill>
                <a:miter lim="800000"/>
                <a:headEnd/>
                <a:tailEnd/>
              </a:ln>
            </p:spPr>
          </p:cxnSp>
          <p:sp>
            <p:nvSpPr>
              <p:cNvPr id="32" name="Line 30"/>
              <p:cNvSpPr>
                <a:spLocks noChangeShapeType="1"/>
              </p:cNvSpPr>
              <p:nvPr/>
            </p:nvSpPr>
            <p:spPr bwMode="auto">
              <a:xfrm>
                <a:off x="1281" y="2587"/>
                <a:ext cx="0" cy="119"/>
              </a:xfrm>
              <a:prstGeom prst="line">
                <a:avLst/>
              </a:prstGeom>
              <a:grpFill/>
              <a:ln w="22225">
                <a:solidFill>
                  <a:srgbClr val="AA9D92"/>
                </a:solidFill>
                <a:round/>
                <a:headEnd/>
                <a:tailEnd/>
              </a:ln>
            </p:spPr>
            <p:txBody>
              <a:bodyPr/>
              <a:lstStyle/>
              <a:p>
                <a:endParaRPr lang="en-US" sz="1600" dirty="0">
                  <a:latin typeface="Calibri"/>
                  <a:cs typeface="Calibri"/>
                </a:endParaRPr>
              </a:p>
            </p:txBody>
          </p:sp>
        </p:grpSp>
        <p:grpSp>
          <p:nvGrpSpPr>
            <p:cNvPr id="17" name="Group 40"/>
            <p:cNvGrpSpPr>
              <a:grpSpLocks/>
            </p:cNvGrpSpPr>
            <p:nvPr/>
          </p:nvGrpSpPr>
          <p:grpSpPr bwMode="auto">
            <a:xfrm>
              <a:off x="5487988" y="4097339"/>
              <a:ext cx="3192462" cy="1062038"/>
              <a:chOff x="3457" y="2581"/>
              <a:chExt cx="2011" cy="669"/>
            </a:xfrm>
            <a:solidFill>
              <a:srgbClr val="725083">
                <a:alpha val="30000"/>
              </a:srgbClr>
            </a:solidFill>
          </p:grpSpPr>
          <p:sp>
            <p:nvSpPr>
              <p:cNvPr id="25" name="Rectangle 21"/>
              <p:cNvSpPr>
                <a:spLocks noChangeArrowheads="1"/>
              </p:cNvSpPr>
              <p:nvPr/>
            </p:nvSpPr>
            <p:spPr bwMode="auto">
              <a:xfrm>
                <a:off x="4513" y="2852"/>
                <a:ext cx="955" cy="398"/>
              </a:xfrm>
              <a:prstGeom prst="rect">
                <a:avLst/>
              </a:prstGeom>
              <a:solidFill>
                <a:srgbClr val="00A9E0"/>
              </a:solidFill>
              <a:ln w="22225">
                <a:noFill/>
                <a:miter lim="800000"/>
                <a:headEnd/>
                <a:tailEnd/>
              </a:ln>
            </p:spPr>
            <p:txBody>
              <a:bodyPr wrap="none" anchor="ctr"/>
              <a:lstStyle/>
              <a:p>
                <a:pPr algn="ctr">
                  <a:spcBef>
                    <a:spcPct val="0"/>
                  </a:spcBef>
                  <a:buClrTx/>
                  <a:buFontTx/>
                  <a:buNone/>
                </a:pPr>
                <a:r>
                  <a:rPr lang="en-US" sz="1600" dirty="0">
                    <a:solidFill>
                      <a:schemeClr val="bg1"/>
                    </a:solidFill>
                    <a:latin typeface="Calibri"/>
                    <a:cs typeface="Calibri"/>
                  </a:rPr>
                  <a:t>Grandchild 5</a:t>
                </a:r>
              </a:p>
              <a:p>
                <a:pPr algn="ctr">
                  <a:spcBef>
                    <a:spcPct val="0"/>
                  </a:spcBef>
                  <a:buClrTx/>
                  <a:buFontTx/>
                  <a:buNone/>
                </a:pPr>
                <a:r>
                  <a:rPr lang="en-US" sz="1600" dirty="0">
                    <a:solidFill>
                      <a:schemeClr val="bg1"/>
                    </a:solidFill>
                    <a:latin typeface="Calibri"/>
                    <a:cs typeface="Calibri"/>
                  </a:rPr>
                  <a:t>$140,000</a:t>
                </a:r>
              </a:p>
            </p:txBody>
          </p:sp>
          <p:sp>
            <p:nvSpPr>
              <p:cNvPr id="26" name="Rectangle 22"/>
              <p:cNvSpPr>
                <a:spLocks noChangeArrowheads="1"/>
              </p:cNvSpPr>
              <p:nvPr/>
            </p:nvSpPr>
            <p:spPr bwMode="auto">
              <a:xfrm>
                <a:off x="3457" y="2852"/>
                <a:ext cx="955" cy="398"/>
              </a:xfrm>
              <a:prstGeom prst="rect">
                <a:avLst/>
              </a:prstGeom>
              <a:solidFill>
                <a:srgbClr val="00A9E0"/>
              </a:solidFill>
              <a:ln w="22225">
                <a:noFill/>
                <a:miter lim="800000"/>
                <a:headEnd/>
                <a:tailEnd/>
              </a:ln>
            </p:spPr>
            <p:txBody>
              <a:bodyPr wrap="none" anchor="ctr"/>
              <a:lstStyle/>
              <a:p>
                <a:pPr algn="ctr">
                  <a:spcBef>
                    <a:spcPct val="0"/>
                  </a:spcBef>
                  <a:buClrTx/>
                  <a:buFontTx/>
                  <a:buNone/>
                </a:pPr>
                <a:r>
                  <a:rPr lang="en-US" sz="1600" dirty="0">
                    <a:solidFill>
                      <a:schemeClr val="bg1"/>
                    </a:solidFill>
                    <a:latin typeface="Calibri"/>
                    <a:cs typeface="Calibri"/>
                  </a:rPr>
                  <a:t>Grandchild 4</a:t>
                </a:r>
              </a:p>
              <a:p>
                <a:pPr algn="ctr">
                  <a:spcBef>
                    <a:spcPct val="0"/>
                  </a:spcBef>
                  <a:buClrTx/>
                  <a:buFontTx/>
                  <a:buNone/>
                </a:pPr>
                <a:r>
                  <a:rPr lang="en-US" sz="1600" dirty="0">
                    <a:solidFill>
                      <a:schemeClr val="bg1"/>
                    </a:solidFill>
                    <a:latin typeface="Calibri"/>
                    <a:cs typeface="Calibri"/>
                  </a:rPr>
                  <a:t>$140,000</a:t>
                </a:r>
              </a:p>
            </p:txBody>
          </p:sp>
          <p:cxnSp>
            <p:nvCxnSpPr>
              <p:cNvPr id="27" name="AutoShape 26"/>
              <p:cNvCxnSpPr>
                <a:cxnSpLocks noChangeShapeType="1"/>
                <a:stCxn id="26" idx="0"/>
                <a:endCxn id="25" idx="0"/>
              </p:cNvCxnSpPr>
              <p:nvPr/>
            </p:nvCxnSpPr>
            <p:spPr bwMode="auto">
              <a:xfrm rot="5400000" flipV="1">
                <a:off x="4462" y="2318"/>
                <a:ext cx="1" cy="1056"/>
              </a:xfrm>
              <a:prstGeom prst="bentConnector3">
                <a:avLst>
                  <a:gd name="adj1" fmla="val -13700005"/>
                </a:avLst>
              </a:prstGeom>
              <a:grpFill/>
              <a:ln w="22225">
                <a:solidFill>
                  <a:srgbClr val="AA9D92"/>
                </a:solidFill>
                <a:miter lim="800000"/>
                <a:headEnd/>
                <a:tailEnd/>
              </a:ln>
            </p:spPr>
          </p:cxnSp>
          <p:sp>
            <p:nvSpPr>
              <p:cNvPr id="28" name="Line 31"/>
              <p:cNvSpPr>
                <a:spLocks noChangeShapeType="1"/>
              </p:cNvSpPr>
              <p:nvPr/>
            </p:nvSpPr>
            <p:spPr bwMode="auto">
              <a:xfrm>
                <a:off x="4456" y="2581"/>
                <a:ext cx="0" cy="125"/>
              </a:xfrm>
              <a:prstGeom prst="line">
                <a:avLst/>
              </a:prstGeom>
              <a:grpFill/>
              <a:ln w="22225">
                <a:solidFill>
                  <a:srgbClr val="AA9D92"/>
                </a:solidFill>
                <a:round/>
                <a:headEnd/>
                <a:tailEnd/>
              </a:ln>
            </p:spPr>
            <p:txBody>
              <a:bodyPr/>
              <a:lstStyle/>
              <a:p>
                <a:endParaRPr lang="en-US" sz="1600" dirty="0">
                  <a:latin typeface="Calibri"/>
                  <a:cs typeface="Calibri"/>
                </a:endParaRPr>
              </a:p>
            </p:txBody>
          </p:sp>
        </p:grpSp>
        <p:grpSp>
          <p:nvGrpSpPr>
            <p:cNvPr id="18" name="Group 41"/>
            <p:cNvGrpSpPr>
              <a:grpSpLocks/>
            </p:cNvGrpSpPr>
            <p:nvPr/>
          </p:nvGrpSpPr>
          <p:grpSpPr bwMode="auto">
            <a:xfrm>
              <a:off x="1004888" y="3159126"/>
              <a:ext cx="7107237" cy="928687"/>
              <a:chOff x="633" y="1990"/>
              <a:chExt cx="4477" cy="585"/>
            </a:xfrm>
            <a:solidFill>
              <a:srgbClr val="725083">
                <a:alpha val="50000"/>
              </a:srgbClr>
            </a:solidFill>
          </p:grpSpPr>
          <p:cxnSp>
            <p:nvCxnSpPr>
              <p:cNvPr id="19" name="AutoShape 23"/>
              <p:cNvCxnSpPr>
                <a:cxnSpLocks noChangeShapeType="1"/>
                <a:stCxn id="14" idx="2"/>
                <a:endCxn id="22" idx="0"/>
              </p:cNvCxnSpPr>
              <p:nvPr/>
            </p:nvCxnSpPr>
            <p:spPr bwMode="auto">
              <a:xfrm rot="5400000">
                <a:off x="2739" y="2120"/>
                <a:ext cx="261" cy="1"/>
              </a:xfrm>
              <a:prstGeom prst="straightConnector1">
                <a:avLst/>
              </a:prstGeom>
              <a:grpFill/>
              <a:ln w="22225">
                <a:solidFill>
                  <a:srgbClr val="AA9D92"/>
                </a:solidFill>
                <a:round/>
                <a:headEnd/>
                <a:tailEnd/>
              </a:ln>
            </p:spPr>
          </p:cxnSp>
          <p:grpSp>
            <p:nvGrpSpPr>
              <p:cNvPr id="20" name="Group 36"/>
              <p:cNvGrpSpPr>
                <a:grpSpLocks/>
              </p:cNvGrpSpPr>
              <p:nvPr/>
            </p:nvGrpSpPr>
            <p:grpSpPr bwMode="auto">
              <a:xfrm>
                <a:off x="633" y="2244"/>
                <a:ext cx="4477" cy="331"/>
                <a:chOff x="633" y="2244"/>
                <a:chExt cx="4477" cy="331"/>
              </a:xfrm>
              <a:grpFill/>
            </p:grpSpPr>
            <p:cxnSp>
              <p:nvCxnSpPr>
                <p:cNvPr id="21" name="AutoShape 24"/>
                <p:cNvCxnSpPr>
                  <a:cxnSpLocks noChangeShapeType="1"/>
                  <a:stCxn id="23" idx="0"/>
                  <a:endCxn id="24" idx="0"/>
                </p:cNvCxnSpPr>
                <p:nvPr/>
              </p:nvCxnSpPr>
              <p:spPr bwMode="auto">
                <a:xfrm rot="5400000" flipV="1">
                  <a:off x="2871" y="658"/>
                  <a:ext cx="1" cy="3173"/>
                </a:xfrm>
                <a:prstGeom prst="bentConnector3">
                  <a:avLst>
                    <a:gd name="adj1" fmla="val -13700005"/>
                  </a:avLst>
                </a:prstGeom>
                <a:grpFill/>
                <a:ln w="22225">
                  <a:solidFill>
                    <a:srgbClr val="AA9D92"/>
                  </a:solidFill>
                  <a:miter lim="800000"/>
                  <a:headEnd/>
                  <a:tailEnd/>
                </a:ln>
              </p:spPr>
            </p:cxnSp>
            <p:sp>
              <p:nvSpPr>
                <p:cNvPr id="22" name="Rectangle 14"/>
                <p:cNvSpPr>
                  <a:spLocks noChangeArrowheads="1"/>
                </p:cNvSpPr>
                <p:nvPr/>
              </p:nvSpPr>
              <p:spPr bwMode="auto">
                <a:xfrm>
                  <a:off x="2217" y="2251"/>
                  <a:ext cx="1304" cy="324"/>
                </a:xfrm>
                <a:prstGeom prst="rect">
                  <a:avLst/>
                </a:prstGeom>
                <a:solidFill>
                  <a:srgbClr val="0073CF"/>
                </a:solidFill>
                <a:ln w="22225">
                  <a:noFill/>
                  <a:miter lim="800000"/>
                  <a:headEnd/>
                  <a:tailEnd/>
                </a:ln>
              </p:spPr>
              <p:txBody>
                <a:bodyPr wrap="none" anchor="ctr"/>
                <a:lstStyle/>
                <a:p>
                  <a:pPr algn="ctr">
                    <a:spcBef>
                      <a:spcPct val="0"/>
                    </a:spcBef>
                    <a:buClrTx/>
                    <a:buFontTx/>
                    <a:buNone/>
                  </a:pPr>
                  <a:r>
                    <a:rPr lang="en-US" sz="1600" dirty="0">
                      <a:solidFill>
                        <a:schemeClr val="bg1"/>
                      </a:solidFill>
                      <a:latin typeface="Calibri"/>
                      <a:cs typeface="Calibri"/>
                    </a:rPr>
                    <a:t>Child 2</a:t>
                  </a:r>
                </a:p>
              </p:txBody>
            </p:sp>
            <p:sp>
              <p:nvSpPr>
                <p:cNvPr id="23" name="Rectangle 16"/>
                <p:cNvSpPr>
                  <a:spLocks noChangeArrowheads="1"/>
                </p:cNvSpPr>
                <p:nvPr/>
              </p:nvSpPr>
              <p:spPr bwMode="auto">
                <a:xfrm>
                  <a:off x="633" y="2251"/>
                  <a:ext cx="1304" cy="324"/>
                </a:xfrm>
                <a:prstGeom prst="rect">
                  <a:avLst/>
                </a:prstGeom>
                <a:solidFill>
                  <a:srgbClr val="0073CF"/>
                </a:solidFill>
                <a:ln w="22225">
                  <a:noFill/>
                  <a:miter lim="800000"/>
                  <a:headEnd/>
                  <a:tailEnd/>
                </a:ln>
              </p:spPr>
              <p:txBody>
                <a:bodyPr wrap="none" anchor="ctr"/>
                <a:lstStyle/>
                <a:p>
                  <a:pPr algn="ctr">
                    <a:spcBef>
                      <a:spcPct val="0"/>
                    </a:spcBef>
                    <a:buClrTx/>
                    <a:buFontTx/>
                    <a:buNone/>
                  </a:pPr>
                  <a:r>
                    <a:rPr lang="en-US" sz="1600" dirty="0">
                      <a:solidFill>
                        <a:schemeClr val="bg1"/>
                      </a:solidFill>
                      <a:latin typeface="Calibri"/>
                      <a:cs typeface="Calibri"/>
                    </a:rPr>
                    <a:t>Child 1</a:t>
                  </a:r>
                </a:p>
              </p:txBody>
            </p:sp>
            <p:sp>
              <p:nvSpPr>
                <p:cNvPr id="24" name="Rectangle 17"/>
                <p:cNvSpPr>
                  <a:spLocks noChangeArrowheads="1"/>
                </p:cNvSpPr>
                <p:nvPr/>
              </p:nvSpPr>
              <p:spPr bwMode="auto">
                <a:xfrm>
                  <a:off x="3806" y="2251"/>
                  <a:ext cx="1304" cy="324"/>
                </a:xfrm>
                <a:prstGeom prst="rect">
                  <a:avLst/>
                </a:prstGeom>
                <a:solidFill>
                  <a:srgbClr val="0073CF"/>
                </a:solidFill>
                <a:ln w="22225">
                  <a:noFill/>
                  <a:miter lim="800000"/>
                  <a:headEnd/>
                  <a:tailEnd/>
                </a:ln>
              </p:spPr>
              <p:txBody>
                <a:bodyPr wrap="none" anchor="ctr"/>
                <a:lstStyle/>
                <a:p>
                  <a:pPr algn="ctr">
                    <a:spcBef>
                      <a:spcPct val="0"/>
                    </a:spcBef>
                    <a:buClrTx/>
                    <a:buFontTx/>
                    <a:buNone/>
                  </a:pPr>
                  <a:r>
                    <a:rPr lang="en-US" sz="1600" dirty="0">
                      <a:solidFill>
                        <a:schemeClr val="bg1"/>
                      </a:solidFill>
                      <a:latin typeface="Calibri"/>
                      <a:cs typeface="Calibri"/>
                    </a:rPr>
                    <a:t>Child 3</a:t>
                  </a:r>
                </a:p>
              </p:txBody>
            </p:sp>
          </p:grpSp>
        </p:grpSp>
      </p:grpSp>
      <p:sp>
        <p:nvSpPr>
          <p:cNvPr id="37" name="Text Box 34"/>
          <p:cNvSpPr txBox="1">
            <a:spLocks noChangeArrowheads="1"/>
          </p:cNvSpPr>
          <p:nvPr/>
        </p:nvSpPr>
        <p:spPr bwMode="auto">
          <a:xfrm>
            <a:off x="427575" y="4949877"/>
            <a:ext cx="8247063" cy="338554"/>
          </a:xfrm>
          <a:prstGeom prst="rect">
            <a:avLst/>
          </a:prstGeom>
          <a:noFill/>
          <a:ln w="9525">
            <a:noFill/>
            <a:miter lim="800000"/>
            <a:headEnd/>
            <a:tailEnd/>
          </a:ln>
        </p:spPr>
        <p:txBody>
          <a:bodyPr>
            <a:spAutoFit/>
          </a:bodyPr>
          <a:lstStyle/>
          <a:p>
            <a:pPr algn="ctr">
              <a:spcBef>
                <a:spcPct val="45000"/>
              </a:spcBef>
              <a:buClrTx/>
              <a:buFontTx/>
              <a:buNone/>
            </a:pPr>
            <a:r>
              <a:rPr lang="en-US" sz="1600" b="1" dirty="0">
                <a:latin typeface="Calibri"/>
                <a:cs typeface="Calibri"/>
              </a:rPr>
              <a:t>Total Investment = $700,000</a:t>
            </a:r>
          </a:p>
        </p:txBody>
      </p:sp>
      <p:sp>
        <p:nvSpPr>
          <p:cNvPr id="38" name="Text Box 42"/>
          <p:cNvSpPr txBox="1">
            <a:spLocks noChangeArrowheads="1"/>
          </p:cNvSpPr>
          <p:nvPr/>
        </p:nvSpPr>
        <p:spPr bwMode="auto">
          <a:xfrm>
            <a:off x="2676524" y="5614132"/>
            <a:ext cx="5956667" cy="904863"/>
          </a:xfrm>
          <a:prstGeom prst="rect">
            <a:avLst/>
          </a:prstGeom>
          <a:noFill/>
          <a:ln w="9525" algn="ctr">
            <a:noFill/>
            <a:miter lim="800000"/>
            <a:headEnd/>
            <a:tailEnd/>
          </a:ln>
        </p:spPr>
        <p:txBody>
          <a:bodyPr wrap="square" anchor="b">
            <a:spAutoFit/>
          </a:bodyPr>
          <a:lstStyle/>
          <a:p>
            <a:pPr marL="228600" indent="-228600">
              <a:lnSpc>
                <a:spcPct val="110000"/>
              </a:lnSpc>
              <a:spcBef>
                <a:spcPct val="0"/>
              </a:spcBef>
              <a:spcAft>
                <a:spcPct val="50000"/>
              </a:spcAft>
              <a:buClr>
                <a:schemeClr val="accent2"/>
              </a:buClr>
              <a:buSzPct val="110000"/>
              <a:buFont typeface="Wingdings" pitchFamily="2" charset="2"/>
              <a:buChar char="§"/>
            </a:pPr>
            <a:r>
              <a:rPr lang="en-US" sz="1600" dirty="0">
                <a:latin typeface="Calibri"/>
                <a:cs typeface="Calibri"/>
              </a:rPr>
              <a:t>If the contributor dies within the five-year period, a prorated portion of the gift is included in the donor’s estate for federal estate tax purposes.</a:t>
            </a:r>
          </a:p>
        </p:txBody>
      </p:sp>
      <p:sp>
        <p:nvSpPr>
          <p:cNvPr id="35" name="Rectangle 12"/>
          <p:cNvSpPr txBox="1">
            <a:spLocks noChangeArrowheads="1"/>
          </p:cNvSpPr>
          <p:nvPr/>
        </p:nvSpPr>
        <p:spPr bwMode="auto">
          <a:xfrm>
            <a:off x="459154" y="1659850"/>
            <a:ext cx="8240347" cy="4048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30000"/>
              </a:spcAft>
              <a:buClr>
                <a:srgbClr val="0052C2"/>
              </a:buClr>
              <a:buSzPct val="110000"/>
              <a:buFont typeface="Wingdings" pitchFamily="2" charset="2"/>
              <a:defRPr sz="2000">
                <a:solidFill>
                  <a:schemeClr val="tx1"/>
                </a:solidFill>
                <a:latin typeface="+mn-lt"/>
                <a:ea typeface="+mn-ea"/>
                <a:cs typeface="+mn-cs"/>
              </a:defRPr>
            </a:lvl1pPr>
            <a:lvl2pPr marL="347663" indent="-233363" algn="l" rtl="0" eaLnBrk="0" fontAlgn="base" hangingPunct="0">
              <a:spcBef>
                <a:spcPct val="20000"/>
              </a:spcBef>
              <a:spcAft>
                <a:spcPct val="30000"/>
              </a:spcAft>
              <a:buClr>
                <a:schemeClr val="accent2"/>
              </a:buClr>
              <a:buFont typeface="Wingdings" pitchFamily="2" charset="2"/>
              <a:buChar char="§"/>
              <a:defRPr sz="2000">
                <a:solidFill>
                  <a:schemeClr val="tx1"/>
                </a:solidFill>
                <a:latin typeface="+mn-lt"/>
                <a:cs typeface="+mn-cs"/>
              </a:defRPr>
            </a:lvl2pPr>
            <a:lvl3pPr marL="739775" indent="-277813" algn="l" rtl="0" eaLnBrk="0" fontAlgn="base" hangingPunct="0">
              <a:spcBef>
                <a:spcPct val="20000"/>
              </a:spcBef>
              <a:spcAft>
                <a:spcPct val="30000"/>
              </a:spcAft>
              <a:buFont typeface="Times New Roman" pitchFamily="18" charset="0"/>
              <a:buChar char="—"/>
              <a:defRPr>
                <a:solidFill>
                  <a:schemeClr val="tx1"/>
                </a:solidFill>
                <a:latin typeface="+mn-lt"/>
                <a:cs typeface="+mn-cs"/>
              </a:defRPr>
            </a:lvl3pPr>
            <a:lvl4pPr marL="1082675" indent="-228600" algn="l" rtl="0" eaLnBrk="0" fontAlgn="base" hangingPunct="0">
              <a:spcBef>
                <a:spcPct val="20000"/>
              </a:spcBef>
              <a:spcAft>
                <a:spcPct val="30000"/>
              </a:spcAft>
              <a:buChar char="•"/>
              <a:defRPr sz="1600">
                <a:solidFill>
                  <a:schemeClr val="tx1"/>
                </a:solidFill>
                <a:latin typeface="+mn-lt"/>
                <a:cs typeface="+mn-cs"/>
              </a:defRPr>
            </a:lvl4pPr>
            <a:lvl5pPr marL="1379538" indent="-182563" algn="l" rtl="0" eaLnBrk="0" fontAlgn="base" hangingPunct="0">
              <a:spcBef>
                <a:spcPct val="20000"/>
              </a:spcBef>
              <a:spcAft>
                <a:spcPct val="30000"/>
              </a:spcAft>
              <a:buChar char="–"/>
              <a:defRPr sz="1600">
                <a:solidFill>
                  <a:schemeClr val="tx1"/>
                </a:solidFill>
                <a:latin typeface="+mn-lt"/>
                <a:cs typeface="+mn-cs"/>
              </a:defRPr>
            </a:lvl5pPr>
            <a:lvl6pPr marL="1836738" indent="-182563" algn="l" rtl="0" fontAlgn="base">
              <a:spcBef>
                <a:spcPct val="20000"/>
              </a:spcBef>
              <a:spcAft>
                <a:spcPct val="30000"/>
              </a:spcAft>
              <a:buChar char="–"/>
              <a:defRPr sz="1600">
                <a:solidFill>
                  <a:schemeClr val="tx1"/>
                </a:solidFill>
                <a:latin typeface="+mn-lt"/>
                <a:cs typeface="+mn-cs"/>
              </a:defRPr>
            </a:lvl6pPr>
            <a:lvl7pPr marL="2293938" indent="-182563" algn="l" rtl="0" fontAlgn="base">
              <a:spcBef>
                <a:spcPct val="20000"/>
              </a:spcBef>
              <a:spcAft>
                <a:spcPct val="30000"/>
              </a:spcAft>
              <a:buChar char="–"/>
              <a:defRPr sz="1600">
                <a:solidFill>
                  <a:schemeClr val="tx1"/>
                </a:solidFill>
                <a:latin typeface="+mn-lt"/>
                <a:cs typeface="+mn-cs"/>
              </a:defRPr>
            </a:lvl7pPr>
            <a:lvl8pPr marL="2751138" indent="-182563" algn="l" rtl="0" fontAlgn="base">
              <a:spcBef>
                <a:spcPct val="20000"/>
              </a:spcBef>
              <a:spcAft>
                <a:spcPct val="30000"/>
              </a:spcAft>
              <a:buChar char="–"/>
              <a:defRPr sz="1600">
                <a:solidFill>
                  <a:schemeClr val="tx1"/>
                </a:solidFill>
                <a:latin typeface="+mn-lt"/>
                <a:cs typeface="+mn-cs"/>
              </a:defRPr>
            </a:lvl8pPr>
            <a:lvl9pPr marL="3208338" indent="-182563" algn="l" rtl="0" fontAlgn="base">
              <a:spcBef>
                <a:spcPct val="20000"/>
              </a:spcBef>
              <a:spcAft>
                <a:spcPct val="30000"/>
              </a:spcAft>
              <a:buChar char="–"/>
              <a:defRPr sz="1600">
                <a:solidFill>
                  <a:schemeClr val="tx1"/>
                </a:solidFill>
                <a:latin typeface="+mn-lt"/>
                <a:cs typeface="+mn-cs"/>
              </a:defRPr>
            </a:lvl9pPr>
          </a:lstStyle>
          <a:p>
            <a:pPr marL="292100" indent="-292100" algn="ctr" eaLnBrk="1" hangingPunct="1">
              <a:lnSpc>
                <a:spcPct val="120000"/>
              </a:lnSpc>
              <a:spcBef>
                <a:spcPct val="0"/>
              </a:spcBef>
            </a:pPr>
            <a:r>
              <a:rPr lang="en-US" sz="1600" kern="0" dirty="0">
                <a:latin typeface="Calibri" panose="020F0502020204030204" pitchFamily="34" charset="0"/>
              </a:rPr>
              <a:t>Grandparents with multiple grandchildren and an estate planning need</a:t>
            </a:r>
          </a:p>
        </p:txBody>
      </p:sp>
    </p:spTree>
    <p:extLst>
      <p:ext uri="{BB962C8B-B14F-4D97-AF65-F5344CB8AC3E}">
        <p14:creationId xmlns:p14="http://schemas.microsoft.com/office/powerpoint/2010/main" val="4183421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G</a:t>
            </a:r>
            <a:r>
              <a:rPr lang="en-US" dirty="0" smtClean="0">
                <a:solidFill>
                  <a:schemeClr val="tx2"/>
                </a:solidFill>
              </a:rPr>
              <a:t>oals-based </a:t>
            </a:r>
            <a:r>
              <a:rPr lang="en-US" dirty="0">
                <a:solidFill>
                  <a:schemeClr val="tx2"/>
                </a:solidFill>
              </a:rPr>
              <a:t>approach</a:t>
            </a:r>
          </a:p>
        </p:txBody>
      </p:sp>
      <p:sp>
        <p:nvSpPr>
          <p:cNvPr id="5" name="TextBox 4"/>
          <p:cNvSpPr txBox="1"/>
          <p:nvPr/>
        </p:nvSpPr>
        <p:spPr>
          <a:xfrm>
            <a:off x="2290016" y="4331997"/>
            <a:ext cx="4451037" cy="640081"/>
          </a:xfrm>
          <a:prstGeom prst="rect">
            <a:avLst/>
          </a:prstGeom>
          <a:solidFill>
            <a:schemeClr val="accent1"/>
          </a:solidFill>
        </p:spPr>
        <p:txBody>
          <a:bodyPr wrap="square" rtlCol="0">
            <a:noAutofit/>
          </a:bodyPr>
          <a:lstStyle/>
          <a:p>
            <a:pPr algn="ctr"/>
            <a:r>
              <a:rPr lang="en-US" sz="2800" b="1" dirty="0" smtClean="0">
                <a:solidFill>
                  <a:schemeClr val="bg1"/>
                </a:solidFill>
                <a:latin typeface="+mn-lt"/>
              </a:rPr>
              <a:t>Set your financial strategy</a:t>
            </a:r>
            <a:endParaRPr lang="en-US" sz="2800" b="1" dirty="0">
              <a:solidFill>
                <a:schemeClr val="bg1"/>
              </a:solidFill>
              <a:latin typeface="+mn-lt"/>
            </a:endParaRPr>
          </a:p>
        </p:txBody>
      </p:sp>
      <p:sp>
        <p:nvSpPr>
          <p:cNvPr id="8" name="TextBox 7"/>
          <p:cNvSpPr txBox="1"/>
          <p:nvPr/>
        </p:nvSpPr>
        <p:spPr>
          <a:xfrm>
            <a:off x="457200" y="4337361"/>
            <a:ext cx="1703387" cy="640080"/>
          </a:xfrm>
          <a:prstGeom prst="rect">
            <a:avLst/>
          </a:prstGeom>
          <a:solidFill>
            <a:schemeClr val="accent1"/>
          </a:solidFill>
        </p:spPr>
        <p:txBody>
          <a:bodyPr wrap="square" rtlCol="0" anchor="ctr">
            <a:noAutofit/>
          </a:bodyPr>
          <a:lstStyle/>
          <a:p>
            <a:pPr algn="ctr"/>
            <a:r>
              <a:rPr lang="en-US" sz="1600" b="1" dirty="0" smtClean="0">
                <a:solidFill>
                  <a:schemeClr val="bg1"/>
                </a:solidFill>
                <a:latin typeface="+mn-lt"/>
              </a:rPr>
              <a:t>Analyze your life &amp; priorities</a:t>
            </a:r>
            <a:endParaRPr lang="en-US" sz="1600" b="1" dirty="0">
              <a:solidFill>
                <a:schemeClr val="bg1"/>
              </a:solidFill>
              <a:latin typeface="+mn-lt"/>
            </a:endParaRPr>
          </a:p>
        </p:txBody>
      </p:sp>
      <p:sp>
        <p:nvSpPr>
          <p:cNvPr id="9" name="TextBox 8"/>
          <p:cNvSpPr txBox="1"/>
          <p:nvPr/>
        </p:nvSpPr>
        <p:spPr>
          <a:xfrm>
            <a:off x="6939592" y="4331997"/>
            <a:ext cx="1779563" cy="640080"/>
          </a:xfrm>
          <a:prstGeom prst="rect">
            <a:avLst/>
          </a:prstGeom>
          <a:solidFill>
            <a:schemeClr val="accent1"/>
          </a:solidFill>
        </p:spPr>
        <p:txBody>
          <a:bodyPr wrap="square" rtlCol="0" anchor="ctr">
            <a:noAutofit/>
          </a:bodyPr>
          <a:lstStyle/>
          <a:p>
            <a:pPr algn="ctr"/>
            <a:r>
              <a:rPr lang="en-US" sz="2400" b="1" dirty="0" smtClean="0">
                <a:solidFill>
                  <a:schemeClr val="bg1"/>
                </a:solidFill>
                <a:latin typeface="+mn-lt"/>
              </a:rPr>
              <a:t>Stay on </a:t>
            </a:r>
            <a:r>
              <a:rPr lang="en-US" sz="2400" b="1" dirty="0">
                <a:solidFill>
                  <a:schemeClr val="bg1"/>
                </a:solidFill>
                <a:latin typeface="+mn-lt"/>
              </a:rPr>
              <a:t>track</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2201"/>
            <a:ext cx="8261955" cy="2285160"/>
          </a:xfrm>
          <a:prstGeom prst="rect">
            <a:avLst/>
          </a:prstGeom>
        </p:spPr>
      </p:pic>
    </p:spTree>
    <p:extLst>
      <p:ext uri="{BB962C8B-B14F-4D97-AF65-F5344CB8AC3E}">
        <p14:creationId xmlns:p14="http://schemas.microsoft.com/office/powerpoint/2010/main" val="2242945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28554" y="998531"/>
            <a:ext cx="8403997" cy="1434926"/>
          </a:xfrm>
          <a:prstGeom prst="rect">
            <a:avLst/>
          </a:prstGeom>
          <a:solidFill>
            <a:srgbClr val="EBE7DD"/>
          </a:solidFill>
          <a:ln>
            <a:noFill/>
          </a:ln>
          <a:extLst>
            <a:ext uri="{91240B29-F687-4F45-9708-019B960494DF}">
              <a14:hiddenLine xmlns:a14="http://schemas.microsoft.com/office/drawing/2010/main" w="9525" algn="ctr">
                <a:solidFill>
                  <a:srgbClr val="000000"/>
                </a:solidFill>
                <a:round/>
                <a:headEnd/>
                <a:tailEnd/>
              </a14:hiddenLine>
            </a:ext>
          </a:extLst>
        </p:spPr>
        <p:txBody>
          <a:bodyPr lIns="274320" tIns="0" rIns="274320" bIns="0" anchor="ct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eaLnBrk="1" hangingPunct="1">
              <a:buFont typeface="Lucida Grande"/>
              <a:buNone/>
            </a:pPr>
            <a:endParaRPr lang="en-US" altLang="en-US" sz="1600" dirty="0" smtClean="0">
              <a:solidFill>
                <a:schemeClr val="tx2"/>
              </a:solidFill>
              <a:latin typeface="Calibri" pitchFamily="34" charset="0"/>
            </a:endParaRPr>
          </a:p>
          <a:p>
            <a:pPr marL="0" lvl="1" eaLnBrk="1" hangingPunct="1">
              <a:buFont typeface="Lucida Grande"/>
              <a:buNone/>
            </a:pPr>
            <a:r>
              <a:rPr lang="en-US" altLang="en-US" sz="1600" dirty="0" smtClean="0">
                <a:solidFill>
                  <a:schemeClr val="tx2"/>
                </a:solidFill>
                <a:latin typeface="Calibri" pitchFamily="34" charset="0"/>
              </a:rPr>
              <a:t>Savings information on the web:</a:t>
            </a:r>
            <a:endParaRPr lang="en-US" altLang="en-US" sz="1600" dirty="0">
              <a:solidFill>
                <a:schemeClr val="tx2"/>
              </a:solidFill>
              <a:latin typeface="Calibri" pitchFamily="34" charset="0"/>
            </a:endParaRPr>
          </a:p>
          <a:p>
            <a:pPr marL="0" lvl="1" eaLnBrk="1" hangingPunct="1">
              <a:buClr>
                <a:schemeClr val="bg2"/>
              </a:buClr>
              <a:buSzPct val="70000"/>
              <a:buFont typeface="Lucida Grande"/>
              <a:buNone/>
            </a:pPr>
            <a:r>
              <a:rPr lang="en-US" altLang="en-US" sz="1600" dirty="0">
                <a:solidFill>
                  <a:schemeClr val="tx2"/>
                </a:solidFill>
                <a:latin typeface="Calibri" pitchFamily="34" charset="0"/>
                <a:hlinkClick r:id="rId3"/>
              </a:rPr>
              <a:t>https://www.sec.gov/investor/pubs/intro529.htm</a:t>
            </a:r>
            <a:endParaRPr lang="en-US" altLang="en-US" sz="1600" dirty="0">
              <a:solidFill>
                <a:schemeClr val="tx2"/>
              </a:solidFill>
              <a:latin typeface="Calibri" pitchFamily="34" charset="0"/>
            </a:endParaRPr>
          </a:p>
          <a:p>
            <a:pPr marL="0" lvl="1" eaLnBrk="1" hangingPunct="1">
              <a:buClr>
                <a:schemeClr val="bg2"/>
              </a:buClr>
              <a:buSzPct val="70000"/>
              <a:buFont typeface="Lucida Grande"/>
              <a:buNone/>
            </a:pPr>
            <a:r>
              <a:rPr lang="en-US" altLang="en-US" sz="1600" dirty="0">
                <a:solidFill>
                  <a:schemeClr val="tx2"/>
                </a:solidFill>
                <a:latin typeface="Calibri" pitchFamily="34" charset="0"/>
                <a:hlinkClick r:id="rId4"/>
              </a:rPr>
              <a:t>http://www.finra.org/investors/saving-college</a:t>
            </a:r>
            <a:endParaRPr lang="en-US" altLang="en-US" sz="1600" dirty="0">
              <a:solidFill>
                <a:schemeClr val="tx2"/>
              </a:solidFill>
              <a:latin typeface="Calibri" pitchFamily="34" charset="0"/>
            </a:endParaRPr>
          </a:p>
          <a:p>
            <a:pPr marL="0" lvl="1" eaLnBrk="1" hangingPunct="1">
              <a:buClr>
                <a:schemeClr val="bg2"/>
              </a:buClr>
              <a:buSzPct val="70000"/>
              <a:buFont typeface="Lucida Grande"/>
              <a:buNone/>
            </a:pPr>
            <a:r>
              <a:rPr lang="en-US" altLang="en-US" sz="1600" dirty="0">
                <a:solidFill>
                  <a:schemeClr val="tx2"/>
                </a:solidFill>
                <a:latin typeface="Calibri" pitchFamily="34" charset="0"/>
                <a:hlinkClick r:id="rId5"/>
              </a:rPr>
              <a:t>https://</a:t>
            </a:r>
            <a:r>
              <a:rPr lang="en-US" altLang="en-US" sz="1600" dirty="0" smtClean="0">
                <a:solidFill>
                  <a:schemeClr val="tx2"/>
                </a:solidFill>
                <a:latin typeface="Calibri" pitchFamily="34" charset="0"/>
                <a:hlinkClick r:id="rId5"/>
              </a:rPr>
              <a:t>www.irs.gov/pub/irs-pdf/p970.pdf</a:t>
            </a:r>
            <a:endParaRPr lang="en-US" altLang="en-US" sz="1600" dirty="0" smtClean="0">
              <a:solidFill>
                <a:schemeClr val="tx2"/>
              </a:solidFill>
              <a:latin typeface="Calibri" pitchFamily="34" charset="0"/>
            </a:endParaRPr>
          </a:p>
          <a:p>
            <a:pPr marL="0" lvl="1" eaLnBrk="1" hangingPunct="1">
              <a:buClr>
                <a:schemeClr val="bg2"/>
              </a:buClr>
              <a:buSzPct val="70000"/>
              <a:buFont typeface="Lucida Grande"/>
              <a:buNone/>
            </a:pPr>
            <a:endParaRPr lang="en-US" altLang="en-US" sz="1600" dirty="0">
              <a:solidFill>
                <a:schemeClr val="tx2"/>
              </a:solidFill>
              <a:latin typeface="Calibri" pitchFamily="34" charset="0"/>
            </a:endParaRPr>
          </a:p>
        </p:txBody>
      </p:sp>
      <p:sp>
        <p:nvSpPr>
          <p:cNvPr id="11" name="Rectangle 10"/>
          <p:cNvSpPr>
            <a:spLocks noChangeArrowheads="1"/>
          </p:cNvSpPr>
          <p:nvPr/>
        </p:nvSpPr>
        <p:spPr bwMode="auto">
          <a:xfrm>
            <a:off x="328554" y="2698180"/>
            <a:ext cx="8372684" cy="978614"/>
          </a:xfrm>
          <a:prstGeom prst="rect">
            <a:avLst/>
          </a:prstGeom>
          <a:solidFill>
            <a:srgbClr val="EBE7DD"/>
          </a:solidFill>
          <a:ln>
            <a:noFill/>
          </a:ln>
          <a:extLst>
            <a:ext uri="{91240B29-F687-4F45-9708-019B960494DF}">
              <a14:hiddenLine xmlns:a14="http://schemas.microsoft.com/office/drawing/2010/main" w="9525" algn="ctr">
                <a:solidFill>
                  <a:srgbClr val="000000"/>
                </a:solidFill>
                <a:round/>
                <a:headEnd/>
                <a:tailEnd/>
              </a14:hiddenLine>
            </a:ext>
          </a:extLst>
        </p:spPr>
        <p:txBody>
          <a:bodyPr lIns="274320" tIns="0" rIns="274320" bIns="0" anchor="ct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eaLnBrk="1" hangingPunct="1">
              <a:buClr>
                <a:schemeClr val="bg2"/>
              </a:buClr>
              <a:buSzPct val="70000"/>
            </a:pPr>
            <a:r>
              <a:rPr lang="en-US" altLang="en-US" sz="1600" dirty="0" smtClean="0">
                <a:solidFill>
                  <a:schemeClr val="tx2"/>
                </a:solidFill>
                <a:latin typeface="Calibri" pitchFamily="34" charset="0"/>
              </a:rPr>
              <a:t>Books:</a:t>
            </a:r>
          </a:p>
          <a:p>
            <a:pPr marL="0" lvl="1" eaLnBrk="1" hangingPunct="1">
              <a:buClr>
                <a:schemeClr val="bg2"/>
              </a:buClr>
              <a:buSzPct val="70000"/>
            </a:pPr>
            <a:r>
              <a:rPr lang="en-US" sz="1400" i="1" dirty="0"/>
              <a:t>The Best Way to Save for College: A Complete Guide to 529 Plans 2015-2016 11th </a:t>
            </a:r>
            <a:r>
              <a:rPr lang="en-US" sz="1400" i="1" dirty="0" smtClean="0"/>
              <a:t>Edition</a:t>
            </a:r>
          </a:p>
          <a:p>
            <a:pPr marL="0" lvl="1" eaLnBrk="1" hangingPunct="1">
              <a:buClr>
                <a:schemeClr val="bg2"/>
              </a:buClr>
              <a:buSzPct val="70000"/>
            </a:pPr>
            <a:r>
              <a:rPr lang="en-US" sz="1400" i="1" dirty="0"/>
              <a:t>The College Savings Factor: Cutting Through the Confusion of College Savings</a:t>
            </a:r>
            <a:endParaRPr lang="en-US" altLang="en-US" sz="1400" i="1" dirty="0">
              <a:solidFill>
                <a:schemeClr val="tx2"/>
              </a:solidFill>
              <a:latin typeface="Calibri" pitchFamily="34" charset="0"/>
            </a:endParaRPr>
          </a:p>
        </p:txBody>
      </p:sp>
      <p:sp>
        <p:nvSpPr>
          <p:cNvPr id="12" name="Rectangle 11"/>
          <p:cNvSpPr>
            <a:spLocks noChangeArrowheads="1"/>
          </p:cNvSpPr>
          <p:nvPr/>
        </p:nvSpPr>
        <p:spPr bwMode="auto">
          <a:xfrm>
            <a:off x="332522" y="3941517"/>
            <a:ext cx="8400029" cy="1491155"/>
          </a:xfrm>
          <a:prstGeom prst="rect">
            <a:avLst/>
          </a:prstGeom>
          <a:solidFill>
            <a:srgbClr val="EBE7DD"/>
          </a:solidFill>
          <a:ln>
            <a:noFill/>
          </a:ln>
          <a:extLst>
            <a:ext uri="{91240B29-F687-4F45-9708-019B960494DF}">
              <a14:hiddenLine xmlns:a14="http://schemas.microsoft.com/office/drawing/2010/main" w="9525" algn="ctr">
                <a:solidFill>
                  <a:srgbClr val="000000"/>
                </a:solidFill>
                <a:round/>
                <a:headEnd/>
                <a:tailEnd/>
              </a14:hiddenLine>
            </a:ext>
          </a:extLst>
        </p:spPr>
        <p:txBody>
          <a:bodyPr lIns="274320" tIns="0" rIns="274320" bIns="0" anchor="ct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eaLnBrk="1" hangingPunct="1">
              <a:buClr>
                <a:schemeClr val="bg2"/>
              </a:buClr>
              <a:buSzPct val="70000"/>
            </a:pPr>
            <a:endParaRPr lang="en-US" altLang="en-US" sz="1600" dirty="0" smtClean="0">
              <a:solidFill>
                <a:schemeClr val="tx2"/>
              </a:solidFill>
              <a:latin typeface="Calibri" pitchFamily="34" charset="0"/>
            </a:endParaRPr>
          </a:p>
          <a:p>
            <a:pPr marL="0" lvl="1" eaLnBrk="1" hangingPunct="1">
              <a:buClr>
                <a:schemeClr val="bg2"/>
              </a:buClr>
              <a:buSzPct val="70000"/>
            </a:pPr>
            <a:r>
              <a:rPr lang="en-US" altLang="en-US" sz="1600" dirty="0" smtClean="0">
                <a:solidFill>
                  <a:schemeClr val="tx2"/>
                </a:solidFill>
                <a:latin typeface="Calibri" pitchFamily="34" charset="0"/>
              </a:rPr>
              <a:t>Financial aid:</a:t>
            </a:r>
          </a:p>
          <a:p>
            <a:pPr marL="0" lvl="1" eaLnBrk="1" hangingPunct="1">
              <a:buClr>
                <a:schemeClr val="bg2"/>
              </a:buClr>
              <a:buSzPct val="70000"/>
            </a:pPr>
            <a:r>
              <a:rPr lang="en-US" altLang="en-US" sz="1600" dirty="0">
                <a:solidFill>
                  <a:schemeClr val="tx2"/>
                </a:solidFill>
                <a:latin typeface="Calibri" pitchFamily="34" charset="0"/>
                <a:hlinkClick r:id="rId6"/>
              </a:rPr>
              <a:t>https://fafsa.ed.gov</a:t>
            </a:r>
            <a:r>
              <a:rPr lang="en-US" altLang="en-US" sz="1600" dirty="0" smtClean="0">
                <a:solidFill>
                  <a:schemeClr val="tx2"/>
                </a:solidFill>
                <a:latin typeface="Calibri" pitchFamily="34" charset="0"/>
                <a:hlinkClick r:id="rId6"/>
              </a:rPr>
              <a:t>/</a:t>
            </a:r>
            <a:endParaRPr lang="en-US" altLang="en-US" sz="1600" dirty="0" smtClean="0">
              <a:solidFill>
                <a:schemeClr val="tx2"/>
              </a:solidFill>
              <a:latin typeface="Calibri" pitchFamily="34" charset="0"/>
            </a:endParaRPr>
          </a:p>
          <a:p>
            <a:pPr marL="0" lvl="1" eaLnBrk="1" hangingPunct="1">
              <a:buClr>
                <a:schemeClr val="bg2"/>
              </a:buClr>
              <a:buSzPct val="70000"/>
            </a:pPr>
            <a:r>
              <a:rPr lang="en-US" altLang="en-US" sz="1600" dirty="0">
                <a:solidFill>
                  <a:schemeClr val="tx2"/>
                </a:solidFill>
                <a:latin typeface="Calibri" pitchFamily="34" charset="0"/>
                <a:hlinkClick r:id="rId7"/>
              </a:rPr>
              <a:t>https://studentaid.ed.gov/sa</a:t>
            </a:r>
            <a:r>
              <a:rPr lang="en-US" altLang="en-US" sz="1600" dirty="0" smtClean="0">
                <a:solidFill>
                  <a:schemeClr val="tx2"/>
                </a:solidFill>
                <a:latin typeface="Calibri" pitchFamily="34" charset="0"/>
                <a:hlinkClick r:id="rId7"/>
              </a:rPr>
              <a:t>/</a:t>
            </a:r>
            <a:endParaRPr lang="en-US" altLang="en-US" sz="1600" dirty="0" smtClean="0">
              <a:solidFill>
                <a:schemeClr val="tx2"/>
              </a:solidFill>
              <a:latin typeface="Calibri" pitchFamily="34" charset="0"/>
            </a:endParaRPr>
          </a:p>
          <a:p>
            <a:pPr marL="0" lvl="1" eaLnBrk="1" hangingPunct="1">
              <a:buClr>
                <a:schemeClr val="bg2"/>
              </a:buClr>
              <a:buSzPct val="70000"/>
            </a:pPr>
            <a:r>
              <a:rPr lang="en-US" altLang="en-US" sz="1600" dirty="0">
                <a:solidFill>
                  <a:schemeClr val="tx2"/>
                </a:solidFill>
                <a:latin typeface="Calibri" pitchFamily="34" charset="0"/>
                <a:hlinkClick r:id="rId8"/>
              </a:rPr>
              <a:t>https://</a:t>
            </a:r>
            <a:r>
              <a:rPr lang="en-US" altLang="en-US" sz="1600" dirty="0" smtClean="0">
                <a:solidFill>
                  <a:schemeClr val="tx2"/>
                </a:solidFill>
                <a:latin typeface="Calibri" pitchFamily="34" charset="0"/>
                <a:hlinkClick r:id="rId8"/>
              </a:rPr>
              <a:t>studentloans.gov/myDirectLoan/index.action</a:t>
            </a:r>
            <a:endParaRPr lang="en-US" altLang="en-US" sz="1600" dirty="0" smtClean="0">
              <a:solidFill>
                <a:schemeClr val="tx2"/>
              </a:solidFill>
              <a:latin typeface="Calibri" pitchFamily="34" charset="0"/>
            </a:endParaRPr>
          </a:p>
          <a:p>
            <a:pPr marL="0" lvl="1" eaLnBrk="1" hangingPunct="1">
              <a:buClr>
                <a:schemeClr val="bg2"/>
              </a:buClr>
              <a:buSzPct val="70000"/>
            </a:pPr>
            <a:r>
              <a:rPr lang="en-US" altLang="en-US" sz="1600" dirty="0">
                <a:solidFill>
                  <a:schemeClr val="tx2"/>
                </a:solidFill>
                <a:latin typeface="Calibri" pitchFamily="34" charset="0"/>
                <a:hlinkClick r:id="rId9"/>
              </a:rPr>
              <a:t>http://</a:t>
            </a:r>
            <a:r>
              <a:rPr lang="en-US" altLang="en-US" sz="1600" dirty="0" smtClean="0">
                <a:solidFill>
                  <a:schemeClr val="tx2"/>
                </a:solidFill>
                <a:latin typeface="Calibri" pitchFamily="34" charset="0"/>
                <a:hlinkClick r:id="rId9"/>
              </a:rPr>
              <a:t>www.bc.edu/offices/stserv/financial/finaid.html</a:t>
            </a:r>
            <a:endParaRPr lang="en-US" altLang="en-US" sz="1600" dirty="0" smtClean="0">
              <a:solidFill>
                <a:schemeClr val="tx2"/>
              </a:solidFill>
              <a:latin typeface="Calibri" pitchFamily="34" charset="0"/>
            </a:endParaRPr>
          </a:p>
          <a:p>
            <a:pPr marL="0" lvl="1" eaLnBrk="1" hangingPunct="1">
              <a:buClr>
                <a:schemeClr val="bg2"/>
              </a:buClr>
              <a:buSzPct val="70000"/>
            </a:pPr>
            <a:endParaRPr lang="en-US" altLang="en-US" sz="1600" dirty="0" smtClean="0">
              <a:solidFill>
                <a:schemeClr val="tx2"/>
              </a:solidFill>
              <a:latin typeface="Calibri" pitchFamily="34" charset="0"/>
            </a:endParaRPr>
          </a:p>
        </p:txBody>
      </p:sp>
      <p:sp>
        <p:nvSpPr>
          <p:cNvPr id="2" name="TextBox 1"/>
          <p:cNvSpPr txBox="1"/>
          <p:nvPr/>
        </p:nvSpPr>
        <p:spPr>
          <a:xfrm>
            <a:off x="478971" y="272143"/>
            <a:ext cx="4267200" cy="461665"/>
          </a:xfrm>
          <a:prstGeom prst="rect">
            <a:avLst/>
          </a:prstGeom>
          <a:noFill/>
        </p:spPr>
        <p:txBody>
          <a:bodyPr wrap="square" rtlCol="0">
            <a:spAutoFit/>
          </a:bodyPr>
          <a:lstStyle/>
          <a:p>
            <a:r>
              <a:rPr lang="en-US" sz="2400" dirty="0">
                <a:solidFill>
                  <a:schemeClr val="tx2"/>
                </a:solidFill>
                <a:latin typeface="Calibri"/>
                <a:ea typeface="Calibri" pitchFamily="34" charset="0"/>
                <a:cs typeface="Calibri"/>
              </a:rPr>
              <a:t>Resources</a:t>
            </a:r>
          </a:p>
        </p:txBody>
      </p:sp>
      <p:sp>
        <p:nvSpPr>
          <p:cNvPr id="9" name="Rectangle 8"/>
          <p:cNvSpPr>
            <a:spLocks noChangeArrowheads="1"/>
          </p:cNvSpPr>
          <p:nvPr/>
        </p:nvSpPr>
        <p:spPr bwMode="auto">
          <a:xfrm>
            <a:off x="355637" y="5697395"/>
            <a:ext cx="8400029" cy="321735"/>
          </a:xfrm>
          <a:prstGeom prst="rect">
            <a:avLst/>
          </a:prstGeom>
          <a:solidFill>
            <a:srgbClr val="EBE7DD"/>
          </a:solidFill>
          <a:ln>
            <a:noFill/>
          </a:ln>
          <a:extLst>
            <a:ext uri="{91240B29-F687-4F45-9708-019B960494DF}">
              <a14:hiddenLine xmlns:a14="http://schemas.microsoft.com/office/drawing/2010/main" w="9525" algn="ctr">
                <a:solidFill>
                  <a:srgbClr val="000000"/>
                </a:solidFill>
                <a:round/>
                <a:headEnd/>
                <a:tailEnd/>
              </a14:hiddenLine>
            </a:ext>
          </a:extLst>
        </p:spPr>
        <p:txBody>
          <a:bodyPr lIns="274320" tIns="0" rIns="274320" bIns="0" anchor="ct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200" i="1"/>
              <a:t>*Additionally, a college savings vehicle comparison factsheet will be made available after the webinar</a:t>
            </a:r>
            <a:r>
              <a:rPr lang="en-US" sz="1200"/>
              <a:t> </a:t>
            </a:r>
            <a:endParaRPr lang="en-US" sz="1200" dirty="0"/>
          </a:p>
        </p:txBody>
      </p:sp>
    </p:spTree>
    <p:extLst>
      <p:ext uri="{BB962C8B-B14F-4D97-AF65-F5344CB8AC3E}">
        <p14:creationId xmlns:p14="http://schemas.microsoft.com/office/powerpoint/2010/main" val="4136981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49861" b="-1151"/>
          <a:stretch/>
        </p:blipFill>
        <p:spPr>
          <a:xfrm>
            <a:off x="0" y="0"/>
            <a:ext cx="4584700" cy="6956778"/>
          </a:xfrm>
          <a:prstGeom prst="rect">
            <a:avLst/>
          </a:prstGeom>
        </p:spPr>
      </p:pic>
      <p:sp>
        <p:nvSpPr>
          <p:cNvPr id="52226" name="Title 11"/>
          <p:cNvSpPr>
            <a:spLocks noGrp="1"/>
          </p:cNvSpPr>
          <p:nvPr>
            <p:ph type="title"/>
          </p:nvPr>
        </p:nvSpPr>
        <p:spPr>
          <a:xfrm>
            <a:off x="4873070" y="221186"/>
            <a:ext cx="3566080" cy="731313"/>
          </a:xfrm>
        </p:spPr>
        <p:txBody>
          <a:bodyPr/>
          <a:lstStyle/>
          <a:p>
            <a:pPr algn="ctr"/>
            <a:r>
              <a:rPr altLang="en-US" sz="2000" b="1" dirty="0">
                <a:solidFill>
                  <a:schemeClr val="tx2"/>
                </a:solidFill>
              </a:rPr>
              <a:t/>
            </a:r>
            <a:br>
              <a:rPr altLang="en-US" sz="2000" b="1" dirty="0">
                <a:solidFill>
                  <a:schemeClr val="tx2"/>
                </a:solidFill>
              </a:rPr>
            </a:br>
            <a:r>
              <a:rPr lang="en-US" altLang="en-US" sz="6000" b="1" dirty="0" smtClean="0">
                <a:solidFill>
                  <a:schemeClr val="accent1"/>
                </a:solidFill>
              </a:rPr>
              <a:t>Q &amp; A</a:t>
            </a:r>
            <a:r>
              <a:rPr altLang="en-US" sz="2000" b="1" dirty="0">
                <a:solidFill>
                  <a:schemeClr val="tx2"/>
                </a:solidFill>
              </a:rPr>
              <a:t/>
            </a:r>
            <a:br>
              <a:rPr altLang="en-US" sz="2000" b="1" dirty="0">
                <a:solidFill>
                  <a:schemeClr val="tx2"/>
                </a:solidFill>
              </a:rPr>
            </a:br>
            <a:r>
              <a:rPr lang="en-US" altLang="en-US" sz="2000" b="1" dirty="0" smtClean="0">
                <a:solidFill>
                  <a:schemeClr val="tx2"/>
                </a:solidFill>
              </a:rPr>
              <a:t/>
            </a:r>
            <a:br>
              <a:rPr lang="en-US" altLang="en-US" sz="2000" b="1" dirty="0" smtClean="0">
                <a:solidFill>
                  <a:schemeClr val="tx2"/>
                </a:solidFill>
              </a:rPr>
            </a:br>
            <a:r>
              <a:rPr lang="en-US" altLang="en-US" sz="2000" b="1" dirty="0"/>
              <a:t/>
            </a:r>
            <a:br>
              <a:rPr lang="en-US" altLang="en-US" sz="2000" b="1" dirty="0"/>
            </a:br>
            <a:r>
              <a:rPr lang="en-US" altLang="en-US" sz="2000" b="1" dirty="0" smtClean="0"/>
              <a:t/>
            </a:r>
            <a:br>
              <a:rPr lang="en-US" altLang="en-US" sz="2000" b="1" dirty="0" smtClean="0"/>
            </a:br>
            <a:r>
              <a:rPr altLang="en-US" sz="2000" b="1" dirty="0">
                <a:solidFill>
                  <a:schemeClr val="tx2"/>
                </a:solidFill>
              </a:rPr>
              <a:t/>
            </a:r>
            <a:br>
              <a:rPr altLang="en-US" sz="2000" b="1" dirty="0">
                <a:solidFill>
                  <a:schemeClr val="tx2"/>
                </a:solidFill>
              </a:rPr>
            </a:br>
            <a:r>
              <a:rPr lang="en-US" altLang="en-US" sz="2500" b="1" dirty="0" smtClean="0">
                <a:solidFill>
                  <a:schemeClr val="accent1"/>
                </a:solidFill>
              </a:rPr>
              <a:t>Christopher Viggiano, CFA </a:t>
            </a:r>
            <a:br>
              <a:rPr lang="en-US" altLang="en-US" sz="2500" b="1" dirty="0" smtClean="0">
                <a:solidFill>
                  <a:schemeClr val="accent1"/>
                </a:solidFill>
              </a:rPr>
            </a:br>
            <a:r>
              <a:rPr lang="en-US" altLang="en-US" sz="2500" b="1" dirty="0" smtClean="0">
                <a:solidFill>
                  <a:schemeClr val="accent1"/>
                </a:solidFill>
              </a:rPr>
              <a:t>Financial Advisor</a:t>
            </a:r>
            <a:br>
              <a:rPr lang="en-US" altLang="en-US" sz="2500" b="1" dirty="0" smtClean="0">
                <a:solidFill>
                  <a:schemeClr val="accent1"/>
                </a:solidFill>
              </a:rPr>
            </a:br>
            <a:r>
              <a:rPr lang="en-US" altLang="en-US" sz="2500" b="1" dirty="0" smtClean="0">
                <a:solidFill>
                  <a:schemeClr val="accent1"/>
                </a:solidFill>
              </a:rPr>
              <a:t>Merrill Lynch </a:t>
            </a:r>
            <a:r>
              <a:rPr lang="en-US" altLang="en-US" sz="2500" b="1" dirty="0">
                <a:solidFill>
                  <a:schemeClr val="accent1"/>
                </a:solidFill>
              </a:rPr>
              <a:t/>
            </a:r>
            <a:br>
              <a:rPr lang="en-US" altLang="en-US" sz="2500" b="1" dirty="0">
                <a:solidFill>
                  <a:schemeClr val="accent1"/>
                </a:solidFill>
              </a:rPr>
            </a:br>
            <a:r>
              <a:rPr lang="en-US" altLang="en-US" sz="2500" dirty="0" smtClean="0">
                <a:solidFill>
                  <a:schemeClr val="accent1"/>
                </a:solidFill>
              </a:rPr>
              <a:t>212-236-5690</a:t>
            </a:r>
            <a:br>
              <a:rPr lang="en-US" altLang="en-US" sz="2500" dirty="0" smtClean="0">
                <a:solidFill>
                  <a:schemeClr val="accent1"/>
                </a:solidFill>
              </a:rPr>
            </a:br>
            <a:r>
              <a:rPr lang="en-US" altLang="en-US" sz="2000" dirty="0" smtClean="0">
                <a:solidFill>
                  <a:schemeClr val="accent1"/>
                </a:solidFill>
              </a:rPr>
              <a:t>christopher.viggiano</a:t>
            </a:r>
            <a:r>
              <a:rPr altLang="en-US" sz="2000" dirty="0" smtClean="0">
                <a:solidFill>
                  <a:schemeClr val="accent1"/>
                </a:solidFill>
              </a:rPr>
              <a:t>@ml.com</a:t>
            </a:r>
            <a:r>
              <a:rPr altLang="en-US" sz="2000" dirty="0">
                <a:solidFill>
                  <a:schemeClr val="accent1"/>
                </a:solidFill>
              </a:rPr>
              <a:t/>
            </a:r>
            <a:br>
              <a:rPr altLang="en-US" sz="2000" dirty="0">
                <a:solidFill>
                  <a:schemeClr val="accent1"/>
                </a:solidFill>
              </a:rPr>
            </a:br>
            <a:r>
              <a:rPr altLang="en-US" sz="2500" dirty="0">
                <a:solidFill>
                  <a:schemeClr val="accent1"/>
                </a:solidFill>
              </a:rPr>
              <a:t/>
            </a:r>
            <a:br>
              <a:rPr altLang="en-US" sz="2500" dirty="0">
                <a:solidFill>
                  <a:schemeClr val="accent1"/>
                </a:solidFill>
              </a:rPr>
            </a:br>
            <a:endParaRPr altLang="en-US" sz="2500" dirty="0">
              <a:solidFill>
                <a:schemeClr val="accent1"/>
              </a:solidFill>
            </a:endParaRPr>
          </a:p>
        </p:txBody>
      </p:sp>
    </p:spTree>
    <p:extLst>
      <p:ext uri="{BB962C8B-B14F-4D97-AF65-F5344CB8AC3E}">
        <p14:creationId xmlns:p14="http://schemas.microsoft.com/office/powerpoint/2010/main" val="3355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9725" y="4433534"/>
            <a:ext cx="8235536" cy="1254189"/>
          </a:xfrm>
          <a:prstGeom prst="rect">
            <a:avLst/>
          </a:prstGeom>
          <a:noFill/>
        </p:spPr>
        <p:txBody>
          <a:bodyPr wrap="square" lIns="0" tIns="0" rIns="0" bIns="0" rtlCol="0" anchor="b" anchorCtr="0">
            <a:spAutoFit/>
          </a:bodyPr>
          <a:lstStyle/>
          <a:p>
            <a:pPr eaLnBrk="0" fontAlgn="auto" hangingPunct="0">
              <a:spcBef>
                <a:spcPts val="500"/>
              </a:spcBef>
              <a:spcAft>
                <a:spcPts val="6"/>
              </a:spcAft>
              <a:buClr>
                <a:srgbClr val="003399"/>
              </a:buClr>
              <a:defRPr/>
            </a:pPr>
            <a:r>
              <a:rPr lang="en-US" sz="1200" b="1" dirty="0">
                <a:latin typeface="+mn-lt"/>
                <a:cs typeface="Calibri"/>
              </a:rPr>
              <a:t>Neither Merrill Lynch nor any of its affiliates or financial advisors provide legal, tax or accounting advice. You should consult your legal and/or tax advisors before making any financial decisions.</a:t>
            </a:r>
            <a:endParaRPr lang="en-US" sz="900" kern="0" dirty="0">
              <a:solidFill>
                <a:srgbClr val="000000"/>
              </a:solidFill>
              <a:latin typeface="+mn-lt"/>
              <a:ea typeface="Arial Unicode MS" pitchFamily="34" charset="-128"/>
              <a:cs typeface="Calibri" pitchFamily="34" charset="0"/>
            </a:endParaRPr>
          </a:p>
          <a:p>
            <a:pPr eaLnBrk="0" fontAlgn="auto" hangingPunct="0">
              <a:spcBef>
                <a:spcPts val="500"/>
              </a:spcBef>
              <a:spcAft>
                <a:spcPts val="6"/>
              </a:spcAft>
              <a:buClr>
                <a:srgbClr val="003399"/>
              </a:buClr>
              <a:buFont typeface="Wingdings" pitchFamily="2" charset="2"/>
              <a:buNone/>
              <a:defRPr/>
            </a:pPr>
            <a:r>
              <a:rPr lang="en-US" sz="900" kern="0" dirty="0">
                <a:solidFill>
                  <a:srgbClr val="000000"/>
                </a:solidFill>
                <a:latin typeface="+mn-lt"/>
                <a:ea typeface="Arial Unicode MS" pitchFamily="34" charset="-128"/>
                <a:cs typeface="Calibri" pitchFamily="34" charset="0"/>
              </a:rPr>
              <a:t>Merrill Lynch Wealth Management</a:t>
            </a:r>
            <a:r>
              <a:rPr lang="en-US" sz="900" dirty="0">
                <a:solidFill>
                  <a:srgbClr val="000000"/>
                </a:solidFill>
                <a:latin typeface="+mn-lt"/>
                <a:ea typeface="ヒラギノ角ゴ Pro W3" pitchFamily="112" charset="-128"/>
                <a:cs typeface="Calibri" pitchFamily="34" charset="0"/>
              </a:rPr>
              <a:t> makes available products and services offered by Merrill Lynch, Pierce, Fenner &amp; Smith Incorporated, a registered broker-dealer and </a:t>
            </a:r>
            <a:br>
              <a:rPr lang="en-US" sz="900" dirty="0">
                <a:solidFill>
                  <a:srgbClr val="000000"/>
                </a:solidFill>
                <a:latin typeface="+mn-lt"/>
                <a:ea typeface="ヒラギノ角ゴ Pro W3" pitchFamily="112" charset="-128"/>
                <a:cs typeface="Calibri" pitchFamily="34" charset="0"/>
              </a:rPr>
            </a:br>
            <a:r>
              <a:rPr lang="en-US" sz="900" dirty="0">
                <a:solidFill>
                  <a:srgbClr val="000000"/>
                </a:solidFill>
                <a:latin typeface="+mn-lt"/>
                <a:ea typeface="ヒラギノ角ゴ Pro W3" pitchFamily="112" charset="-128"/>
                <a:cs typeface="Calibri" pitchFamily="34" charset="0"/>
              </a:rPr>
              <a:t>Member SIPC, and other subsidiaries of Bank of America Corporation (“BofA Corp.”).</a:t>
            </a:r>
          </a:p>
          <a:p>
            <a:pPr eaLnBrk="0" fontAlgn="auto" hangingPunct="0">
              <a:spcBef>
                <a:spcPts val="500"/>
              </a:spcBef>
              <a:spcAft>
                <a:spcPts val="6"/>
              </a:spcAft>
              <a:buClr>
                <a:srgbClr val="003399"/>
              </a:buClr>
              <a:buFont typeface="Wingdings" pitchFamily="2" charset="2"/>
              <a:buNone/>
              <a:defRPr/>
            </a:pPr>
            <a:r>
              <a:rPr lang="en-US" sz="900" dirty="0">
                <a:solidFill>
                  <a:srgbClr val="000000"/>
                </a:solidFill>
                <a:latin typeface="+mn-lt"/>
                <a:ea typeface="ヒラギノ角ゴ Pro W3" pitchFamily="112" charset="-128"/>
                <a:cs typeface="Calibri" pitchFamily="34" charset="0"/>
              </a:rPr>
              <a:t>Banking products are provided by Bank of America, N.A., and affiliated banks, Members FDIC and wholly owned subsidiaries of BofA Corp.</a:t>
            </a:r>
          </a:p>
          <a:p>
            <a:pPr eaLnBrk="0" fontAlgn="auto" hangingPunct="0">
              <a:spcBef>
                <a:spcPts val="500"/>
              </a:spcBef>
              <a:spcAft>
                <a:spcPts val="6"/>
              </a:spcAft>
              <a:buClr>
                <a:srgbClr val="003399"/>
              </a:buClr>
              <a:buFont typeface="Wingdings" pitchFamily="2" charset="2"/>
              <a:buNone/>
              <a:defRPr/>
            </a:pPr>
            <a:r>
              <a:rPr lang="en-US" sz="900" dirty="0">
                <a:solidFill>
                  <a:srgbClr val="000000"/>
                </a:solidFill>
                <a:latin typeface="+mn-lt"/>
                <a:ea typeface="ヒラギノ角ゴ Pro W3" pitchFamily="112" charset="-128"/>
                <a:cs typeface="Calibri" pitchFamily="34" charset="0"/>
              </a:rPr>
              <a:t>Investment products:</a:t>
            </a:r>
          </a:p>
          <a:p>
            <a:pPr eaLnBrk="0" hangingPunct="0">
              <a:spcBef>
                <a:spcPts val="0"/>
              </a:spcBef>
              <a:buClr>
                <a:srgbClr val="003399"/>
              </a:buClr>
              <a:buFont typeface="Wingdings" pitchFamily="2" charset="2"/>
              <a:buNone/>
              <a:defRPr/>
            </a:pPr>
            <a:endParaRPr lang="en-US" sz="900" dirty="0">
              <a:solidFill>
                <a:srgbClr val="000000"/>
              </a:solidFill>
              <a:latin typeface="+mn-lt"/>
              <a:ea typeface="ヒラギノ角ゴ Pro W3" pitchFamily="112" charset="-128"/>
            </a:endParaRPr>
          </a:p>
        </p:txBody>
      </p:sp>
      <p:graphicFrame>
        <p:nvGraphicFramePr>
          <p:cNvPr id="10" name="Group 15"/>
          <p:cNvGraphicFramePr>
            <a:graphicFrameLocks noGrp="1"/>
          </p:cNvGraphicFramePr>
          <p:nvPr>
            <p:extLst>
              <p:ext uri="{D42A27DB-BD31-4B8C-83A1-F6EECF244321}">
                <p14:modId xmlns:p14="http://schemas.microsoft.com/office/powerpoint/2010/main" val="3164634598"/>
              </p:ext>
            </p:extLst>
          </p:nvPr>
        </p:nvGraphicFramePr>
        <p:xfrm>
          <a:off x="397460" y="5643916"/>
          <a:ext cx="8237801" cy="313300"/>
        </p:xfrm>
        <a:graphic>
          <a:graphicData uri="http://schemas.openxmlformats.org/drawingml/2006/table">
            <a:tbl>
              <a:tblPr/>
              <a:tblGrid>
                <a:gridCol w="2592820">
                  <a:extLst>
                    <a:ext uri="{9D8B030D-6E8A-4147-A177-3AD203B41FA5}">
                      <a16:colId xmlns="" xmlns:a16="http://schemas.microsoft.com/office/drawing/2014/main" val="20000"/>
                    </a:ext>
                  </a:extLst>
                </a:gridCol>
                <a:gridCol w="3053842">
                  <a:extLst>
                    <a:ext uri="{9D8B030D-6E8A-4147-A177-3AD203B41FA5}">
                      <a16:colId xmlns="" xmlns:a16="http://schemas.microsoft.com/office/drawing/2014/main" val="20001"/>
                    </a:ext>
                  </a:extLst>
                </a:gridCol>
                <a:gridCol w="2591139">
                  <a:extLst>
                    <a:ext uri="{9D8B030D-6E8A-4147-A177-3AD203B41FA5}">
                      <a16:colId xmlns="" xmlns:a16="http://schemas.microsoft.com/office/drawing/2014/main" val="20002"/>
                    </a:ext>
                  </a:extLst>
                </a:gridCol>
              </a:tblGrid>
              <a:tr h="221956">
                <a:tc>
                  <a:txBody>
                    <a:bodyPr/>
                    <a:lstStyle/>
                    <a:p>
                      <a:pPr marL="0" marR="0" lvl="0" indent="0" algn="ctr" defTabSz="82073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ヒラギノ角ゴ Pro W3" pitchFamily="112" charset="-128"/>
                          <a:cs typeface="Arial Narrow Bold"/>
                        </a:rPr>
                        <a:t>  Are Not FDIC Insured</a:t>
                      </a:r>
                    </a:p>
                  </a:txBody>
                  <a:tcPr marL="54519" marR="54519" marT="49970" marB="4997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073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ヒラギノ角ゴ Pro W3" pitchFamily="112" charset="-128"/>
                          <a:cs typeface="Arial Narrow Bold"/>
                        </a:rPr>
                        <a:t>   Are Not Bank Guaranteed</a:t>
                      </a:r>
                    </a:p>
                  </a:txBody>
                  <a:tcPr marL="54519" marR="54519" marT="49970" marB="4997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82073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ea typeface="ヒラギノ角ゴ Pro W3" pitchFamily="112" charset="-128"/>
                          <a:cs typeface="Arial Narrow Bold"/>
                        </a:rPr>
                        <a:t> May Lose Value</a:t>
                      </a:r>
                    </a:p>
                  </a:txBody>
                  <a:tcPr marL="54519" marR="54519" marT="49970" marB="4997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
        <p:nvSpPr>
          <p:cNvPr id="4" name="Rectangle 3"/>
          <p:cNvSpPr/>
          <p:nvPr/>
        </p:nvSpPr>
        <p:spPr>
          <a:xfrm>
            <a:off x="2057400" y="5962185"/>
            <a:ext cx="6481482" cy="981294"/>
          </a:xfrm>
          <a:prstGeom prst="rect">
            <a:avLst/>
          </a:prstGeom>
        </p:spPr>
        <p:txBody>
          <a:bodyPr wrap="square">
            <a:spAutoFit/>
          </a:bodyPr>
          <a:lstStyle/>
          <a:p>
            <a:pPr eaLnBrk="0" fontAlgn="auto" hangingPunct="0">
              <a:spcBef>
                <a:spcPts val="500"/>
              </a:spcBef>
              <a:spcAft>
                <a:spcPts val="200"/>
              </a:spcAft>
              <a:buClr>
                <a:srgbClr val="003399"/>
              </a:buClr>
              <a:defRPr/>
            </a:pPr>
            <a:r>
              <a:rPr lang="en-US" sz="900" kern="0" dirty="0">
                <a:solidFill>
                  <a:srgbClr val="000000"/>
                </a:solidFill>
                <a:latin typeface="+mn-lt"/>
                <a:ea typeface="Arial Unicode MS" pitchFamily="34" charset="-128"/>
                <a:cs typeface="Calibri" pitchFamily="34" charset="0"/>
              </a:rPr>
              <a:t>Merrill Lynch and the Bull Symbol are registered trademarks of Bank of America Corporation.</a:t>
            </a:r>
          </a:p>
          <a:p>
            <a:pPr eaLnBrk="0" fontAlgn="auto" hangingPunct="0">
              <a:spcBef>
                <a:spcPts val="500"/>
              </a:spcBef>
              <a:spcAft>
                <a:spcPts val="200"/>
              </a:spcAft>
              <a:buClr>
                <a:srgbClr val="003399"/>
              </a:buClr>
              <a:buFont typeface="Wingdings" pitchFamily="2" charset="2"/>
              <a:buNone/>
              <a:defRPr/>
            </a:pPr>
            <a:r>
              <a:rPr lang="en-US" sz="900" kern="0" dirty="0">
                <a:solidFill>
                  <a:srgbClr val="000000"/>
                </a:solidFill>
                <a:latin typeface="+mn-lt"/>
                <a:ea typeface="Arial Unicode MS" pitchFamily="34" charset="-128"/>
                <a:cs typeface="Calibri" pitchFamily="34" charset="0"/>
              </a:rPr>
              <a:t>NextGen, NextGen College Investing Plan and The College Investing Plan for the Next Generation are registered trademarks of the Finance Authority of Maine.</a:t>
            </a:r>
            <a:endParaRPr lang="en-US" sz="900" dirty="0">
              <a:latin typeface="+mn-lt"/>
              <a:cs typeface="ヒラギノ角ゴ Pro W3"/>
            </a:endParaRPr>
          </a:p>
          <a:p>
            <a:pPr defTabSz="820738" eaLnBrk="0" hangingPunct="0">
              <a:spcBef>
                <a:spcPct val="20000"/>
              </a:spcBef>
              <a:spcAft>
                <a:spcPts val="200"/>
              </a:spcAft>
              <a:buClr>
                <a:srgbClr val="003399"/>
              </a:buClr>
              <a:buFont typeface="Wingdings" pitchFamily="2" charset="2"/>
              <a:buNone/>
              <a:defRPr/>
            </a:pPr>
            <a:r>
              <a:rPr lang="en-US" sz="900" dirty="0">
                <a:latin typeface="+mn-lt"/>
                <a:cs typeface="ヒラギノ角ゴ Pro W3"/>
              </a:rPr>
              <a:t>© </a:t>
            </a:r>
            <a:r>
              <a:rPr lang="en-US" sz="900" dirty="0" smtClean="0">
                <a:latin typeface="+mn-lt"/>
                <a:cs typeface="ヒラギノ角ゴ Pro W3"/>
              </a:rPr>
              <a:t>2017  </a:t>
            </a:r>
            <a:r>
              <a:rPr lang="en-US" sz="900" dirty="0">
                <a:latin typeface="+mn-lt"/>
                <a:cs typeface="ヒラギノ角ゴ Pro W3"/>
              </a:rPr>
              <a:t>Bank of America Corporation. All rights reserved.  </a:t>
            </a:r>
            <a:r>
              <a:rPr lang="el-GR" sz="900" dirty="0">
                <a:latin typeface="+mn-lt"/>
                <a:cs typeface="Arial"/>
              </a:rPr>
              <a:t>Ι</a:t>
            </a:r>
            <a:r>
              <a:rPr lang="en-US" sz="900" dirty="0">
                <a:latin typeface="+mn-lt"/>
                <a:cs typeface="Arial"/>
              </a:rPr>
              <a:t> ARV89HQL </a:t>
            </a:r>
            <a:r>
              <a:rPr lang="el-GR" sz="900" dirty="0">
                <a:latin typeface="Calibri" panose="020F0502020204030204" pitchFamily="34" charset="0"/>
                <a:cs typeface="Arial"/>
              </a:rPr>
              <a:t>Ι</a:t>
            </a:r>
            <a:r>
              <a:rPr lang="en-US" sz="900" dirty="0">
                <a:latin typeface="Calibri" panose="020F0502020204030204" pitchFamily="34" charset="0"/>
                <a:cs typeface="Arial"/>
              </a:rPr>
              <a:t> </a:t>
            </a:r>
            <a:r>
              <a:rPr lang="en-US" sz="900" dirty="0">
                <a:latin typeface="+mn-lt"/>
                <a:cs typeface="Arial"/>
              </a:rPr>
              <a:t> </a:t>
            </a:r>
            <a:r>
              <a:rPr lang="en-US" sz="900" dirty="0">
                <a:latin typeface="+mn-lt"/>
              </a:rPr>
              <a:t>306000PM-0416</a:t>
            </a:r>
          </a:p>
          <a:p>
            <a:pPr defTabSz="820738" eaLnBrk="0" hangingPunct="0">
              <a:spcBef>
                <a:spcPct val="20000"/>
              </a:spcBef>
              <a:buClr>
                <a:srgbClr val="003399"/>
              </a:buClr>
              <a:buFont typeface="Wingdings" pitchFamily="2" charset="2"/>
              <a:buNone/>
              <a:defRPr/>
            </a:pPr>
            <a:endParaRPr lang="en-US" sz="900" dirty="0">
              <a:latin typeface="+mn-lt"/>
              <a:cs typeface="ヒラギノ角ゴ Pro W3"/>
            </a:endParaRPr>
          </a:p>
        </p:txBody>
      </p:sp>
    </p:spTree>
    <p:extLst>
      <p:ext uri="{BB962C8B-B14F-4D97-AF65-F5344CB8AC3E}">
        <p14:creationId xmlns:p14="http://schemas.microsoft.com/office/powerpoint/2010/main" val="290787016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454532" y="326360"/>
            <a:ext cx="8228013" cy="8112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chemeClr val="tx2"/>
                </a:solidFill>
                <a:latin typeface="Calibri" pitchFamily="34" charset="0"/>
                <a:ea typeface="Calibri" pitchFamily="34" charset="0"/>
                <a:cs typeface="Calibri" pitchFamily="34" charset="0"/>
              </a:rPr>
              <a:t>What are your life priorities?</a:t>
            </a:r>
            <a:endParaRPr kumimoji="0" lang="en-US" sz="2400" b="0" i="0" u="none" strike="noStrike" kern="1200" cap="none" spc="0" normalizeH="0" baseline="0" noProof="0" dirty="0">
              <a:ln>
                <a:noFill/>
              </a:ln>
              <a:solidFill>
                <a:schemeClr val="tx2"/>
              </a:solidFill>
              <a:effectLst/>
              <a:uLnTx/>
              <a:uFillTx/>
              <a:latin typeface="Calibri" pitchFamily="34" charset="0"/>
              <a:ea typeface="Calibri" pitchFamily="34" charset="0"/>
              <a:cs typeface="Calibri" pitchFamily="34" charset="0"/>
            </a:endParaRPr>
          </a:p>
        </p:txBody>
      </p:sp>
      <p:pic>
        <p:nvPicPr>
          <p:cNvPr id="3" name="Picture 2" descr="7 Life Priorities RGB - 2014-10-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67" y="1138428"/>
            <a:ext cx="7951730" cy="4576572"/>
          </a:xfrm>
          <a:prstGeom prst="rect">
            <a:avLst/>
          </a:prstGeom>
        </p:spPr>
      </p:pic>
    </p:spTree>
    <p:extLst>
      <p:ext uri="{BB962C8B-B14F-4D97-AF65-F5344CB8AC3E}">
        <p14:creationId xmlns:p14="http://schemas.microsoft.com/office/powerpoint/2010/main" val="382344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113-07648764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7621"/>
            <a:ext cx="9144000" cy="5986610"/>
          </a:xfrm>
          <a:prstGeom prst="rect">
            <a:avLst/>
          </a:prstGeom>
        </p:spPr>
      </p:pic>
      <p:pic>
        <p:nvPicPr>
          <p:cNvPr id="3" name="Picture 2"/>
          <p:cNvPicPr>
            <a:picLocks noChangeAspect="1"/>
          </p:cNvPicPr>
          <p:nvPr/>
        </p:nvPicPr>
        <p:blipFill>
          <a:blip r:embed="rId4"/>
          <a:stretch>
            <a:fillRect/>
          </a:stretch>
        </p:blipFill>
        <p:spPr>
          <a:xfrm>
            <a:off x="-2079" y="948260"/>
            <a:ext cx="4816257" cy="2036240"/>
          </a:xfrm>
          <a:prstGeom prst="rect">
            <a:avLst/>
          </a:prstGeom>
        </p:spPr>
      </p:pic>
      <p:sp>
        <p:nvSpPr>
          <p:cNvPr id="9" name="Rectangle 5"/>
          <p:cNvSpPr>
            <a:spLocks noChangeArrowheads="1"/>
          </p:cNvSpPr>
          <p:nvPr/>
        </p:nvSpPr>
        <p:spPr bwMode="gray">
          <a:xfrm>
            <a:off x="2047091" y="970652"/>
            <a:ext cx="2674742" cy="2013848"/>
          </a:xfrm>
          <a:prstGeom prst="rect">
            <a:avLst/>
          </a:prstGeom>
          <a:noFill/>
          <a:ln w="9525">
            <a:noFill/>
            <a:miter lim="800000"/>
            <a:headEnd/>
            <a:tailEnd/>
          </a:ln>
        </p:spPr>
        <p:txBody>
          <a:bodyPr lIns="137160" tIns="137160"/>
          <a:lstStyle/>
          <a:p>
            <a:pPr>
              <a:spcAft>
                <a:spcPts val="600"/>
              </a:spcAft>
            </a:pPr>
            <a:r>
              <a:rPr lang="en-US" sz="2800" dirty="0">
                <a:solidFill>
                  <a:srgbClr val="F2F2F2"/>
                </a:solidFill>
                <a:latin typeface="Calibri"/>
                <a:cs typeface="Calibri"/>
              </a:rPr>
              <a:t>Help fund my children’s or grandchildren’s education</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7739" y="1228462"/>
            <a:ext cx="1498228" cy="149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5305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041400"/>
            <a:ext cx="8661400" cy="4864100"/>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10" name="Rectangle 9"/>
          <p:cNvSpPr/>
          <p:nvPr/>
        </p:nvSpPr>
        <p:spPr bwMode="auto">
          <a:xfrm>
            <a:off x="0" y="1041400"/>
            <a:ext cx="8661400" cy="368300"/>
          </a:xfrm>
          <a:prstGeom prst="rect">
            <a:avLst/>
          </a:prstGeom>
          <a:solidFill>
            <a:schemeClr val="tx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7" name="TextBox 6"/>
          <p:cNvSpPr txBox="1"/>
          <p:nvPr/>
        </p:nvSpPr>
        <p:spPr>
          <a:xfrm>
            <a:off x="2541873" y="6073814"/>
            <a:ext cx="5903627" cy="553998"/>
          </a:xfrm>
          <a:prstGeom prst="rect">
            <a:avLst/>
          </a:prstGeom>
          <a:noFill/>
        </p:spPr>
        <p:txBody>
          <a:bodyPr wrap="square" rtlCol="0">
            <a:spAutoFit/>
          </a:bodyPr>
          <a:lstStyle/>
          <a:p>
            <a:pPr>
              <a:spcBef>
                <a:spcPct val="50000"/>
              </a:spcBef>
            </a:pPr>
            <a:r>
              <a:rPr lang="en-US" sz="1000" dirty="0">
                <a:latin typeface="+mj-lt"/>
                <a:cs typeface="Calibri"/>
              </a:rPr>
              <a:t>Source: Bureau of Labor Statistics, bls.gov; Table 5. Quartiles and selected deciles of usual weekly earnings of </a:t>
            </a:r>
            <a:br>
              <a:rPr lang="en-US" sz="1000" dirty="0">
                <a:latin typeface="+mj-lt"/>
                <a:cs typeface="Calibri"/>
              </a:rPr>
            </a:br>
            <a:r>
              <a:rPr lang="en-US" sz="1000" dirty="0">
                <a:latin typeface="+mj-lt"/>
                <a:cs typeface="Calibri"/>
              </a:rPr>
              <a:t>full-time wage and salary workers by selected characteristics, 4th quarter 2015 averages, not seasonally adjusted. </a:t>
            </a:r>
            <a:r>
              <a:rPr lang="en-US" sz="1000" dirty="0">
                <a:latin typeface="+mj-lt"/>
              </a:rPr>
              <a:t>Weekly amounts multiplied by 52 to get annual totals shown on chart.</a:t>
            </a:r>
            <a:endParaRPr lang="en-US" sz="1000" dirty="0">
              <a:latin typeface="+mj-lt"/>
              <a:cs typeface="Calibri"/>
            </a:endParaRPr>
          </a:p>
        </p:txBody>
      </p:sp>
      <p:sp>
        <p:nvSpPr>
          <p:cNvPr id="2" name="Title 1"/>
          <p:cNvSpPr>
            <a:spLocks noGrp="1"/>
          </p:cNvSpPr>
          <p:nvPr>
            <p:ph type="title"/>
          </p:nvPr>
        </p:nvSpPr>
        <p:spPr/>
        <p:txBody>
          <a:bodyPr/>
          <a:lstStyle/>
          <a:p>
            <a:r>
              <a:rPr lang="en-US" dirty="0"/>
              <a:t>A college degree leads to higher income</a:t>
            </a:r>
          </a:p>
        </p:txBody>
      </p:sp>
      <p:graphicFrame>
        <p:nvGraphicFramePr>
          <p:cNvPr id="3" name="Chart 2"/>
          <p:cNvGraphicFramePr/>
          <p:nvPr>
            <p:extLst>
              <p:ext uri="{D42A27DB-BD31-4B8C-83A1-F6EECF244321}">
                <p14:modId xmlns:p14="http://schemas.microsoft.com/office/powerpoint/2010/main" val="2249527160"/>
              </p:ext>
            </p:extLst>
          </p:nvPr>
        </p:nvGraphicFramePr>
        <p:xfrm>
          <a:off x="406400" y="1397000"/>
          <a:ext cx="8039100" cy="44831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454532" y="1030288"/>
            <a:ext cx="8228013" cy="4810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1" fontAlgn="base" hangingPunct="1">
              <a:spcBef>
                <a:spcPct val="0"/>
              </a:spcBef>
              <a:spcAft>
                <a:spcPct val="0"/>
              </a:spcAft>
              <a:defRPr sz="2400" kern="1200">
                <a:solidFill>
                  <a:schemeClr val="tx2"/>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9pPr>
          </a:lstStyle>
          <a:p>
            <a:r>
              <a:rPr lang="en-US" sz="1800" b="1" dirty="0">
                <a:solidFill>
                  <a:schemeClr val="bg1"/>
                </a:solidFill>
              </a:rPr>
              <a:t>Usual annual earnings of wage and salary workers, fourth quarter 2015</a:t>
            </a:r>
          </a:p>
        </p:txBody>
      </p:sp>
    </p:spTree>
    <p:extLst>
      <p:ext uri="{BB962C8B-B14F-4D97-AF65-F5344CB8AC3E}">
        <p14:creationId xmlns:p14="http://schemas.microsoft.com/office/powerpoint/2010/main" val="35720125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496" y="6360734"/>
            <a:ext cx="5796279" cy="246221"/>
          </a:xfrm>
          <a:prstGeom prst="rect">
            <a:avLst/>
          </a:prstGeom>
          <a:noFill/>
        </p:spPr>
        <p:txBody>
          <a:bodyPr wrap="square" rtlCol="0">
            <a:spAutoFit/>
          </a:bodyPr>
          <a:lstStyle/>
          <a:p>
            <a:pPr>
              <a:spcBef>
                <a:spcPct val="50000"/>
              </a:spcBef>
              <a:buClrTx/>
              <a:buFontTx/>
              <a:buNone/>
            </a:pPr>
            <a:r>
              <a:rPr lang="en-US" sz="1000" dirty="0">
                <a:latin typeface="Calibri"/>
                <a:cs typeface="Calibri"/>
              </a:rPr>
              <a:t>Source: www.collegeboard.org. College Cost Calculator as of March 2016.</a:t>
            </a:r>
          </a:p>
        </p:txBody>
      </p:sp>
      <p:sp>
        <p:nvSpPr>
          <p:cNvPr id="2" name="Title 1"/>
          <p:cNvSpPr>
            <a:spLocks noGrp="1"/>
          </p:cNvSpPr>
          <p:nvPr>
            <p:ph type="title"/>
          </p:nvPr>
        </p:nvSpPr>
        <p:spPr/>
        <p:txBody>
          <a:bodyPr/>
          <a:lstStyle/>
          <a:p>
            <a:r>
              <a:rPr lang="en-US" dirty="0"/>
              <a:t>Which grows faster? Your children or college costs?</a:t>
            </a:r>
          </a:p>
        </p:txBody>
      </p:sp>
      <p:sp>
        <p:nvSpPr>
          <p:cNvPr id="6" name="Rectangle 5"/>
          <p:cNvSpPr/>
          <p:nvPr/>
        </p:nvSpPr>
        <p:spPr bwMode="auto">
          <a:xfrm>
            <a:off x="0" y="1041400"/>
            <a:ext cx="8661400" cy="4864100"/>
          </a:xfrm>
          <a:prstGeom prst="rect">
            <a:avLst/>
          </a:prstGeom>
          <a:solidFill>
            <a:srgbClr val="EBE7DD"/>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8" name="Rectangle 7"/>
          <p:cNvSpPr/>
          <p:nvPr/>
        </p:nvSpPr>
        <p:spPr bwMode="auto">
          <a:xfrm>
            <a:off x="0" y="1041400"/>
            <a:ext cx="8661400" cy="698500"/>
          </a:xfrm>
          <a:prstGeom prst="rect">
            <a:avLst/>
          </a:prstGeom>
          <a:solidFill>
            <a:schemeClr val="tx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11" name="Title 1"/>
          <p:cNvSpPr txBox="1">
            <a:spLocks/>
          </p:cNvSpPr>
          <p:nvPr/>
        </p:nvSpPr>
        <p:spPr bwMode="auto">
          <a:xfrm>
            <a:off x="454533" y="1041400"/>
            <a:ext cx="7482968" cy="6985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400" kern="1200">
                <a:solidFill>
                  <a:schemeClr val="tx2"/>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9pPr>
          </a:lstStyle>
          <a:p>
            <a:r>
              <a:rPr lang="en-US" sz="1800" b="1" dirty="0">
                <a:solidFill>
                  <a:schemeClr val="bg1"/>
                </a:solidFill>
              </a:rPr>
              <a:t>Four-year cost of college is going up</a:t>
            </a:r>
          </a:p>
        </p:txBody>
      </p:sp>
      <p:grpSp>
        <p:nvGrpSpPr>
          <p:cNvPr id="3" name="Group 2"/>
          <p:cNvGrpSpPr/>
          <p:nvPr/>
        </p:nvGrpSpPr>
        <p:grpSpPr>
          <a:xfrm>
            <a:off x="1295400" y="1873042"/>
            <a:ext cx="6536267" cy="3833053"/>
            <a:chOff x="1295400" y="1873042"/>
            <a:chExt cx="6536267" cy="3833053"/>
          </a:xfrm>
        </p:grpSpPr>
        <p:pic>
          <p:nvPicPr>
            <p:cNvPr id="9" name="Picture 8" descr="college-cos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873042"/>
              <a:ext cx="6536267" cy="3833053"/>
            </a:xfrm>
            <a:prstGeom prst="rect">
              <a:avLst/>
            </a:prstGeom>
          </p:spPr>
        </p:pic>
        <p:sp>
          <p:nvSpPr>
            <p:cNvPr id="4" name="TextBox 3"/>
            <p:cNvSpPr txBox="1"/>
            <p:nvPr/>
          </p:nvSpPr>
          <p:spPr>
            <a:xfrm rot="16200000">
              <a:off x="1863448" y="4902545"/>
              <a:ext cx="573091" cy="276999"/>
            </a:xfrm>
            <a:prstGeom prst="rect">
              <a:avLst/>
            </a:prstGeom>
            <a:solidFill>
              <a:srgbClr val="EBE7DD"/>
            </a:solidFill>
          </p:spPr>
          <p:txBody>
            <a:bodyPr wrap="square" lIns="0" tIns="0" rIns="0" bIns="0" rtlCol="0">
              <a:noAutofit/>
            </a:bodyPr>
            <a:lstStyle/>
            <a:p>
              <a:r>
                <a:rPr lang="en-US" sz="1400" b="1" dirty="0">
                  <a:solidFill>
                    <a:schemeClr val="accent6"/>
                  </a:solidFill>
                  <a:latin typeface="Calibri" panose="020F0502020204030204" pitchFamily="34" charset="0"/>
                </a:rPr>
                <a:t>2016</a:t>
              </a:r>
            </a:p>
          </p:txBody>
        </p:sp>
        <p:sp>
          <p:nvSpPr>
            <p:cNvPr id="10" name="TextBox 9"/>
            <p:cNvSpPr txBox="1"/>
            <p:nvPr/>
          </p:nvSpPr>
          <p:spPr>
            <a:xfrm rot="16200000">
              <a:off x="3068267" y="4902545"/>
              <a:ext cx="573091" cy="276999"/>
            </a:xfrm>
            <a:prstGeom prst="rect">
              <a:avLst/>
            </a:prstGeom>
            <a:solidFill>
              <a:srgbClr val="EBE7DD"/>
            </a:solidFill>
          </p:spPr>
          <p:txBody>
            <a:bodyPr wrap="square" lIns="0" tIns="0" rIns="0" bIns="0" rtlCol="0">
              <a:noAutofit/>
            </a:bodyPr>
            <a:lstStyle/>
            <a:p>
              <a:r>
                <a:rPr lang="en-US" sz="1400" b="1" dirty="0">
                  <a:solidFill>
                    <a:schemeClr val="accent6"/>
                  </a:solidFill>
                  <a:latin typeface="Calibri" panose="020F0502020204030204" pitchFamily="34" charset="0"/>
                </a:rPr>
                <a:t>2034</a:t>
              </a:r>
            </a:p>
          </p:txBody>
        </p:sp>
        <p:sp>
          <p:nvSpPr>
            <p:cNvPr id="12" name="TextBox 11"/>
            <p:cNvSpPr txBox="1"/>
            <p:nvPr/>
          </p:nvSpPr>
          <p:spPr>
            <a:xfrm rot="16200000">
              <a:off x="5445340" y="4902545"/>
              <a:ext cx="573091" cy="276999"/>
            </a:xfrm>
            <a:prstGeom prst="rect">
              <a:avLst/>
            </a:prstGeom>
            <a:solidFill>
              <a:srgbClr val="EBE7DD"/>
            </a:solidFill>
          </p:spPr>
          <p:txBody>
            <a:bodyPr wrap="square" lIns="0" tIns="0" rIns="0" bIns="0" rtlCol="0">
              <a:noAutofit/>
            </a:bodyPr>
            <a:lstStyle/>
            <a:p>
              <a:r>
                <a:rPr lang="en-US" sz="1400" b="1" dirty="0">
                  <a:solidFill>
                    <a:schemeClr val="accent6"/>
                  </a:solidFill>
                  <a:latin typeface="Calibri" panose="020F0502020204030204" pitchFamily="34" charset="0"/>
                </a:rPr>
                <a:t>2016</a:t>
              </a:r>
            </a:p>
          </p:txBody>
        </p:sp>
        <p:sp>
          <p:nvSpPr>
            <p:cNvPr id="13" name="TextBox 12"/>
            <p:cNvSpPr txBox="1"/>
            <p:nvPr/>
          </p:nvSpPr>
          <p:spPr>
            <a:xfrm rot="16200000">
              <a:off x="6804833" y="4902545"/>
              <a:ext cx="573091" cy="276999"/>
            </a:xfrm>
            <a:prstGeom prst="rect">
              <a:avLst/>
            </a:prstGeom>
            <a:solidFill>
              <a:srgbClr val="EBE7DD"/>
            </a:solidFill>
          </p:spPr>
          <p:txBody>
            <a:bodyPr wrap="square" lIns="0" tIns="0" rIns="0" bIns="0" rtlCol="0">
              <a:noAutofit/>
            </a:bodyPr>
            <a:lstStyle/>
            <a:p>
              <a:r>
                <a:rPr lang="en-US" sz="1400" b="1" dirty="0">
                  <a:solidFill>
                    <a:schemeClr val="accent6"/>
                  </a:solidFill>
                  <a:latin typeface="Calibri" panose="020F0502020204030204" pitchFamily="34" charset="0"/>
                </a:rPr>
                <a:t>2034</a:t>
              </a:r>
            </a:p>
          </p:txBody>
        </p:sp>
      </p:grpSp>
    </p:spTree>
    <p:extLst>
      <p:ext uri="{BB962C8B-B14F-4D97-AF65-F5344CB8AC3E}">
        <p14:creationId xmlns:p14="http://schemas.microsoft.com/office/powerpoint/2010/main" val="6304681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372844" y="674071"/>
            <a:ext cx="8412163" cy="825060"/>
          </a:xfrm>
          <a:prstGeom prst="rect">
            <a:avLst/>
          </a:prstGeom>
          <a:solidFill>
            <a:srgbClr val="EBE7DD"/>
          </a:solidFill>
          <a:ln>
            <a:noFill/>
          </a:ln>
          <a:extLst>
            <a:ext uri="{91240B29-F687-4F45-9708-019B960494DF}">
              <a14:hiddenLine xmlns:a14="http://schemas.microsoft.com/office/drawing/2010/main" w="9525" algn="ctr">
                <a:solidFill>
                  <a:srgbClr val="000000"/>
                </a:solidFill>
                <a:round/>
                <a:headEnd/>
                <a:tailEnd/>
              </a14:hiddenLine>
            </a:ext>
          </a:extLst>
        </p:spPr>
        <p:txBody>
          <a:bodyPr lIns="274320" tIns="0" rIns="274320" bIns="0" anchor="ct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eaLnBrk="1" hangingPunct="1">
              <a:buFont typeface="Lucida Grande"/>
              <a:buNone/>
            </a:pPr>
            <a:r>
              <a:rPr lang="en-US" altLang="en-US" sz="3200" dirty="0" smtClean="0">
                <a:solidFill>
                  <a:schemeClr val="tx2"/>
                </a:solidFill>
                <a:latin typeface="Calibri" pitchFamily="34" charset="0"/>
              </a:rPr>
              <a:t>Sources of financing</a:t>
            </a:r>
            <a:endParaRPr lang="en-US" altLang="en-US" sz="3200" dirty="0">
              <a:solidFill>
                <a:schemeClr val="tx2"/>
              </a:solidFill>
              <a:latin typeface="Calibri" pitchFamily="34" charset="0"/>
            </a:endParaRPr>
          </a:p>
        </p:txBody>
      </p:sp>
      <p:sp>
        <p:nvSpPr>
          <p:cNvPr id="11" name="Rectangle 10"/>
          <p:cNvSpPr>
            <a:spLocks noChangeArrowheads="1"/>
          </p:cNvSpPr>
          <p:nvPr/>
        </p:nvSpPr>
        <p:spPr bwMode="auto">
          <a:xfrm>
            <a:off x="379770" y="1713040"/>
            <a:ext cx="8397299" cy="800602"/>
          </a:xfrm>
          <a:prstGeom prst="rect">
            <a:avLst/>
          </a:prstGeom>
          <a:solidFill>
            <a:srgbClr val="EBE7DD"/>
          </a:solidFill>
          <a:ln>
            <a:noFill/>
          </a:ln>
          <a:extLst>
            <a:ext uri="{91240B29-F687-4F45-9708-019B960494DF}">
              <a14:hiddenLine xmlns:a14="http://schemas.microsoft.com/office/drawing/2010/main" w="9525" algn="ctr">
                <a:solidFill>
                  <a:srgbClr val="000000"/>
                </a:solidFill>
                <a:round/>
                <a:headEnd/>
                <a:tailEnd/>
              </a14:hiddenLine>
            </a:ext>
          </a:extLst>
        </p:spPr>
        <p:txBody>
          <a:bodyPr lIns="274320" tIns="0" rIns="274320" bIns="0" anchor="ct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eaLnBrk="1" hangingPunct="1">
              <a:buClr>
                <a:schemeClr val="bg2"/>
              </a:buClr>
              <a:buSzPct val="70000"/>
            </a:pPr>
            <a:r>
              <a:rPr lang="en-US" altLang="en-US" sz="3200" dirty="0">
                <a:solidFill>
                  <a:schemeClr val="tx2"/>
                </a:solidFill>
                <a:latin typeface="Calibri" pitchFamily="34" charset="0"/>
              </a:rPr>
              <a:t>Tax-advantaged education funding vehicles</a:t>
            </a:r>
          </a:p>
        </p:txBody>
      </p:sp>
      <p:sp>
        <p:nvSpPr>
          <p:cNvPr id="12" name="Rectangle 11"/>
          <p:cNvSpPr>
            <a:spLocks noChangeArrowheads="1"/>
          </p:cNvSpPr>
          <p:nvPr/>
        </p:nvSpPr>
        <p:spPr bwMode="auto">
          <a:xfrm>
            <a:off x="365916" y="2723952"/>
            <a:ext cx="8404225" cy="961071"/>
          </a:xfrm>
          <a:prstGeom prst="rect">
            <a:avLst/>
          </a:prstGeom>
          <a:solidFill>
            <a:srgbClr val="EBE7DD"/>
          </a:solidFill>
          <a:ln>
            <a:noFill/>
          </a:ln>
          <a:extLst>
            <a:ext uri="{91240B29-F687-4F45-9708-019B960494DF}">
              <a14:hiddenLine xmlns:a14="http://schemas.microsoft.com/office/drawing/2010/main" w="9525" algn="ctr">
                <a:solidFill>
                  <a:srgbClr val="000000"/>
                </a:solidFill>
                <a:round/>
                <a:headEnd/>
                <a:tailEnd/>
              </a14:hiddenLine>
            </a:ext>
          </a:extLst>
        </p:spPr>
        <p:txBody>
          <a:bodyPr lIns="274320" tIns="0" rIns="274320" bIns="0" anchor="ct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eaLnBrk="1" hangingPunct="1">
              <a:buClr>
                <a:schemeClr val="bg2"/>
              </a:buClr>
              <a:buSzPct val="70000"/>
            </a:pPr>
            <a:r>
              <a:rPr lang="en-US" altLang="en-US" sz="3200" dirty="0">
                <a:solidFill>
                  <a:schemeClr val="tx2"/>
                </a:solidFill>
                <a:latin typeface="Calibri" pitchFamily="34" charset="0"/>
              </a:rPr>
              <a:t>E</a:t>
            </a:r>
            <a:r>
              <a:rPr lang="en-US" altLang="en-US" sz="3200" dirty="0" smtClean="0">
                <a:solidFill>
                  <a:schemeClr val="tx2"/>
                </a:solidFill>
                <a:latin typeface="Calibri" pitchFamily="34" charset="0"/>
              </a:rPr>
              <a:t>ach vehicle’s affect on financial aid calculations</a:t>
            </a:r>
            <a:endParaRPr lang="en-US" altLang="en-US" sz="3200" dirty="0">
              <a:solidFill>
                <a:schemeClr val="tx2"/>
              </a:solidFill>
              <a:latin typeface="Calibri" pitchFamily="34" charset="0"/>
            </a:endParaRPr>
          </a:p>
        </p:txBody>
      </p:sp>
      <p:sp>
        <p:nvSpPr>
          <p:cNvPr id="16389" name="Title 3"/>
          <p:cNvSpPr txBox="1">
            <a:spLocks/>
          </p:cNvSpPr>
          <p:nvPr/>
        </p:nvSpPr>
        <p:spPr bwMode="auto">
          <a:xfrm>
            <a:off x="454023" y="158348"/>
            <a:ext cx="822801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2400" dirty="0">
                <a:solidFill>
                  <a:schemeClr val="tx2"/>
                </a:solidFill>
                <a:latin typeface="Calibri" pitchFamily="34" charset="0"/>
              </a:rPr>
              <a:t>Today’s discussion</a:t>
            </a:r>
          </a:p>
        </p:txBody>
      </p:sp>
      <p:sp>
        <p:nvSpPr>
          <p:cNvPr id="6" name="Rectangle 5"/>
          <p:cNvSpPr>
            <a:spLocks noChangeArrowheads="1"/>
          </p:cNvSpPr>
          <p:nvPr/>
        </p:nvSpPr>
        <p:spPr bwMode="auto">
          <a:xfrm>
            <a:off x="372844" y="3900299"/>
            <a:ext cx="8404225" cy="794269"/>
          </a:xfrm>
          <a:prstGeom prst="rect">
            <a:avLst/>
          </a:prstGeom>
          <a:solidFill>
            <a:srgbClr val="EBE7DD"/>
          </a:solidFill>
          <a:ln>
            <a:noFill/>
          </a:ln>
          <a:extLst>
            <a:ext uri="{91240B29-F687-4F45-9708-019B960494DF}">
              <a14:hiddenLine xmlns:a14="http://schemas.microsoft.com/office/drawing/2010/main" w="9525" algn="ctr">
                <a:solidFill>
                  <a:srgbClr val="000000"/>
                </a:solidFill>
                <a:round/>
                <a:headEnd/>
                <a:tailEnd/>
              </a14:hiddenLine>
            </a:ext>
          </a:extLst>
        </p:spPr>
        <p:txBody>
          <a:bodyPr lIns="274320" tIns="0" rIns="274320" bIns="0" anchor="ct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eaLnBrk="1" hangingPunct="1">
              <a:buClr>
                <a:schemeClr val="bg2"/>
              </a:buClr>
              <a:buSzPct val="70000"/>
            </a:pPr>
            <a:r>
              <a:rPr lang="en-US" altLang="en-US" sz="3200" dirty="0">
                <a:solidFill>
                  <a:schemeClr val="tx2"/>
                </a:solidFill>
                <a:latin typeface="Calibri" pitchFamily="34" charset="0"/>
              </a:rPr>
              <a:t>A potential estate planning strategy </a:t>
            </a:r>
          </a:p>
        </p:txBody>
      </p:sp>
      <p:sp>
        <p:nvSpPr>
          <p:cNvPr id="7" name="Rectangle 6"/>
          <p:cNvSpPr>
            <a:spLocks noChangeArrowheads="1"/>
          </p:cNvSpPr>
          <p:nvPr/>
        </p:nvSpPr>
        <p:spPr bwMode="auto">
          <a:xfrm>
            <a:off x="380782" y="4909844"/>
            <a:ext cx="8404225" cy="793405"/>
          </a:xfrm>
          <a:prstGeom prst="rect">
            <a:avLst/>
          </a:prstGeom>
          <a:solidFill>
            <a:srgbClr val="EBE7DD"/>
          </a:solidFill>
          <a:ln>
            <a:noFill/>
          </a:ln>
          <a:extLst>
            <a:ext uri="{91240B29-F687-4F45-9708-019B960494DF}">
              <a14:hiddenLine xmlns:a14="http://schemas.microsoft.com/office/drawing/2010/main" w="9525" algn="ctr">
                <a:solidFill>
                  <a:srgbClr val="000000"/>
                </a:solidFill>
                <a:round/>
                <a:headEnd/>
                <a:tailEnd/>
              </a14:hiddenLine>
            </a:ext>
          </a:extLst>
        </p:spPr>
        <p:txBody>
          <a:bodyPr lIns="274320" tIns="0" rIns="274320" bIns="0" anchor="ctr"/>
          <a:lstStyle>
            <a:lvl1pPr marL="342900" indent="-342900"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eaLnBrk="1" hangingPunct="1">
              <a:buClr>
                <a:schemeClr val="bg2"/>
              </a:buClr>
              <a:buSzPct val="70000"/>
            </a:pPr>
            <a:r>
              <a:rPr lang="en-US" altLang="en-US" sz="3200">
                <a:solidFill>
                  <a:schemeClr val="tx2"/>
                </a:solidFill>
                <a:latin typeface="Calibri" pitchFamily="34" charset="0"/>
              </a:rPr>
              <a:t>Resources</a:t>
            </a:r>
            <a:endParaRPr lang="en-US" altLang="en-US" sz="3200" i="1" dirty="0">
              <a:solidFill>
                <a:schemeClr val="tx2"/>
              </a:solidFill>
              <a:latin typeface="Calibri" pitchFamily="34" charset="0"/>
            </a:endParaRPr>
          </a:p>
        </p:txBody>
      </p:sp>
    </p:spTree>
    <p:extLst>
      <p:ext uri="{BB962C8B-B14F-4D97-AF65-F5344CB8AC3E}">
        <p14:creationId xmlns:p14="http://schemas.microsoft.com/office/powerpoint/2010/main" val="3376761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4532" y="319088"/>
            <a:ext cx="8228013" cy="540604"/>
          </a:xfrm>
        </p:spPr>
        <p:txBody>
          <a:bodyPr/>
          <a:lstStyle/>
          <a:p>
            <a:pPr>
              <a:defRPr/>
            </a:pPr>
            <a:r>
              <a:rPr lang="en-US" kern="0" dirty="0"/>
              <a:t>How the average family pays for college</a:t>
            </a:r>
            <a:endParaRPr lang="en-US" i="1" kern="0" dirty="0"/>
          </a:p>
        </p:txBody>
      </p:sp>
      <p:sp>
        <p:nvSpPr>
          <p:cNvPr id="14" name="Text Box 39"/>
          <p:cNvSpPr txBox="1">
            <a:spLocks noChangeArrowheads="1"/>
          </p:cNvSpPr>
          <p:nvPr/>
        </p:nvSpPr>
        <p:spPr bwMode="auto">
          <a:xfrm>
            <a:off x="2092014" y="6208037"/>
            <a:ext cx="5553319" cy="400110"/>
          </a:xfrm>
          <a:prstGeom prst="rect">
            <a:avLst/>
          </a:prstGeom>
          <a:noFill/>
          <a:ln w="9525">
            <a:noFill/>
            <a:miter lim="800000"/>
            <a:headEnd/>
            <a:tailEnd/>
          </a:ln>
        </p:spPr>
        <p:txBody>
          <a:bodyPr wrap="square">
            <a:spAutoFit/>
          </a:bodyPr>
          <a:lstStyle/>
          <a:p>
            <a:pPr>
              <a:spcBef>
                <a:spcPct val="50000"/>
              </a:spcBef>
              <a:buClrTx/>
              <a:buFontTx/>
              <a:buNone/>
            </a:pPr>
            <a:r>
              <a:rPr lang="en-US" sz="1000" dirty="0">
                <a:latin typeface="Calibri"/>
                <a:cs typeface="Calibri"/>
              </a:rPr>
              <a:t>Source: </a:t>
            </a:r>
            <a:r>
              <a:rPr lang="en-US" sz="1000" dirty="0" err="1">
                <a:latin typeface="Calibri"/>
                <a:cs typeface="Calibri"/>
              </a:rPr>
              <a:t>Ipsos</a:t>
            </a:r>
            <a:r>
              <a:rPr lang="en-US" sz="1000" dirty="0">
                <a:latin typeface="Calibri"/>
                <a:cs typeface="Calibri"/>
              </a:rPr>
              <a:t> Public Affairs/Sallie Mae’s How America Pays for College 2015 study: How the Typical Family Pays for College, 2014-15.</a:t>
            </a:r>
          </a:p>
        </p:txBody>
      </p:sp>
      <p:sp>
        <p:nvSpPr>
          <p:cNvPr id="7" name="Rectangle 6"/>
          <p:cNvSpPr/>
          <p:nvPr/>
        </p:nvSpPr>
        <p:spPr bwMode="auto">
          <a:xfrm>
            <a:off x="0" y="1041399"/>
            <a:ext cx="8661400" cy="4872851"/>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8" name="Rectangle 7"/>
          <p:cNvSpPr/>
          <p:nvPr/>
        </p:nvSpPr>
        <p:spPr bwMode="auto">
          <a:xfrm>
            <a:off x="-24746" y="1041400"/>
            <a:ext cx="8686147" cy="469900"/>
          </a:xfrm>
          <a:prstGeom prst="rect">
            <a:avLst/>
          </a:prstGeom>
          <a:solidFill>
            <a:schemeClr val="tx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anose="020F0502020204030204" pitchFamily="34" charset="0"/>
            </a:endParaRPr>
          </a:p>
        </p:txBody>
      </p:sp>
      <p:sp>
        <p:nvSpPr>
          <p:cNvPr id="9" name="Title 1"/>
          <p:cNvSpPr txBox="1">
            <a:spLocks/>
          </p:cNvSpPr>
          <p:nvPr/>
        </p:nvSpPr>
        <p:spPr bwMode="auto">
          <a:xfrm>
            <a:off x="454533" y="1054100"/>
            <a:ext cx="7482968" cy="4572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400" kern="1200">
                <a:solidFill>
                  <a:schemeClr val="tx2"/>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2400">
                <a:solidFill>
                  <a:srgbClr val="012169"/>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a:solidFill>
                  <a:srgbClr val="0073CF"/>
                </a:solidFill>
                <a:latin typeface="Arial" charset="0"/>
                <a:ea typeface="ＭＳ Ｐゴシック" charset="0"/>
                <a:cs typeface="ＭＳ Ｐゴシック" charset="0"/>
              </a:defRPr>
            </a:lvl9pPr>
          </a:lstStyle>
          <a:p>
            <a:r>
              <a:rPr lang="en-US" sz="1800" b="1" dirty="0">
                <a:solidFill>
                  <a:schemeClr val="bg1"/>
                </a:solidFill>
              </a:rPr>
              <a:t>Average percentage of total cost of attendance paid by source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l="12738" r="16789"/>
          <a:stretch/>
        </p:blipFill>
        <p:spPr>
          <a:xfrm>
            <a:off x="5016501" y="1502273"/>
            <a:ext cx="3644900" cy="4411978"/>
          </a:xfrm>
          <a:prstGeom prst="rect">
            <a:avLst/>
          </a:prstGeom>
        </p:spPr>
      </p:pic>
      <p:grpSp>
        <p:nvGrpSpPr>
          <p:cNvPr id="16" name="Group 15"/>
          <p:cNvGrpSpPr/>
          <p:nvPr/>
        </p:nvGrpSpPr>
        <p:grpSpPr>
          <a:xfrm>
            <a:off x="1018906" y="4224014"/>
            <a:ext cx="2961794" cy="1585918"/>
            <a:chOff x="3955463" y="4266920"/>
            <a:chExt cx="3312899" cy="1585918"/>
          </a:xfrm>
        </p:grpSpPr>
        <p:pic>
          <p:nvPicPr>
            <p:cNvPr id="17" name="Picture 16" descr="hat.png"/>
            <p:cNvPicPr>
              <a:picLocks noChangeAspect="1"/>
            </p:cNvPicPr>
            <p:nvPr/>
          </p:nvPicPr>
          <p:blipFill rotWithShape="1">
            <a:blip r:embed="rId4" cstate="print">
              <a:extLst>
                <a:ext uri="{28A0092B-C50C-407E-A947-70E740481C1C}">
                  <a14:useLocalDpi xmlns:a14="http://schemas.microsoft.com/office/drawing/2010/main" val="0"/>
                </a:ext>
              </a:extLst>
            </a:blip>
            <a:srcRect l="15191" t="61417" r="75479"/>
            <a:stretch/>
          </p:blipFill>
          <p:spPr>
            <a:xfrm>
              <a:off x="3955463" y="4267199"/>
              <a:ext cx="330200" cy="1569085"/>
            </a:xfrm>
            <a:prstGeom prst="rect">
              <a:avLst/>
            </a:prstGeom>
          </p:spPr>
        </p:pic>
        <p:sp>
          <p:nvSpPr>
            <p:cNvPr id="18" name="TextBox 17"/>
            <p:cNvSpPr txBox="1"/>
            <p:nvPr/>
          </p:nvSpPr>
          <p:spPr>
            <a:xfrm>
              <a:off x="4323027" y="4266920"/>
              <a:ext cx="2945335" cy="1585918"/>
            </a:xfrm>
            <a:prstGeom prst="rect">
              <a:avLst/>
            </a:prstGeom>
            <a:solidFill>
              <a:srgbClr val="EBE7DD"/>
            </a:solidFill>
          </p:spPr>
          <p:txBody>
            <a:bodyPr wrap="square" lIns="0" tIns="0" rIns="0" bIns="0" rtlCol="0">
              <a:noAutofit/>
            </a:bodyPr>
            <a:lstStyle/>
            <a:p>
              <a:pPr>
                <a:lnSpc>
                  <a:spcPts val="2080"/>
                </a:lnSpc>
              </a:pPr>
              <a:r>
                <a:rPr lang="en-US" sz="1400" dirty="0">
                  <a:solidFill>
                    <a:srgbClr val="000000"/>
                  </a:solidFill>
                  <a:latin typeface="Calibri" panose="020F0502020204030204" pitchFamily="34" charset="0"/>
                </a:rPr>
                <a:t>32% Parent Income &amp; Savings </a:t>
              </a:r>
            </a:p>
            <a:p>
              <a:pPr>
                <a:lnSpc>
                  <a:spcPts val="2080"/>
                </a:lnSpc>
              </a:pPr>
              <a:r>
                <a:rPr lang="en-US" sz="1400" dirty="0">
                  <a:solidFill>
                    <a:srgbClr val="000000"/>
                  </a:solidFill>
                  <a:latin typeface="Calibri" panose="020F0502020204030204" pitchFamily="34" charset="0"/>
                </a:rPr>
                <a:t>30% Grants &amp; Scholarships</a:t>
              </a:r>
            </a:p>
            <a:p>
              <a:pPr fontAlgn="base">
                <a:lnSpc>
                  <a:spcPts val="2080"/>
                </a:lnSpc>
                <a:spcBef>
                  <a:spcPct val="0"/>
                </a:spcBef>
                <a:spcAft>
                  <a:spcPct val="0"/>
                </a:spcAft>
              </a:pPr>
              <a:r>
                <a:rPr lang="en-US" sz="1400" dirty="0">
                  <a:solidFill>
                    <a:srgbClr val="000000"/>
                  </a:solidFill>
                  <a:latin typeface="Calibri" panose="020F0502020204030204" pitchFamily="34" charset="0"/>
                </a:rPr>
                <a:t>16% Student Borrowing</a:t>
              </a:r>
            </a:p>
            <a:p>
              <a:pPr fontAlgn="base">
                <a:lnSpc>
                  <a:spcPts val="2080"/>
                </a:lnSpc>
                <a:spcBef>
                  <a:spcPct val="0"/>
                </a:spcBef>
                <a:spcAft>
                  <a:spcPct val="0"/>
                </a:spcAft>
              </a:pPr>
              <a:r>
                <a:rPr lang="en-US" sz="1400" dirty="0">
                  <a:solidFill>
                    <a:srgbClr val="000000"/>
                  </a:solidFill>
                  <a:latin typeface="Calibri" panose="020F0502020204030204" pitchFamily="34" charset="0"/>
                </a:rPr>
                <a:t>11% Student Income &amp; Savings</a:t>
              </a:r>
            </a:p>
            <a:p>
              <a:pPr fontAlgn="base">
                <a:lnSpc>
                  <a:spcPts val="2080"/>
                </a:lnSpc>
                <a:spcBef>
                  <a:spcPct val="0"/>
                </a:spcBef>
                <a:spcAft>
                  <a:spcPct val="0"/>
                </a:spcAft>
              </a:pPr>
              <a:r>
                <a:rPr lang="en-US" sz="1400" dirty="0">
                  <a:solidFill>
                    <a:srgbClr val="000000"/>
                  </a:solidFill>
                  <a:latin typeface="Calibri" panose="020F0502020204030204" pitchFamily="34" charset="0"/>
                </a:rPr>
                <a:t>6% Parent Borrowing</a:t>
              </a:r>
            </a:p>
            <a:p>
              <a:pPr fontAlgn="base">
                <a:lnSpc>
                  <a:spcPts val="2080"/>
                </a:lnSpc>
                <a:spcBef>
                  <a:spcPct val="0"/>
                </a:spcBef>
                <a:spcAft>
                  <a:spcPct val="0"/>
                </a:spcAft>
              </a:pPr>
              <a:r>
                <a:rPr lang="en-US" sz="1400" dirty="0">
                  <a:solidFill>
                    <a:srgbClr val="000000"/>
                  </a:solidFill>
                  <a:latin typeface="Calibri" panose="020F0502020204030204" pitchFamily="34" charset="0"/>
                </a:rPr>
                <a:t>5% Relatives &amp; Friends</a:t>
              </a:r>
            </a:p>
          </p:txBody>
        </p:sp>
      </p:grpSp>
      <p:pic>
        <p:nvPicPr>
          <p:cNvPr id="2" name="Picture 1"/>
          <p:cNvPicPr>
            <a:picLocks noChangeAspect="1"/>
          </p:cNvPicPr>
          <p:nvPr/>
        </p:nvPicPr>
        <p:blipFill>
          <a:blip r:embed="rId5">
            <a:clrChange>
              <a:clrFrom>
                <a:srgbClr val="EDE7DD"/>
              </a:clrFrom>
              <a:clrTo>
                <a:srgbClr val="EDE7DD">
                  <a:alpha val="0"/>
                </a:srgbClr>
              </a:clrTo>
            </a:clrChange>
          </a:blip>
          <a:stretch>
            <a:fillRect/>
          </a:stretch>
        </p:blipFill>
        <p:spPr>
          <a:xfrm>
            <a:off x="893135" y="1667385"/>
            <a:ext cx="2863042" cy="2454036"/>
          </a:xfrm>
          <a:prstGeom prst="rect">
            <a:avLst/>
          </a:prstGeom>
        </p:spPr>
      </p:pic>
    </p:spTree>
    <p:extLst>
      <p:ext uri="{BB962C8B-B14F-4D97-AF65-F5344CB8AC3E}">
        <p14:creationId xmlns:p14="http://schemas.microsoft.com/office/powerpoint/2010/main" val="33372185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10-13-0240_A_Online_external">
  <a:themeElements>
    <a:clrScheme name="MLWM New">
      <a:dk1>
        <a:srgbClr val="000000"/>
      </a:dk1>
      <a:lt1>
        <a:srgbClr val="FFFFFF"/>
      </a:lt1>
      <a:dk2>
        <a:srgbClr val="0052C2"/>
      </a:dk2>
      <a:lt2>
        <a:srgbClr val="EBE7DD"/>
      </a:lt2>
      <a:accent1>
        <a:srgbClr val="012169"/>
      </a:accent1>
      <a:accent2>
        <a:srgbClr val="F9F8F5"/>
      </a:accent2>
      <a:accent3>
        <a:srgbClr val="EBE7DD"/>
      </a:accent3>
      <a:accent4>
        <a:srgbClr val="D1C9C0"/>
      </a:accent4>
      <a:accent5>
        <a:srgbClr val="A39382"/>
      </a:accent5>
      <a:accent6>
        <a:srgbClr val="857363"/>
      </a:accent6>
      <a:hlink>
        <a:srgbClr val="000000"/>
      </a:hlink>
      <a:folHlink>
        <a:srgbClr val="0121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ex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WMMaterials" ma:contentTypeID="0x01010024CBC609987FBA4DAA5A1BA1EA83F2F8020300FFFC10C957354E44BDD37DA965A8A442" ma:contentTypeVersion="35" ma:contentTypeDescription="" ma:contentTypeScope="" ma:versionID="088940b94dcf2dcbf143676c1edce23a">
  <xsd:schema xmlns:xsd="http://www.w3.org/2001/XMLSchema" xmlns:xs="http://www.w3.org/2001/XMLSchema" xmlns:p="http://schemas.microsoft.com/office/2006/metadata/properties" xmlns:ns1="http://schemas.microsoft.com/sharepoint/v3" xmlns:ns2="6d48ba6c-7636-493c-9511-d17f380baa4a" xmlns:ns3="http://schemas.microsoft.com/sharepoint/v3/fields" targetNamespace="http://schemas.microsoft.com/office/2006/metadata/properties" ma:root="true" ma:fieldsID="6dcf9112719f0cbe111d986e1b454e01" ns1:_="" ns2:_="" ns3:_="">
    <xsd:import namespace="http://schemas.microsoft.com/sharepoint/v3"/>
    <xsd:import namespace="6d48ba6c-7636-493c-9511-d17f380baa4a"/>
    <xsd:import namespace="http://schemas.microsoft.com/sharepoint/v3/fields"/>
    <xsd:element name="properties">
      <xsd:complexType>
        <xsd:sequence>
          <xsd:element name="documentManagement">
            <xsd:complexType>
              <xsd:all>
                <xsd:element ref="ns2:AccessCredentials" minOccurs="0"/>
                <xsd:element ref="ns2:RequireMarketingReviewCenterReview" minOccurs="0"/>
                <xsd:element ref="ns2:MarketingReviewCenterApprovalCertificateID" minOccurs="0"/>
                <xsd:element ref="ns2:ProvideAReasonForWhyNoMRCApprovalIsRequired" minOccurs="0"/>
                <xsd:element ref="ns2:ArchiveLocation" minOccurs="0"/>
                <xsd:element ref="ns2:ComplianceLegalReviewerName" minOccurs="0"/>
                <xsd:element ref="ns2:RPReviewerName" minOccurs="0"/>
                <xsd:element ref="ns2:IssueDate" minOccurs="0"/>
                <xsd:element ref="ns2:ExpirationDate" minOccurs="0"/>
                <xsd:element ref="ns2:PublishDate" minOccurs="0"/>
                <xsd:element ref="ns2:ContentOwnerEmailAddress" minOccurs="0"/>
                <xsd:element ref="ns2:ContentOwnerName" minOccurs="0"/>
                <xsd:element ref="ns2:ContentOwnersManager" minOccurs="0"/>
                <xsd:element ref="ns2:CustomErrorMessage" minOccurs="0"/>
                <xsd:element ref="ns2:HideFromSearch" minOccurs="0"/>
                <xsd:element ref="ns1:RoutingRuleDescription" minOccurs="0"/>
                <xsd:element ref="ns2:CampaignID" minOccurs="0"/>
                <xsd:element ref="ns2:CampaignName" minOccurs="0"/>
                <xsd:element ref="ns2:HighPriorityTask" minOccurs="0"/>
                <xsd:element ref="ns2:ReasonForHighPriorityTask" minOccurs="0"/>
                <xsd:element ref="ns1:URL" minOccurs="0"/>
                <xsd:element ref="ns3:_Publisher" minOccurs="0"/>
                <xsd:element ref="ns1:PublishingStartDate" minOccurs="0"/>
                <xsd:element ref="ns1:PublishingExpirationDate" minOccurs="0"/>
                <xsd:element ref="ns3:_DCDateCreated" minOccurs="0"/>
                <xsd:element ref="ns2:AssetDescription" minOccurs="0"/>
                <xsd:element ref="ns2:AssetType" minOccurs="0"/>
                <xsd:element ref="ns2:PushContent" minOccurs="0"/>
                <xsd:element ref="ns2:PushContentLocation" minOccurs="0"/>
                <xsd:element ref="ns2:NewsAndAlertsInformation" minOccurs="0"/>
                <xsd:element ref="ns2:NewsAndAlertsContentLocation" minOccurs="0"/>
                <xsd:element ref="ns2:UpdateDuration" minOccurs="0"/>
                <xsd:element ref="ns2:UpdateHeadlineForNewsAndAlertCarousel" minOccurs="0"/>
                <xsd:element ref="ns2:UpdateTeaserForNewsAndAlertCarousel" minOccurs="0"/>
                <xsd:element ref="ns2:ShortUpdateTextForNewsAndAlertsList" minOccurs="0"/>
                <xsd:element ref="ns2:LongUpdateTextForNewsAndAlertCarousel" minOccurs="0"/>
                <xsd:element ref="ns2:AlternateURLForNewsAndAlerts" minOccurs="0"/>
                <xsd:element ref="ns2:ImageForNewsAndAlerts" minOccurs="0"/>
                <xsd:element ref="ns2:n1ea8175875749a896ee72f53ca832d0" minOccurs="0"/>
                <xsd:element ref="ns2:TaxCatchAll" minOccurs="0"/>
                <xsd:element ref="ns2:TaxCatchAllLabel" minOccurs="0"/>
                <xsd:element ref="ns2:dbc2634808844628bca332f2ad4e6b27" minOccurs="0"/>
                <xsd:element ref="ns2:lcf079fd2205474aacb98bbe353a9ad6" minOccurs="0"/>
                <xsd:element ref="ns2:jfb0b495a22241d89132dbba03d6c68f" minOccurs="0"/>
                <xsd:element ref="ns2:Code" minOccurs="0"/>
                <xsd:element ref="ns2:OrderableOnline" minOccurs="0"/>
                <xsd:element ref="ns2:HowToOrder" minOccurs="0"/>
                <xsd:element ref="ns2:OtherOrderingInformation" minOccurs="0"/>
                <xsd:element ref="ns2:FulfillmentLocation" minOccurs="0"/>
                <xsd:element ref="ns2:FulfillmentProvider" minOccurs="0"/>
                <xsd:element ref="ns2:PrintVendor" minOccurs="0"/>
                <xsd:element ref="ns2:UnitPrice" minOccurs="0"/>
                <xsd:element ref="ns2:CreditCardRequired" minOccurs="0"/>
                <xsd:element ref="ns2:MaxQuantityPerOrder" minOccurs="0"/>
                <xsd:element ref="ns2:LowStockQuantityLevel" minOccurs="0"/>
                <xsd:element ref="ns2:PrintQuantity" minOccurs="0"/>
                <xsd:element ref="ns2:PackageSize" minOccurs="0"/>
                <xsd:element ref="ns2:MOLAvailableDate" minOccurs="0"/>
                <xsd:element ref="ns2:IndividuallyOrderable" minOccurs="0"/>
                <xsd:element ref="ns2:Bulk" minOccurs="0"/>
                <xsd:element ref="ns2:KitComponent" minOccurs="0"/>
                <xsd:element ref="ns2:MaterialType" minOccurs="0"/>
                <xsd:element ref="ns2:Restrictions" minOccurs="0"/>
                <xsd:element ref="ns2:AdditionalRestrictions" minOccurs="0"/>
                <xsd:element ref="ns2:LifePriorities" minOccurs="0"/>
                <xsd:element ref="ns2:edfd1e52bc814e1199b8c4ed956de49f" minOccurs="0"/>
                <xsd:element ref="ns2:c73e2f854625407ba1309d2d913b1c58" minOccurs="0"/>
                <xsd:element ref="ns2:oe3b62f321e2405080645a7e55c73101" minOccurs="0"/>
                <xsd:element ref="ns2:e86f9f77bf1b4a28be265530cb16720a" minOccurs="0"/>
                <xsd:element ref="ns2:g445d76ccb744d6fbbd4f07be37e144f" minOccurs="0"/>
                <xsd:element ref="ns2:dbdfd46a22db4d3da3340b342df1bbfb" minOccurs="0"/>
                <xsd:element ref="ns2:b2cf881e64c84a2f9d83e6fe5cb98f7f" minOccurs="0"/>
                <xsd:element ref="ns2:GWMDescription" minOccurs="0"/>
                <xsd:element ref="ns2:GWMPublisher" minOccurs="0"/>
                <xsd:element ref="ns2:GWMCustomErrorMessage" minOccurs="0"/>
                <xsd:element ref="ns2:c57efd1b939c4c8d94f693de398fc8f3" minOccurs="0"/>
                <xsd:element ref="ns2:GWMAlternateURLForNewsAndAlerts" minOccurs="0"/>
                <xsd:element ref="ns2:ga27b2abc0e84b9d8687a156b55a9c67" minOccurs="0"/>
                <xsd:element ref="ns2:GWMViewMoreURL" minOccurs="0"/>
                <xsd:element ref="ns2:GWMAudience" minOccurs="0"/>
                <xsd:element ref="ns2:l24c794622b74f509ac7c7a244406b53" minOccurs="0"/>
                <xsd:element ref="ns2:InventoryReportingGroup" minOccurs="0"/>
                <xsd:element ref="ns2:ElectronicDelivery" minOccurs="0"/>
                <xsd:element ref="ns2:MRCComplianceOrLegalReviewersDetails" minOccurs="0"/>
                <xsd:element ref="ns2:MRCRPReviewerDetails" minOccurs="0"/>
                <xsd:element ref="ns2:GWMLongUpdateTextForNewsAndAlertCarouselPF" minOccurs="0"/>
                <xsd:element ref="ns2:CustomizableForPOD" minOccurs="0"/>
                <xsd:element ref="ns2:Imported" minOccurs="0"/>
                <xsd:element ref="ns2:Imprinting" minOccurs="0"/>
                <xsd:element ref="ns2:Linkedproduct" minOccurs="0"/>
                <xsd:element ref="ns2:Size" minOccurs="0"/>
                <xsd:element ref="ns2:Symbol" minOccurs="0"/>
                <xsd:element ref="ns2:USPCMarketingContact" minOccurs="0"/>
                <xsd:element ref="ns2:CalcAssetDesc" minOccurs="0"/>
                <xsd:element ref="ns2:IsPBIG" minOccurs="0"/>
                <xsd:element ref="ns2:GWMBulk" minOccurs="0"/>
                <xsd:element ref="ns2:GWMIndividuallyOrderable" minOccurs="0"/>
                <xsd:element ref="ns2:ItemStatus" minOccurs="0"/>
                <xsd:element ref="ns2:PushToMLOne" minOccurs="0"/>
                <xsd:element ref="ns2:GWMLOBComplianceApprover" minOccurs="0"/>
                <xsd:element ref="ns2:GWMLOBRPApprover" minOccurs="0"/>
                <xsd:element ref="ns2:PublicationTrack" minOccurs="0"/>
                <xsd:element ref="ns2:a34550a808ee4bfbbc3bab903fd3a562" minOccurs="0"/>
                <xsd:element ref="ns2:n432f4ec6b8c41579dee1e327b790904" minOccurs="0"/>
                <xsd:element ref="ns2:pb64bed54ba54a08ae51be86e952de58" minOccurs="0"/>
                <xsd:element ref="ns2:Frequency" minOccurs="0"/>
                <xsd:element ref="ns2:PublicationAuthor" minOccurs="0"/>
                <xsd:element ref="ns2:InvestmentFinder" minOccurs="0"/>
                <xsd:element ref="ns2:VersionType" minOccurs="0"/>
                <xsd:element ref="ns2:IsArchi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3" nillable="true" ma:displayName="Description" ma:internalName="RoutingRuleDescription" ma:readOnly="false">
      <xsd:simpleType>
        <xsd:restriction base="dms:Text">
          <xsd:maxLength value="255"/>
        </xsd:restriction>
      </xsd:simpleType>
    </xsd:element>
    <xsd:element name="URL" ma:index="2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3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3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48ba6c-7636-493c-9511-d17f380baa4a" elementFormDefault="qualified">
    <xsd:import namespace="http://schemas.microsoft.com/office/2006/documentManagement/types"/>
    <xsd:import namespace="http://schemas.microsoft.com/office/infopath/2007/PartnerControls"/>
    <xsd:element name="AccessCredentials" ma:index="8" nillable="true" ma:displayName="Access Credentials" ma:description="Are there any restrictions or access right associated with this content?" ma:internalName="AccessCredentials">
      <xsd:simpleType>
        <xsd:restriction base="dms:Unknown"/>
      </xsd:simpleType>
    </xsd:element>
    <xsd:element name="RequireMarketingReviewCenterReview" ma:index="9" nillable="true" ma:displayName="Require Marketing Review Center Review" ma:default="0" ma:internalName="RequireMarketingReviewCenterReview">
      <xsd:simpleType>
        <xsd:restriction base="dms:Boolean"/>
      </xsd:simpleType>
    </xsd:element>
    <xsd:element name="MarketingReviewCenterApprovalCertificateID" ma:index="10" nillable="true" ma:displayName="Marketing Review Center Approval Certificate ID" ma:internalName="MarketingReviewCenterApprovalCertificateID">
      <xsd:simpleType>
        <xsd:restriction base="dms:Text">
          <xsd:maxLength value="255"/>
        </xsd:restriction>
      </xsd:simpleType>
    </xsd:element>
    <xsd:element name="ProvideAReasonForWhyNoMRCApprovalIsRequired" ma:index="11" nillable="true" ma:displayName="Provide A Reason For Why No MRC Approval Is Required" ma:internalName="ProvideAReasonForWhyNoMRCApprovalIsRequired">
      <xsd:simpleType>
        <xsd:restriction base="dms:Note">
          <xsd:maxLength value="255"/>
        </xsd:restriction>
      </xsd:simpleType>
    </xsd:element>
    <xsd:element name="ArchiveLocation" ma:index="12" nillable="true" ma:displayName="Archive Location" ma:internalName="ArchiveLocation">
      <xsd:simpleType>
        <xsd:restriction base="dms:Text">
          <xsd:maxLength value="255"/>
        </xsd:restriction>
      </xsd:simpleType>
    </xsd:element>
    <xsd:element name="ComplianceLegalReviewerName" ma:index="13" nillable="true" ma:displayName="Compliance Legal Reviewer Name" ma:description="If the asset is not MRC approved, provide the name of legal/compliance personnel who advised you so." ma:list="UserInfo" ma:SharePointGroup="0" ma:internalName="ComplianceLegalReviewerNa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PReviewerName" ma:index="14" nillable="true" ma:displayName="RP Reviewer Name" ma:description="If the asset is not MRC approved, provide the name of legal/compliance personnel who advised you so." ma:list="UserInfo" ma:SharePointGroup="0" ma:internalName="RPReviewerNam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ssueDate" ma:index="15" nillable="true" ma:displayName="Issue Date" ma:description="MRC/Compliance approval date" ma:format="DateOnly" ma:internalName="IssueDate">
      <xsd:simpleType>
        <xsd:restriction base="dms:DateTime"/>
      </xsd:simpleType>
    </xsd:element>
    <xsd:element name="ExpirationDate" ma:index="16" nillable="true" ma:displayName="ExpirationDate" ma:description="MRC/Compliance expiration date" ma:format="DateOnly" ma:internalName="ExpirationDate">
      <xsd:simpleType>
        <xsd:restriction base="dms:DateTime"/>
      </xsd:simpleType>
    </xsd:element>
    <xsd:element name="PublishDate" ma:index="17" nillable="true" ma:displayName="Publish Date" ma:description="For documents, the date that users will see associated with the content (e.g. August 2013)" ma:format="DateOnly" ma:internalName="PublishDate">
      <xsd:simpleType>
        <xsd:restriction base="dms:DateTime"/>
      </xsd:simpleType>
    </xsd:element>
    <xsd:element name="ContentOwnerEmailAddress" ma:index="18" nillable="true" ma:displayName="Content Owner Email Address" ma:internalName="ContentOwnerEmailAddress">
      <xsd:simpleType>
        <xsd:restriction base="dms:Note">
          <xsd:maxLength value="255"/>
        </xsd:restriction>
      </xsd:simpleType>
    </xsd:element>
    <xsd:element name="ContentOwnerName" ma:index="19" nillable="true" ma:displayName="Content Owner Name" ma:list="UserInfo" ma:SharePointGroup="0" ma:internalName="ContentOwnerNam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OwnersManager" ma:index="20" nillable="true" ma:displayName="Content Owners Manager" ma:list="UserInfo" ma:SharePointGroup="0" ma:internalName="ContentOwnersManag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ustomErrorMessage" ma:index="21" nillable="true" ma:displayName="Custom Error Message" ma:description="Would you like to change the error message that appears when a non-provisioned user tries to view this resource, or when a user tries to view this resource after it has expired? [include the default error message]" ma:internalName="CustomErrorMessage">
      <xsd:simpleType>
        <xsd:restriction base="dms:Note">
          <xsd:maxLength value="255"/>
        </xsd:restriction>
      </xsd:simpleType>
    </xsd:element>
    <xsd:element name="HideFromSearch" ma:index="22" nillable="true" ma:displayName="Hide From Search" ma:default="No" ma:description="Select Yes if you never want this content to show up in Search Results" ma:format="RadioButtons" ma:internalName="HideFromSearch">
      <xsd:simpleType>
        <xsd:restriction base="dms:Choice">
          <xsd:enumeration value="Yes"/>
          <xsd:enumeration value="No"/>
        </xsd:restriction>
      </xsd:simpleType>
    </xsd:element>
    <xsd:element name="CampaignID" ma:index="24" nillable="true" ma:displayName="Campaign ID" ma:internalName="CampaignID">
      <xsd:simpleType>
        <xsd:restriction base="dms:Text">
          <xsd:maxLength value="255"/>
        </xsd:restriction>
      </xsd:simpleType>
    </xsd:element>
    <xsd:element name="CampaignName" ma:index="25" nillable="true" ma:displayName="Campaign Name" ma:internalName="CampaignName">
      <xsd:simpleType>
        <xsd:restriction base="dms:Text">
          <xsd:maxLength value="255"/>
        </xsd:restriction>
      </xsd:simpleType>
    </xsd:element>
    <xsd:element name="HighPriorityTask" ma:index="26" nillable="true" ma:displayName="High Priority Task" ma:default="No" ma:description="Flag as High Priority in workflow?" ma:format="RadioButtons" ma:internalName="HighPriorityTask">
      <xsd:simpleType>
        <xsd:restriction base="dms:Choice">
          <xsd:enumeration value="Yes"/>
          <xsd:enumeration value="No"/>
        </xsd:restriction>
      </xsd:simpleType>
    </xsd:element>
    <xsd:element name="ReasonForHighPriorityTask" ma:index="27" nillable="true" ma:displayName="Reason For High Priority Task" ma:description="Email subject line for urgent request" ma:internalName="ReasonForHighPriorityTask">
      <xsd:simpleType>
        <xsd:restriction base="dms:Text">
          <xsd:maxLength value="50"/>
        </xsd:restriction>
      </xsd:simpleType>
    </xsd:element>
    <xsd:element name="AssetDescription" ma:index="33" nillable="true" ma:displayName="Asset Description" ma:internalName="AssetDescription">
      <xsd:simpleType>
        <xsd:restriction base="dms:Text">
          <xsd:maxLength value="255"/>
        </xsd:restriction>
      </xsd:simpleType>
    </xsd:element>
    <xsd:element name="AssetType" ma:index="34" nillable="true" ma:displayName="Asset Type" ma:internalName="AssetType">
      <xsd:simpleType>
        <xsd:restriction base="dms:Text">
          <xsd:maxLength value="255"/>
        </xsd:restriction>
      </xsd:simpleType>
    </xsd:element>
    <xsd:element name="PushContent" ma:index="36" nillable="true" ma:displayName="Push Content" ma:default="No" ma:description="Would this content appear in other locations?" ma:format="RadioButtons" ma:internalName="PushContent">
      <xsd:simpleType>
        <xsd:restriction base="dms:Choice">
          <xsd:enumeration value="Yes"/>
          <xsd:enumeration value="No"/>
        </xsd:restriction>
      </xsd:simpleType>
    </xsd:element>
    <xsd:element name="PushContentLocation" ma:index="37" nillable="true" ma:displayName="Push Content Location" ma:internalName="PushContentLocation">
      <xsd:simpleType>
        <xsd:restriction base="dms:Note">
          <xsd:maxLength value="255"/>
        </xsd:restriction>
      </xsd:simpleType>
    </xsd:element>
    <xsd:element name="NewsAndAlertsInformation" ma:index="38" nillable="true" ma:displayName="News And Alerts Information" ma:default="No" ma:format="RadioButtons" ma:internalName="NewsAndAlertsInformation">
      <xsd:simpleType>
        <xsd:restriction base="dms:Choice">
          <xsd:enumeration value="Yes"/>
          <xsd:enumeration value="No"/>
        </xsd:restriction>
      </xsd:simpleType>
    </xsd:element>
    <xsd:element name="NewsAndAlertsContentLocation" ma:index="39" nillable="true" ma:displayName="News And Alerts Content Location" ma:internalName="NewsAndAlertsContentLocation">
      <xsd:simpleType>
        <xsd:restriction base="dms:Note">
          <xsd:maxLength value="255"/>
        </xsd:restriction>
      </xsd:simpleType>
    </xsd:element>
    <xsd:element name="UpdateDuration" ma:index="40" nillable="true" ma:displayName="Update Duration" ma:description="How many days should this update remain featured?" ma:internalName="UpdateDuration">
      <xsd:simpleType>
        <xsd:restriction base="dms:Text">
          <xsd:maxLength value="255"/>
        </xsd:restriction>
      </xsd:simpleType>
    </xsd:element>
    <xsd:element name="UpdateHeadlineForNewsAndAlertCarousel" ma:index="41" nillable="true" ma:displayName="Update Headline For News And Alert Carousel" ma:description="Update Headline for News &amp; Alerts Carousel, max 50 characters." ma:internalName="UpdateHeadlineForNewsAndAlertCarousel">
      <xsd:simpleType>
        <xsd:restriction base="dms:Text">
          <xsd:maxLength value="50"/>
        </xsd:restriction>
      </xsd:simpleType>
    </xsd:element>
    <xsd:element name="UpdateTeaserForNewsAndAlertCarousel" ma:index="42" nillable="true" ma:displayName="Update Teaser For News And Alert Carousel" ma:description="Update Teaser for News &amp; Alerts Carousel, max 120 characters." ma:internalName="UpdateTeaserForNewsAndAlertCarousel">
      <xsd:simpleType>
        <xsd:restriction base="dms:Text">
          <xsd:maxLength value="120"/>
        </xsd:restriction>
      </xsd:simpleType>
    </xsd:element>
    <xsd:element name="ShortUpdateTextForNewsAndAlertsList" ma:index="43" nillable="true" ma:displayName="Short Update Text For News And Alerts List" ma:description="Update text for News &amp; Alerts List, max 300 characters, cannot include hyperlinks" ma:internalName="ShortUpdateTextForNewsAndAlertsList">
      <xsd:simpleType>
        <xsd:restriction base="dms:Note">
          <xsd:maxLength value="255"/>
        </xsd:restriction>
      </xsd:simpleType>
    </xsd:element>
    <xsd:element name="LongUpdateTextForNewsAndAlertCarousel" ma:index="44" nillable="true" ma:displayName="Long Update Text For News And Alert Carousel" ma:description="Update article text for News &amp; Alerts Carousel, max 800 characters, may include hyperlinks" ma:internalName="LongUpdateTextForNewsAndAlertCarousel">
      <xsd:simpleType>
        <xsd:restriction base="dms:Note">
          <xsd:maxLength value="255"/>
        </xsd:restriction>
      </xsd:simpleType>
    </xsd:element>
    <xsd:element name="AlternateURLForNewsAndAlerts" ma:index="45" nillable="true" ma:displayName="Alternate URL For News And Alerts" ma:internalName="AlternateURLForNewsAndAlerts">
      <xsd:simpleType>
        <xsd:restriction base="dms:Note">
          <xsd:maxLength value="255"/>
        </xsd:restriction>
      </xsd:simpleType>
    </xsd:element>
    <xsd:element name="ImageForNewsAndAlerts" ma:index="46" nillable="true" ma:displayName="Image For News And Alerts" ma:description="Would you like to provide an image for News &amp; Alerts Carousel?" ma:internalName="ImageForNewsAndAlerts">
      <xsd:simpleType>
        <xsd:restriction base="dms:Unknown"/>
      </xsd:simpleType>
    </xsd:element>
    <xsd:element name="n1ea8175875749a896ee72f53ca832d0" ma:index="47" nillable="true" ma:taxonomy="true" ma:internalName="n1ea8175875749a896ee72f53ca832d0" ma:taxonomyFieldName="GWMAccessCode" ma:displayName="GWMAccessCode" ma:default="" ma:fieldId="{71ea8175-8757-49a8-96ee-72f53ca832d0}" ma:taxonomyMulti="true" ma:sspId="d8ff697d-5860-4c05-b511-7fc89a6bc9bb" ma:termSetId="827fbb60-7123-403c-ab54-99156e84e2e2" ma:anchorId="00000000-0000-0000-0000-000000000000" ma:open="false" ma:isKeyword="false">
      <xsd:complexType>
        <xsd:sequence>
          <xsd:element ref="pc:Terms" minOccurs="0" maxOccurs="1"/>
        </xsd:sequence>
      </xsd:complexType>
    </xsd:element>
    <xsd:element name="TaxCatchAll" ma:index="48" nillable="true" ma:displayName="Taxonomy Catch All Column" ma:hidden="true" ma:list="{10a9b459-f748-4682-8f6f-f81aa3c80c14}" ma:internalName="TaxCatchAll" ma:showField="CatchAllData" ma:web="6d48ba6c-7636-493c-9511-d17f380baa4a">
      <xsd:complexType>
        <xsd:complexContent>
          <xsd:extension base="dms:MultiChoiceLookup">
            <xsd:sequence>
              <xsd:element name="Value" type="dms:Lookup" maxOccurs="unbounded" minOccurs="0" nillable="true"/>
            </xsd:sequence>
          </xsd:extension>
        </xsd:complexContent>
      </xsd:complexType>
    </xsd:element>
    <xsd:element name="TaxCatchAllLabel" ma:index="49" nillable="true" ma:displayName="Taxonomy Catch All Column1" ma:hidden="true" ma:list="{10a9b459-f748-4682-8f6f-f81aa3c80c14}" ma:internalName="TaxCatchAllLabel" ma:readOnly="true" ma:showField="CatchAllDataLabel" ma:web="6d48ba6c-7636-493c-9511-d17f380baa4a">
      <xsd:complexType>
        <xsd:complexContent>
          <xsd:extension base="dms:MultiChoiceLookup">
            <xsd:sequence>
              <xsd:element name="Value" type="dms:Lookup" maxOccurs="unbounded" minOccurs="0" nillable="true"/>
            </xsd:sequence>
          </xsd:extension>
        </xsd:complexContent>
      </xsd:complexType>
    </xsd:element>
    <xsd:element name="dbc2634808844628bca332f2ad4e6b27" ma:index="51" nillable="true" ma:taxonomy="true" ma:internalName="dbc2634808844628bca332f2ad4e6b27" ma:taxonomyFieldName="GoalBased5Steps" ma:displayName="Goal Based 5 Steps" ma:default="" ma:fieldId="{dbc26348-0884-4628-bca3-32f2ad4e6b27}" ma:taxonomyMulti="true" ma:sspId="d8ff697d-5860-4c05-b511-7fc89a6bc9bb" ma:termSetId="42fbd79d-c8f3-47d1-8114-6b938d0dc9e9" ma:anchorId="00000000-0000-0000-0000-000000000000" ma:open="false" ma:isKeyword="false">
      <xsd:complexType>
        <xsd:sequence>
          <xsd:element ref="pc:Terms" minOccurs="0" maxOccurs="1"/>
        </xsd:sequence>
      </xsd:complexType>
    </xsd:element>
    <xsd:element name="lcf079fd2205474aacb98bbe353a9ad6" ma:index="53" nillable="true" ma:taxonomy="true" ma:internalName="lcf079fd2205474aacb98bbe353a9ad6" ma:taxonomyFieldName="Keyword" ma:displayName="Keyword" ma:default="" ma:fieldId="{5cf079fd-2205-474a-acb9-8bbe353a9ad6}" ma:taxonomyMulti="true" ma:sspId="d8ff697d-5860-4c05-b511-7fc89a6bc9bb" ma:termSetId="fafafde3-f132-4421-bd76-cd992c6d8a85" ma:anchorId="00000000-0000-0000-0000-000000000000" ma:open="true" ma:isKeyword="false">
      <xsd:complexType>
        <xsd:sequence>
          <xsd:element ref="pc:Terms" minOccurs="0" maxOccurs="1"/>
        </xsd:sequence>
      </xsd:complexType>
    </xsd:element>
    <xsd:element name="jfb0b495a22241d89132dbba03d6c68f" ma:index="55" nillable="true" ma:taxonomy="true" ma:internalName="jfb0b495a22241d89132dbba03d6c68f" ma:taxonomyFieldName="ProductInformation" ma:displayName="ProductInformation" ma:default="" ma:fieldId="{3fb0b495-a222-41d8-9132-dbba03d6c68f}" ma:taxonomyMulti="true" ma:sspId="d8ff697d-5860-4c05-b511-7fc89a6bc9bb" ma:termSetId="11689ae3-18e6-45d9-a6d7-e6d15ae09da2" ma:anchorId="00000000-0000-0000-0000-000000000000" ma:open="false" ma:isKeyword="false">
      <xsd:complexType>
        <xsd:sequence>
          <xsd:element ref="pc:Terms" minOccurs="0" maxOccurs="1"/>
        </xsd:sequence>
      </xsd:complexType>
    </xsd:element>
    <xsd:element name="Code" ma:index="57" nillable="true" ma:displayName="Code" ma:description="Form number, material number, etc." ma:internalName="Code">
      <xsd:simpleType>
        <xsd:restriction base="dms:Text">
          <xsd:maxLength value="255"/>
        </xsd:restriction>
      </xsd:simpleType>
    </xsd:element>
    <xsd:element name="OrderableOnline" ma:index="58" nillable="true" ma:displayName="Orderable Online" ma:default="No" ma:description="Is it orderable through MOL/MMOD?" ma:format="RadioButtons" ma:internalName="OrderableOnline">
      <xsd:simpleType>
        <xsd:restriction base="dms:Choice">
          <xsd:enumeration value="Yes"/>
          <xsd:enumeration value="No"/>
        </xsd:restriction>
      </xsd:simpleType>
    </xsd:element>
    <xsd:element name="HowToOrder" ma:index="59" nillable="true" ma:displayName="How To Order" ma:format="Dropdown" ma:internalName="HowToOrder">
      <xsd:simpleType>
        <xsd:restriction base="dms:Choice">
          <xsd:enumeration value="Materials Online"/>
          <xsd:enumeration value="FAC Materials Online"/>
          <xsd:enumeration value="PBIG Materials Online"/>
          <xsd:enumeration value="MMOD"/>
          <xsd:enumeration value="Local printing only"/>
          <xsd:enumeration value="Other"/>
        </xsd:restriction>
      </xsd:simpleType>
    </xsd:element>
    <xsd:element name="OtherOrderingInformation" ma:index="60" nillable="true" ma:displayName="Other Ordering Information" ma:description="Supply custom ordering information, such as a phone number" ma:internalName="OtherOrderingInformation">
      <xsd:simpleType>
        <xsd:restriction base="dms:Note">
          <xsd:maxLength value="255"/>
        </xsd:restriction>
      </xsd:simpleType>
    </xsd:element>
    <xsd:element name="FulfillmentLocation" ma:index="61" nillable="true" ma:displayName="Fulfillment Location" ma:internalName="FulfillmentLocation">
      <xsd:simpleType>
        <xsd:restriction base="dms:Text">
          <xsd:maxLength value="255"/>
        </xsd:restriction>
      </xsd:simpleType>
    </xsd:element>
    <xsd:element name="FulfillmentProvider" ma:index="62" nillable="true" ma:displayName="Fulfillment Provider" ma:default="Bowne" ma:format="Dropdown" ma:internalName="FulfillmentProvider">
      <xsd:simpleType>
        <xsd:restriction base="dms:Choice">
          <xsd:enumeration value="Bowne"/>
        </xsd:restriction>
      </xsd:simpleType>
    </xsd:element>
    <xsd:element name="PrintVendor" ma:index="63" nillable="true" ma:displayName="Print Vendor" ma:internalName="PrintVendor">
      <xsd:simpleType>
        <xsd:restriction base="dms:Text">
          <xsd:maxLength value="255"/>
        </xsd:restriction>
      </xsd:simpleType>
    </xsd:element>
    <xsd:element name="UnitPrice" ma:index="64" nillable="true" ma:displayName="Unit Price" ma:internalName="UnitPrice">
      <xsd:simpleType>
        <xsd:restriction base="dms:Text">
          <xsd:maxLength value="255"/>
        </xsd:restriction>
      </xsd:simpleType>
    </xsd:element>
    <xsd:element name="CreditCardRequired" ma:index="65" nillable="true" ma:displayName="Credit Card Required" ma:default="0" ma:internalName="CreditCardRequired">
      <xsd:simpleType>
        <xsd:restriction base="dms:Boolean"/>
      </xsd:simpleType>
    </xsd:element>
    <xsd:element name="MaxQuantityPerOrder" ma:index="66" nillable="true" ma:displayName="Max Quantity Per Order" ma:internalName="MaxQuantityPerOrder">
      <xsd:simpleType>
        <xsd:restriction base="dms:Text">
          <xsd:maxLength value="255"/>
        </xsd:restriction>
      </xsd:simpleType>
    </xsd:element>
    <xsd:element name="LowStockQuantityLevel" ma:index="67" nillable="true" ma:displayName="Low Stock Quantity Level" ma:internalName="LowStockQuantityLevel">
      <xsd:simpleType>
        <xsd:restriction base="dms:Text">
          <xsd:maxLength value="255"/>
        </xsd:restriction>
      </xsd:simpleType>
    </xsd:element>
    <xsd:element name="PrintQuantity" ma:index="68" nillable="true" ma:displayName="Print Quantity" ma:internalName="PrintQuantity">
      <xsd:simpleType>
        <xsd:restriction base="dms:Text">
          <xsd:maxLength value="255"/>
        </xsd:restriction>
      </xsd:simpleType>
    </xsd:element>
    <xsd:element name="PackageSize" ma:index="69" nillable="true" ma:displayName="Package Size" ma:default="25" ma:format="Dropdown" ma:internalName="PackageSize">
      <xsd:simpleType>
        <xsd:restriction base="dms:Choice">
          <xsd:enumeration value="1"/>
          <xsd:enumeration value="5"/>
          <xsd:enumeration value="10"/>
          <xsd:enumeration value="15"/>
          <xsd:enumeration value="20"/>
          <xsd:enumeration value="25"/>
          <xsd:enumeration value="50"/>
          <xsd:enumeration value="100"/>
        </xsd:restriction>
      </xsd:simpleType>
    </xsd:element>
    <xsd:element name="MOLAvailableDate" ma:index="70" nillable="true" ma:displayName="MOL Available Date" ma:format="DateTime" ma:internalName="MOLAvailableDate">
      <xsd:simpleType>
        <xsd:restriction base="dms:DateTime"/>
      </xsd:simpleType>
    </xsd:element>
    <xsd:element name="IndividuallyOrderable" ma:index="71" nillable="true" ma:displayName="Individually Orderable" ma:default="1" ma:internalName="IndividuallyOrderable">
      <xsd:simpleType>
        <xsd:restriction base="dms:Boolean"/>
      </xsd:simpleType>
    </xsd:element>
    <xsd:element name="Bulk" ma:index="72" nillable="true" ma:displayName="Bulk" ma:default="1" ma:internalName="Bulk">
      <xsd:simpleType>
        <xsd:restriction base="dms:Boolean"/>
      </xsd:simpleType>
    </xsd:element>
    <xsd:element name="KitComponent" ma:index="73" nillable="true" ma:displayName="Kit Component" ma:internalName="KitComponent">
      <xsd:simpleType>
        <xsd:restriction base="dms:Text">
          <xsd:maxLength value="255"/>
        </xsd:restriction>
      </xsd:simpleType>
    </xsd:element>
    <xsd:element name="MaterialType" ma:index="74" nillable="true" ma:displayName="Material Type" ma:format="Dropdown" ma:internalName="MaterialType">
      <xsd:simpleType>
        <xsd:restriction base="dms:Choice">
          <xsd:enumeration value="Orderable Form"/>
          <xsd:enumeration value="Nonorderable Form"/>
          <xsd:enumeration value="Orderable Material"/>
          <xsd:enumeration value="Nonorderable Material"/>
        </xsd:restriction>
      </xsd:simpleType>
    </xsd:element>
    <xsd:element name="Restrictions" ma:index="75" nillable="true" ma:displayName="Restrictions" ma:default="No Restrictions" ma:format="Dropdown" ma:internalName="Restrictions">
      <xsd:simpleType>
        <xsd:restriction base="dms:Choice">
          <xsd:enumeration value="No Restrictions"/>
          <xsd:enumeration value="For Internal Use Only"/>
          <xsd:enumeration value="For International Offices Only"/>
          <xsd:enumeration value="For PWAs Only"/>
          <xsd:enumeration value="Must be Accompanied by a Current Prospectus"/>
          <xsd:enumeration value="Can be used for all clients including legacy BAI clients on Nat'l Financial platform."/>
          <xsd:enumeration value="See Below"/>
        </xsd:restriction>
      </xsd:simpleType>
    </xsd:element>
    <xsd:element name="AdditionalRestrictions" ma:index="76" nillable="true" ma:displayName="Additional Restrictions" ma:internalName="AdditionalRestrictions">
      <xsd:simpleType>
        <xsd:restriction base="dms:Note">
          <xsd:maxLength value="255"/>
        </xsd:restriction>
      </xsd:simpleType>
    </xsd:element>
    <xsd:element name="LifePriorities" ma:index="77" nillable="true" ma:displayName="Life Priorities" ma:internalName="LifePriorities">
      <xsd:complexType>
        <xsd:complexContent>
          <xsd:extension base="dms:MultiChoice">
            <xsd:sequence>
              <xsd:element name="Value" maxOccurs="unbounded" minOccurs="0" nillable="true">
                <xsd:simpleType>
                  <xsd:restriction base="dms:Choice">
                    <xsd:enumeration value="All"/>
                    <xsd:enumeration value="Health"/>
                    <xsd:enumeration value="Family"/>
                    <xsd:enumeration value="Home"/>
                    <xsd:enumeration value="Finance"/>
                    <xsd:enumeration value="Leisure"/>
                    <xsd:enumeration value="Work"/>
                    <xsd:enumeration value="Giving"/>
                    <xsd:enumeration value="None"/>
                  </xsd:restriction>
                </xsd:simpleType>
              </xsd:element>
            </xsd:sequence>
          </xsd:extension>
        </xsd:complexContent>
      </xsd:complexType>
    </xsd:element>
    <xsd:element name="edfd1e52bc814e1199b8c4ed956de49f" ma:index="78" nillable="true" ma:taxonomy="true" ma:internalName="edfd1e52bc814e1199b8c4ed956de49f" ma:taxonomyFieldName="ClientGoals" ma:displayName="Client Goals" ma:default="" ma:fieldId="{edfd1e52-bc81-4e11-99b8-c4ed956de49f}" ma:taxonomyMulti="true" ma:sspId="d8ff697d-5860-4c05-b511-7fc89a6bc9bb" ma:termSetId="32d06a24-3eb0-4add-b878-313a32c0f541" ma:anchorId="00000000-0000-0000-0000-000000000000" ma:open="false" ma:isKeyword="false">
      <xsd:complexType>
        <xsd:sequence>
          <xsd:element ref="pc:Terms" minOccurs="0" maxOccurs="1"/>
        </xsd:sequence>
      </xsd:complexType>
    </xsd:element>
    <xsd:element name="c73e2f854625407ba1309d2d913b1c58" ma:index="80" nillable="true" ma:taxonomy="true" ma:internalName="c73e2f854625407ba1309d2d913b1c58" ma:taxonomyFieldName="ClientStatus" ma:displayName="Client Status" ma:default="" ma:fieldId="{c73e2f85-4625-407b-a130-9d2d913b1c58}" ma:taxonomyMulti="true" ma:sspId="d8ff697d-5860-4c05-b511-7fc89a6bc9bb" ma:termSetId="f2c0a961-9659-4ce5-94f0-bfce5dbe5684" ma:anchorId="00000000-0000-0000-0000-000000000000" ma:open="false" ma:isKeyword="false">
      <xsd:complexType>
        <xsd:sequence>
          <xsd:element ref="pc:Terms" minOccurs="0" maxOccurs="1"/>
        </xsd:sequence>
      </xsd:complexType>
    </xsd:element>
    <xsd:element name="oe3b62f321e2405080645a7e55c73101" ma:index="82" nillable="true" ma:taxonomy="true" ma:internalName="oe3b62f321e2405080645a7e55c73101" ma:taxonomyFieldName="GoalsBasedCMPSegment" ma:displayName="Goals Based CMP Segment" ma:default="" ma:fieldId="{8e3b62f3-21e2-4050-8064-5a7e55c73101}" ma:taxonomyMulti="true" ma:sspId="d8ff697d-5860-4c05-b511-7fc89a6bc9bb" ma:termSetId="4f0bf45d-c5de-4a45-af72-952cb6b135db" ma:anchorId="00000000-0000-0000-0000-000000000000" ma:open="false" ma:isKeyword="false">
      <xsd:complexType>
        <xsd:sequence>
          <xsd:element ref="pc:Terms" minOccurs="0" maxOccurs="1"/>
        </xsd:sequence>
      </xsd:complexType>
    </xsd:element>
    <xsd:element name="e86f9f77bf1b4a28be265530cb16720a" ma:index="84" nillable="true" ma:taxonomy="true" ma:internalName="e86f9f77bf1b4a28be265530cb16720a" ma:taxonomyFieldName="Distribution" ma:displayName="Distribution" ma:default="" ma:fieldId="{e86f9f77-bf1b-4a28-be26-5530cb16720a}" ma:taxonomyMulti="true" ma:sspId="d8ff697d-5860-4c05-b511-7fc89a6bc9bb" ma:termSetId="3b58b1d7-afd4-4c75-bdb6-6ae797c3f557" ma:anchorId="00000000-0000-0000-0000-000000000000" ma:open="false" ma:isKeyword="false">
      <xsd:complexType>
        <xsd:sequence>
          <xsd:element ref="pc:Terms" minOccurs="0" maxOccurs="1"/>
        </xsd:sequence>
      </xsd:complexType>
    </xsd:element>
    <xsd:element name="g445d76ccb744d6fbbd4f07be37e144f" ma:index="86" nillable="true" ma:taxonomy="true" ma:internalName="g445d76ccb744d6fbbd4f07be37e144f" ma:taxonomyFieldName="BrandLogo" ma:displayName="BrandLogo" ma:default="" ma:fieldId="{0445d76c-cb74-4d6f-bbd4-f07be37e144f}" ma:taxonomyMulti="true" ma:sspId="d8ff697d-5860-4c05-b511-7fc89a6bc9bb" ma:termSetId="44b9f54a-64be-4be0-bc76-e6bf3611ee97" ma:anchorId="00000000-0000-0000-0000-000000000000" ma:open="false" ma:isKeyword="false">
      <xsd:complexType>
        <xsd:sequence>
          <xsd:element ref="pc:Terms" minOccurs="0" maxOccurs="1"/>
        </xsd:sequence>
      </xsd:complexType>
    </xsd:element>
    <xsd:element name="dbdfd46a22db4d3da3340b342df1bbfb" ma:index="88" nillable="true" ma:taxonomy="true" ma:internalName="dbdfd46a22db4d3da3340b342df1bbfb" ma:taxonomyFieldName="BusinessSegmentForContent" ma:displayName="Business Segment For Content" ma:default="" ma:fieldId="{dbdfd46a-22db-4d3d-a334-0b342df1bbfb}" ma:taxonomyMulti="true" ma:sspId="d8ff697d-5860-4c05-b511-7fc89a6bc9bb" ma:termSetId="9c01e5c8-39af-41ed-9fb4-22d8392c7ef7" ma:anchorId="00000000-0000-0000-0000-000000000000" ma:open="false" ma:isKeyword="false">
      <xsd:complexType>
        <xsd:sequence>
          <xsd:element ref="pc:Terms" minOccurs="0" maxOccurs="1"/>
        </xsd:sequence>
      </xsd:complexType>
    </xsd:element>
    <xsd:element name="b2cf881e64c84a2f9d83e6fe5cb98f7f" ma:index="90" nillable="true" ma:taxonomy="true" ma:internalName="b2cf881e64c84a2f9d83e6fe5cb98f7f" ma:taxonomyFieldName="DocumentAssetDescription" ma:displayName="DocumentAssetDescription" ma:default="" ma:fieldId="{b2cf881e-64c8-4a2f-9d83-e6fe5cb98f7f}" ma:sspId="d8ff697d-5860-4c05-b511-7fc89a6bc9bb" ma:termSetId="5a8982b9-bac4-4887-8262-17ffb10ab64e" ma:anchorId="f72da7c0-57eb-4abf-8da5-38c03858ae9d" ma:open="false" ma:isKeyword="false">
      <xsd:complexType>
        <xsd:sequence>
          <xsd:element ref="pc:Terms" minOccurs="0" maxOccurs="1"/>
        </xsd:sequence>
      </xsd:complexType>
    </xsd:element>
    <xsd:element name="GWMDescription" ma:index="92" nillable="true" ma:displayName="GWMDescription" ma:description="Enter a short description of your content that will show up in Search Results and on the Detail Page" ma:internalName="GWMDescription">
      <xsd:simpleType>
        <xsd:restriction base="dms:Note">
          <xsd:maxLength value="255"/>
        </xsd:restriction>
      </xsd:simpleType>
    </xsd:element>
    <xsd:element name="GWMPublisher" ma:index="93" nillable="true" ma:displayName="GWMPublisher" ma:description="Name of most recent submitting publisher" ma:list="UserInfo" ma:SharePointGroup="0" ma:internalName="GWMPublish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WMCustomErrorMessage" ma:index="94" nillable="true" ma:displayName="GWMCustomErrorMessage" ma:description="Would you like to change the error message that appears when a non-provisioned user tries to view this resource, or when a user tries to view this resource after it has expired? [include the default error message]" ma:internalName="GWMCustomErrorMessage">
      <xsd:simpleType>
        <xsd:restriction base="dms:Unknown"/>
      </xsd:simpleType>
    </xsd:element>
    <xsd:element name="c57efd1b939c4c8d94f693de398fc8f3" ma:index="95" nillable="true" ma:taxonomy="true" ma:internalName="c57efd1b939c4c8d94f693de398fc8f3" ma:taxonomyFieldName="GWMLifePriorities" ma:displayName="GWMLifePriorities" ma:default="" ma:fieldId="{c57efd1b-939c-4c8d-94f6-93de398fc8f3}" ma:taxonomyMulti="true" ma:sspId="d8ff697d-5860-4c05-b511-7fc89a6bc9bb" ma:termSetId="92d14cc1-5c85-4f05-9968-d0039527755d" ma:anchorId="00000000-0000-0000-0000-000000000000" ma:open="false" ma:isKeyword="false">
      <xsd:complexType>
        <xsd:sequence>
          <xsd:element ref="pc:Terms" minOccurs="0" maxOccurs="1"/>
        </xsd:sequence>
      </xsd:complexType>
    </xsd:element>
    <xsd:element name="GWMAlternateURLForNewsAndAlerts" ma:index="98" nillable="true" ma:displayName="GWMAlternateURLForNewsAndAlerts" ma:internalName="GWMAlternateURLForNewsAndAlerts">
      <xsd:simpleType>
        <xsd:restriction base="dms:Unknown"/>
      </xsd:simpleType>
    </xsd:element>
    <xsd:element name="ga27b2abc0e84b9d8687a156b55a9c67" ma:index="99" nillable="true" ma:taxonomy="true" ma:internalName="ga27b2abc0e84b9d8687a156b55a9c67" ma:taxonomyFieldName="GWMCampaignName" ma:displayName="GWMCampaignName" ma:default="" ma:fieldId="{0a27b2ab-c0e8-4b9d-8687-a156b55a9c67}" ma:taxonomyMulti="true" ma:sspId="d8ff697d-5860-4c05-b511-7fc89a6bc9bb" ma:termSetId="313bc2f9-af72-472d-8ec0-4397791c898d" ma:anchorId="00000000-0000-0000-0000-000000000000" ma:open="false" ma:isKeyword="false">
      <xsd:complexType>
        <xsd:sequence>
          <xsd:element ref="pc:Terms" minOccurs="0" maxOccurs="1"/>
        </xsd:sequence>
      </xsd:complexType>
    </xsd:element>
    <xsd:element name="GWMViewMoreURL" ma:index="101" nillable="true" ma:displayName="GWMViewMoreURL" ma:default="Alternate URL" ma:format="Dropdown" ma:internalName="GWMViewMoreURL">
      <xsd:simpleType>
        <xsd:restriction base="dms:Choice">
          <xsd:enumeration value="Content"/>
          <xsd:enumeration value="Article"/>
          <xsd:enumeration value="Alternate URL"/>
        </xsd:restriction>
      </xsd:simpleType>
    </xsd:element>
    <xsd:element name="GWMAudience" ma:index="102" nillable="true" ma:displayName="GWMAudience" ma:default="Clients" ma:internalName="GWMAudience">
      <xsd:complexType>
        <xsd:complexContent>
          <xsd:extension base="dms:MultiChoice">
            <xsd:sequence>
              <xsd:element name="Value" maxOccurs="unbounded" minOccurs="0" nillable="true">
                <xsd:simpleType>
                  <xsd:restriction base="dms:Choice">
                    <xsd:enumeration value="Clients"/>
                    <xsd:enumeration value="Prospects"/>
                    <xsd:enumeration value="Branch Sales Staff"/>
                    <xsd:enumeration value="Branch Office Management"/>
                    <xsd:enumeration value="Home Office"/>
                  </xsd:restriction>
                </xsd:simpleType>
              </xsd:element>
            </xsd:sequence>
          </xsd:extension>
        </xsd:complexContent>
      </xsd:complexType>
    </xsd:element>
    <xsd:element name="l24c794622b74f509ac7c7a244406b53" ma:index="103" nillable="true" ma:taxonomy="true" ma:internalName="l24c794622b74f509ac7c7a244406b53" ma:taxonomyFieldName="AdviceMatrix" ma:displayName="AdviceMatrix" ma:default="" ma:fieldId="{524c7946-22b7-4f50-9ac7-c7a244406b53}" ma:taxonomyMulti="true" ma:sspId="d8ff697d-5860-4c05-b511-7fc89a6bc9bb" ma:termSetId="d96ec0dc-7c4c-432b-804f-c618fec96d37" ma:anchorId="00000000-0000-0000-0000-000000000000" ma:open="false" ma:isKeyword="false">
      <xsd:complexType>
        <xsd:sequence>
          <xsd:element ref="pc:Terms" minOccurs="0" maxOccurs="1"/>
        </xsd:sequence>
      </xsd:complexType>
    </xsd:element>
    <xsd:element name="InventoryReportingGroup" ma:index="105" nillable="true" ma:displayName="InventoryReportingGroup" ma:default="Other" ma:format="Dropdown" ma:internalName="InventoryReportingGroup" ma:readOnly="false">
      <xsd:simpleType>
        <xsd:restriction base="dms:Choice">
          <xsd:enumeration value="Other"/>
          <xsd:enumeration value="Product Marketing -  ACTM"/>
          <xsd:enumeration value="Product Marketing -  Advice and Guidance"/>
          <xsd:enumeration value="Product Marketing - Advisor Tools"/>
          <xsd:enumeration value="Product Marketing -  Alternative Investments"/>
          <xsd:enumeration value="Product Marketing -  Annuities"/>
          <xsd:enumeration value="Product Marketing - Banking - Card"/>
          <xsd:enumeration value="Product Marketing -  Banking - Cash Management"/>
          <xsd:enumeration value="Product Marketing -  Banking - Lending"/>
          <xsd:enumeration value="Product Marketing - Banking - Mortgage"/>
          <xsd:enumeration value="Product Marketing -  Capital Markets"/>
          <xsd:enumeration value="Product Marketing -  CES"/>
          <xsd:enumeration value="Product Marketing -  Consulting Services"/>
          <xsd:enumeration value="Product Marketing -  GBWM"/>
          <xsd:enumeration value="Product Marketing -  Insurance"/>
          <xsd:enumeration value="Product Marketing -  Legal , Compliance and Operations"/>
          <xsd:enumeration value="Product Marketing -  Managed Solutions Group"/>
          <xsd:enumeration value="Product Marketing -  Markets"/>
          <xsd:enumeration value="Product Marketing -  Merrill Edge"/>
          <xsd:enumeration value="Product Marketing -  Mutual Funds"/>
          <xsd:enumeration value="Product Marketing - Philanthropy"/>
          <xsd:enumeration value="Product Marketing -  Retirement"/>
          <xsd:enumeration value="Product Marketing -  Retirement Institutional"/>
          <xsd:enumeration value="Product Marketing - Specialty Asset Management"/>
          <xsd:enumeration value="Product Marketing -  Trust"/>
          <xsd:enumeration value="Product Marketing -  US Trust"/>
          <xsd:enumeration value="Product Marketing – Wealth Structuring"/>
          <xsd:enumeration value="Product Marketing -  Other"/>
          <xsd:enumeration value="Affluent Marketing - ACTM"/>
          <xsd:enumeration value="Affluent Marketing -  Advice and Guidance"/>
          <xsd:enumeration value="Affluent Marketing -  Alternative Investments"/>
          <xsd:enumeration value="Affluent Marketing -  Annuities"/>
          <xsd:enumeration value="Affluent Marketing - Banking - Card"/>
          <xsd:enumeration value="Affluent Marketing -  Banking - Cash Management"/>
          <xsd:enumeration value="Affluent Marketing -  Banking - Lending"/>
          <xsd:enumeration value="Affluent Marketing - Banking - Mortgage"/>
          <xsd:enumeration value="Affluent Marketing -  Capital Markets"/>
          <xsd:enumeration value="Affluent Marketing -  CES"/>
          <xsd:enumeration value="Affluent Marketing -  Consulting Services"/>
          <xsd:enumeration value="Affluent Marketing -  GBWM"/>
          <xsd:enumeration value="Affluent Marketing -  Insurance"/>
          <xsd:enumeration value="Affluent Marketing -  Legal , Compliance and Operations"/>
          <xsd:enumeration value="Affluent Marketing -  Managed Solutions Group"/>
          <xsd:enumeration value="Affluent Marketing -  Markets"/>
          <xsd:enumeration value="Affluent Marketing -  Merrill Edge"/>
          <xsd:enumeration value="Affluent Marketing -  Mutual Funds"/>
          <xsd:enumeration value="Affluent Marketing -  Retirement"/>
          <xsd:enumeration value="Affluent Marketing -  Retirement Institutional"/>
          <xsd:enumeration value="Affluent Marketing -  Trust"/>
          <xsd:enumeration value="Affluent Marketing -  US Trust"/>
          <xsd:enumeration value="Affluent Marketing -  Other"/>
          <xsd:enumeration value="UHNW Marketing - ACTM"/>
          <xsd:enumeration value="UHNW Marketing -  Advice and Guidance"/>
          <xsd:enumeration value="UHNW Marketing -  Alternative Investments"/>
          <xsd:enumeration value="UHNW Marketing - Banking"/>
          <xsd:enumeration value="UHNW Marketing - Business Related Services"/>
          <xsd:enumeration value="UHNW Marketing - Center for Family Wealth Dynamics and Governance"/>
          <xsd:enumeration value="UHNW Marketing -  CES"/>
          <xsd:enumeration value="UHNW Marketing - Client Relationships"/>
          <xsd:enumeration value="UHNW Marketing - Financial Education"/>
          <xsd:enumeration value="UHNW Marketing -  GBWM"/>
          <xsd:enumeration value="UHNW Marketing - Global Investments"/>
          <xsd:enumeration value="UHNW Marketing -  Insurance"/>
          <xsd:enumeration value="UHNW Marketing -  Legal , Compliance and Operations"/>
          <xsd:enumeration value="UHNW Marketing - Lending"/>
          <xsd:enumeration value="UHNW Marketing -  Managed Solutions Group"/>
          <xsd:enumeration value="UHNW Marketing - Marketing"/>
          <xsd:enumeration value="UHNW Marketing -  Markets"/>
          <xsd:enumeration value="UHNW Marketing -  Mutual Funds"/>
          <xsd:enumeration value="UHNW Marketing - OPM"/>
          <xsd:enumeration value="UHNW Marketing - Philanthropic Services"/>
          <xsd:enumeration value="UHNW Marketing -  Retirement"/>
          <xsd:enumeration value="UHNW Marketing -  Retirement Institutional"/>
          <xsd:enumeration value="UHNW Marketing - Strategic Wealth Advisory"/>
          <xsd:enumeration value="UHNW Marketing -  Trust"/>
          <xsd:enumeration value="UHNW Marketing -  Other"/>
          <xsd:enumeration value="Field Marketing - ACTM"/>
          <xsd:enumeration value="Field Marketing - MyMerrill.com/FA Presence"/>
          <xsd:enumeration value="Field Marketing -  Advice and Guidance"/>
          <xsd:enumeration value="Field Marketing - Advisor Magazine"/>
          <xsd:enumeration value="Field Marketing - Advisor Recognition Lists"/>
          <xsd:enumeration value="Field Marketing - American Lifestyle Magazine"/>
          <xsd:enumeration value="Field Marketing - Bio &amp; Value Proposition"/>
          <xsd:enumeration value="Field Marketing - Business Development Funds"/>
          <xsd:enumeration value="Field Marketing - CMS &amp; Advisor Writing Service"/>
          <xsd:enumeration value="Field Marketing - Core Marketing Materials"/>
          <xsd:enumeration value="Field Marketing - Departing FA"/>
          <xsd:enumeration value="Field Marketing - Digital &amp; Social Marketing"/>
          <xsd:enumeration value="Field Marketing - eComms/Perspectives"/>
          <xsd:enumeration value="Field Marketing - Enterprise"/>
          <xsd:enumeration value="Field Marketing - Events"/>
          <xsd:enumeration value="Field Marketing - FA.com/Branch.com"/>
          <xsd:enumeration value="Field Marketing -  GBWM"/>
          <xsd:enumeration value="Field Marketing - General Marketing Center"/>
          <xsd:enumeration value="Field Marketing - Letter Library"/>
          <xsd:enumeration value="Field Marketing - LinkedIn"/>
          <xsd:enumeration value="Field Marketing - Local Advertising"/>
          <xsd:enumeration value="Field Marketing - Local Public Relations"/>
          <xsd:enumeration value="Field Marketing - Local Sponsorships/Trade Shows"/>
          <xsd:enumeration value="Field Marketing - ML Branding &amp; Advertising"/>
          <xsd:enumeration value="Field Marketing - Niche &amp; Segment"/>
          <xsd:enumeration value="Field Marketing - PMD"/>
          <xsd:enumeration value="Field Marketing - Stationery"/>
          <xsd:enumeration value="Field Marketing -  Other"/>
          <xsd:enumeration value="Institutional Marketing - ACTM"/>
          <xsd:enumeration value="Institutional Marketing -  Advice and Guidance"/>
          <xsd:enumeration value="Institutional Marketing -  Alternative Investments"/>
          <xsd:enumeration value="Institutional Marketing -  Annuities"/>
          <xsd:enumeration value="Institutional Marketing - Banking - Card"/>
          <xsd:enumeration value="Institutional Marketing -  Banking - Cash Management"/>
          <xsd:enumeration value="Institutional Marketing -  Banking - Lending"/>
          <xsd:enumeration value="Institutional Marketing - Banking - Mortgage"/>
          <xsd:enumeration value="Institutional Marketing -  Capital Markets"/>
          <xsd:enumeration value="Institutional Marketing -  CES"/>
          <xsd:enumeration value="Institutional Marketing -  Consulting Services"/>
          <xsd:enumeration value="Institutional Marketing -  GBWM"/>
          <xsd:enumeration value="Institutional Marketing -  Insurance"/>
          <xsd:enumeration value="Institutional Marketing -  Legal , Compliance and Operations"/>
          <xsd:enumeration value="Institutional Marketing -  Managed Solutions Group"/>
          <xsd:enumeration value="Institutional Marketing -  Markets"/>
          <xsd:enumeration value="Institutional Marketing -  Merrill Edge"/>
          <xsd:enumeration value="Institutional Marketing -  Mutual Funds"/>
          <xsd:enumeration value="Institutional Marketing -  Retirement"/>
          <xsd:enumeration value="Institutional Marketing -  Retirement Institutional"/>
          <xsd:enumeration value="Institutional Marketing -  Trust"/>
          <xsd:enumeration value="Institutional Marketing -  US Trust"/>
          <xsd:enumeration value="Institutional Marketing -  Other"/>
          <xsd:enumeration value="Other Marketing - ACTM"/>
          <xsd:enumeration value="Other Marketing -  Advice and Guidance"/>
          <xsd:enumeration value="Other Marketing -  Alternative Investments"/>
          <xsd:enumeration value="Other Marketing -  Annuities"/>
          <xsd:enumeration value="Other Marketing - Banking - Card"/>
          <xsd:enumeration value="Other Marketing -  Banking - Cash Management"/>
          <xsd:enumeration value="Other Marketing -  Banking - Lending"/>
          <xsd:enumeration value="Other Marketing - Banking - Mortgage"/>
          <xsd:enumeration value="Other Marketing -  Capital Markets"/>
          <xsd:enumeration value="Other Marketing -  CES"/>
          <xsd:enumeration value="Other Marketing -  Consulting Services"/>
          <xsd:enumeration value="Other Marketing -  GBWM"/>
          <xsd:enumeration value="Other Marketing -  Insurance"/>
          <xsd:enumeration value="Other Marketing -  Legal , Compliance and Operations"/>
          <xsd:enumeration value="Other Marketing -  Managed Solutions Group"/>
          <xsd:enumeration value="Other Marketing -  Markets"/>
          <xsd:enumeration value="Other Marketing -  Merrill Edge"/>
          <xsd:enumeration value="Other Marketing -  Mutual Funds"/>
          <xsd:enumeration value="Other Marketing -  Retirement"/>
          <xsd:enumeration value="Other Marketing -  Retirement Institutional"/>
          <xsd:enumeration value="Other Marketing -  Trust"/>
          <xsd:enumeration value="Other Marketing -  US Trust"/>
          <xsd:enumeration value="Other Marketing -  Other"/>
          <xsd:enumeration value="OPM -  Advice and Guidance"/>
          <xsd:enumeration value="OPM - CA"/>
          <xsd:enumeration value="OPM - CRM"/>
          <xsd:enumeration value="OPM - Director"/>
          <xsd:enumeration value="OPM - FA"/>
          <xsd:enumeration value="OPM -  Other"/>
          <xsd:enumeration value="PBIG - ACTM"/>
          <xsd:enumeration value="PBIG -  Advice and Guidance"/>
          <xsd:enumeration value="PBIG -  Alternative Investments"/>
          <xsd:enumeration value="PBIG - Banking"/>
          <xsd:enumeration value="PBIG - Business Related Services"/>
          <xsd:enumeration value="PBIG - Center for Family Wealth Dynamics and Governance"/>
          <xsd:enumeration value="PBIG -  CES"/>
          <xsd:enumeration value="PBIG - Client Relationships"/>
          <xsd:enumeration value="PBIG - Financial Education"/>
          <xsd:enumeration value="PBIG -  GBWM"/>
          <xsd:enumeration value="PBIG - Global Investments"/>
          <xsd:enumeration value="PBIG -  Insurance"/>
          <xsd:enumeration value="PBIG -  Legal , Compliance and Operations"/>
          <xsd:enumeration value="PBIG - Lending"/>
          <xsd:enumeration value="PBIG -  Managed Solutions Group"/>
          <xsd:enumeration value="PBIG - Marketing"/>
          <xsd:enumeration value="PBIG -  Markets"/>
          <xsd:enumeration value="PBIG -  Mutual Funds"/>
          <xsd:enumeration value="PBIG - OPM"/>
          <xsd:enumeration value="PBIG - Philanthropic Services"/>
          <xsd:enumeration value="PBIG -  Retirement"/>
          <xsd:enumeration value="PBIG -  Retirement Institutional"/>
          <xsd:enumeration value="PBIG - Strategic Wealth Advisory"/>
          <xsd:enumeration value="PBIG -  Trust"/>
          <xsd:enumeration value="PBIG -  Other"/>
          <xsd:enumeration value="LOB - ACTM"/>
          <xsd:enumeration value="LOB - Advice and Guidance"/>
          <xsd:enumeration value="LOB - Alternative Investments"/>
          <xsd:enumeration value="LOB - Annuities"/>
          <xsd:enumeration value="LOB - Banking - Card"/>
          <xsd:enumeration value="LOB - Banking -Cash Management"/>
          <xsd:enumeration value="LOB - Banking - Lending"/>
          <xsd:enumeration value="LOB - Banking - Mortgage"/>
          <xsd:enumeration value="LOB - Capital Markets"/>
          <xsd:enumeration value="LOB - CES"/>
          <xsd:enumeration value="LOB - Consulting Services"/>
          <xsd:enumeration value="LOB - GBWM"/>
          <xsd:enumeration value="LOB - Insurance"/>
          <xsd:enumeration value="LOB - Legal , Compliance and Operations"/>
          <xsd:enumeration value="LOB - Managed Solutions Group"/>
          <xsd:enumeration value="LOB - Markets"/>
          <xsd:enumeration value="LOB - Merrill Edge"/>
          <xsd:enumeration value="LOB - Mutual Funds"/>
          <xsd:enumeration value="LOB - Retirement"/>
          <xsd:enumeration value="LOB - Retirement Institutional"/>
          <xsd:enumeration value="LOB - Statements"/>
          <xsd:enumeration value="LOB - Trust"/>
          <xsd:enumeration value="LOB - US Trust"/>
          <xsd:enumeration value="LOB - Other"/>
          <xsd:enumeration value="PMD - PMD Program"/>
          <xsd:enumeration value="PMD - PMD FA"/>
          <xsd:enumeration value="PMD - PMD TFA"/>
          <xsd:enumeration value="PMD - PMD BTFA-BFA"/>
          <xsd:enumeration value="PMD - PMD Mentor"/>
          <xsd:enumeration value="PMD - PMD Coordinator"/>
          <xsd:enumeration value="Global Client Segment- Advice and Guidance"/>
          <xsd:enumeration value="Global Client Segment- Banking - Card"/>
          <xsd:enumeration value="Global Client Segment- Banking - Cash Management"/>
          <xsd:enumeration value="Global Client Segment- Banking - Credit Solutions"/>
          <xsd:enumeration value="Global Client Segment- Capital Markets"/>
          <xsd:enumeration value="Global Client Segment- Investments"/>
          <xsd:enumeration value="Global Client Segment- Operations"/>
          <xsd:enumeration value="Global Client Segment- ITWS"/>
          <xsd:enumeration value="Global Client Segment - Managed Solutions"/>
          <xsd:enumeration value="Global Client Segment- Mutual Funds"/>
          <xsd:enumeration value="Global Client Segment- Other"/>
          <xsd:enumeration value="DDComm"/>
        </xsd:restriction>
      </xsd:simpleType>
    </xsd:element>
    <xsd:element name="ElectronicDelivery" ma:index="106" nillable="true" ma:displayName="ElectronicDelivery" ma:default="No" ma:description="Is this document appropriate for Electronic Delivery?&#10;" ma:format="RadioButtons" ma:internalName="ElectronicDelivery">
      <xsd:simpleType>
        <xsd:restriction base="dms:Choice">
          <xsd:enumeration value="Yes"/>
          <xsd:enumeration value="No"/>
        </xsd:restriction>
      </xsd:simpleType>
    </xsd:element>
    <xsd:element name="MRCComplianceOrLegalReviewersDetails" ma:index="107" nillable="true" ma:displayName="MRCComplianceOrLegalReviewersDetails" ma:internalName="MRCComplianceOrLegalReviewersDetails">
      <xsd:simpleType>
        <xsd:restriction base="dms:Text">
          <xsd:maxLength value="255"/>
        </xsd:restriction>
      </xsd:simpleType>
    </xsd:element>
    <xsd:element name="MRCRPReviewerDetails" ma:index="108" nillable="true" ma:displayName="MRCRPReviewerDetails" ma:internalName="MRCRPReviewerDetails">
      <xsd:simpleType>
        <xsd:restriction base="dms:Text">
          <xsd:maxLength value="255"/>
        </xsd:restriction>
      </xsd:simpleType>
    </xsd:element>
    <xsd:element name="GWMLongUpdateTextForNewsAndAlertCarouselPF" ma:index="109" nillable="true" ma:displayName="GWMLongUpdateTextForNewsAndAlertCarouselPF" ma:description="Update article text for News &amp; Alerts Carousel, max 800 characters, may include hyperlinks" ma:internalName="GWMLongUpdateTextForNewsAndAlertCarouselPF">
      <xsd:simpleType>
        <xsd:restriction base="dms:Unknown"/>
      </xsd:simpleType>
    </xsd:element>
    <xsd:element name="CustomizableForPOD" ma:index="110" nillable="true" ma:displayName="CustomizableForPOD" ma:internalName="CustomizableForPOD">
      <xsd:simpleType>
        <xsd:restriction base="dms:Text">
          <xsd:maxLength value="255"/>
        </xsd:restriction>
      </xsd:simpleType>
    </xsd:element>
    <xsd:element name="Imported" ma:index="111" nillable="true" ma:displayName="Imported" ma:internalName="Imported">
      <xsd:simpleType>
        <xsd:restriction base="dms:Text">
          <xsd:maxLength value="255"/>
        </xsd:restriction>
      </xsd:simpleType>
    </xsd:element>
    <xsd:element name="Imprinting" ma:index="112" nillable="true" ma:displayName="Imprinting" ma:internalName="Imprinting">
      <xsd:simpleType>
        <xsd:restriction base="dms:Text">
          <xsd:maxLength value="255"/>
        </xsd:restriction>
      </xsd:simpleType>
    </xsd:element>
    <xsd:element name="Linkedproduct" ma:index="113" nillable="true" ma:displayName="Linkedproduct" ma:internalName="Linkedproduct">
      <xsd:simpleType>
        <xsd:restriction base="dms:Text">
          <xsd:maxLength value="255"/>
        </xsd:restriction>
      </xsd:simpleType>
    </xsd:element>
    <xsd:element name="Size" ma:index="114" nillable="true" ma:displayName="Size" ma:internalName="Size">
      <xsd:simpleType>
        <xsd:restriction base="dms:Text">
          <xsd:maxLength value="255"/>
        </xsd:restriction>
      </xsd:simpleType>
    </xsd:element>
    <xsd:element name="Symbol" ma:index="115" nillable="true" ma:displayName="Symbol" ma:internalName="Symbol">
      <xsd:simpleType>
        <xsd:restriction base="dms:Text">
          <xsd:maxLength value="255"/>
        </xsd:restriction>
      </xsd:simpleType>
    </xsd:element>
    <xsd:element name="USPCMarketingContact" ma:index="116" nillable="true" ma:displayName="USPCMarketingContact" ma:internalName="USPCMarketingContact">
      <xsd:simpleType>
        <xsd:restriction base="dms:Text">
          <xsd:maxLength value="255"/>
        </xsd:restriction>
      </xsd:simpleType>
    </xsd:element>
    <xsd:element name="CalcAssetDesc" ma:index="117" nillable="true" ma:displayName="CalcAssetDesc" ma:internalName="CalcAssetDesc">
      <xsd:simpleType>
        <xsd:restriction base="dms:Text">
          <xsd:maxLength value="255"/>
        </xsd:restriction>
      </xsd:simpleType>
    </xsd:element>
    <xsd:element name="IsPBIG" ma:index="118" nillable="true" ma:displayName="IsPBIG" ma:default="0" ma:internalName="IsPBIG">
      <xsd:simpleType>
        <xsd:restriction base="dms:Boolean"/>
      </xsd:simpleType>
    </xsd:element>
    <xsd:element name="GWMBulk" ma:index="119" nillable="true" ma:displayName="GWMBulk" ma:format="RadioButtons" ma:internalName="GWMBulk">
      <xsd:simpleType>
        <xsd:restriction base="dms:Choice">
          <xsd:enumeration value="Yes"/>
          <xsd:enumeration value="No"/>
        </xsd:restriction>
      </xsd:simpleType>
    </xsd:element>
    <xsd:element name="GWMIndividuallyOrderable" ma:index="120" nillable="true" ma:displayName="GWMIndividuallyOrderable" ma:format="RadioButtons" ma:internalName="GWMIndividuallyOrderable">
      <xsd:simpleType>
        <xsd:restriction base="dms:Choice">
          <xsd:enumeration value="Yes"/>
          <xsd:enumeration value="No"/>
        </xsd:restriction>
      </xsd:simpleType>
    </xsd:element>
    <xsd:element name="ItemStatus" ma:index="121" nillable="true" ma:displayName="ItemStatus" ma:internalName="ItemStatus">
      <xsd:simpleType>
        <xsd:restriction base="dms:Text">
          <xsd:maxLength value="255"/>
        </xsd:restriction>
      </xsd:simpleType>
    </xsd:element>
    <xsd:element name="PushToMLOne" ma:index="122" nillable="true" ma:displayName="PushToMLOne" ma:default="0" ma:internalName="PushToMLOne">
      <xsd:simpleType>
        <xsd:restriction base="dms:Boolean"/>
      </xsd:simpleType>
    </xsd:element>
    <xsd:element name="GWMLOBComplianceApprover" ma:index="123" nillable="true" ma:displayName="GWMLOBComplianceApprover" ma:description="Select the name of the LOB Compliance/Legal approver who approved this item" ma:list="UserInfo" ma:SharePointGroup="0" ma:internalName="GWMLOBComplianceApprov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WMLOBRPApprover" ma:index="124" nillable="true" ma:displayName="GWMLOBRPApprover" ma:description="Select the name of the LOB Compliance/Legal approver who approved this item" ma:list="UserInfo" ma:SharePointGroup="0" ma:internalName="GWMLOBRPApprov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cationTrack" ma:index="125" nillable="true" ma:displayName="PublicationTrack" ma:default="Non-Standard Track (MRC and LOB Legal/Compliance Approval)" ma:format="RadioButtons" ma:internalName="PublicationTrack">
      <xsd:simpleType>
        <xsd:restriction base="dms:Choice">
          <xsd:enumeration value="Non-Standard Track (MRC and LOB Legal/Compliance Approval)"/>
          <xsd:enumeration value="Standard Track (MRC Approval Only)"/>
          <xsd:enumeration value="Fast Track (LOB RP Approver Only)"/>
        </xsd:restriction>
      </xsd:simpleType>
    </xsd:element>
    <xsd:element name="a34550a808ee4bfbbc3bab903fd3a562" ma:index="126" nillable="true" ma:taxonomy="true" ma:internalName="a34550a808ee4bfbbc3bab903fd3a562" ma:taxonomyFieldName="Theme" ma:displayName="Theme" ma:default="" ma:fieldId="{a34550a8-08ee-4bfb-bc3b-ab903fd3a562}" ma:taxonomyMulti="true" ma:sspId="d8ff697d-5860-4c05-b511-7fc89a6bc9bb" ma:termSetId="f5dcdf7b-b714-4303-8a3c-65aaf28e7006" ma:anchorId="00000000-0000-0000-0000-000000000000" ma:open="false" ma:isKeyword="false">
      <xsd:complexType>
        <xsd:sequence>
          <xsd:element ref="pc:Terms" minOccurs="0" maxOccurs="1"/>
        </xsd:sequence>
      </xsd:complexType>
    </xsd:element>
    <xsd:element name="n432f4ec6b8c41579dee1e327b790904" ma:index="128" nillable="true" ma:taxonomy="true" ma:internalName="n432f4ec6b8c41579dee1e327b790904" ma:taxonomyFieldName="AssetAllocationGeography" ma:displayName="Asset Allocation Geography" ma:default="" ma:fieldId="{7432f4ec-6b8c-4157-9dee-1e327b790904}" ma:taxonomyMulti="true" ma:sspId="d8ff697d-5860-4c05-b511-7fc89a6bc9bb" ma:termSetId="b34abefd-91d1-4279-8da7-f1dcb384ee10" ma:anchorId="00000000-0000-0000-0000-000000000000" ma:open="false" ma:isKeyword="false">
      <xsd:complexType>
        <xsd:sequence>
          <xsd:element ref="pc:Terms" minOccurs="0" maxOccurs="1"/>
        </xsd:sequence>
      </xsd:complexType>
    </xsd:element>
    <xsd:element name="pb64bed54ba54a08ae51be86e952de58" ma:index="130" nillable="true" ma:taxonomy="true" ma:internalName="pb64bed54ba54a08ae51be86e952de58" ma:taxonomyFieldName="AssetClass" ma:displayName="Asset Class" ma:default="" ma:fieldId="{9b64bed5-4ba5-4a08-ae51-be86e952de58}" ma:taxonomyMulti="true" ma:sspId="d8ff697d-5860-4c05-b511-7fc89a6bc9bb" ma:termSetId="451dc42d-8f74-4a03-b878-778b66cb5dcd" ma:anchorId="00000000-0000-0000-0000-000000000000" ma:open="false" ma:isKeyword="false">
      <xsd:complexType>
        <xsd:sequence>
          <xsd:element ref="pc:Terms" minOccurs="0" maxOccurs="1"/>
        </xsd:sequence>
      </xsd:complexType>
    </xsd:element>
    <xsd:element name="Frequency" ma:index="132" nillable="true" ma:displayName="Frequency" ma:description="How often is this document published?" ma:format="Dropdown" ma:internalName="Frequency">
      <xsd:simpleType>
        <xsd:restriction base="dms:Choice">
          <xsd:enumeration value="Daily"/>
          <xsd:enumeration value="Weekly"/>
          <xsd:enumeration value="Bi-Weekly"/>
          <xsd:enumeration value="Monthly"/>
          <xsd:enumeration value="Quarterly"/>
          <xsd:enumeration value="Yearly"/>
          <xsd:enumeration value="Semi –Annual"/>
          <xsd:enumeration value="Ad Hoc"/>
        </xsd:restriction>
      </xsd:simpleType>
    </xsd:element>
    <xsd:element name="PublicationAuthor" ma:index="133" nillable="true" ma:displayName="Publication Author" ma:format="Dropdown" ma:internalName="PublicationAuthor">
      <xsd:simpleType>
        <xsd:restriction base="dms:Choice">
          <xsd:enumeration value="Ashvin Chhabra"/>
          <xsd:enumeration value="Mary Ann Bartels"/>
          <xsd:enumeration value="Christopher Wolfe"/>
          <xsd:enumeration value="Hany Boutros"/>
          <xsd:enumeration value="Sarah Bull"/>
          <xsd:enumeration value="Niladri “Neel’ Mukherjee"/>
          <xsd:enumeration value="Adon Vanwoerden"/>
          <xsd:enumeration value="John Veit"/>
          <xsd:enumeration value="Jon Maier"/>
          <xsd:enumeration value="Anil Suri"/>
          <xsd:enumeration value="David Laster"/>
          <xsd:enumeration value="Himanshu Almadi"/>
          <xsd:enumeration value="Rajesh Kohli"/>
          <xsd:enumeration value="Brian Partridge"/>
          <xsd:enumeration value="Michael Liersch"/>
          <xsd:enumeration value="Anna Snider"/>
          <xsd:enumeration value="Jasmine Yu"/>
          <xsd:enumeration value="James Thomas"/>
          <xsd:enumeration value="Michael Regy"/>
          <xsd:enumeration value="James Bowden"/>
          <xsd:enumeration value="Lance Fraser"/>
          <xsd:enumeration value="Michael Kosoff"/>
          <xsd:enumeration value="Scott Zavack"/>
          <xsd:enumeration value="None"/>
          <xsd:enumeration value="Other"/>
        </xsd:restriction>
      </xsd:simpleType>
    </xsd:element>
    <xsd:element name="InvestmentFinder" ma:index="134" nillable="true" ma:displayName="InvestmentFinder" ma:default="Investment Type" ma:format="Dropdown" ma:internalName="InvestmentFinder">
      <xsd:simpleType>
        <xsd:restriction base="dms:Choice">
          <xsd:enumeration value="Investment Type"/>
          <xsd:enumeration value="Strategy Type"/>
          <xsd:enumeration value="Status"/>
          <xsd:enumeration value="Asset Class"/>
          <xsd:enumeration value="Investment Style"/>
          <xsd:enumeration value="28B Code"/>
          <xsd:enumeration value="Portfolio Strategy Owner"/>
        </xsd:restriction>
      </xsd:simpleType>
    </xsd:element>
    <xsd:element name="VersionType" ma:index="135" nillable="true" ma:displayName="VersionType" ma:default="New" ma:format="Dropdown" ma:internalName="VersionType">
      <xsd:simpleType>
        <xsd:restriction base="dms:Choice">
          <xsd:enumeration value="New"/>
          <xsd:enumeration value="Updated"/>
        </xsd:restriction>
      </xsd:simpleType>
    </xsd:element>
    <xsd:element name="IsArchived" ma:index="136" nillable="true" ma:displayName="IsArchived" ma:default="0" ma:internalName="IsArchi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Publisher" ma:index="29" nillable="true" ma:displayName="Publisher" ma:description="The person, organization or service that published this resource" ma:internalName="_Publisher">
      <xsd:simpleType>
        <xsd:restriction base="dms:Text"/>
      </xsd:simpleType>
    </xsd:element>
    <xsd:element name="_DCDateCreated" ma:index="32" nillable="true" ma:displayName="Date Created" ma:description="The date on which this resource was created"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ortUpdateTextForNewsAndAlertsList xmlns="6d48ba6c-7636-493c-9511-d17f380baa4a" xsi:nil="true"/>
    <GWMBulk xmlns="6d48ba6c-7636-493c-9511-d17f380baa4a" xsi:nil="true"/>
    <oe3b62f321e2405080645a7e55c73101 xmlns="6d48ba6c-7636-493c-9511-d17f380baa4a">
      <Terms xmlns="http://schemas.microsoft.com/office/infopath/2007/PartnerControls">
        <TermInfo xmlns="http://schemas.microsoft.com/office/infopath/2007/PartnerControls">
          <TermName xmlns="http://schemas.microsoft.com/office/infopath/2007/PartnerControls">Segment 6: Age: 65+, Decumulation, $1M-5M</TermName>
          <TermId xmlns="http://schemas.microsoft.com/office/infopath/2007/PartnerControls">86e888a2-009c-4c7f-9807-f6ff76814779</TermId>
        </TermInfo>
        <TermInfo xmlns="http://schemas.microsoft.com/office/infopath/2007/PartnerControls">
          <TermName xmlns="http://schemas.microsoft.com/office/infopath/2007/PartnerControls">Segment 1: Age: less than 55, Accumulation, $250K-1M</TermName>
          <TermId xmlns="http://schemas.microsoft.com/office/infopath/2007/PartnerControls">718e0c0a-6f34-4805-8a6c-1c8186b4951a</TermId>
        </TermInfo>
        <TermInfo xmlns="http://schemas.microsoft.com/office/infopath/2007/PartnerControls">
          <TermName xmlns="http://schemas.microsoft.com/office/infopath/2007/PartnerControls">Segment 7: Age: less than 55, Accumulation, $5M+</TermName>
          <TermId xmlns="http://schemas.microsoft.com/office/infopath/2007/PartnerControls">864d8fb4-1190-4435-8924-d7e7f974c217</TermId>
        </TermInfo>
        <TermInfo xmlns="http://schemas.microsoft.com/office/infopath/2007/PartnerControls">
          <TermName xmlns="http://schemas.microsoft.com/office/infopath/2007/PartnerControls">Segment 2: Age: 55-65, Transition $250K-1M</TermName>
          <TermId xmlns="http://schemas.microsoft.com/office/infopath/2007/PartnerControls">d969b8b7-fdd3-45e0-b854-3d72f175637f</TermId>
        </TermInfo>
        <TermInfo xmlns="http://schemas.microsoft.com/office/infopath/2007/PartnerControls">
          <TermName xmlns="http://schemas.microsoft.com/office/infopath/2007/PartnerControls">Segment 8: Age: 55-65, Transition, $5M+</TermName>
          <TermId xmlns="http://schemas.microsoft.com/office/infopath/2007/PartnerControls">f06c7d52-4150-4d51-a3fd-a28ffd99b7e2</TermId>
        </TermInfo>
        <TermInfo xmlns="http://schemas.microsoft.com/office/infopath/2007/PartnerControls">
          <TermName xmlns="http://schemas.microsoft.com/office/infopath/2007/PartnerControls">Segment 3: Age: 65+, Decumulation $250K-1M</TermName>
          <TermId xmlns="http://schemas.microsoft.com/office/infopath/2007/PartnerControls">5e884776-928f-49c8-b757-38c9ecc0918d</TermId>
        </TermInfo>
        <TermInfo xmlns="http://schemas.microsoft.com/office/infopath/2007/PartnerControls">
          <TermName xmlns="http://schemas.microsoft.com/office/infopath/2007/PartnerControls">Segment 9: Age: 65+, Decumulation, $5M+</TermName>
          <TermId xmlns="http://schemas.microsoft.com/office/infopath/2007/PartnerControls">11b39fc0-f0ca-4dda-9977-08377aa81452</TermId>
        </TermInfo>
        <TermInfo xmlns="http://schemas.microsoft.com/office/infopath/2007/PartnerControls">
          <TermName xmlns="http://schemas.microsoft.com/office/infopath/2007/PartnerControls">Segment 4: Age: less than 55, Accumulation, $1M-5M</TermName>
          <TermId xmlns="http://schemas.microsoft.com/office/infopath/2007/PartnerControls">0f342913-5708-4c4b-b9fb-21839a97b12e</TermId>
        </TermInfo>
        <TermInfo xmlns="http://schemas.microsoft.com/office/infopath/2007/PartnerControls">
          <TermName xmlns="http://schemas.microsoft.com/office/infopath/2007/PartnerControls">Segment 5: Age: 55-65, Transition, $1M-5M</TermName>
          <TermId xmlns="http://schemas.microsoft.com/office/infopath/2007/PartnerControls">780a9b1c-4d01-440e-9ab3-6deadc307c83</TermId>
        </TermInfo>
      </Terms>
    </oe3b62f321e2405080645a7e55c73101>
    <MaterialType xmlns="6d48ba6c-7636-493c-9511-d17f380baa4a" xsi:nil="true"/>
    <AssetDescription xmlns="6d48ba6c-7636-493c-9511-d17f380baa4a">seminar</AssetDescription>
    <FulfillmentProvider xmlns="6d48ba6c-7636-493c-9511-d17f380baa4a">Bowne</FulfillmentProvider>
    <Bulk xmlns="6d48ba6c-7636-493c-9511-d17f380baa4a">true</Bulk>
    <Size xmlns="6d48ba6c-7636-493c-9511-d17f380baa4a" xsi:nil="true"/>
    <c73e2f854625407ba1309d2d913b1c58 xmlns="6d48ba6c-7636-493c-9511-d17f380baa4a">
      <Terms xmlns="http://schemas.microsoft.com/office/infopath/2007/PartnerControls"/>
    </c73e2f854625407ba1309d2d913b1c58>
    <MRCComplianceOrLegalReviewersDetails xmlns="6d48ba6c-7636-493c-9511-d17f380baa4a">ZK3HOJB|James P. O'neill;</MRCComplianceOrLegalReviewersDetails>
    <GWMLOBRPApprover xmlns="6d48ba6c-7636-493c-9511-d17f380baa4a">
      <UserInfo>
        <DisplayName/>
        <AccountId xsi:nil="true"/>
        <AccountType/>
      </UserInfo>
    </GWMLOBRPApprover>
    <PushContentLocation xmlns="6d48ba6c-7636-493c-9511-d17f380baa4a">1010;781;</PushContentLocation>
    <HowToOrder xmlns="6d48ba6c-7636-493c-9511-d17f380baa4a">Local printing only</HowToOrder>
    <PublishingStartDate xmlns="http://schemas.microsoft.com/sharepoint/v3">2016-10-19T15:40:00+00:00</PublishingStartDate>
    <VersionType xmlns="6d48ba6c-7636-493c-9511-d17f380baa4a">New</VersionType>
    <PushToMLOne xmlns="6d48ba6c-7636-493c-9511-d17f380baa4a">false</PushToMLOne>
    <CalcAssetDesc xmlns="6d48ba6c-7636-493c-9511-d17f380baa4a">seminar</CalcAssetDesc>
    <ComplianceLegalReviewerName xmlns="6d48ba6c-7636-493c-9511-d17f380baa4a">
      <UserInfo>
        <DisplayName>O Neill, James</DisplayName>
        <AccountId>1579</AccountId>
        <AccountType/>
      </UserInfo>
    </ComplianceLegalReviewerName>
    <ExpirationDate xmlns="6d48ba6c-7636-493c-9511-d17f380baa4a">2017-04-20T18:48:25+00:00</ExpirationDate>
    <lcf079fd2205474aacb98bbe353a9ad6 xmlns="6d48ba6c-7636-493c-9511-d17f380baa4a">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af4eda6d-7f32-4654-82bc-ff516ae237ec</TermId>
        </TermInfo>
        <TermInfo xmlns="http://schemas.microsoft.com/office/infopath/2007/PartnerControls">
          <TermName xmlns="http://schemas.microsoft.com/office/infopath/2007/PartnerControls">college</TermName>
          <TermId xmlns="http://schemas.microsoft.com/office/infopath/2007/PartnerControls">e9d15fd6-b717-42da-a402-38b20985c352</TermId>
        </TermInfo>
        <TermInfo xmlns="http://schemas.microsoft.com/office/infopath/2007/PartnerControls">
          <TermName xmlns="http://schemas.microsoft.com/office/infopath/2007/PartnerControls">esa</TermName>
          <TermId xmlns="http://schemas.microsoft.com/office/infopath/2007/PartnerControls">25d3eaad-ec92-466d-a413-5e99d65c5e0f</TermId>
        </TermInfo>
        <TermInfo xmlns="http://schemas.microsoft.com/office/infopath/2007/PartnerControls">
          <TermName xmlns="http://schemas.microsoft.com/office/infopath/2007/PartnerControls">529</TermName>
          <TermId xmlns="http://schemas.microsoft.com/office/infopath/2007/PartnerControls">98930906-aabc-4368-be51-077cc22db1ea</TermId>
        </TermInfo>
        <TermInfo xmlns="http://schemas.microsoft.com/office/infopath/2007/PartnerControls">
          <TermName xmlns="http://schemas.microsoft.com/office/infopath/2007/PartnerControls">nextgen</TermName>
          <TermId xmlns="http://schemas.microsoft.com/office/infopath/2007/PartnerControls">a7761f7c-5c6f-4682-8dfb-45dc9a6b57df</TermId>
        </TermInfo>
        <TermInfo xmlns="http://schemas.microsoft.com/office/infopath/2007/PartnerControls">
          <TermName xmlns="http://schemas.microsoft.com/office/infopath/2007/PartnerControls">Coverdell ESA</TermName>
          <TermId xmlns="http://schemas.microsoft.com/office/infopath/2007/PartnerControls">f3caf1b1-8e50-46c1-8f85-eefde69428ae</TermId>
        </TermInfo>
        <TermInfo xmlns="http://schemas.microsoft.com/office/infopath/2007/PartnerControls">
          <TermName xmlns="http://schemas.microsoft.com/office/infopath/2007/PartnerControls">ugma</TermName>
          <TermId xmlns="http://schemas.microsoft.com/office/infopath/2007/PartnerControls">1a49d9c9-7b6f-49a4-8bb3-111f9468b1e1</TermId>
        </TermInfo>
        <TermInfo xmlns="http://schemas.microsoft.com/office/infopath/2007/PartnerControls">
          <TermName xmlns="http://schemas.microsoft.com/office/infopath/2007/PartnerControls">UTMA</TermName>
          <TermId xmlns="http://schemas.microsoft.com/office/infopath/2007/PartnerControls">39b4dcb6-c1c5-487f-a743-5ddfc974077e</TermId>
        </TermInfo>
        <TermInfo xmlns="http://schemas.microsoft.com/office/infopath/2007/PartnerControls">
          <TermName xmlns="http://schemas.microsoft.com/office/infopath/2007/PartnerControls">education planning</TermName>
          <TermId xmlns="http://schemas.microsoft.com/office/infopath/2007/PartnerControls">2afde839-0904-43db-8080-03a6ddc45803</TermId>
        </TermInfo>
        <TermInfo xmlns="http://schemas.microsoft.com/office/infopath/2007/PartnerControls">
          <TermName xmlns="http://schemas.microsoft.com/office/infopath/2007/PartnerControls">Education Savings Account</TermName>
          <TermId xmlns="http://schemas.microsoft.com/office/infopath/2007/PartnerControls">c83b39f4-09a1-4711-9d01-e1d884225e7f</TermId>
        </TermInfo>
        <TermInfo xmlns="http://schemas.microsoft.com/office/infopath/2007/PartnerControls">
          <TermName xmlns="http://schemas.microsoft.com/office/infopath/2007/PartnerControls">next gen</TermName>
          <TermId xmlns="http://schemas.microsoft.com/office/infopath/2007/PartnerControls">9d0818f9-edcf-4a5d-84df-7d372b3cb5f8</TermId>
        </TermInfo>
        <TermInfo xmlns="http://schemas.microsoft.com/office/infopath/2007/PartnerControls">
          <TermName xmlns="http://schemas.microsoft.com/office/infopath/2007/PartnerControls">nextgen 529</TermName>
          <TermId xmlns="http://schemas.microsoft.com/office/infopath/2007/PartnerControls">d11ff522-b60f-4655-a9b4-c6df547e0ad9</TermId>
        </TermInfo>
      </Terms>
    </lcf079fd2205474aacb98bbe353a9ad6>
    <ImageForNewsAndAlerts xmlns="6d48ba6c-7636-493c-9511-d17f380baa4a" xsi:nil="true"/>
    <UpdateTeaserForNewsAndAlertCarousel xmlns="6d48ba6c-7636-493c-9511-d17f380baa4a" xsi:nil="true"/>
    <LowStockQuantityLevel xmlns="6d48ba6c-7636-493c-9511-d17f380baa4a" xsi:nil="true"/>
    <GWMAlternateURLForNewsAndAlerts xmlns="6d48ba6c-7636-493c-9511-d17f380baa4a" xsi:nil="true"/>
    <AdditionalRestrictions xmlns="6d48ba6c-7636-493c-9511-d17f380baa4a" xsi:nil="true"/>
    <CustomErrorMessage xmlns="6d48ba6c-7636-493c-9511-d17f380baa4a" xsi:nil="true"/>
    <IndividuallyOrderable xmlns="6d48ba6c-7636-493c-9511-d17f380baa4a">true</IndividuallyOrderable>
    <Frequency xmlns="6d48ba6c-7636-493c-9511-d17f380baa4a" xsi:nil="true"/>
    <pb64bed54ba54a08ae51be86e952de58 xmlns="6d48ba6c-7636-493c-9511-d17f380baa4a">
      <Terms xmlns="http://schemas.microsoft.com/office/infopath/2007/PartnerControls"/>
    </pb64bed54ba54a08ae51be86e952de58>
    <PublishDate xmlns="6d48ba6c-7636-493c-9511-d17f380baa4a">2016-04-20T04:00:00+00:00</PublishDate>
    <ContentOwnerName xmlns="6d48ba6c-7636-493c-9511-d17f380baa4a">
      <UserInfo>
        <DisplayName>Gangel, Rachel Kaplan</DisplayName>
        <AccountId>65861</AccountId>
        <AccountType/>
      </UserInfo>
    </ContentOwnerName>
    <b2cf881e64c84a2f9d83e6fe5cb98f7f xmlns="6d48ba6c-7636-493c-9511-d17f380baa4a">
      <Terms xmlns="http://schemas.microsoft.com/office/infopath/2007/PartnerControls"/>
    </b2cf881e64c84a2f9d83e6fe5cb98f7f>
    <MarketingReviewCenterApprovalCertificateID xmlns="6d48ba6c-7636-493c-9511-d17f380baa4a">ARV89HQL/KIG3WT</MarketingReviewCenterApprovalCertificateID>
    <IssueDate xmlns="6d48ba6c-7636-493c-9511-d17f380baa4a">2016-04-20T18:45:56+00:00</IssueDate>
    <AlternateURLForNewsAndAlerts xmlns="6d48ba6c-7636-493c-9511-d17f380baa4a" xsi:nil="true"/>
    <MaxQuantityPerOrder xmlns="6d48ba6c-7636-493c-9511-d17f380baa4a" xsi:nil="true"/>
    <PackageSize xmlns="6d48ba6c-7636-493c-9511-d17f380baa4a">25</PackageSize>
    <RoutingRuleDescription xmlns="http://schemas.microsoft.com/sharepoint/v3" xsi:nil="true"/>
    <dbdfd46a22db4d3da3340b342df1bbfb xmlns="6d48ba6c-7636-493c-9511-d17f380baa4a">
      <Terms xmlns="http://schemas.microsoft.com/office/infopath/2007/PartnerControls">
        <TermInfo xmlns="http://schemas.microsoft.com/office/infopath/2007/PartnerControls">
          <TermName xmlns="http://schemas.microsoft.com/office/infopath/2007/PartnerControls">Brokerage/Advisory (MLWM/PBIG)</TermName>
          <TermId xmlns="http://schemas.microsoft.com/office/infopath/2007/PartnerControls">155250bc-8907-40e6-851a-292d28a0ad31</TermId>
        </TermInfo>
      </Terms>
    </dbdfd46a22db4d3da3340b342df1bbfb>
    <PushContent xmlns="6d48ba6c-7636-493c-9511-d17f380baa4a">Yes</PushContent>
    <InvestmentFinder xmlns="6d48ba6c-7636-493c-9511-d17f380baa4a">Investment Type</InvestmentFinder>
    <GWMCustomErrorMessage xmlns="6d48ba6c-7636-493c-9511-d17f380baa4a" xsi:nil="true"/>
    <UpdateDuration xmlns="6d48ba6c-7636-493c-9511-d17f380baa4a">18-Oct-2016;-1</UpdateDuration>
    <CampaignName xmlns="6d48ba6c-7636-493c-9511-d17f380baa4a" xsi:nil="true"/>
    <FulfillmentLocation xmlns="6d48ba6c-7636-493c-9511-d17f380baa4a">Bowne</FulfillmentLocation>
    <Imported xmlns="6d48ba6c-7636-493c-9511-d17f380baa4a" xsi:nil="true"/>
    <CustomizableForPOD xmlns="6d48ba6c-7636-493c-9511-d17f380baa4a" xsi:nil="true"/>
    <ItemStatus xmlns="6d48ba6c-7636-493c-9511-d17f380baa4a">None</ItemStatus>
    <c57efd1b939c4c8d94f693de398fc8f3 xmlns="6d48ba6c-7636-493c-9511-d17f380baa4a">
      <Terms xmlns="http://schemas.microsoft.com/office/infopath/2007/PartnerControls">
        <TermInfo xmlns="http://schemas.microsoft.com/office/infopath/2007/PartnerControls">
          <TermName xmlns="http://schemas.microsoft.com/office/infopath/2007/PartnerControls">Family</TermName>
          <TermId xmlns="http://schemas.microsoft.com/office/infopath/2007/PartnerControls">d7f0c7f7-0de0-4b3f-922e-7ee007c7e81f</TermId>
        </TermInfo>
      </Terms>
    </c57efd1b939c4c8d94f693de398fc8f3>
    <ElectronicDelivery xmlns="6d48ba6c-7636-493c-9511-d17f380baa4a">No</ElectronicDelivery>
    <PublicationTrack xmlns="6d48ba6c-7636-493c-9511-d17f380baa4a">Non-Standard Track (MRC and LOB Legal/Compliance Approval)</PublicationTrack>
    <n1ea8175875749a896ee72f53ca832d0 xmlns="6d48ba6c-7636-493c-9511-d17f380baa4a">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648778af-9e7a-4017-b8cf-63b6a805f262</TermId>
        </TermInfo>
      </Terms>
    </n1ea8175875749a896ee72f53ca832d0>
    <InventoryReportingGroup xmlns="6d48ba6c-7636-493c-9511-d17f380baa4a">Product Marketing -  Retirement</InventoryReportingGroup>
    <ContentOwnersManager xmlns="6d48ba6c-7636-493c-9511-d17f380baa4a">
      <UserInfo>
        <DisplayName/>
        <AccountId xsi:nil="true"/>
        <AccountType/>
      </UserInfo>
    </ContentOwnersManager>
    <AccessCredentials xmlns="6d48ba6c-7636-493c-9511-d17f380baa4a" xsi:nil="true"/>
    <AssetType xmlns="6d48ba6c-7636-493c-9511-d17f380baa4a">document</AssetType>
    <LifePriorities xmlns="6d48ba6c-7636-493c-9511-d17f380baa4a"/>
    <HighPriorityTask xmlns="6d48ba6c-7636-493c-9511-d17f380baa4a">No</HighPriorityTask>
    <GWMPublisher xmlns="6d48ba6c-7636-493c-9511-d17f380baa4a">
      <UserInfo>
        <DisplayName>Longo, Nita</DisplayName>
        <AccountId>89893</AccountId>
        <AccountType/>
      </UserInfo>
    </GWMPublisher>
    <Restrictions xmlns="6d48ba6c-7636-493c-9511-d17f380baa4a">No Restrictions</Restrictions>
    <URL xmlns="http://schemas.microsoft.com/sharepoint/v3">
      <Url xsi:nil="true"/>
      <Description xsi:nil="true"/>
    </URL>
    <USPCMarketingContact xmlns="6d48ba6c-7636-493c-9511-d17f380baa4a" xsi:nil="true"/>
    <n432f4ec6b8c41579dee1e327b790904 xmlns="6d48ba6c-7636-493c-9511-d17f380baa4a">
      <Terms xmlns="http://schemas.microsoft.com/office/infopath/2007/PartnerControls"/>
    </n432f4ec6b8c41579dee1e327b790904>
    <IsPBIG xmlns="6d48ba6c-7636-493c-9511-d17f380baa4a">false</IsPBIG>
    <Code xmlns="6d48ba6c-7636-493c-9511-d17f380baa4a">306000PM-0416</Code>
    <ArchiveLocation xmlns="6d48ba6c-7636-493c-9511-d17f380baa4a" xsi:nil="true"/>
    <PrintQuantity xmlns="6d48ba6c-7636-493c-9511-d17f380baa4a" xsi:nil="true"/>
    <Imprinting xmlns="6d48ba6c-7636-493c-9511-d17f380baa4a" xsi:nil="true"/>
    <Symbol xmlns="6d48ba6c-7636-493c-9511-d17f380baa4a" xsi:nil="true"/>
    <UnitPrice xmlns="6d48ba6c-7636-493c-9511-d17f380baa4a" xsi:nil="true"/>
    <dbc2634808844628bca332f2ad4e6b27 xmlns="6d48ba6c-7636-493c-9511-d17f380baa4a">
      <Terms xmlns="http://schemas.microsoft.com/office/infopath/2007/PartnerControls"/>
    </dbc2634808844628bca332f2ad4e6b27>
    <jfb0b495a22241d89132dbba03d6c68f xmlns="6d48ba6c-7636-493c-9511-d17f380baa4a">
      <Terms xmlns="http://schemas.microsoft.com/office/infopath/2007/PartnerControls">
        <TermInfo xmlns="http://schemas.microsoft.com/office/infopath/2007/PartnerControls">
          <TermName xmlns="http://schemas.microsoft.com/office/infopath/2007/PartnerControls">Merrill Lynch:Education Planning:Coverdell Education Savings Account</TermName>
          <TermId xmlns="http://schemas.microsoft.com/office/infopath/2007/PartnerControls">0f9abd03-b4e4-4452-9238-56afe88efde4</TermId>
        </TermInfo>
        <TermInfo xmlns="http://schemas.microsoft.com/office/infopath/2007/PartnerControls">
          <TermName xmlns="http://schemas.microsoft.com/office/infopath/2007/PartnerControls">Merrill Lynch:Education Planning:Education Planning</TermName>
          <TermId xmlns="http://schemas.microsoft.com/office/infopath/2007/PartnerControls">4c5dcc8b-3264-4468-9257-f41cc9728eb5</TermId>
        </TermInfo>
        <TermInfo xmlns="http://schemas.microsoft.com/office/infopath/2007/PartnerControls">
          <TermName xmlns="http://schemas.microsoft.com/office/infopath/2007/PartnerControls">Merrill Lynch:Retirement (Individual / Institutional):Internal FA training/communication</TermName>
          <TermId xmlns="http://schemas.microsoft.com/office/infopath/2007/PartnerControls">ab86c7b8-4137-474c-8dec-fd6a45773b8b</TermId>
        </TermInfo>
        <TermInfo xmlns="http://schemas.microsoft.com/office/infopath/2007/PartnerControls">
          <TermName xmlns="http://schemas.microsoft.com/office/infopath/2007/PartnerControls">Merrill Lynch:Education Planning:UGMA/UTMA</TermName>
          <TermId xmlns="http://schemas.microsoft.com/office/infopath/2007/PartnerControls">b9b2fae8-19bb-4a18-88e8-2c575c09c8aa</TermId>
        </TermInfo>
      </Terms>
    </jfb0b495a22241d89132dbba03d6c68f>
    <RPReviewerName xmlns="6d48ba6c-7636-493c-9511-d17f380baa4a">
      <UserInfo>
        <DisplayName>Stover, Wanda L.</DisplayName>
        <AccountId>4172</AccountId>
        <AccountType/>
      </UserInfo>
    </RPReviewerName>
    <HideFromSearch xmlns="6d48ba6c-7636-493c-9511-d17f380baa4a">No</HideFromSearch>
    <e86f9f77bf1b4a28be265530cb16720a xmlns="6d48ba6c-7636-493c-9511-d17f380baa4a">
      <Terms xmlns="http://schemas.microsoft.com/office/infopath/2007/PartnerControls">
        <TermInfo xmlns="http://schemas.microsoft.com/office/infopath/2007/PartnerControls">
          <TermName xmlns="http://schemas.microsoft.com/office/infopath/2007/PartnerControls">Client-Approved</TermName>
          <TermId xmlns="http://schemas.microsoft.com/office/infopath/2007/PartnerControls">6afdc5e3-2791-48ee-97c9-a006fc579d6f</TermId>
        </TermInfo>
      </Terms>
    </e86f9f77bf1b4a28be265530cb16720a>
    <l24c794622b74f509ac7c7a244406b53 xmlns="6d48ba6c-7636-493c-9511-d17f380baa4a">
      <Terms xmlns="http://schemas.microsoft.com/office/infopath/2007/PartnerControls"/>
    </l24c794622b74f509ac7c7a244406b53>
    <ReasonForHighPriorityTask xmlns="6d48ba6c-7636-493c-9511-d17f380baa4a" xsi:nil="true"/>
    <OrderableOnline xmlns="6d48ba6c-7636-493c-9511-d17f380baa4a">No</OrderableOnline>
    <TaxCatchAll xmlns="6d48ba6c-7636-493c-9511-d17f380baa4a">
      <Value>283</Value>
      <Value>973</Value>
      <Value>2388</Value>
      <Value>1674</Value>
      <Value>1673</Value>
      <Value>866</Value>
      <Value>865</Value>
      <Value>998</Value>
      <Value>235</Value>
      <Value>234</Value>
      <Value>1390</Value>
      <Value>232</Value>
      <Value>230</Value>
      <Value>229</Value>
      <Value>1207</Value>
      <Value>5374</Value>
      <Value>204</Value>
      <Value>203</Value>
      <Value>1222</Value>
      <Value>1000</Value>
      <Value>999</Value>
      <Value>1354</Value>
      <Value>2330</Value>
      <Value>1350</Value>
      <Value>191</Value>
      <Value>190</Value>
      <Value>276</Value>
      <Value>1786</Value>
      <Value>233</Value>
      <Value>181</Value>
      <Value>6054</Value>
    </TaxCatchAll>
    <OtherOrderingInformation xmlns="6d48ba6c-7636-493c-9511-d17f380baa4a" xsi:nil="true"/>
    <GWMViewMoreURL xmlns="6d48ba6c-7636-493c-9511-d17f380baa4a">Alternate URL</GWMViewMoreURL>
    <_Publisher xmlns="http://schemas.microsoft.com/sharepoint/v3/fields" xsi:nil="true"/>
    <PrintVendor xmlns="6d48ba6c-7636-493c-9511-d17f380baa4a" xsi:nil="true"/>
    <ProvideAReasonForWhyNoMRCApprovalIsRequired xmlns="6d48ba6c-7636-493c-9511-d17f380baa4a" xsi:nil="true"/>
    <PublicationAuthor xmlns="6d48ba6c-7636-493c-9511-d17f380baa4a" xsi:nil="true"/>
    <IsArchived xmlns="6d48ba6c-7636-493c-9511-d17f380baa4a">false</IsArchived>
    <edfd1e52bc814e1199b8c4ed956de49f xmlns="6d48ba6c-7636-493c-9511-d17f380baa4a">
      <Terms xmlns="http://schemas.microsoft.com/office/infopath/2007/PartnerControls">
        <TermInfo xmlns="http://schemas.microsoft.com/office/infopath/2007/PartnerControls">
          <TermName xmlns="http://schemas.microsoft.com/office/infopath/2007/PartnerControls">Fund my children's or grandchildren's education</TermName>
          <TermId xmlns="http://schemas.microsoft.com/office/infopath/2007/PartnerControls">d870aa57-eb36-4a30-83c3-6ed6b8e68958</TermId>
        </TermInfo>
      </Terms>
    </edfd1e52bc814e1199b8c4ed956de49f>
    <MOLAvailableDate xmlns="6d48ba6c-7636-493c-9511-d17f380baa4a">2016-04-20T18:45:00+00:00</MOLAvailableDate>
    <GWMLOBComplianceApprover xmlns="6d48ba6c-7636-493c-9511-d17f380baa4a">
      <UserInfo>
        <DisplayName/>
        <AccountId xsi:nil="true"/>
        <AccountType/>
      </UserInfo>
    </GWMLOBComplianceApprover>
    <NewsAndAlertsContentLocation xmlns="6d48ba6c-7636-493c-9511-d17f380baa4a" xsi:nil="true"/>
    <ga27b2abc0e84b9d8687a156b55a9c67 xmlns="6d48ba6c-7636-493c-9511-d17f380baa4a">
      <Terms xmlns="http://schemas.microsoft.com/office/infopath/2007/PartnerControls"/>
    </ga27b2abc0e84b9d8687a156b55a9c67>
    <g445d76ccb744d6fbbd4f07be37e144f xmlns="6d48ba6c-7636-493c-9511-d17f380baa4a">
      <Terms xmlns="http://schemas.microsoft.com/office/infopath/2007/PartnerControls">
        <TermInfo xmlns="http://schemas.microsoft.com/office/infopath/2007/PartnerControls">
          <TermName xmlns="http://schemas.microsoft.com/office/infopath/2007/PartnerControls">Merrill Lynch</TermName>
          <TermId xmlns="http://schemas.microsoft.com/office/infopath/2007/PartnerControls">16397dfd-8e83-437d-8250-42cbac3fb756</TermId>
        </TermInfo>
      </Terms>
    </g445d76ccb744d6fbbd4f07be37e144f>
    <MRCRPReviewerDetails xmlns="6d48ba6c-7636-493c-9511-d17f380baa4a">nbkt3j7|Wanda L. Stover;</MRCRPReviewerDetails>
    <PublishingExpirationDate xmlns="http://schemas.microsoft.com/sharepoint/v3">2017-04-20T04:00:00+00:00</PublishingExpirationDate>
    <Linkedproduct xmlns="6d48ba6c-7636-493c-9511-d17f380baa4a" xsi:nil="true"/>
    <KitComponent xmlns="6d48ba6c-7636-493c-9511-d17f380baa4a" xsi:nil="true"/>
    <_DCDateCreated xmlns="http://schemas.microsoft.com/sharepoint/v3/fields" xsi:nil="true"/>
    <a34550a808ee4bfbbc3bab903fd3a562 xmlns="6d48ba6c-7636-493c-9511-d17f380baa4a">
      <Terms xmlns="http://schemas.microsoft.com/office/infopath/2007/PartnerControls"/>
    </a34550a808ee4bfbbc3bab903fd3a562>
    <GWMIndividuallyOrderable xmlns="6d48ba6c-7636-493c-9511-d17f380baa4a" xsi:nil="true"/>
    <CreditCardRequired xmlns="6d48ba6c-7636-493c-9511-d17f380baa4a">false</CreditCardRequired>
    <UpdateHeadlineForNewsAndAlertCarousel xmlns="6d48ba6c-7636-493c-9511-d17f380baa4a" xsi:nil="true"/>
    <ContentOwnerEmailAddress xmlns="6d48ba6c-7636-493c-9511-d17f380baa4a" xsi:nil="true"/>
    <CampaignID xmlns="6d48ba6c-7636-493c-9511-d17f380baa4a" xsi:nil="true"/>
    <NewsAndAlertsInformation xmlns="6d48ba6c-7636-493c-9511-d17f380baa4a">No</NewsAndAlertsInformation>
    <GWMLongUpdateTextForNewsAndAlertCarouselPF xmlns="6d48ba6c-7636-493c-9511-d17f380baa4a" xsi:nil="true"/>
    <LongUpdateTextForNewsAndAlertCarousel xmlns="6d48ba6c-7636-493c-9511-d17f380baa4a" xsi:nil="true"/>
    <RequireMarketingReviewCenterReview xmlns="6d48ba6c-7636-493c-9511-d17f380baa4a">true</RequireMarketingReviewCenterReview>
    <GWMDescription xmlns="6d48ba6c-7636-493c-9511-d17f380baa4a">Seminar for clients who may have educational funding needs for a child/grandchild. Covers life priorities and education funding options - including loans and tax-advantaged investing options (ESA, UGMA/UTMA, 529 plans-NextGen) - as well as gifting rules.</GWMDescription>
    <GWMAudience xmlns="6d48ba6c-7636-493c-9511-d17f380baa4a">
      <Value>Clients</Value>
    </GWMAudience>
  </documentManagement>
</p:properties>
</file>

<file path=customXml/itemProps1.xml><?xml version="1.0" encoding="utf-8"?>
<ds:datastoreItem xmlns:ds="http://schemas.openxmlformats.org/officeDocument/2006/customXml" ds:itemID="{30AFEF63-D7E0-4D56-9D86-4210F412DCD2}">
  <ds:schemaRefs>
    <ds:schemaRef ds:uri="http://schemas.microsoft.com/sharepoint/v3/contenttype/forms"/>
  </ds:schemaRefs>
</ds:datastoreItem>
</file>

<file path=customXml/itemProps2.xml><?xml version="1.0" encoding="utf-8"?>
<ds:datastoreItem xmlns:ds="http://schemas.openxmlformats.org/officeDocument/2006/customXml" ds:itemID="{E3785296-C446-4239-8E7D-FEAF5AB7B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48ba6c-7636-493c-9511-d17f380baa4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C8C84F-CD1C-4B14-B262-2B8FA5B09A13}">
  <ds:schemaRefs>
    <ds:schemaRef ds:uri="http://schemas.microsoft.com/office/2006/metadata/properties"/>
    <ds:schemaRef ds:uri="http://schemas.microsoft.com/office/infopath/2007/PartnerControls"/>
    <ds:schemaRef ds:uri="http://www.w3.org/XML/1998/namespace"/>
    <ds:schemaRef ds:uri="6d48ba6c-7636-493c-9511-d17f380baa4a"/>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http://schemas.microsoft.com/sharepoint/v3/field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TEMP-10-13-0240_A_Online_external.potx</Template>
  <TotalTime>4245</TotalTime>
  <Words>5854</Words>
  <Application>Microsoft Office PowerPoint</Application>
  <PresentationFormat>Letter Paper (8.5x11 in)</PresentationFormat>
  <Paragraphs>377</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TEMP-10-13-0240_A_Online_external</vt:lpstr>
      <vt:lpstr>BOSTON COLLEGE WORLD-WIDE WEBINARS </vt:lpstr>
      <vt:lpstr>PowerPoint Presentation</vt:lpstr>
      <vt:lpstr>PowerPoint Presentation</vt:lpstr>
      <vt:lpstr>PowerPoint Presentation</vt:lpstr>
      <vt:lpstr>PowerPoint Presentation</vt:lpstr>
      <vt:lpstr>A college degree leads to higher income</vt:lpstr>
      <vt:lpstr>Which grows faster? Your children or college costs?</vt:lpstr>
      <vt:lpstr>PowerPoint Presentation</vt:lpstr>
      <vt:lpstr>How the average family pays for college</vt:lpstr>
      <vt:lpstr>Grants and scholarships</vt:lpstr>
      <vt:lpstr>Borrowing and saving</vt:lpstr>
      <vt:lpstr>Consider borrowing</vt:lpstr>
      <vt:lpstr>Consider tax-advantaged investment options</vt:lpstr>
      <vt:lpstr>What do you want to fund?</vt:lpstr>
      <vt:lpstr>A tax-advantaged investment option</vt:lpstr>
      <vt:lpstr>A tax-advantaged investment option</vt:lpstr>
      <vt:lpstr>A tax-advantaged investment option</vt:lpstr>
      <vt:lpstr>A tax-advantaged investment option</vt:lpstr>
      <vt:lpstr>A tax-advantaged investment option</vt:lpstr>
      <vt:lpstr>A tax-advantaged investment option</vt:lpstr>
      <vt:lpstr>How to evaluate Section 529 college savings plans</vt:lpstr>
      <vt:lpstr>Impact on federal financial aid</vt:lpstr>
      <vt:lpstr>Special gifting rules for Section 529 plans – a potential estate planning strategy</vt:lpstr>
      <vt:lpstr>Maximize the five-year gifting strategy</vt:lpstr>
      <vt:lpstr>Goals-based approach</vt:lpstr>
      <vt:lpstr>PowerPoint Presentation</vt:lpstr>
      <vt:lpstr> Q &amp; A     Christopher Viggiano, CFA  Financial Advisor Merrill Lynch  212-236-5690 christopher.viggiano@ml.com  </vt:lpstr>
    </vt:vector>
  </TitlesOfParts>
  <Company>Bank of America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Planning Client Seminar</dc:title>
  <dc:creator>Elaine Packer</dc:creator>
  <cp:lastModifiedBy>Christina Coleman</cp:lastModifiedBy>
  <cp:revision>502</cp:revision>
  <cp:lastPrinted>2016-04-08T14:00:29Z</cp:lastPrinted>
  <dcterms:created xsi:type="dcterms:W3CDTF">2013-06-27T23:08:35Z</dcterms:created>
  <dcterms:modified xsi:type="dcterms:W3CDTF">2017-01-18T20:57:26Z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07">
    <vt:bool>true</vt:bool>
  </property>
  <property fmtid="{D5CDD505-2E9C-101B-9397-08002B2CF9AE}" pid="3" name="_NewReviewCycle">
    <vt:lpwstr/>
  </property>
  <property fmtid="{D5CDD505-2E9C-101B-9397-08002B2CF9AE}" pid="4" name="GoalBased5Steps">
    <vt:lpwstr/>
  </property>
  <property fmtid="{D5CDD505-2E9C-101B-9397-08002B2CF9AE}" pid="5" name="ClientGoals">
    <vt:lpwstr>866;#Fund my children's or grandchildren's education|d870aa57-eb36-4a30-83c3-6ed6b8e68958</vt:lpwstr>
  </property>
  <property fmtid="{D5CDD505-2E9C-101B-9397-08002B2CF9AE}" pid="6" name="BrandLogo">
    <vt:lpwstr>1222;#Merrill Lynch|16397dfd-8e83-437d-8250-42cbac3fb756</vt:lpwstr>
  </property>
  <property fmtid="{D5CDD505-2E9C-101B-9397-08002B2CF9AE}" pid="7" name="Keyword">
    <vt:lpwstr>865;#education|af4eda6d-7f32-4654-82bc-ff516ae237ec;#998;#college|e9d15fd6-b717-42da-a402-38b20985c352;#1000;#esa|25d3eaad-ec92-466d-a413-5e99d65c5e0f;#999;#529|98930906-aabc-4368-be51-077cc22db1ea;#1350;#nextgen|a7761f7c-5c6f-4682-8dfb-45dc9a6b57df;#1354</vt:lpwstr>
  </property>
  <property fmtid="{D5CDD505-2E9C-101B-9397-08002B2CF9AE}" pid="8" name="ContentTypeId">
    <vt:lpwstr>0x01010024CBC609987FBA4DAA5A1BA1EA83F2F8020300FFFC10C957354E44BDD37DA965A8A442</vt:lpwstr>
  </property>
  <property fmtid="{D5CDD505-2E9C-101B-9397-08002B2CF9AE}" pid="9" name="PublicationTitle">
    <vt:lpwstr/>
  </property>
  <property fmtid="{D5CDD505-2E9C-101B-9397-08002B2CF9AE}" pid="10" name="FormType">
    <vt:lpwstr>Other</vt:lpwstr>
  </property>
  <property fmtid="{D5CDD505-2E9C-101B-9397-08002B2CF9AE}" pid="11" name="GoalsBasedCMPSegment">
    <vt:lpwstr>203;#Segment 6: Age: 65+, Decumulation, $1M-5M|86e888a2-009c-4c7f-9807-f6ff76814779;#230;#Segment 1: Age: less than 55, Accumulation, $250K-1M|718e0c0a-6f34-4805-8a6c-1c8186b4951a;#191;#Segment 7: Age: less than 55, Accumulation, $5M+|864d8fb4-1190-4435-8</vt:lpwstr>
  </property>
  <property fmtid="{D5CDD505-2E9C-101B-9397-08002B2CF9AE}" pid="12" name="GWMCampaignName">
    <vt:lpwstr/>
  </property>
  <property fmtid="{D5CDD505-2E9C-101B-9397-08002B2CF9AE}" pid="13" name="Theme">
    <vt:lpwstr/>
  </property>
  <property fmtid="{D5CDD505-2E9C-101B-9397-08002B2CF9AE}" pid="14" name="BusinessSegmentForContent">
    <vt:lpwstr>229;#Brokerage/Advisory (MLWM/PBIG)|155250bc-8907-40e6-851a-292d28a0ad31</vt:lpwstr>
  </property>
  <property fmtid="{D5CDD505-2E9C-101B-9397-08002B2CF9AE}" pid="15" name="InvalidAccessCred">
    <vt:i4>-1</vt:i4>
  </property>
  <property fmtid="{D5CDD505-2E9C-101B-9397-08002B2CF9AE}" pid="16" name="AssetClass">
    <vt:lpwstr/>
  </property>
  <property fmtid="{D5CDD505-2E9C-101B-9397-08002B2CF9AE}" pid="17" name="AdviceMatrix">
    <vt:lpwstr/>
  </property>
  <property fmtid="{D5CDD505-2E9C-101B-9397-08002B2CF9AE}" pid="18" name="ProductInformation">
    <vt:lpwstr>1390;#Merrill Lynch:Education Planning:Coverdell Education Savings Account|0f9abd03-b4e4-4452-9238-56afe88efde4;#2388;#Merrill Lynch:Education Planning:Education Planning|4c5dcc8b-3264-4468-9257-f41cc9728eb5;#1786;#Merrill Lynch:Retirement (Individual / I</vt:lpwstr>
  </property>
  <property fmtid="{D5CDD505-2E9C-101B-9397-08002B2CF9AE}" pid="19" name="ClientStatus">
    <vt:lpwstr/>
  </property>
  <property fmtid="{D5CDD505-2E9C-101B-9397-08002B2CF9AE}" pid="20" name="DocumentAssetDescription">
    <vt:lpwstr/>
  </property>
  <property fmtid="{D5CDD505-2E9C-101B-9397-08002B2CF9AE}" pid="21" name="GWMLifePriorities">
    <vt:lpwstr>283;#Family|d7f0c7f7-0de0-4b3f-922e-7ee007c7e81f</vt:lpwstr>
  </property>
  <property fmtid="{D5CDD505-2E9C-101B-9397-08002B2CF9AE}" pid="22" name="AssetAllocationGeography">
    <vt:lpwstr/>
  </property>
  <property fmtid="{D5CDD505-2E9C-101B-9397-08002B2CF9AE}" pid="23" name="GWMAccessCode">
    <vt:lpwstr>276;#Global|648778af-9e7a-4017-b8cf-63b6a805f262</vt:lpwstr>
  </property>
  <property fmtid="{D5CDD505-2E9C-101B-9397-08002B2CF9AE}" pid="24" name="GWIMWF">
    <vt:lpwstr>, </vt:lpwstr>
  </property>
  <property fmtid="{D5CDD505-2E9C-101B-9397-08002B2CF9AE}" pid="25" name="Distribution">
    <vt:lpwstr>181;#Client-Approved|6afdc5e3-2791-48ee-97c9-a006fc579d6f</vt:lpwstr>
  </property>
</Properties>
</file>