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419" r:id="rId2"/>
    <p:sldId id="523" r:id="rId3"/>
    <p:sldId id="530" r:id="rId4"/>
    <p:sldId id="567" r:id="rId5"/>
    <p:sldId id="551" r:id="rId6"/>
    <p:sldId id="514" r:id="rId7"/>
    <p:sldId id="570" r:id="rId8"/>
    <p:sldId id="569" r:id="rId9"/>
    <p:sldId id="432" r:id="rId10"/>
    <p:sldId id="554" r:id="rId11"/>
    <p:sldId id="557" r:id="rId12"/>
    <p:sldId id="555" r:id="rId13"/>
    <p:sldId id="429" r:id="rId14"/>
    <p:sldId id="552" r:id="rId15"/>
    <p:sldId id="553" r:id="rId16"/>
    <p:sldId id="537" r:id="rId17"/>
    <p:sldId id="571" r:id="rId18"/>
    <p:sldId id="544" r:id="rId19"/>
    <p:sldId id="545" r:id="rId20"/>
    <p:sldId id="546" r:id="rId21"/>
    <p:sldId id="584" r:id="rId22"/>
    <p:sldId id="573" r:id="rId23"/>
    <p:sldId id="574" r:id="rId24"/>
    <p:sldId id="575" r:id="rId25"/>
    <p:sldId id="576" r:id="rId26"/>
    <p:sldId id="577" r:id="rId27"/>
    <p:sldId id="578" r:id="rId28"/>
    <p:sldId id="579" r:id="rId29"/>
    <p:sldId id="580" r:id="rId30"/>
    <p:sldId id="564" r:id="rId31"/>
    <p:sldId id="572" r:id="rId32"/>
    <p:sldId id="585" r:id="rId33"/>
    <p:sldId id="550" r:id="rId34"/>
    <p:sldId id="548" r:id="rId35"/>
    <p:sldId id="589" r:id="rId36"/>
    <p:sldId id="588" r:id="rId37"/>
    <p:sldId id="590" r:id="rId38"/>
    <p:sldId id="586" r:id="rId39"/>
    <p:sldId id="563" r:id="rId40"/>
    <p:sldId id="549" r:id="rId41"/>
  </p:sldIdLst>
  <p:sldSz cx="9144000" cy="6858000" type="screen4x3"/>
  <p:notesSz cx="6858000" cy="9296400"/>
  <p:defaultTextStyle>
    <a:defPPr>
      <a:defRPr lang="en-GB"/>
    </a:defPPr>
    <a:lvl1pPr algn="r" rtl="0" fontAlgn="base">
      <a:spcBef>
        <a:spcPct val="0"/>
      </a:spcBef>
      <a:spcAft>
        <a:spcPct val="0"/>
      </a:spcAft>
      <a:defRPr sz="2400" b="1" kern="1200">
        <a:solidFill>
          <a:schemeClr val="tx1"/>
        </a:solidFill>
        <a:latin typeface="Arial" charset="0"/>
        <a:ea typeface="+mn-ea"/>
        <a:cs typeface="+mn-cs"/>
      </a:defRPr>
    </a:lvl1pPr>
    <a:lvl2pPr marL="457200" algn="r" rtl="0" fontAlgn="base">
      <a:spcBef>
        <a:spcPct val="0"/>
      </a:spcBef>
      <a:spcAft>
        <a:spcPct val="0"/>
      </a:spcAft>
      <a:defRPr sz="2400" b="1" kern="1200">
        <a:solidFill>
          <a:schemeClr val="tx1"/>
        </a:solidFill>
        <a:latin typeface="Arial" charset="0"/>
        <a:ea typeface="+mn-ea"/>
        <a:cs typeface="+mn-cs"/>
      </a:defRPr>
    </a:lvl2pPr>
    <a:lvl3pPr marL="914400" algn="r" rtl="0" fontAlgn="base">
      <a:spcBef>
        <a:spcPct val="0"/>
      </a:spcBef>
      <a:spcAft>
        <a:spcPct val="0"/>
      </a:spcAft>
      <a:defRPr sz="2400" b="1" kern="1200">
        <a:solidFill>
          <a:schemeClr val="tx1"/>
        </a:solidFill>
        <a:latin typeface="Arial" charset="0"/>
        <a:ea typeface="+mn-ea"/>
        <a:cs typeface="+mn-cs"/>
      </a:defRPr>
    </a:lvl3pPr>
    <a:lvl4pPr marL="1371600" algn="r" rtl="0" fontAlgn="base">
      <a:spcBef>
        <a:spcPct val="0"/>
      </a:spcBef>
      <a:spcAft>
        <a:spcPct val="0"/>
      </a:spcAft>
      <a:defRPr sz="2400" b="1" kern="1200">
        <a:solidFill>
          <a:schemeClr val="tx1"/>
        </a:solidFill>
        <a:latin typeface="Arial" charset="0"/>
        <a:ea typeface="+mn-ea"/>
        <a:cs typeface="+mn-cs"/>
      </a:defRPr>
    </a:lvl4pPr>
    <a:lvl5pPr marL="1828800" algn="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208">
          <p15:clr>
            <a:srgbClr val="A4A3A4"/>
          </p15:clr>
        </p15:guide>
        <p15:guide id="2" pos="2880">
          <p15:clr>
            <a:srgbClr val="A4A3A4"/>
          </p15:clr>
        </p15:guide>
      </p15:sldGuideLst>
    </p:ext>
    <p:ext uri="{2D200454-40CA-4A62-9FC3-DE9A4176ACB9}">
      <p15:notesGuideLst xmlns="" xmlns:p15="http://schemas.microsoft.com/office/powerpoint/2012/main">
        <p15:guide id="1" orient="horz" pos="2908">
          <p15:clr>
            <a:srgbClr val="A4A3A4"/>
          </p15:clr>
        </p15:guide>
        <p15:guide id="2" pos="2189">
          <p15:clr>
            <a:srgbClr val="A4A3A4"/>
          </p15:clr>
        </p15:guide>
        <p15:guide id="3" orient="horz" pos="2927">
          <p15:clr>
            <a:srgbClr val="A4A3A4"/>
          </p15:clr>
        </p15:guide>
        <p15:guide id="4"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FFFFFF"/>
    <a:srgbClr val="FF3300"/>
    <a:srgbClr val="FFCC66"/>
    <a:srgbClr val="66FFFF"/>
    <a:srgbClr val="000099"/>
    <a:srgbClr val="0066FF"/>
    <a:srgbClr val="00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7" autoAdjust="0"/>
  </p:normalViewPr>
  <p:slideViewPr>
    <p:cSldViewPr>
      <p:cViewPr>
        <p:scale>
          <a:sx n="97" d="100"/>
          <a:sy n="97" d="100"/>
        </p:scale>
        <p:origin x="-2034" y="-174"/>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2424" y="-486"/>
      </p:cViewPr>
      <p:guideLst>
        <p:guide orient="horz" pos="2908"/>
        <p:guide orient="horz" pos="2927"/>
        <p:guide pos="218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1"/>
            <a:ext cx="2971592" cy="464980"/>
          </a:xfrm>
          <a:prstGeom prst="rect">
            <a:avLst/>
          </a:prstGeom>
          <a:noFill/>
          <a:ln w="9525">
            <a:noFill/>
            <a:miter lim="800000"/>
            <a:headEnd/>
            <a:tailEnd/>
          </a:ln>
          <a:effectLst/>
        </p:spPr>
        <p:txBody>
          <a:bodyPr vert="horz" wrap="square" lIns="91039" tIns="45518" rIns="91039" bIns="45518" numCol="1" anchor="t" anchorCtr="0" compatLnSpc="1">
            <a:prstTxWarp prst="textNoShape">
              <a:avLst/>
            </a:prstTxWarp>
          </a:bodyPr>
          <a:lstStyle>
            <a:lvl1pPr algn="l" defTabSz="911225">
              <a:defRPr sz="900" b="0"/>
            </a:lvl1pPr>
          </a:lstStyle>
          <a:p>
            <a:pPr>
              <a:defRPr/>
            </a:pPr>
            <a:endParaRPr lang="en-US"/>
          </a:p>
        </p:txBody>
      </p:sp>
      <p:sp>
        <p:nvSpPr>
          <p:cNvPr id="32771" name="Rectangle 3"/>
          <p:cNvSpPr>
            <a:spLocks noGrp="1" noChangeArrowheads="1"/>
          </p:cNvSpPr>
          <p:nvPr>
            <p:ph type="dt" sz="quarter" idx="1"/>
          </p:nvPr>
        </p:nvSpPr>
        <p:spPr bwMode="auto">
          <a:xfrm>
            <a:off x="3886410" y="1"/>
            <a:ext cx="2971591" cy="464980"/>
          </a:xfrm>
          <a:prstGeom prst="rect">
            <a:avLst/>
          </a:prstGeom>
          <a:noFill/>
          <a:ln w="9525">
            <a:noFill/>
            <a:miter lim="800000"/>
            <a:headEnd/>
            <a:tailEnd/>
          </a:ln>
          <a:effectLst/>
        </p:spPr>
        <p:txBody>
          <a:bodyPr vert="horz" wrap="square" lIns="91039" tIns="45518" rIns="91039" bIns="45518" numCol="1" anchor="t" anchorCtr="0" compatLnSpc="1">
            <a:prstTxWarp prst="textNoShape">
              <a:avLst/>
            </a:prstTxWarp>
          </a:bodyPr>
          <a:lstStyle>
            <a:lvl1pPr defTabSz="911225">
              <a:defRPr sz="900" b="0"/>
            </a:lvl1pPr>
          </a:lstStyle>
          <a:p>
            <a:pPr>
              <a:defRPr/>
            </a:pPr>
            <a:endParaRPr lang="en-US"/>
          </a:p>
        </p:txBody>
      </p:sp>
      <p:sp>
        <p:nvSpPr>
          <p:cNvPr id="32772" name="Rectangle 4"/>
          <p:cNvSpPr>
            <a:spLocks noGrp="1" noChangeArrowheads="1"/>
          </p:cNvSpPr>
          <p:nvPr>
            <p:ph type="ftr" sz="quarter" idx="2"/>
          </p:nvPr>
        </p:nvSpPr>
        <p:spPr bwMode="auto">
          <a:xfrm>
            <a:off x="0" y="8831421"/>
            <a:ext cx="2971592" cy="464979"/>
          </a:xfrm>
          <a:prstGeom prst="rect">
            <a:avLst/>
          </a:prstGeom>
          <a:noFill/>
          <a:ln w="9525">
            <a:noFill/>
            <a:miter lim="800000"/>
            <a:headEnd/>
            <a:tailEnd/>
          </a:ln>
          <a:effectLst/>
        </p:spPr>
        <p:txBody>
          <a:bodyPr vert="horz" wrap="square" lIns="91039" tIns="45518" rIns="91039" bIns="45518" numCol="1" anchor="b" anchorCtr="0" compatLnSpc="1">
            <a:prstTxWarp prst="textNoShape">
              <a:avLst/>
            </a:prstTxWarp>
          </a:bodyPr>
          <a:lstStyle>
            <a:lvl1pPr algn="l" defTabSz="911225">
              <a:defRPr sz="900" b="0"/>
            </a:lvl1pPr>
          </a:lstStyle>
          <a:p>
            <a:pPr>
              <a:defRPr/>
            </a:pPr>
            <a:endParaRPr lang="en-US"/>
          </a:p>
        </p:txBody>
      </p:sp>
      <p:sp>
        <p:nvSpPr>
          <p:cNvPr id="32773" name="Rectangle 5"/>
          <p:cNvSpPr>
            <a:spLocks noGrp="1" noChangeArrowheads="1"/>
          </p:cNvSpPr>
          <p:nvPr>
            <p:ph type="sldNum" sz="quarter" idx="3"/>
          </p:nvPr>
        </p:nvSpPr>
        <p:spPr bwMode="auto">
          <a:xfrm>
            <a:off x="3886410" y="8831421"/>
            <a:ext cx="2971591" cy="464979"/>
          </a:xfrm>
          <a:prstGeom prst="rect">
            <a:avLst/>
          </a:prstGeom>
          <a:noFill/>
          <a:ln w="9525">
            <a:noFill/>
            <a:miter lim="800000"/>
            <a:headEnd/>
            <a:tailEnd/>
          </a:ln>
          <a:effectLst/>
        </p:spPr>
        <p:txBody>
          <a:bodyPr vert="horz" wrap="square" lIns="91039" tIns="45518" rIns="91039" bIns="45518" numCol="1" anchor="b" anchorCtr="0" compatLnSpc="1">
            <a:prstTxWarp prst="textNoShape">
              <a:avLst/>
            </a:prstTxWarp>
          </a:bodyPr>
          <a:lstStyle>
            <a:lvl1pPr defTabSz="911225">
              <a:defRPr sz="900" b="0"/>
            </a:lvl1pPr>
          </a:lstStyle>
          <a:p>
            <a:pPr>
              <a:defRPr/>
            </a:pPr>
            <a:fld id="{F51AED5B-3700-4451-8CCF-87ABB0EAB02F}" type="slidenum">
              <a:rPr lang="en-US"/>
              <a:pPr>
                <a:defRPr/>
              </a:pPr>
              <a:t>‹#›</a:t>
            </a:fld>
            <a:endParaRPr lang="en-US"/>
          </a:p>
        </p:txBody>
      </p:sp>
    </p:spTree>
    <p:extLst>
      <p:ext uri="{BB962C8B-B14F-4D97-AF65-F5344CB8AC3E}">
        <p14:creationId xmlns:p14="http://schemas.microsoft.com/office/powerpoint/2010/main" val="174688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1"/>
            <a:ext cx="2971592" cy="464980"/>
          </a:xfrm>
          <a:prstGeom prst="rect">
            <a:avLst/>
          </a:prstGeom>
          <a:noFill/>
          <a:ln w="9525">
            <a:noFill/>
            <a:miter lim="800000"/>
            <a:headEnd/>
            <a:tailEnd/>
          </a:ln>
          <a:effectLst/>
        </p:spPr>
        <p:txBody>
          <a:bodyPr vert="horz" wrap="square" lIns="91039" tIns="45518" rIns="91039" bIns="45518" numCol="1" anchor="t" anchorCtr="0" compatLnSpc="1">
            <a:prstTxWarp prst="textNoShape">
              <a:avLst/>
            </a:prstTxWarp>
          </a:bodyPr>
          <a:lstStyle>
            <a:lvl1pPr algn="l" defTabSz="911225">
              <a:defRPr sz="900" b="0"/>
            </a:lvl1pPr>
          </a:lstStyle>
          <a:p>
            <a:pPr>
              <a:defRPr/>
            </a:pPr>
            <a:endParaRPr lang="en-US"/>
          </a:p>
        </p:txBody>
      </p:sp>
      <p:sp>
        <p:nvSpPr>
          <p:cNvPr id="31747" name="Rectangle 3"/>
          <p:cNvSpPr>
            <a:spLocks noGrp="1" noChangeArrowheads="1"/>
          </p:cNvSpPr>
          <p:nvPr>
            <p:ph type="dt" idx="1"/>
          </p:nvPr>
        </p:nvSpPr>
        <p:spPr bwMode="auto">
          <a:xfrm>
            <a:off x="3886410" y="1"/>
            <a:ext cx="2971591" cy="464980"/>
          </a:xfrm>
          <a:prstGeom prst="rect">
            <a:avLst/>
          </a:prstGeom>
          <a:noFill/>
          <a:ln w="9525">
            <a:noFill/>
            <a:miter lim="800000"/>
            <a:headEnd/>
            <a:tailEnd/>
          </a:ln>
          <a:effectLst/>
        </p:spPr>
        <p:txBody>
          <a:bodyPr vert="horz" wrap="square" lIns="91039" tIns="45518" rIns="91039" bIns="45518" numCol="1" anchor="t" anchorCtr="0" compatLnSpc="1">
            <a:prstTxWarp prst="textNoShape">
              <a:avLst/>
            </a:prstTxWarp>
          </a:bodyPr>
          <a:lstStyle>
            <a:lvl1pPr defTabSz="911225">
              <a:defRPr sz="900" b="0"/>
            </a:lvl1pPr>
          </a:lstStyle>
          <a:p>
            <a:pPr>
              <a:defRPr/>
            </a:pPr>
            <a:endParaRPr lang="en-US"/>
          </a:p>
        </p:txBody>
      </p:sp>
      <p:sp>
        <p:nvSpPr>
          <p:cNvPr id="53252" name="Rectangle 4"/>
          <p:cNvSpPr>
            <a:spLocks noGrp="1" noRot="1" noChangeAspect="1" noChangeArrowheads="1" noTextEdit="1"/>
          </p:cNvSpPr>
          <p:nvPr>
            <p:ph type="sldImg" idx="2"/>
          </p:nvPr>
        </p:nvSpPr>
        <p:spPr bwMode="auto">
          <a:xfrm>
            <a:off x="1096963" y="700088"/>
            <a:ext cx="4645025" cy="3484562"/>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914818" y="4416509"/>
            <a:ext cx="5028365" cy="4180024"/>
          </a:xfrm>
          <a:prstGeom prst="rect">
            <a:avLst/>
          </a:prstGeom>
          <a:noFill/>
          <a:ln w="9525">
            <a:noFill/>
            <a:miter lim="800000"/>
            <a:headEnd/>
            <a:tailEnd/>
          </a:ln>
          <a:effectLst/>
        </p:spPr>
        <p:txBody>
          <a:bodyPr vert="horz" wrap="square" lIns="91039" tIns="45518" rIns="91039" bIns="455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831421"/>
            <a:ext cx="2971592" cy="464979"/>
          </a:xfrm>
          <a:prstGeom prst="rect">
            <a:avLst/>
          </a:prstGeom>
          <a:noFill/>
          <a:ln w="9525">
            <a:noFill/>
            <a:miter lim="800000"/>
            <a:headEnd/>
            <a:tailEnd/>
          </a:ln>
          <a:effectLst/>
        </p:spPr>
        <p:txBody>
          <a:bodyPr vert="horz" wrap="square" lIns="91039" tIns="45518" rIns="91039" bIns="45518" numCol="1" anchor="b" anchorCtr="0" compatLnSpc="1">
            <a:prstTxWarp prst="textNoShape">
              <a:avLst/>
            </a:prstTxWarp>
          </a:bodyPr>
          <a:lstStyle>
            <a:lvl1pPr algn="l" defTabSz="911225">
              <a:defRPr sz="900" b="0"/>
            </a:lvl1pPr>
          </a:lstStyle>
          <a:p>
            <a:pPr>
              <a:defRPr/>
            </a:pPr>
            <a:endParaRPr lang="en-US"/>
          </a:p>
        </p:txBody>
      </p:sp>
      <p:sp>
        <p:nvSpPr>
          <p:cNvPr id="31751" name="Rectangle 7"/>
          <p:cNvSpPr>
            <a:spLocks noGrp="1" noChangeArrowheads="1"/>
          </p:cNvSpPr>
          <p:nvPr>
            <p:ph type="sldNum" sz="quarter" idx="5"/>
          </p:nvPr>
        </p:nvSpPr>
        <p:spPr bwMode="auto">
          <a:xfrm>
            <a:off x="3886410" y="8831421"/>
            <a:ext cx="2971591" cy="464979"/>
          </a:xfrm>
          <a:prstGeom prst="rect">
            <a:avLst/>
          </a:prstGeom>
          <a:noFill/>
          <a:ln w="9525">
            <a:noFill/>
            <a:miter lim="800000"/>
            <a:headEnd/>
            <a:tailEnd/>
          </a:ln>
          <a:effectLst/>
        </p:spPr>
        <p:txBody>
          <a:bodyPr vert="horz" wrap="square" lIns="91039" tIns="45518" rIns="91039" bIns="45518" numCol="1" anchor="b" anchorCtr="0" compatLnSpc="1">
            <a:prstTxWarp prst="textNoShape">
              <a:avLst/>
            </a:prstTxWarp>
          </a:bodyPr>
          <a:lstStyle>
            <a:lvl1pPr defTabSz="911225">
              <a:defRPr sz="900" b="0"/>
            </a:lvl1pPr>
          </a:lstStyle>
          <a:p>
            <a:pPr>
              <a:defRPr/>
            </a:pPr>
            <a:fld id="{25876278-7D65-4DA8-9645-EBAED522B97D}" type="slidenum">
              <a:rPr lang="en-US"/>
              <a:pPr>
                <a:defRPr/>
              </a:pPr>
              <a:t>‹#›</a:t>
            </a:fld>
            <a:endParaRPr lang="en-US"/>
          </a:p>
        </p:txBody>
      </p:sp>
    </p:spTree>
    <p:extLst>
      <p:ext uri="{BB962C8B-B14F-4D97-AF65-F5344CB8AC3E}">
        <p14:creationId xmlns:p14="http://schemas.microsoft.com/office/powerpoint/2010/main" val="2075386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Rot="1" noChangeAspect="1" noChangeArrowheads="1" noTextEdit="1"/>
          </p:cNvSpPr>
          <p:nvPr>
            <p:ph type="sldImg"/>
          </p:nvPr>
        </p:nvSpPr>
        <p:spPr>
          <a:ln/>
        </p:spPr>
      </p:sp>
      <p:sp>
        <p:nvSpPr>
          <p:cNvPr id="54275" name="Rectangle 1027"/>
          <p:cNvSpPr>
            <a:spLocks noGrp="1" noChangeArrowheads="1"/>
          </p:cNvSpPr>
          <p:nvPr>
            <p:ph type="body" idx="1"/>
          </p:nvPr>
        </p:nvSpPr>
        <p:spPr>
          <a:noFill/>
          <a:ln/>
        </p:spPr>
        <p:txBody>
          <a:bodyPr/>
          <a:lstStyle/>
          <a:p>
            <a:pPr marL="228600" indent="-228600" eaLnBrk="1" hangingPunct="1"/>
            <a:endParaRPr lang="en-US" smtClean="0"/>
          </a:p>
        </p:txBody>
      </p:sp>
    </p:spTree>
    <p:extLst>
      <p:ext uri="{BB962C8B-B14F-4D97-AF65-F5344CB8AC3E}">
        <p14:creationId xmlns:p14="http://schemas.microsoft.com/office/powerpoint/2010/main" val="1911652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876278-7D65-4DA8-9645-EBAED522B97D}" type="slidenum">
              <a:rPr lang="en-US" smtClean="0"/>
              <a:pPr>
                <a:defRPr/>
              </a:pPr>
              <a:t>12</a:t>
            </a:fld>
            <a:endParaRPr lang="en-US"/>
          </a:p>
        </p:txBody>
      </p:sp>
    </p:spTree>
    <p:extLst>
      <p:ext uri="{BB962C8B-B14F-4D97-AF65-F5344CB8AC3E}">
        <p14:creationId xmlns:p14="http://schemas.microsoft.com/office/powerpoint/2010/main" val="2522783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096963" y="700088"/>
            <a:ext cx="4643437" cy="3482975"/>
          </a:xfrm>
          <a:ln/>
        </p:spPr>
      </p:sp>
      <p:sp>
        <p:nvSpPr>
          <p:cNvPr id="5939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9543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876278-7D65-4DA8-9645-EBAED522B97D}" type="slidenum">
              <a:rPr lang="en-US" smtClean="0"/>
              <a:pPr>
                <a:defRPr/>
              </a:pPr>
              <a:t>14</a:t>
            </a:fld>
            <a:endParaRPr lang="en-US"/>
          </a:p>
        </p:txBody>
      </p:sp>
    </p:spTree>
    <p:extLst>
      <p:ext uri="{BB962C8B-B14F-4D97-AF65-F5344CB8AC3E}">
        <p14:creationId xmlns:p14="http://schemas.microsoft.com/office/powerpoint/2010/main" val="1963172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876278-7D65-4DA8-9645-EBAED522B97D}" type="slidenum">
              <a:rPr lang="en-US" smtClean="0"/>
              <a:pPr>
                <a:defRPr/>
              </a:pPr>
              <a:t>15</a:t>
            </a:fld>
            <a:endParaRPr lang="en-US"/>
          </a:p>
        </p:txBody>
      </p:sp>
    </p:spTree>
    <p:extLst>
      <p:ext uri="{BB962C8B-B14F-4D97-AF65-F5344CB8AC3E}">
        <p14:creationId xmlns:p14="http://schemas.microsoft.com/office/powerpoint/2010/main" val="592274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876278-7D65-4DA8-9645-EBAED522B97D}" type="slidenum">
              <a:rPr lang="en-US" smtClean="0"/>
              <a:pPr>
                <a:defRPr/>
              </a:pPr>
              <a:t>16</a:t>
            </a:fld>
            <a:endParaRPr lang="en-US"/>
          </a:p>
        </p:txBody>
      </p:sp>
    </p:spTree>
    <p:extLst>
      <p:ext uri="{BB962C8B-B14F-4D97-AF65-F5344CB8AC3E}">
        <p14:creationId xmlns:p14="http://schemas.microsoft.com/office/powerpoint/2010/main" val="382449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876278-7D65-4DA8-9645-EBAED522B97D}" type="slidenum">
              <a:rPr lang="en-US" smtClean="0"/>
              <a:pPr>
                <a:defRPr/>
              </a:pPr>
              <a:t>18</a:t>
            </a:fld>
            <a:endParaRPr lang="en-US"/>
          </a:p>
        </p:txBody>
      </p:sp>
    </p:spTree>
    <p:extLst>
      <p:ext uri="{BB962C8B-B14F-4D97-AF65-F5344CB8AC3E}">
        <p14:creationId xmlns:p14="http://schemas.microsoft.com/office/powerpoint/2010/main" val="3661782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876278-7D65-4DA8-9645-EBAED522B97D}" type="slidenum">
              <a:rPr lang="en-US" smtClean="0"/>
              <a:pPr>
                <a:defRPr/>
              </a:pPr>
              <a:t>19</a:t>
            </a:fld>
            <a:endParaRPr lang="en-US"/>
          </a:p>
        </p:txBody>
      </p:sp>
    </p:spTree>
    <p:extLst>
      <p:ext uri="{BB962C8B-B14F-4D97-AF65-F5344CB8AC3E}">
        <p14:creationId xmlns:p14="http://schemas.microsoft.com/office/powerpoint/2010/main" val="1682643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876278-7D65-4DA8-9645-EBAED522B97D}" type="slidenum">
              <a:rPr lang="en-US" smtClean="0"/>
              <a:pPr>
                <a:defRPr/>
              </a:pPr>
              <a:t>20</a:t>
            </a:fld>
            <a:endParaRPr lang="en-US"/>
          </a:p>
        </p:txBody>
      </p:sp>
    </p:spTree>
    <p:extLst>
      <p:ext uri="{BB962C8B-B14F-4D97-AF65-F5344CB8AC3E}">
        <p14:creationId xmlns:p14="http://schemas.microsoft.com/office/powerpoint/2010/main" val="2241247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876278-7D65-4DA8-9645-EBAED522B97D}" type="slidenum">
              <a:rPr lang="en-US" smtClean="0"/>
              <a:pPr>
                <a:defRPr/>
              </a:pPr>
              <a:t>23</a:t>
            </a:fld>
            <a:endParaRPr lang="en-US"/>
          </a:p>
        </p:txBody>
      </p:sp>
    </p:spTree>
    <p:extLst>
      <p:ext uri="{BB962C8B-B14F-4D97-AF65-F5344CB8AC3E}">
        <p14:creationId xmlns:p14="http://schemas.microsoft.com/office/powerpoint/2010/main" val="4193955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876278-7D65-4DA8-9645-EBAED522B97D}" type="slidenum">
              <a:rPr lang="en-US" smtClean="0"/>
              <a:pPr>
                <a:defRPr/>
              </a:pPr>
              <a:t>30</a:t>
            </a:fld>
            <a:endParaRPr lang="en-US"/>
          </a:p>
        </p:txBody>
      </p:sp>
    </p:spTree>
    <p:extLst>
      <p:ext uri="{BB962C8B-B14F-4D97-AF65-F5344CB8AC3E}">
        <p14:creationId xmlns:p14="http://schemas.microsoft.com/office/powerpoint/2010/main" val="358096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876278-7D65-4DA8-9645-EBAED522B97D}" type="slidenum">
              <a:rPr lang="en-US" smtClean="0"/>
              <a:pPr>
                <a:defRPr/>
              </a:pPr>
              <a:t>2</a:t>
            </a:fld>
            <a:endParaRPr lang="en-US"/>
          </a:p>
        </p:txBody>
      </p:sp>
    </p:spTree>
    <p:extLst>
      <p:ext uri="{BB962C8B-B14F-4D97-AF65-F5344CB8AC3E}">
        <p14:creationId xmlns:p14="http://schemas.microsoft.com/office/powerpoint/2010/main" val="3311949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876278-7D65-4DA8-9645-EBAED522B97D}" type="slidenum">
              <a:rPr lang="en-US" smtClean="0"/>
              <a:pPr>
                <a:defRPr/>
              </a:pPr>
              <a:t>32</a:t>
            </a:fld>
            <a:endParaRPr lang="en-US"/>
          </a:p>
        </p:txBody>
      </p:sp>
    </p:spTree>
    <p:extLst>
      <p:ext uri="{BB962C8B-B14F-4D97-AF65-F5344CB8AC3E}">
        <p14:creationId xmlns:p14="http://schemas.microsoft.com/office/powerpoint/2010/main" val="1525843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876278-7D65-4DA8-9645-EBAED522B97D}" type="slidenum">
              <a:rPr lang="en-US" smtClean="0"/>
              <a:pPr>
                <a:defRPr/>
              </a:pPr>
              <a:t>33</a:t>
            </a:fld>
            <a:endParaRPr lang="en-US"/>
          </a:p>
        </p:txBody>
      </p:sp>
    </p:spTree>
    <p:extLst>
      <p:ext uri="{BB962C8B-B14F-4D97-AF65-F5344CB8AC3E}">
        <p14:creationId xmlns:p14="http://schemas.microsoft.com/office/powerpoint/2010/main" val="2940153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876278-7D65-4DA8-9645-EBAED522B97D}" type="slidenum">
              <a:rPr lang="en-US" smtClean="0"/>
              <a:pPr>
                <a:defRPr/>
              </a:pPr>
              <a:t>34</a:t>
            </a:fld>
            <a:endParaRPr lang="en-US"/>
          </a:p>
        </p:txBody>
      </p:sp>
    </p:spTree>
    <p:extLst>
      <p:ext uri="{BB962C8B-B14F-4D97-AF65-F5344CB8AC3E}">
        <p14:creationId xmlns:p14="http://schemas.microsoft.com/office/powerpoint/2010/main" val="2968023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876278-7D65-4DA8-9645-EBAED522B97D}" type="slidenum">
              <a:rPr lang="en-US" smtClean="0"/>
              <a:pPr>
                <a:defRPr/>
              </a:pPr>
              <a:t>39</a:t>
            </a:fld>
            <a:endParaRPr lang="en-US"/>
          </a:p>
        </p:txBody>
      </p:sp>
    </p:spTree>
    <p:extLst>
      <p:ext uri="{BB962C8B-B14F-4D97-AF65-F5344CB8AC3E}">
        <p14:creationId xmlns:p14="http://schemas.microsoft.com/office/powerpoint/2010/main" val="265462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876278-7D65-4DA8-9645-EBAED522B97D}" type="slidenum">
              <a:rPr lang="en-US" smtClean="0"/>
              <a:pPr>
                <a:defRPr/>
              </a:pPr>
              <a:t>40</a:t>
            </a:fld>
            <a:endParaRPr lang="en-US"/>
          </a:p>
        </p:txBody>
      </p:sp>
    </p:spTree>
    <p:extLst>
      <p:ext uri="{BB962C8B-B14F-4D97-AF65-F5344CB8AC3E}">
        <p14:creationId xmlns:p14="http://schemas.microsoft.com/office/powerpoint/2010/main" val="3427748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098550" y="700088"/>
            <a:ext cx="4643438" cy="3482975"/>
          </a:xfrm>
          <a:ln/>
        </p:spPr>
      </p:sp>
      <p:sp>
        <p:nvSpPr>
          <p:cNvPr id="56323" name="Rectangle 3"/>
          <p:cNvSpPr>
            <a:spLocks noGrp="1" noChangeArrowheads="1"/>
          </p:cNvSpPr>
          <p:nvPr>
            <p:ph type="body" idx="1"/>
          </p:nvPr>
        </p:nvSpPr>
        <p:spPr>
          <a:noFill/>
          <a:ln/>
        </p:spPr>
        <p:txBody>
          <a:bodyPr/>
          <a:lstStyle/>
          <a:p>
            <a:pPr eaLnBrk="1" hangingPunct="1"/>
            <a:endParaRPr lang="en-US" i="1" dirty="0" smtClean="0">
              <a:solidFill>
                <a:srgbClr val="CC0000"/>
              </a:solidFill>
            </a:endParaRPr>
          </a:p>
        </p:txBody>
      </p:sp>
    </p:spTree>
    <p:extLst>
      <p:ext uri="{BB962C8B-B14F-4D97-AF65-F5344CB8AC3E}">
        <p14:creationId xmlns:p14="http://schemas.microsoft.com/office/powerpoint/2010/main" val="250059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876278-7D65-4DA8-9645-EBAED522B97D}" type="slidenum">
              <a:rPr lang="en-US" smtClean="0"/>
              <a:pPr>
                <a:defRPr/>
              </a:pPr>
              <a:t>5</a:t>
            </a:fld>
            <a:endParaRPr lang="en-US"/>
          </a:p>
        </p:txBody>
      </p:sp>
    </p:spTree>
    <p:extLst>
      <p:ext uri="{BB962C8B-B14F-4D97-AF65-F5344CB8AC3E}">
        <p14:creationId xmlns:p14="http://schemas.microsoft.com/office/powerpoint/2010/main" val="1734854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096963" y="700088"/>
            <a:ext cx="4643437" cy="3482975"/>
          </a:xfrm>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p:spPr>
        <p:txBody>
          <a:bodyPr lIns="92172" tIns="46086" rIns="92172" bIns="46086"/>
          <a:lstStyle/>
          <a:p>
            <a:pPr eaLnBrk="1" hangingPunct="1"/>
            <a:endParaRPr lang="en-US" dirty="0" smtClean="0"/>
          </a:p>
        </p:txBody>
      </p:sp>
    </p:spTree>
    <p:extLst>
      <p:ext uri="{BB962C8B-B14F-4D97-AF65-F5344CB8AC3E}">
        <p14:creationId xmlns:p14="http://schemas.microsoft.com/office/powerpoint/2010/main" val="435670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096963" y="700088"/>
            <a:ext cx="4643437" cy="3482975"/>
          </a:xfrm>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p:spPr>
        <p:txBody>
          <a:bodyPr lIns="92172" tIns="46086" rIns="92172" bIns="46086"/>
          <a:lstStyle/>
          <a:p>
            <a:pPr eaLnBrk="1" hangingPunct="1"/>
            <a:endParaRPr lang="en-US" dirty="0" smtClean="0"/>
          </a:p>
        </p:txBody>
      </p:sp>
    </p:spTree>
    <p:extLst>
      <p:ext uri="{BB962C8B-B14F-4D97-AF65-F5344CB8AC3E}">
        <p14:creationId xmlns:p14="http://schemas.microsoft.com/office/powerpoint/2010/main" val="435670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27125" y="731838"/>
            <a:ext cx="4643438" cy="3482975"/>
          </a:xfrm>
          <a:ln/>
        </p:spPr>
      </p:sp>
      <p:sp>
        <p:nvSpPr>
          <p:cNvPr id="5837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6322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876278-7D65-4DA8-9645-EBAED522B97D}" type="slidenum">
              <a:rPr lang="en-US" smtClean="0"/>
              <a:pPr>
                <a:defRPr/>
              </a:pPr>
              <a:t>10</a:t>
            </a:fld>
            <a:endParaRPr lang="en-US"/>
          </a:p>
        </p:txBody>
      </p:sp>
    </p:spTree>
    <p:extLst>
      <p:ext uri="{BB962C8B-B14F-4D97-AF65-F5344CB8AC3E}">
        <p14:creationId xmlns:p14="http://schemas.microsoft.com/office/powerpoint/2010/main" val="3144015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876278-7D65-4DA8-9645-EBAED522B97D}" type="slidenum">
              <a:rPr lang="en-US" smtClean="0"/>
              <a:pPr>
                <a:defRPr/>
              </a:pPr>
              <a:t>11</a:t>
            </a:fld>
            <a:endParaRPr lang="en-US"/>
          </a:p>
        </p:txBody>
      </p:sp>
    </p:spTree>
    <p:extLst>
      <p:ext uri="{BB962C8B-B14F-4D97-AF65-F5344CB8AC3E}">
        <p14:creationId xmlns:p14="http://schemas.microsoft.com/office/powerpoint/2010/main" val="103425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228600"/>
            <a:ext cx="1981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286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Microsoft_Word_97_-_2003_Document1.doc"/><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1219200" y="228600"/>
            <a:ext cx="7467600" cy="714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9" name="Rectangle 3"/>
          <p:cNvSpPr>
            <a:spLocks noGrp="1" noChangeArrowheads="1"/>
          </p:cNvSpPr>
          <p:nvPr>
            <p:ph type="body" idx="1"/>
          </p:nvPr>
        </p:nvSpPr>
        <p:spPr bwMode="auto">
          <a:xfrm>
            <a:off x="13716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graphicFrame>
        <p:nvGraphicFramePr>
          <p:cNvPr id="1026" name="Object 8"/>
          <p:cNvGraphicFramePr>
            <a:graphicFrameLocks noChangeAspect="1"/>
          </p:cNvGraphicFramePr>
          <p:nvPr/>
        </p:nvGraphicFramePr>
        <p:xfrm>
          <a:off x="76200" y="176213"/>
          <a:ext cx="990600" cy="969962"/>
        </p:xfrm>
        <a:graphic>
          <a:graphicData uri="http://schemas.openxmlformats.org/presentationml/2006/ole">
            <mc:AlternateContent xmlns:mc="http://schemas.openxmlformats.org/markup-compatibility/2006">
              <mc:Choice xmlns:v="urn:schemas-microsoft-com:vml" Requires="v">
                <p:oleObj spid="_x0000_s1055" name="Document" r:id="rId15" imgW="772200" imgH="771480" progId="Word.Document.8">
                  <p:embed/>
                </p:oleObj>
              </mc:Choice>
              <mc:Fallback>
                <p:oleObj name="Document" r:id="rId15" imgW="772200" imgH="771480" progId="Word.Document.8">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 y="176213"/>
                        <a:ext cx="990600" cy="96996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3" name="Rectangle 9"/>
          <p:cNvSpPr>
            <a:spLocks noChangeArrowheads="1"/>
          </p:cNvSpPr>
          <p:nvPr userDrawn="1"/>
        </p:nvSpPr>
        <p:spPr bwMode="auto">
          <a:xfrm>
            <a:off x="1219200" y="838200"/>
            <a:ext cx="7696200" cy="152400"/>
          </a:xfrm>
          <a:prstGeom prst="rect">
            <a:avLst/>
          </a:prstGeom>
          <a:solidFill>
            <a:srgbClr val="993300"/>
          </a:solidFill>
          <a:ln w="9525">
            <a:solidFill>
              <a:schemeClr val="tx1"/>
            </a:solidFill>
            <a:miter lim="800000"/>
            <a:headEnd/>
            <a:tailEnd/>
          </a:ln>
          <a:effectLst/>
        </p:spPr>
        <p:txBody>
          <a:bodyPr wrap="none" anchor="ctr"/>
          <a:lstStyle/>
          <a:p>
            <a:pPr>
              <a:defRPr/>
            </a:pPr>
            <a:endParaRPr lang="en-US"/>
          </a:p>
        </p:txBody>
      </p:sp>
      <p:sp>
        <p:nvSpPr>
          <p:cNvPr id="1034" name="Rectangle 10"/>
          <p:cNvSpPr>
            <a:spLocks noChangeArrowheads="1"/>
          </p:cNvSpPr>
          <p:nvPr userDrawn="1"/>
        </p:nvSpPr>
        <p:spPr bwMode="auto">
          <a:xfrm>
            <a:off x="457200" y="1447800"/>
            <a:ext cx="152400" cy="5181600"/>
          </a:xfrm>
          <a:prstGeom prst="rect">
            <a:avLst/>
          </a:prstGeom>
          <a:solidFill>
            <a:srgbClr val="993300"/>
          </a:solidFill>
          <a:ln w="9525">
            <a:solidFill>
              <a:schemeClr val="tx1"/>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blinds/>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mailto:pcard@bc.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bc.ethicspoint.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057400" y="1947863"/>
            <a:ext cx="4876800" cy="6617196"/>
          </a:xfrm>
          <a:prstGeom prst="rect">
            <a:avLst/>
          </a:prstGeom>
          <a:noFill/>
          <a:ln w="9525">
            <a:noFill/>
            <a:miter lim="800000"/>
            <a:headEnd/>
            <a:tailEnd/>
          </a:ln>
        </p:spPr>
        <p:txBody>
          <a:bodyPr>
            <a:spAutoFit/>
          </a:bodyPr>
          <a:lstStyle/>
          <a:p>
            <a:pPr algn="ctr"/>
            <a:endParaRPr lang="en-GB" sz="4400" dirty="0">
              <a:solidFill>
                <a:srgbClr val="010000"/>
              </a:solidFill>
              <a:latin typeface="Arial Unicode MS" pitchFamily="34" charset="-128"/>
            </a:endParaRPr>
          </a:p>
          <a:p>
            <a:pPr algn="ctr"/>
            <a:endParaRPr lang="en-GB" sz="3600" b="0" dirty="0">
              <a:latin typeface="Arial Unicode MS" pitchFamily="34" charset="-128"/>
            </a:endParaRPr>
          </a:p>
          <a:p>
            <a:pPr algn="ctr"/>
            <a:r>
              <a:rPr lang="en-GB" sz="3600" dirty="0" smtClean="0">
                <a:latin typeface="Arial Unicode MS" pitchFamily="34" charset="-128"/>
              </a:rPr>
              <a:t>P-card Holder Training</a:t>
            </a:r>
          </a:p>
          <a:p>
            <a:pPr algn="ctr"/>
            <a:r>
              <a:rPr lang="en-GB" sz="3600" dirty="0" smtClean="0">
                <a:latin typeface="Arial Unicode MS" pitchFamily="34" charset="-128"/>
              </a:rPr>
              <a:t>Cecilia </a:t>
            </a:r>
            <a:r>
              <a:rPr lang="en-GB" sz="3600" dirty="0" err="1" smtClean="0">
                <a:latin typeface="Arial Unicode MS" pitchFamily="34" charset="-128"/>
              </a:rPr>
              <a:t>McClay</a:t>
            </a:r>
            <a:r>
              <a:rPr lang="en-GB" sz="3600" dirty="0" smtClean="0">
                <a:latin typeface="Arial Unicode MS" pitchFamily="34" charset="-128"/>
              </a:rPr>
              <a:t> Procurement Services</a:t>
            </a:r>
          </a:p>
          <a:p>
            <a:pPr algn="ctr"/>
            <a:endParaRPr lang="en-GB" sz="3600" b="0" u="sng" dirty="0" smtClean="0">
              <a:latin typeface="Arial Unicode MS" pitchFamily="34" charset="-128"/>
            </a:endParaRPr>
          </a:p>
          <a:p>
            <a:pPr algn="ctr"/>
            <a:r>
              <a:rPr lang="en-GB" sz="3600" u="sng" dirty="0" smtClean="0">
                <a:latin typeface="Arial Unicode MS" pitchFamily="34" charset="-128"/>
              </a:rPr>
              <a:t>www.bc.edu/pcard </a:t>
            </a:r>
            <a:endParaRPr lang="en-GB" sz="3600" u="sng" dirty="0">
              <a:latin typeface="Arial Unicode MS" pitchFamily="34" charset="-128"/>
            </a:endParaRPr>
          </a:p>
          <a:p>
            <a:pPr algn="ctr"/>
            <a:endParaRPr lang="en-GB" sz="3600" b="0" dirty="0">
              <a:latin typeface="Arial Unicode MS" pitchFamily="34" charset="-128"/>
            </a:endParaRPr>
          </a:p>
          <a:p>
            <a:pPr algn="ctr"/>
            <a:endParaRPr lang="en-GB" sz="3600" b="0" dirty="0">
              <a:latin typeface="Arial Unicode MS" pitchFamily="34" charset="-128"/>
            </a:endParaRPr>
          </a:p>
          <a:p>
            <a:pPr algn="ctr"/>
            <a:endParaRPr lang="en-GB" sz="2800" b="0" dirty="0">
              <a:latin typeface="Arial Unicode MS" pitchFamily="34" charset="-128"/>
            </a:endParaRPr>
          </a:p>
          <a:p>
            <a:pPr algn="ctr"/>
            <a:endParaRPr lang="en-GB" sz="2000" b="0" dirty="0">
              <a:latin typeface="Arial Unicode MS" pitchFamily="34" charset="-128"/>
            </a:endParaRPr>
          </a:p>
          <a:p>
            <a:endParaRPr lang="en-GB" sz="2000" b="0" dirty="0">
              <a:latin typeface="Arial Unicode MS" pitchFamily="34" charset="-128"/>
            </a:endParaRPr>
          </a:p>
          <a:p>
            <a:endParaRPr lang="en-GB" b="0" dirty="0">
              <a:latin typeface="Arial Unicode MS" pitchFamily="34" charset="-128"/>
            </a:endParaRPr>
          </a:p>
        </p:txBody>
      </p:sp>
      <p:sp>
        <p:nvSpPr>
          <p:cNvPr id="2051" name="WordArt 3"/>
          <p:cNvSpPr>
            <a:spLocks noChangeArrowheads="1" noChangeShapeType="1"/>
          </p:cNvSpPr>
          <p:nvPr/>
        </p:nvSpPr>
        <p:spPr bwMode="auto">
          <a:xfrm>
            <a:off x="2209800" y="1752600"/>
            <a:ext cx="4629150" cy="571500"/>
          </a:xfrm>
          <a:prstGeom prst="rect">
            <a:avLst/>
          </a:prstGeom>
        </p:spPr>
        <p:txBody>
          <a:bodyPr wrap="none" fromWordArt="1">
            <a:prstTxWarp prst="textPlain">
              <a:avLst>
                <a:gd name="adj" fmla="val 50000"/>
              </a:avLst>
            </a:prstTxWarp>
          </a:bodyPr>
          <a:lstStyle/>
          <a:p>
            <a:pPr algn="ctr"/>
            <a:r>
              <a:rPr lang="en-US" sz="4000" kern="10">
                <a:ln w="9525">
                  <a:solidFill>
                    <a:srgbClr val="FFCC00"/>
                  </a:solidFill>
                  <a:round/>
                  <a:headEnd/>
                  <a:tailEnd/>
                </a:ln>
                <a:solidFill>
                  <a:srgbClr val="993300"/>
                </a:solidFill>
                <a:effectLst>
                  <a:outerShdw dist="45791" dir="2021404" algn="ctr" rotWithShape="0">
                    <a:srgbClr val="C0C0C0"/>
                  </a:outerShdw>
                </a:effectLst>
                <a:latin typeface="Arial"/>
                <a:cs typeface="Arial"/>
              </a:rPr>
              <a:t>BOSTON COLLEGE</a:t>
            </a:r>
          </a:p>
        </p:txBody>
      </p:sp>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67600" cy="714375"/>
          </a:xfrm>
        </p:spPr>
        <p:txBody>
          <a:bodyPr/>
          <a:lstStyle/>
          <a:p>
            <a:r>
              <a:rPr lang="en-US" sz="2400" dirty="0" smtClean="0">
                <a:solidFill>
                  <a:srgbClr val="993300"/>
                </a:solidFill>
              </a:rPr>
              <a:t>What receipts is the cardholder required to save? </a:t>
            </a:r>
            <a:endParaRPr lang="en-US" sz="2400" dirty="0">
              <a:solidFill>
                <a:srgbClr val="993300"/>
              </a:solidFill>
            </a:endParaRPr>
          </a:p>
        </p:txBody>
      </p:sp>
      <p:sp>
        <p:nvSpPr>
          <p:cNvPr id="3" name="Content Placeholder 2"/>
          <p:cNvSpPr>
            <a:spLocks noGrp="1"/>
          </p:cNvSpPr>
          <p:nvPr>
            <p:ph idx="1"/>
          </p:nvPr>
        </p:nvSpPr>
        <p:spPr>
          <a:xfrm>
            <a:off x="762000" y="1143000"/>
            <a:ext cx="8001000" cy="5562600"/>
          </a:xfrm>
        </p:spPr>
        <p:txBody>
          <a:bodyPr/>
          <a:lstStyle/>
          <a:p>
            <a:pPr marL="457200" lvl="1" indent="0">
              <a:buNone/>
            </a:pPr>
            <a:endParaRPr lang="en-US" sz="2400" dirty="0">
              <a:latin typeface="+mj-lt"/>
            </a:endParaRPr>
          </a:p>
          <a:p>
            <a:pPr lvl="1"/>
            <a:r>
              <a:rPr lang="en-US" sz="2400" dirty="0" smtClean="0">
                <a:latin typeface="+mj-lt"/>
              </a:rPr>
              <a:t>All receipts from non-contracted vendors no matter what the dollar amount </a:t>
            </a:r>
          </a:p>
          <a:p>
            <a:pPr lvl="1"/>
            <a:endParaRPr lang="en-US" sz="2400" dirty="0" smtClean="0">
              <a:latin typeface="+mj-lt"/>
            </a:endParaRPr>
          </a:p>
          <a:p>
            <a:pPr lvl="1"/>
            <a:r>
              <a:rPr lang="en-US" sz="2400" dirty="0" smtClean="0">
                <a:latin typeface="+mj-lt"/>
              </a:rPr>
              <a:t>*All receipts from contracted, level 3 suppliers over $1000.00 </a:t>
            </a:r>
          </a:p>
          <a:p>
            <a:pPr lvl="1"/>
            <a:endParaRPr lang="en-US" sz="2400" dirty="0" smtClean="0">
              <a:latin typeface="+mj-lt"/>
            </a:endParaRPr>
          </a:p>
          <a:p>
            <a:pPr lvl="1"/>
            <a:r>
              <a:rPr lang="en-US" sz="2400" dirty="0" smtClean="0">
                <a:latin typeface="+mj-lt"/>
              </a:rPr>
              <a:t>All receipts for meetings and meals, including any BC Dining facility, along with a list of attendees and business purpose. If there are more </a:t>
            </a:r>
            <a:r>
              <a:rPr lang="en-US" sz="2400" smtClean="0">
                <a:latin typeface="+mj-lt"/>
              </a:rPr>
              <a:t>than </a:t>
            </a:r>
            <a:r>
              <a:rPr lang="en-US" sz="2400" smtClean="0">
                <a:latin typeface="+mj-lt"/>
              </a:rPr>
              <a:t>25 </a:t>
            </a:r>
            <a:r>
              <a:rPr lang="en-US" sz="2400" dirty="0" smtClean="0">
                <a:latin typeface="+mj-lt"/>
              </a:rPr>
              <a:t>people, then a group may be listed. </a:t>
            </a:r>
            <a:r>
              <a:rPr lang="en-US" sz="2400" i="1" dirty="0" err="1" smtClean="0">
                <a:latin typeface="+mj-lt"/>
              </a:rPr>
              <a:t>ie</a:t>
            </a:r>
            <a:r>
              <a:rPr lang="en-US" sz="2400" i="1" dirty="0" smtClean="0">
                <a:latin typeface="+mj-lt"/>
              </a:rPr>
              <a:t>: snacks for new employee orientation, total attendees: 21</a:t>
            </a:r>
          </a:p>
          <a:p>
            <a:pPr lvl="1"/>
            <a:endParaRPr lang="en-US" dirty="0">
              <a:latin typeface="+mj-lt"/>
            </a:endParaRPr>
          </a:p>
        </p:txBody>
      </p:sp>
    </p:spTree>
    <p:extLst>
      <p:ext uri="{BB962C8B-B14F-4D97-AF65-F5344CB8AC3E}">
        <p14:creationId xmlns:p14="http://schemas.microsoft.com/office/powerpoint/2010/main" val="3060795788"/>
      </p:ext>
    </p:extLst>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*Receipts for Level 3 Suppliers</a:t>
            </a:r>
            <a:endParaRPr lang="en-US" dirty="0"/>
          </a:p>
        </p:txBody>
      </p:sp>
      <p:sp>
        <p:nvSpPr>
          <p:cNvPr id="3" name="Content Placeholder 2"/>
          <p:cNvSpPr>
            <a:spLocks noGrp="1"/>
          </p:cNvSpPr>
          <p:nvPr>
            <p:ph idx="1"/>
          </p:nvPr>
        </p:nvSpPr>
        <p:spPr>
          <a:xfrm>
            <a:off x="685800" y="942975"/>
            <a:ext cx="8438508" cy="5610225"/>
          </a:xfrm>
        </p:spPr>
        <p:txBody>
          <a:bodyPr/>
          <a:lstStyle/>
          <a:p>
            <a:pPr marL="0" indent="0">
              <a:buNone/>
            </a:pPr>
            <a:r>
              <a:rPr lang="en-US" sz="2000" dirty="0" smtClean="0">
                <a:latin typeface="+mj-lt"/>
              </a:rPr>
              <a:t>Receipts for purchases </a:t>
            </a:r>
            <a:r>
              <a:rPr lang="en-US" sz="2000" dirty="0">
                <a:latin typeface="+mj-lt"/>
              </a:rPr>
              <a:t>under $1000.00 </a:t>
            </a:r>
            <a:r>
              <a:rPr lang="en-US" sz="2000" dirty="0" smtClean="0">
                <a:latin typeface="+mj-lt"/>
              </a:rPr>
              <a:t>do not need to be held for Contracted Level 3 Suppliers. Level 3 Suppliers provide line item data which can be viewed in PeopleSoft Financials. This rule does not apply to grants. (all receipts for grants must be saved.)   </a:t>
            </a:r>
          </a:p>
          <a:p>
            <a:pPr marL="0" indent="0">
              <a:buNone/>
            </a:pPr>
            <a:endParaRPr lang="en-US" sz="20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933775661"/>
              </p:ext>
            </p:extLst>
          </p:nvPr>
        </p:nvGraphicFramePr>
        <p:xfrm>
          <a:off x="691793" y="2286000"/>
          <a:ext cx="8077200" cy="4114091"/>
        </p:xfrm>
        <a:graphic>
          <a:graphicData uri="http://schemas.openxmlformats.org/drawingml/2006/table">
            <a:tbl>
              <a:tblPr/>
              <a:tblGrid>
                <a:gridCol w="4038600"/>
                <a:gridCol w="4038600"/>
              </a:tblGrid>
              <a:tr h="0">
                <a:tc>
                  <a:txBody>
                    <a:bodyPr/>
                    <a:lstStyle/>
                    <a:p>
                      <a:r>
                        <a:rPr lang="en-US" sz="1500" b="1" dirty="0" err="1">
                          <a:effectLst/>
                        </a:rPr>
                        <a:t>AirGas</a:t>
                      </a:r>
                      <a:r>
                        <a:rPr lang="en-US" sz="1500" b="1" dirty="0">
                          <a:effectLst/>
                        </a:rPr>
                        <a:t>/Linde Gas</a:t>
                      </a:r>
                      <a:endParaRPr lang="en-US" sz="1500" dirty="0">
                        <a:effectLst/>
                      </a:endParaRPr>
                    </a:p>
                  </a:txBody>
                  <a:tcPr marL="15924" marR="15924" marT="15924" marB="15924" anchor="ctr">
                    <a:lnL>
                      <a:noFill/>
                    </a:lnL>
                    <a:lnR>
                      <a:noFill/>
                    </a:lnR>
                    <a:lnT>
                      <a:noFill/>
                    </a:lnT>
                    <a:lnB>
                      <a:noFill/>
                    </a:lnB>
                    <a:solidFill>
                      <a:srgbClr val="EFEBE1"/>
                    </a:solidFill>
                  </a:tcPr>
                </a:tc>
                <a:tc>
                  <a:txBody>
                    <a:bodyPr/>
                    <a:lstStyle/>
                    <a:p>
                      <a:r>
                        <a:rPr lang="en-US" sz="1500">
                          <a:effectLst/>
                        </a:rPr>
                        <a:t>Science Cylinders</a:t>
                      </a:r>
                    </a:p>
                  </a:txBody>
                  <a:tcPr marL="15924" marR="15924" marT="15924" marB="15924" anchor="ctr">
                    <a:lnL>
                      <a:noFill/>
                    </a:lnL>
                    <a:lnR>
                      <a:noFill/>
                    </a:lnR>
                    <a:lnT>
                      <a:noFill/>
                    </a:lnT>
                    <a:lnB>
                      <a:noFill/>
                    </a:lnB>
                    <a:solidFill>
                      <a:srgbClr val="EFEBE1"/>
                    </a:solidFill>
                  </a:tcPr>
                </a:tc>
              </a:tr>
              <a:tr h="261156">
                <a:tc>
                  <a:txBody>
                    <a:bodyPr/>
                    <a:lstStyle/>
                    <a:p>
                      <a:r>
                        <a:rPr lang="en-US" sz="1500" b="1" dirty="0">
                          <a:effectLst/>
                        </a:rPr>
                        <a:t>Allied Waste </a:t>
                      </a:r>
                      <a:r>
                        <a:rPr lang="en-US" sz="1500" dirty="0">
                          <a:effectLst/>
                        </a:rPr>
                        <a:t> </a:t>
                      </a:r>
                    </a:p>
                  </a:txBody>
                  <a:tcPr marL="15924" marR="15924" marT="15924" marB="15924" anchor="ctr">
                    <a:lnL>
                      <a:noFill/>
                    </a:lnL>
                    <a:lnR>
                      <a:noFill/>
                    </a:lnR>
                    <a:lnT>
                      <a:noFill/>
                    </a:lnT>
                    <a:lnB>
                      <a:noFill/>
                    </a:lnB>
                    <a:solidFill>
                      <a:srgbClr val="EFEBE1"/>
                    </a:solidFill>
                  </a:tcPr>
                </a:tc>
                <a:tc>
                  <a:txBody>
                    <a:bodyPr/>
                    <a:lstStyle/>
                    <a:p>
                      <a:r>
                        <a:rPr lang="en-US" sz="1500">
                          <a:effectLst/>
                        </a:rPr>
                        <a:t>Rubbish Removal</a:t>
                      </a:r>
                    </a:p>
                  </a:txBody>
                  <a:tcPr marL="15924" marR="15924" marT="15924" marB="15924" anchor="ctr">
                    <a:lnL>
                      <a:noFill/>
                    </a:lnL>
                    <a:lnR>
                      <a:noFill/>
                    </a:lnR>
                    <a:lnT>
                      <a:noFill/>
                    </a:lnT>
                    <a:lnB>
                      <a:noFill/>
                    </a:lnB>
                    <a:solidFill>
                      <a:srgbClr val="EFEBE1"/>
                    </a:solidFill>
                  </a:tcPr>
                </a:tc>
              </a:tr>
              <a:tr h="261156">
                <a:tc>
                  <a:txBody>
                    <a:bodyPr/>
                    <a:lstStyle/>
                    <a:p>
                      <a:r>
                        <a:rPr lang="en-US" sz="1500" b="1">
                          <a:effectLst/>
                        </a:rPr>
                        <a:t>Anixter </a:t>
                      </a:r>
                      <a:r>
                        <a:rPr lang="en-US" sz="1500">
                          <a:effectLst/>
                        </a:rPr>
                        <a:t> </a:t>
                      </a:r>
                    </a:p>
                  </a:txBody>
                  <a:tcPr marL="15924" marR="15924" marT="15924" marB="15924" anchor="ctr">
                    <a:lnL>
                      <a:noFill/>
                    </a:lnL>
                    <a:lnR>
                      <a:noFill/>
                    </a:lnR>
                    <a:lnT>
                      <a:noFill/>
                    </a:lnT>
                    <a:lnB>
                      <a:noFill/>
                    </a:lnB>
                    <a:solidFill>
                      <a:srgbClr val="EFEBE1"/>
                    </a:solidFill>
                  </a:tcPr>
                </a:tc>
                <a:tc>
                  <a:txBody>
                    <a:bodyPr/>
                    <a:lstStyle/>
                    <a:p>
                      <a:r>
                        <a:rPr lang="en-US" sz="1500" dirty="0">
                          <a:effectLst/>
                        </a:rPr>
                        <a:t>Network Needs</a:t>
                      </a:r>
                    </a:p>
                  </a:txBody>
                  <a:tcPr marL="15924" marR="15924" marT="15924" marB="15924" anchor="ctr">
                    <a:lnL>
                      <a:noFill/>
                    </a:lnL>
                    <a:lnR>
                      <a:noFill/>
                    </a:lnR>
                    <a:lnT>
                      <a:noFill/>
                    </a:lnT>
                    <a:lnB>
                      <a:noFill/>
                    </a:lnB>
                    <a:solidFill>
                      <a:srgbClr val="EFEBE1"/>
                    </a:solidFill>
                  </a:tcPr>
                </a:tc>
              </a:tr>
              <a:tr h="719771">
                <a:tc>
                  <a:txBody>
                    <a:bodyPr/>
                    <a:lstStyle/>
                    <a:p>
                      <a:r>
                        <a:rPr lang="en-US" sz="1500" b="1" dirty="0">
                          <a:effectLst/>
                        </a:rPr>
                        <a:t>Apple Computer (APL On-Line ONLY)</a:t>
                      </a:r>
                      <a:r>
                        <a:rPr lang="en-US" sz="1500" dirty="0">
                          <a:effectLst/>
                        </a:rPr>
                        <a:t> </a:t>
                      </a:r>
                    </a:p>
                  </a:txBody>
                  <a:tcPr marL="15924" marR="15924" marT="15924" marB="15924" anchor="ctr">
                    <a:lnL>
                      <a:noFill/>
                    </a:lnL>
                    <a:lnR>
                      <a:noFill/>
                    </a:lnR>
                    <a:lnT>
                      <a:noFill/>
                    </a:lnT>
                    <a:lnB>
                      <a:noFill/>
                    </a:lnB>
                    <a:solidFill>
                      <a:srgbClr val="EFEBE1"/>
                    </a:solidFill>
                  </a:tcPr>
                </a:tc>
                <a:tc>
                  <a:txBody>
                    <a:bodyPr/>
                    <a:lstStyle/>
                    <a:p>
                      <a:r>
                        <a:rPr lang="en-US" sz="1500" dirty="0">
                          <a:effectLst/>
                        </a:rPr>
                        <a:t>Macintosh Computers and Peripherals- NOT FROM ANY APPLE STORE</a:t>
                      </a:r>
                      <a:br>
                        <a:rPr lang="en-US" sz="1500" dirty="0">
                          <a:effectLst/>
                        </a:rPr>
                      </a:br>
                      <a:endParaRPr lang="en-US" sz="1500" dirty="0">
                        <a:effectLst/>
                      </a:endParaRPr>
                    </a:p>
                  </a:txBody>
                  <a:tcPr marL="15924" marR="15924" marT="15924" marB="15924" anchor="ctr">
                    <a:lnL>
                      <a:noFill/>
                    </a:lnL>
                    <a:lnR>
                      <a:noFill/>
                    </a:lnR>
                    <a:lnT>
                      <a:noFill/>
                    </a:lnT>
                    <a:lnB>
                      <a:noFill/>
                    </a:lnB>
                    <a:solidFill>
                      <a:srgbClr val="EFEBE1"/>
                    </a:solidFill>
                  </a:tcPr>
                </a:tc>
              </a:tr>
              <a:tr h="261156">
                <a:tc>
                  <a:txBody>
                    <a:bodyPr/>
                    <a:lstStyle/>
                    <a:p>
                      <a:r>
                        <a:rPr lang="en-US" sz="1500" b="1" dirty="0">
                          <a:effectLst/>
                        </a:rPr>
                        <a:t>Auto Zone</a:t>
                      </a:r>
                      <a:r>
                        <a:rPr lang="en-US" sz="1500" dirty="0">
                          <a:effectLst/>
                        </a:rPr>
                        <a:t>  </a:t>
                      </a:r>
                    </a:p>
                  </a:txBody>
                  <a:tcPr marL="15924" marR="15924" marT="15924" marB="15924" anchor="ctr">
                    <a:lnL>
                      <a:noFill/>
                    </a:lnL>
                    <a:lnR>
                      <a:noFill/>
                    </a:lnR>
                    <a:lnT>
                      <a:noFill/>
                    </a:lnT>
                    <a:lnB>
                      <a:noFill/>
                    </a:lnB>
                    <a:solidFill>
                      <a:srgbClr val="EFEBE1"/>
                    </a:solidFill>
                  </a:tcPr>
                </a:tc>
                <a:tc>
                  <a:txBody>
                    <a:bodyPr/>
                    <a:lstStyle/>
                    <a:p>
                      <a:r>
                        <a:rPr lang="en-US" sz="1500" dirty="0">
                          <a:effectLst/>
                        </a:rPr>
                        <a:t>Facilities Vehicle Needs</a:t>
                      </a:r>
                    </a:p>
                  </a:txBody>
                  <a:tcPr marL="15924" marR="15924" marT="15924" marB="15924" anchor="ctr">
                    <a:lnL>
                      <a:noFill/>
                    </a:lnL>
                    <a:lnR>
                      <a:noFill/>
                    </a:lnR>
                    <a:lnT>
                      <a:noFill/>
                    </a:lnT>
                    <a:lnB>
                      <a:noFill/>
                    </a:lnB>
                    <a:solidFill>
                      <a:srgbClr val="EFEBE1"/>
                    </a:solidFill>
                  </a:tcPr>
                </a:tc>
              </a:tr>
              <a:tr h="261156">
                <a:tc>
                  <a:txBody>
                    <a:bodyPr/>
                    <a:lstStyle/>
                    <a:p>
                      <a:endParaRPr lang="en-US" sz="1500" dirty="0">
                        <a:effectLst/>
                      </a:endParaRPr>
                    </a:p>
                  </a:txBody>
                  <a:tcPr marL="15924" marR="15924" marT="15924" marB="15924" anchor="ctr">
                    <a:lnL>
                      <a:noFill/>
                    </a:lnL>
                    <a:lnR>
                      <a:noFill/>
                    </a:lnR>
                    <a:lnT>
                      <a:noFill/>
                    </a:lnT>
                    <a:lnB>
                      <a:noFill/>
                    </a:lnB>
                    <a:solidFill>
                      <a:srgbClr val="EFEBE1"/>
                    </a:solidFill>
                  </a:tcPr>
                </a:tc>
                <a:tc>
                  <a:txBody>
                    <a:bodyPr/>
                    <a:lstStyle/>
                    <a:p>
                      <a:endParaRPr lang="en-US" sz="1500" dirty="0">
                        <a:effectLst/>
                      </a:endParaRPr>
                    </a:p>
                  </a:txBody>
                  <a:tcPr marL="15924" marR="15924" marT="15924" marB="15924" anchor="ctr">
                    <a:lnL>
                      <a:noFill/>
                    </a:lnL>
                    <a:lnR>
                      <a:noFill/>
                    </a:lnR>
                    <a:lnT>
                      <a:noFill/>
                    </a:lnT>
                    <a:lnB>
                      <a:noFill/>
                    </a:lnB>
                    <a:solidFill>
                      <a:srgbClr val="EFEBE1"/>
                    </a:solidFill>
                  </a:tcPr>
                </a:tc>
              </a:tr>
              <a:tr h="261156">
                <a:tc>
                  <a:txBody>
                    <a:bodyPr/>
                    <a:lstStyle/>
                    <a:p>
                      <a:r>
                        <a:rPr lang="en-US" sz="1500" b="1">
                          <a:effectLst/>
                        </a:rPr>
                        <a:t>CDW</a:t>
                      </a:r>
                      <a:endParaRPr lang="en-US" sz="1500">
                        <a:effectLst/>
                      </a:endParaRPr>
                    </a:p>
                  </a:txBody>
                  <a:tcPr marL="15924" marR="15924" marT="15924" marB="15924" anchor="ctr">
                    <a:lnL>
                      <a:noFill/>
                    </a:lnL>
                    <a:lnR>
                      <a:noFill/>
                    </a:lnR>
                    <a:lnT>
                      <a:noFill/>
                    </a:lnT>
                    <a:lnB>
                      <a:noFill/>
                    </a:lnB>
                    <a:solidFill>
                      <a:srgbClr val="EFEBE1"/>
                    </a:solidFill>
                  </a:tcPr>
                </a:tc>
                <a:tc>
                  <a:txBody>
                    <a:bodyPr/>
                    <a:lstStyle/>
                    <a:p>
                      <a:r>
                        <a:rPr lang="en-US" sz="1500">
                          <a:effectLst/>
                        </a:rPr>
                        <a:t>Computer Peripherals</a:t>
                      </a:r>
                    </a:p>
                  </a:txBody>
                  <a:tcPr marL="15924" marR="15924" marT="15924" marB="15924" anchor="ctr">
                    <a:lnL>
                      <a:noFill/>
                    </a:lnL>
                    <a:lnR>
                      <a:noFill/>
                    </a:lnR>
                    <a:lnT>
                      <a:noFill/>
                    </a:lnT>
                    <a:lnB>
                      <a:noFill/>
                    </a:lnB>
                    <a:solidFill>
                      <a:srgbClr val="EFEBE1"/>
                    </a:solidFill>
                  </a:tcPr>
                </a:tc>
              </a:tr>
              <a:tr h="261156">
                <a:tc>
                  <a:txBody>
                    <a:bodyPr/>
                    <a:lstStyle/>
                    <a:p>
                      <a:r>
                        <a:rPr lang="en-US" sz="1500" b="1">
                          <a:effectLst/>
                        </a:rPr>
                        <a:t>Dell Computer </a:t>
                      </a:r>
                      <a:endParaRPr lang="en-US" sz="1500">
                        <a:effectLst/>
                      </a:endParaRPr>
                    </a:p>
                  </a:txBody>
                  <a:tcPr marL="15924" marR="15924" marT="15924" marB="15924" anchor="ctr">
                    <a:lnL>
                      <a:noFill/>
                    </a:lnL>
                    <a:lnR>
                      <a:noFill/>
                    </a:lnR>
                    <a:lnT>
                      <a:noFill/>
                    </a:lnT>
                    <a:lnB>
                      <a:noFill/>
                    </a:lnB>
                    <a:solidFill>
                      <a:srgbClr val="EFEBE1"/>
                    </a:solidFill>
                  </a:tcPr>
                </a:tc>
                <a:tc>
                  <a:txBody>
                    <a:bodyPr/>
                    <a:lstStyle/>
                    <a:p>
                      <a:r>
                        <a:rPr lang="en-US" sz="1500">
                          <a:effectLst/>
                        </a:rPr>
                        <a:t>Dell Computers</a:t>
                      </a:r>
                    </a:p>
                  </a:txBody>
                  <a:tcPr marL="15924" marR="15924" marT="15924" marB="15924" anchor="ctr">
                    <a:lnL>
                      <a:noFill/>
                    </a:lnL>
                    <a:lnR>
                      <a:noFill/>
                    </a:lnR>
                    <a:lnT>
                      <a:noFill/>
                    </a:lnT>
                    <a:lnB>
                      <a:noFill/>
                    </a:lnB>
                    <a:solidFill>
                      <a:srgbClr val="EFEBE1"/>
                    </a:solidFill>
                  </a:tcPr>
                </a:tc>
              </a:tr>
              <a:tr h="261156">
                <a:tc>
                  <a:txBody>
                    <a:bodyPr/>
                    <a:lstStyle/>
                    <a:p>
                      <a:r>
                        <a:rPr lang="en-US" sz="1500" b="1">
                          <a:effectLst/>
                        </a:rPr>
                        <a:t>Federal Express</a:t>
                      </a:r>
                      <a:endParaRPr lang="en-US" sz="1500">
                        <a:effectLst/>
                      </a:endParaRPr>
                    </a:p>
                  </a:txBody>
                  <a:tcPr marL="15924" marR="15924" marT="15924" marB="15924" anchor="ctr">
                    <a:lnL>
                      <a:noFill/>
                    </a:lnL>
                    <a:lnR>
                      <a:noFill/>
                    </a:lnR>
                    <a:lnT>
                      <a:noFill/>
                    </a:lnT>
                    <a:lnB>
                      <a:noFill/>
                    </a:lnB>
                    <a:solidFill>
                      <a:srgbClr val="EFEBE1"/>
                    </a:solidFill>
                  </a:tcPr>
                </a:tc>
                <a:tc>
                  <a:txBody>
                    <a:bodyPr/>
                    <a:lstStyle/>
                    <a:p>
                      <a:r>
                        <a:rPr lang="en-US" sz="1500">
                          <a:effectLst/>
                        </a:rPr>
                        <a:t>Express Mail Provider</a:t>
                      </a:r>
                    </a:p>
                  </a:txBody>
                  <a:tcPr marL="15924" marR="15924" marT="15924" marB="15924" anchor="ctr">
                    <a:lnL>
                      <a:noFill/>
                    </a:lnL>
                    <a:lnR>
                      <a:noFill/>
                    </a:lnR>
                    <a:lnT>
                      <a:noFill/>
                    </a:lnT>
                    <a:lnB>
                      <a:noFill/>
                    </a:lnB>
                    <a:solidFill>
                      <a:srgbClr val="EFEBE1"/>
                    </a:solidFill>
                  </a:tcPr>
                </a:tc>
              </a:tr>
              <a:tr h="261156">
                <a:tc>
                  <a:txBody>
                    <a:bodyPr/>
                    <a:lstStyle/>
                    <a:p>
                      <a:r>
                        <a:rPr lang="en-US" sz="1500" b="1" dirty="0">
                          <a:effectLst/>
                        </a:rPr>
                        <a:t>Fisher Scientific</a:t>
                      </a:r>
                      <a:endParaRPr lang="en-US" sz="1500" dirty="0">
                        <a:effectLst/>
                      </a:endParaRPr>
                    </a:p>
                  </a:txBody>
                  <a:tcPr marL="15924" marR="15924" marT="15924" marB="15924" anchor="ctr">
                    <a:lnL>
                      <a:noFill/>
                    </a:lnL>
                    <a:lnR>
                      <a:noFill/>
                    </a:lnR>
                    <a:lnT>
                      <a:noFill/>
                    </a:lnT>
                    <a:lnB>
                      <a:noFill/>
                    </a:lnB>
                    <a:solidFill>
                      <a:srgbClr val="EFEBE1"/>
                    </a:solidFill>
                  </a:tcPr>
                </a:tc>
                <a:tc>
                  <a:txBody>
                    <a:bodyPr/>
                    <a:lstStyle/>
                    <a:p>
                      <a:r>
                        <a:rPr lang="en-US" sz="1500">
                          <a:effectLst/>
                        </a:rPr>
                        <a:t>Primary Lab Supply Provider </a:t>
                      </a:r>
                    </a:p>
                  </a:txBody>
                  <a:tcPr marL="15924" marR="15924" marT="15924" marB="15924" anchor="ctr">
                    <a:lnL>
                      <a:noFill/>
                    </a:lnL>
                    <a:lnR>
                      <a:noFill/>
                    </a:lnR>
                    <a:lnT>
                      <a:noFill/>
                    </a:lnT>
                    <a:lnB>
                      <a:noFill/>
                    </a:lnB>
                    <a:solidFill>
                      <a:srgbClr val="EFEBE1"/>
                    </a:solidFill>
                  </a:tcPr>
                </a:tc>
              </a:tr>
              <a:tr h="261156">
                <a:tc>
                  <a:txBody>
                    <a:bodyPr/>
                    <a:lstStyle/>
                    <a:p>
                      <a:r>
                        <a:rPr lang="en-US" sz="1500" b="1">
                          <a:effectLst/>
                        </a:rPr>
                        <a:t>Henry Schein</a:t>
                      </a:r>
                      <a:endParaRPr lang="en-US" sz="1500">
                        <a:effectLst/>
                      </a:endParaRPr>
                    </a:p>
                  </a:txBody>
                  <a:tcPr marL="15924" marR="15924" marT="15924" marB="15924" anchor="ctr">
                    <a:lnL>
                      <a:noFill/>
                    </a:lnL>
                    <a:lnR>
                      <a:noFill/>
                    </a:lnR>
                    <a:lnT>
                      <a:noFill/>
                    </a:lnT>
                    <a:lnB>
                      <a:noFill/>
                    </a:lnB>
                    <a:solidFill>
                      <a:srgbClr val="EFEBE1"/>
                    </a:solidFill>
                  </a:tcPr>
                </a:tc>
                <a:tc>
                  <a:txBody>
                    <a:bodyPr/>
                    <a:lstStyle/>
                    <a:p>
                      <a:r>
                        <a:rPr lang="en-US" sz="1500">
                          <a:effectLst/>
                        </a:rPr>
                        <a:t>Medical Supplies</a:t>
                      </a:r>
                    </a:p>
                  </a:txBody>
                  <a:tcPr marL="15924" marR="15924" marT="15924" marB="15924" anchor="ctr">
                    <a:lnL>
                      <a:noFill/>
                    </a:lnL>
                    <a:lnR>
                      <a:noFill/>
                    </a:lnR>
                    <a:lnT>
                      <a:noFill/>
                    </a:lnT>
                    <a:lnB>
                      <a:noFill/>
                    </a:lnB>
                    <a:solidFill>
                      <a:srgbClr val="EFEBE1"/>
                    </a:solidFill>
                  </a:tcPr>
                </a:tc>
              </a:tr>
              <a:tr h="261156">
                <a:tc>
                  <a:txBody>
                    <a:bodyPr/>
                    <a:lstStyle/>
                    <a:p>
                      <a:r>
                        <a:rPr lang="en-US" sz="1500" b="1">
                          <a:effectLst/>
                        </a:rPr>
                        <a:t>Pitney Bowes </a:t>
                      </a:r>
                      <a:endParaRPr lang="en-US" sz="1500">
                        <a:effectLst/>
                      </a:endParaRPr>
                    </a:p>
                  </a:txBody>
                  <a:tcPr marL="15924" marR="15924" marT="15924" marB="15924" anchor="ctr">
                    <a:lnL>
                      <a:noFill/>
                    </a:lnL>
                    <a:lnR>
                      <a:noFill/>
                    </a:lnR>
                    <a:lnT>
                      <a:noFill/>
                    </a:lnT>
                    <a:lnB>
                      <a:noFill/>
                    </a:lnB>
                    <a:solidFill>
                      <a:srgbClr val="EFEBE1"/>
                    </a:solidFill>
                  </a:tcPr>
                </a:tc>
                <a:tc>
                  <a:txBody>
                    <a:bodyPr/>
                    <a:lstStyle/>
                    <a:p>
                      <a:r>
                        <a:rPr lang="en-US" sz="1500">
                          <a:effectLst/>
                        </a:rPr>
                        <a:t>Postal Meter, Postage-On-Line </a:t>
                      </a:r>
                    </a:p>
                  </a:txBody>
                  <a:tcPr marL="15924" marR="15924" marT="15924" marB="15924" anchor="ctr">
                    <a:lnL>
                      <a:noFill/>
                    </a:lnL>
                    <a:lnR>
                      <a:noFill/>
                    </a:lnR>
                    <a:lnT>
                      <a:noFill/>
                    </a:lnT>
                    <a:lnB>
                      <a:noFill/>
                    </a:lnB>
                    <a:solidFill>
                      <a:srgbClr val="EFEBE1"/>
                    </a:solidFill>
                  </a:tcPr>
                </a:tc>
              </a:tr>
              <a:tr h="261156">
                <a:tc>
                  <a:txBody>
                    <a:bodyPr/>
                    <a:lstStyle/>
                    <a:p>
                      <a:r>
                        <a:rPr lang="en-US" sz="1500" b="1">
                          <a:effectLst/>
                        </a:rPr>
                        <a:t>VWR</a:t>
                      </a:r>
                      <a:endParaRPr lang="en-US" sz="1500">
                        <a:effectLst/>
                      </a:endParaRPr>
                    </a:p>
                  </a:txBody>
                  <a:tcPr marL="15924" marR="15924" marT="15924" marB="15924" anchor="ctr">
                    <a:lnL>
                      <a:noFill/>
                    </a:lnL>
                    <a:lnR>
                      <a:noFill/>
                    </a:lnR>
                    <a:lnT>
                      <a:noFill/>
                    </a:lnT>
                    <a:lnB>
                      <a:noFill/>
                    </a:lnB>
                    <a:solidFill>
                      <a:srgbClr val="EFEBE1"/>
                    </a:solidFill>
                  </a:tcPr>
                </a:tc>
                <a:tc>
                  <a:txBody>
                    <a:bodyPr/>
                    <a:lstStyle/>
                    <a:p>
                      <a:r>
                        <a:rPr lang="en-US" sz="1500">
                          <a:effectLst/>
                        </a:rPr>
                        <a:t>Secondary Lab Supplies</a:t>
                      </a:r>
                    </a:p>
                  </a:txBody>
                  <a:tcPr marL="15924" marR="15924" marT="15924" marB="15924" anchor="ctr">
                    <a:lnL>
                      <a:noFill/>
                    </a:lnL>
                    <a:lnR>
                      <a:noFill/>
                    </a:lnR>
                    <a:lnT>
                      <a:noFill/>
                    </a:lnT>
                    <a:lnB>
                      <a:noFill/>
                    </a:lnB>
                    <a:solidFill>
                      <a:srgbClr val="EFEBE1"/>
                    </a:solidFill>
                  </a:tcPr>
                </a:tc>
              </a:tr>
              <a:tr h="261156">
                <a:tc>
                  <a:txBody>
                    <a:bodyPr/>
                    <a:lstStyle/>
                    <a:p>
                      <a:r>
                        <a:rPr lang="en-US" sz="1500" b="1">
                          <a:effectLst/>
                        </a:rPr>
                        <a:t>WB Mason</a:t>
                      </a:r>
                      <a:endParaRPr lang="en-US" sz="1500">
                        <a:effectLst/>
                      </a:endParaRPr>
                    </a:p>
                  </a:txBody>
                  <a:tcPr marL="15924" marR="15924" marT="15924" marB="15924" anchor="ctr">
                    <a:lnL>
                      <a:noFill/>
                    </a:lnL>
                    <a:lnR>
                      <a:noFill/>
                    </a:lnR>
                    <a:lnT>
                      <a:noFill/>
                    </a:lnT>
                    <a:lnB>
                      <a:noFill/>
                    </a:lnB>
                    <a:solidFill>
                      <a:srgbClr val="EFEBE1"/>
                    </a:solidFill>
                  </a:tcPr>
                </a:tc>
                <a:tc>
                  <a:txBody>
                    <a:bodyPr/>
                    <a:lstStyle/>
                    <a:p>
                      <a:r>
                        <a:rPr lang="en-US" sz="1500" dirty="0">
                          <a:effectLst/>
                        </a:rPr>
                        <a:t>Office Supplies</a:t>
                      </a:r>
                    </a:p>
                  </a:txBody>
                  <a:tcPr marL="15924" marR="15924" marT="15924" marB="15924" anchor="ctr">
                    <a:lnL>
                      <a:noFill/>
                    </a:lnL>
                    <a:lnR>
                      <a:noFill/>
                    </a:lnR>
                    <a:lnT>
                      <a:noFill/>
                    </a:lnT>
                    <a:lnB>
                      <a:noFill/>
                    </a:lnB>
                    <a:solidFill>
                      <a:srgbClr val="EFEBE1"/>
                    </a:solidFill>
                  </a:tcPr>
                </a:tc>
              </a:tr>
            </a:tbl>
          </a:graphicData>
        </a:graphic>
      </p:graphicFrame>
    </p:spTree>
    <p:extLst>
      <p:ext uri="{BB962C8B-B14F-4D97-AF65-F5344CB8AC3E}">
        <p14:creationId xmlns:p14="http://schemas.microsoft.com/office/powerpoint/2010/main" val="284715732"/>
      </p:ext>
    </p:extLst>
  </p:cSld>
  <p:clrMapOvr>
    <a:masterClrMapping/>
  </p:clrMapOvr>
  <p:transition>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3300"/>
                </a:solidFill>
              </a:rPr>
              <a:t>How long are receipts held?</a:t>
            </a:r>
            <a:endParaRPr lang="en-US" dirty="0">
              <a:solidFill>
                <a:srgbClr val="993300"/>
              </a:solidFill>
            </a:endParaRPr>
          </a:p>
        </p:txBody>
      </p:sp>
      <p:sp>
        <p:nvSpPr>
          <p:cNvPr id="3" name="Content Placeholder 2"/>
          <p:cNvSpPr>
            <a:spLocks noGrp="1"/>
          </p:cNvSpPr>
          <p:nvPr>
            <p:ph idx="1"/>
          </p:nvPr>
        </p:nvSpPr>
        <p:spPr>
          <a:xfrm>
            <a:off x="762000" y="1447800"/>
            <a:ext cx="7772400" cy="5334000"/>
          </a:xfrm>
        </p:spPr>
        <p:txBody>
          <a:bodyPr/>
          <a:lstStyle/>
          <a:p>
            <a:pPr marL="0" indent="0">
              <a:buNone/>
            </a:pPr>
            <a:endParaRPr lang="en-US" sz="2400" dirty="0">
              <a:latin typeface="+mj-lt"/>
            </a:endParaRPr>
          </a:p>
          <a:p>
            <a:pPr marL="0" indent="0">
              <a:buNone/>
            </a:pPr>
            <a:r>
              <a:rPr lang="en-US" sz="2400" dirty="0" smtClean="0">
                <a:latin typeface="+mj-lt"/>
              </a:rPr>
              <a:t>University Sponsored, Fund Code 100, 920 (student agencies) 220 (gift accounts) and 820 (capital projects)  </a:t>
            </a:r>
            <a:r>
              <a:rPr lang="en-US" sz="2400" b="1" dirty="0" smtClean="0">
                <a:latin typeface="+mj-lt"/>
              </a:rPr>
              <a:t>3 fiscal years</a:t>
            </a:r>
          </a:p>
          <a:p>
            <a:pPr marL="0" indent="0">
              <a:buNone/>
            </a:pPr>
            <a:endParaRPr lang="en-US" sz="2400" dirty="0">
              <a:latin typeface="+mj-lt"/>
            </a:endParaRPr>
          </a:p>
          <a:p>
            <a:pPr marL="0" indent="0">
              <a:buNone/>
            </a:pPr>
            <a:r>
              <a:rPr lang="en-US" sz="2400" dirty="0" smtClean="0">
                <a:latin typeface="+mj-lt"/>
              </a:rPr>
              <a:t>Grants: Fund Code 500 and 120: </a:t>
            </a:r>
            <a:r>
              <a:rPr lang="en-US" sz="2400" dirty="0"/>
              <a:t> </a:t>
            </a:r>
            <a:r>
              <a:rPr lang="en-US" sz="2400" dirty="0">
                <a:latin typeface="+mj-lt"/>
              </a:rPr>
              <a:t>life of the grant plus a minimum of three years after  the submission of the final expenditure report for restricted, funding agencies, contract or grant funds ledger </a:t>
            </a:r>
            <a:r>
              <a:rPr lang="en-US" sz="2400" dirty="0" smtClean="0">
                <a:latin typeface="+mj-lt"/>
              </a:rPr>
              <a:t>accounts</a:t>
            </a:r>
          </a:p>
          <a:p>
            <a:pPr marL="0" indent="0">
              <a:buNone/>
            </a:pPr>
            <a:endParaRPr lang="en-US" sz="2400" dirty="0">
              <a:latin typeface="+mj-lt"/>
            </a:endParaRPr>
          </a:p>
          <a:p>
            <a:pPr marL="0" indent="0">
              <a:buNone/>
            </a:pPr>
            <a:endParaRPr lang="en-US" sz="2400" dirty="0" smtClean="0">
              <a:latin typeface="+mj-lt"/>
            </a:endParaRPr>
          </a:p>
          <a:p>
            <a:pPr marL="0" indent="0">
              <a:buNone/>
            </a:pPr>
            <a:endParaRPr lang="en-US" sz="2400" dirty="0">
              <a:latin typeface="+mj-lt"/>
            </a:endParaRPr>
          </a:p>
          <a:p>
            <a:pPr marL="0" indent="0">
              <a:buNone/>
            </a:pPr>
            <a:endParaRPr lang="en-US" sz="2400" dirty="0" smtClean="0">
              <a:latin typeface="+mj-lt"/>
            </a:endParaRPr>
          </a:p>
          <a:p>
            <a:pPr marL="0" indent="0">
              <a:buNone/>
            </a:pPr>
            <a:r>
              <a:rPr lang="en-US" sz="2400" dirty="0"/>
              <a:t> </a:t>
            </a:r>
            <a:endParaRPr lang="en-US" sz="2400" dirty="0">
              <a:latin typeface="+mj-lt"/>
            </a:endParaRPr>
          </a:p>
        </p:txBody>
      </p:sp>
    </p:spTree>
    <p:extLst>
      <p:ext uri="{BB962C8B-B14F-4D97-AF65-F5344CB8AC3E}">
        <p14:creationId xmlns:p14="http://schemas.microsoft.com/office/powerpoint/2010/main" val="3717419626"/>
      </p:ext>
    </p:extLst>
  </p:cSld>
  <p:clrMapOvr>
    <a:masterClrMapping/>
  </p:clrMapOvr>
  <p:transition>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p:txBody>
          <a:bodyPr/>
          <a:lstStyle/>
          <a:p>
            <a:pPr eaLnBrk="1" hangingPunct="1">
              <a:defRPr/>
            </a:pPr>
            <a:r>
              <a:rPr lang="en-GB" sz="3200" dirty="0" smtClean="0">
                <a:solidFill>
                  <a:srgbClr val="993300"/>
                </a:solidFill>
                <a:effectLst>
                  <a:outerShdw blurRad="38100" dist="38100" dir="2700000" algn="tl">
                    <a:srgbClr val="C0C0C0"/>
                  </a:outerShdw>
                </a:effectLst>
              </a:rPr>
              <a:t>Reconciliation and Access-on-line</a:t>
            </a:r>
          </a:p>
        </p:txBody>
      </p:sp>
      <p:sp>
        <p:nvSpPr>
          <p:cNvPr id="11" name="Content Placeholder 10"/>
          <p:cNvSpPr>
            <a:spLocks noGrp="1"/>
          </p:cNvSpPr>
          <p:nvPr>
            <p:ph idx="1"/>
          </p:nvPr>
        </p:nvSpPr>
        <p:spPr>
          <a:xfrm>
            <a:off x="990600" y="1371600"/>
            <a:ext cx="7924800" cy="4724400"/>
          </a:xfrm>
        </p:spPr>
        <p:txBody>
          <a:bodyPr/>
          <a:lstStyle/>
          <a:p>
            <a:pPr algn="ctr">
              <a:buNone/>
            </a:pPr>
            <a:r>
              <a:rPr lang="en-US" sz="2400" dirty="0" smtClean="0">
                <a:latin typeface="+mj-lt"/>
              </a:rPr>
              <a:t>Every cardholder and Administrator MUST have access to US Bank’s Access-on-line. </a:t>
            </a:r>
            <a:r>
              <a:rPr lang="en-US" sz="2400" i="1" dirty="0" smtClean="0">
                <a:latin typeface="+mj-lt"/>
              </a:rPr>
              <a:t>https://access.usbank.com </a:t>
            </a:r>
          </a:p>
          <a:p>
            <a:pPr algn="ctr">
              <a:buNone/>
            </a:pPr>
            <a:endParaRPr lang="en-US" sz="2400" dirty="0">
              <a:latin typeface="+mj-lt"/>
            </a:endParaRPr>
          </a:p>
        </p:txBody>
      </p:sp>
      <p:pic>
        <p:nvPicPr>
          <p:cNvPr id="12" name="Picture 2"/>
          <p:cNvPicPr>
            <a:picLocks noChangeAspect="1" noChangeArrowheads="1"/>
          </p:cNvPicPr>
          <p:nvPr/>
        </p:nvPicPr>
        <p:blipFill>
          <a:blip r:embed="rId3" cstate="print"/>
          <a:srcRect/>
          <a:stretch>
            <a:fillRect/>
          </a:stretch>
        </p:blipFill>
        <p:spPr bwMode="auto">
          <a:xfrm>
            <a:off x="2514600" y="2819400"/>
            <a:ext cx="4572000" cy="3428999"/>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42975"/>
          </a:xfrm>
        </p:spPr>
        <p:txBody>
          <a:bodyPr/>
          <a:lstStyle/>
          <a:p>
            <a:r>
              <a:rPr lang="en-US" sz="2400" dirty="0" smtClean="0">
                <a:solidFill>
                  <a:srgbClr val="993300"/>
                </a:solidFill>
              </a:rPr>
              <a:t>THE CARDHOLDER: Pulling a statement from US Bank</a:t>
            </a:r>
            <a:endParaRPr lang="en-US" sz="2400" dirty="0">
              <a:solidFill>
                <a:srgbClr val="993300"/>
              </a:solidFill>
            </a:endParaRPr>
          </a:p>
        </p:txBody>
      </p:sp>
      <p:sp>
        <p:nvSpPr>
          <p:cNvPr id="3" name="Content Placeholder 2"/>
          <p:cNvSpPr>
            <a:spLocks noGrp="1"/>
          </p:cNvSpPr>
          <p:nvPr>
            <p:ph idx="1"/>
          </p:nvPr>
        </p:nvSpPr>
        <p:spPr>
          <a:xfrm>
            <a:off x="762000" y="914400"/>
            <a:ext cx="7772400" cy="5867400"/>
          </a:xfrm>
        </p:spPr>
        <p:txBody>
          <a:bodyPr/>
          <a:lstStyle/>
          <a:p>
            <a:pPr marL="0" indent="0">
              <a:buNone/>
            </a:pPr>
            <a:r>
              <a:rPr lang="en-US" sz="2400" dirty="0" smtClean="0">
                <a:latin typeface="+mj-lt"/>
              </a:rPr>
              <a:t>account information&gt;statement&gt;select billing cycle</a:t>
            </a:r>
            <a:endParaRPr lang="en-US" sz="2400" dirty="0">
              <a:latin typeface="+mj-lt"/>
            </a:endParaRPr>
          </a:p>
          <a:p>
            <a:pPr marL="0" indent="0">
              <a:buNone/>
            </a:pPr>
            <a:endParaRPr lang="en-US" sz="2400" dirty="0" smtClean="0">
              <a:latin typeface="+mj-lt"/>
            </a:endParaRPr>
          </a:p>
          <a:p>
            <a:pPr marL="0" indent="0">
              <a:buNone/>
            </a:pPr>
            <a:r>
              <a:rPr lang="en-US" sz="2000" dirty="0" smtClean="0">
                <a:latin typeface="+mj-lt"/>
              </a:rPr>
              <a:t>US Bank provides 24 months of statements. Usually, a statement covers transaction beginning the 26</a:t>
            </a:r>
            <a:r>
              <a:rPr lang="en-US" sz="2000" baseline="30000" dirty="0" smtClean="0">
                <a:latin typeface="+mj-lt"/>
              </a:rPr>
              <a:t>th</a:t>
            </a:r>
            <a:r>
              <a:rPr lang="en-US" sz="2000" dirty="0" smtClean="0">
                <a:latin typeface="+mj-lt"/>
              </a:rPr>
              <a:t> of the month and ending the 25</a:t>
            </a:r>
            <a:r>
              <a:rPr lang="en-US" sz="2000" baseline="30000" dirty="0" smtClean="0">
                <a:latin typeface="+mj-lt"/>
              </a:rPr>
              <a:t>th</a:t>
            </a:r>
            <a:r>
              <a:rPr lang="en-US" sz="2000" dirty="0" smtClean="0">
                <a:latin typeface="+mj-lt"/>
              </a:rPr>
              <a:t> of the following month.  </a:t>
            </a:r>
            <a:endParaRPr lang="en-US" sz="2000" dirty="0">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19400"/>
            <a:ext cx="7620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8135818"/>
      </p:ext>
    </p:extLst>
  </p:cSld>
  <p:clrMapOvr>
    <a:masterClrMapping/>
  </p:clrMapOvr>
  <p:transition>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3300"/>
                </a:solidFill>
              </a:rPr>
              <a:t>Cardholder: US Bank Statements</a:t>
            </a:r>
            <a:endParaRPr lang="en-US" dirty="0">
              <a:solidFill>
                <a:srgbClr val="993300"/>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5344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223831"/>
      </p:ext>
    </p:extLst>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3300"/>
                </a:solidFill>
              </a:rPr>
              <a:t>Reconciled P-cards</a:t>
            </a:r>
            <a:endParaRPr lang="en-US" dirty="0">
              <a:solidFill>
                <a:srgbClr val="993300"/>
              </a:solidFill>
            </a:endParaRPr>
          </a:p>
        </p:txBody>
      </p:sp>
      <p:sp>
        <p:nvSpPr>
          <p:cNvPr id="4" name="Rectangle 3"/>
          <p:cNvSpPr/>
          <p:nvPr/>
        </p:nvSpPr>
        <p:spPr>
          <a:xfrm>
            <a:off x="1066800" y="1066800"/>
            <a:ext cx="7696200" cy="7109639"/>
          </a:xfrm>
          <a:prstGeom prst="rect">
            <a:avLst/>
          </a:prstGeom>
        </p:spPr>
        <p:txBody>
          <a:bodyPr wrap="square">
            <a:spAutoFit/>
          </a:bodyPr>
          <a:lstStyle/>
          <a:p>
            <a:pPr algn="l"/>
            <a:r>
              <a:rPr lang="en-US" i="1" dirty="0" smtClean="0"/>
              <a:t>New P-card statements are issued around the 26</a:t>
            </a:r>
            <a:r>
              <a:rPr lang="en-US" i="1" baseline="30000" dirty="0" smtClean="0"/>
              <a:t>th</a:t>
            </a:r>
            <a:r>
              <a:rPr lang="en-US" i="1" dirty="0" smtClean="0"/>
              <a:t> of every month.</a:t>
            </a:r>
          </a:p>
          <a:p>
            <a:pPr algn="l"/>
            <a:endParaRPr lang="en-US" i="1" dirty="0" smtClean="0"/>
          </a:p>
          <a:p>
            <a:pPr algn="l"/>
            <a:r>
              <a:rPr lang="en-US" i="1" dirty="0" smtClean="0"/>
              <a:t>Gather receipts for the month and attach them to the statement.</a:t>
            </a:r>
          </a:p>
          <a:p>
            <a:pPr algn="l"/>
            <a:endParaRPr lang="en-US" i="1" dirty="0"/>
          </a:p>
          <a:p>
            <a:pPr algn="l"/>
            <a:r>
              <a:rPr lang="en-US" i="1" dirty="0" smtClean="0"/>
              <a:t>Best practice: Scan </a:t>
            </a:r>
            <a:r>
              <a:rPr lang="en-US" i="1" dirty="0"/>
              <a:t>receipts or take a picture with your smart </a:t>
            </a:r>
            <a:r>
              <a:rPr lang="en-US" i="1" dirty="0" smtClean="0"/>
              <a:t>phone so you will never lose a receipt. </a:t>
            </a:r>
          </a:p>
          <a:p>
            <a:pPr algn="l"/>
            <a:endParaRPr lang="en-US" i="1" dirty="0"/>
          </a:p>
          <a:p>
            <a:pPr algn="l"/>
            <a:r>
              <a:rPr lang="en-US" i="1" dirty="0" smtClean="0"/>
              <a:t>Receipts and statements should be stored electronically (behind a secured server)</a:t>
            </a:r>
          </a:p>
          <a:p>
            <a:pPr algn="l"/>
            <a:endParaRPr lang="en-US" i="1" dirty="0"/>
          </a:p>
          <a:p>
            <a:pPr algn="l"/>
            <a:r>
              <a:rPr lang="en-US" i="1" dirty="0" smtClean="0"/>
              <a:t>Missing Receipts: Have your supervisor verify the purchase and sign your statement.</a:t>
            </a:r>
          </a:p>
          <a:p>
            <a:pPr algn="l"/>
            <a:endParaRPr lang="en-US" i="1" dirty="0"/>
          </a:p>
          <a:p>
            <a:pPr algn="l"/>
            <a:endParaRPr lang="en-US" i="1" dirty="0" smtClean="0"/>
          </a:p>
          <a:p>
            <a:pPr algn="l"/>
            <a:endParaRPr lang="en-US" i="1" dirty="0"/>
          </a:p>
          <a:p>
            <a:pPr algn="l"/>
            <a:endParaRPr lang="en-US" i="1" dirty="0" smtClean="0"/>
          </a:p>
          <a:p>
            <a:pPr algn="l"/>
            <a:endParaRPr lang="en-US" i="1" dirty="0"/>
          </a:p>
        </p:txBody>
      </p:sp>
      <p:pic>
        <p:nvPicPr>
          <p:cNvPr id="5" name="Picture 4" descr="C:\Users\MCCLAYCE\AppData\Local\Microsoft\Windows\Temporary Internet Files\Content.IE5\RZW5T0Z4\TacoReceipt[1].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556986"/>
            <a:ext cx="647700" cy="677227"/>
          </a:xfrm>
          <a:prstGeom prst="rect">
            <a:avLst/>
          </a:prstGeom>
          <a:noFill/>
          <a:ln>
            <a:noFill/>
          </a:ln>
        </p:spPr>
      </p:pic>
      <p:pic>
        <p:nvPicPr>
          <p:cNvPr id="6" name="Picture 5" descr="C:\Users\MCCLAYCE\AppData\Local\Microsoft\Windows\Temporary Internet Files\Content.IE5\R3HMIYM1\stock-vector-receipt-icon-flat-design-vector-illustration-255269887[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667000"/>
            <a:ext cx="509270" cy="457200"/>
          </a:xfrm>
          <a:prstGeom prst="rect">
            <a:avLst/>
          </a:prstGeom>
          <a:noFill/>
          <a:ln>
            <a:noFill/>
          </a:ln>
        </p:spPr>
      </p:pic>
    </p:spTree>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of Duties Alert !</a:t>
            </a:r>
            <a:endParaRPr lang="en-US" dirty="0"/>
          </a:p>
        </p:txBody>
      </p:sp>
      <p:sp>
        <p:nvSpPr>
          <p:cNvPr id="4" name="Rectangle 3"/>
          <p:cNvSpPr/>
          <p:nvPr/>
        </p:nvSpPr>
        <p:spPr>
          <a:xfrm>
            <a:off x="990600" y="1905506"/>
            <a:ext cx="7391400" cy="3970318"/>
          </a:xfrm>
          <a:prstGeom prst="rect">
            <a:avLst/>
          </a:prstGeom>
        </p:spPr>
        <p:txBody>
          <a:bodyPr wrap="square">
            <a:spAutoFit/>
          </a:bodyPr>
          <a:lstStyle/>
          <a:p>
            <a:pPr algn="l"/>
            <a:r>
              <a:rPr lang="en-US" sz="3600" i="1" dirty="0" smtClean="0"/>
              <a:t>If </a:t>
            </a:r>
            <a:r>
              <a:rPr lang="en-US" sz="3600" i="1" dirty="0"/>
              <a:t>the cardholder is responsible for the PeopleSoft reconciliation then another person in the department, preferably a supervisor must review the cardholder’s purchases and sign the reconciliation. </a:t>
            </a:r>
            <a:endParaRPr lang="en-US" sz="3600" dirty="0"/>
          </a:p>
        </p:txBody>
      </p:sp>
      <p:pic>
        <p:nvPicPr>
          <p:cNvPr id="5" name="Picture 4" descr="C:\Users\MCCLAYCE\AppData\Local\Microsoft\Windows\Temporary Internet Files\Content.IE5\VWH3JAFR\images[1].jpg"/>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1981200" cy="1066800"/>
          </a:xfrm>
          <a:prstGeom prst="rect">
            <a:avLst/>
          </a:prstGeom>
          <a:noFill/>
          <a:ln>
            <a:noFill/>
          </a:ln>
        </p:spPr>
      </p:pic>
    </p:spTree>
    <p:extLst>
      <p:ext uri="{BB962C8B-B14F-4D97-AF65-F5344CB8AC3E}">
        <p14:creationId xmlns:p14="http://schemas.microsoft.com/office/powerpoint/2010/main" val="2882983046"/>
      </p:ext>
    </p:extLst>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3300"/>
                </a:solidFill>
              </a:rPr>
              <a:t>Checking real-time balances</a:t>
            </a:r>
            <a:endParaRPr lang="en-US" dirty="0">
              <a:solidFill>
                <a:srgbClr val="993300"/>
              </a:solidFill>
            </a:endParaRPr>
          </a:p>
        </p:txBody>
      </p:sp>
      <p:pic>
        <p:nvPicPr>
          <p:cNvPr id="2050" name="Picture 2"/>
          <p:cNvPicPr>
            <a:picLocks noChangeAspect="1" noChangeArrowheads="1"/>
          </p:cNvPicPr>
          <p:nvPr/>
        </p:nvPicPr>
        <p:blipFill>
          <a:blip r:embed="rId3" cstate="print"/>
          <a:srcRect/>
          <a:stretch>
            <a:fillRect/>
          </a:stretch>
        </p:blipFill>
        <p:spPr bwMode="auto">
          <a:xfrm>
            <a:off x="1676400" y="2057400"/>
            <a:ext cx="5648325" cy="3171825"/>
          </a:xfrm>
          <a:prstGeom prst="rect">
            <a:avLst/>
          </a:prstGeom>
          <a:noFill/>
          <a:ln w="9525">
            <a:noFill/>
            <a:miter lim="800000"/>
            <a:headEnd/>
            <a:tailEnd/>
          </a:ln>
        </p:spPr>
      </p:pic>
      <p:sp>
        <p:nvSpPr>
          <p:cNvPr id="5" name="Rectangle 4"/>
          <p:cNvSpPr/>
          <p:nvPr/>
        </p:nvSpPr>
        <p:spPr>
          <a:xfrm>
            <a:off x="762000" y="1066800"/>
            <a:ext cx="8229600" cy="584775"/>
          </a:xfrm>
          <a:prstGeom prst="rect">
            <a:avLst/>
          </a:prstGeom>
        </p:spPr>
        <p:txBody>
          <a:bodyPr wrap="square">
            <a:spAutoFit/>
          </a:bodyPr>
          <a:lstStyle/>
          <a:p>
            <a:pPr algn="l"/>
            <a:r>
              <a:rPr lang="en-US" sz="1600" i="1" dirty="0" smtClean="0"/>
              <a:t>Access-on-line: account information&gt;cardholder account profile&gt;cardholder’s name or credit card number&gt;view a managing account&gt;authorization limits </a:t>
            </a:r>
            <a:endParaRPr lang="en-US" sz="1600" dirty="0"/>
          </a:p>
        </p:txBody>
      </p:sp>
    </p:spTree>
  </p:cSld>
  <p:clrMapOvr>
    <a:masterClrMapping/>
  </p:clrMapOvr>
  <p:transition>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3300"/>
                </a:solidFill>
              </a:rPr>
              <a:t>Checking real-time balances</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414463" y="1700213"/>
            <a:ext cx="6315075" cy="3457575"/>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p:txBody>
          <a:bodyPr/>
          <a:lstStyle/>
          <a:p>
            <a:pPr eaLnBrk="1" hangingPunct="1">
              <a:defRPr/>
            </a:pPr>
            <a:r>
              <a:rPr lang="en-US" dirty="0" smtClean="0">
                <a:solidFill>
                  <a:srgbClr val="993300"/>
                </a:solidFill>
                <a:effectLst>
                  <a:outerShdw blurRad="38100" dist="38100" dir="2700000" algn="tl">
                    <a:srgbClr val="C0C0C0"/>
                  </a:outerShdw>
                </a:effectLst>
              </a:rPr>
              <a:t>Class Purpose</a:t>
            </a:r>
          </a:p>
        </p:txBody>
      </p:sp>
      <p:sp>
        <p:nvSpPr>
          <p:cNvPr id="3075" name="Rectangle 3"/>
          <p:cNvSpPr>
            <a:spLocks noGrp="1" noChangeArrowheads="1"/>
          </p:cNvSpPr>
          <p:nvPr>
            <p:ph type="body" idx="1"/>
          </p:nvPr>
        </p:nvSpPr>
        <p:spPr>
          <a:xfrm>
            <a:off x="990600" y="1295400"/>
            <a:ext cx="7772400" cy="5105400"/>
          </a:xfrm>
        </p:spPr>
        <p:txBody>
          <a:bodyPr/>
          <a:lstStyle/>
          <a:p>
            <a:pPr algn="ctr" eaLnBrk="1" hangingPunct="1">
              <a:buFontTx/>
              <a:buNone/>
            </a:pPr>
            <a:r>
              <a:rPr lang="en-US" sz="2400" b="1" dirty="0" smtClean="0">
                <a:latin typeface="+mj-lt"/>
              </a:rPr>
              <a:t>To instruct you on the University requirements for holding a p-card  and the responsibilities that come with it.</a:t>
            </a:r>
            <a:endParaRPr lang="en-US" b="1" dirty="0" smtClean="0">
              <a:latin typeface="+mj-lt"/>
            </a:endParaRPr>
          </a:p>
          <a:p>
            <a:pPr marL="514350" indent="-514350" eaLnBrk="1" hangingPunct="1">
              <a:buFontTx/>
              <a:buAutoNum type="arabicParenR"/>
            </a:pPr>
            <a:endParaRPr lang="en-US" sz="2400" dirty="0" smtClean="0">
              <a:latin typeface="+mj-lt"/>
            </a:endParaRPr>
          </a:p>
          <a:p>
            <a:pPr marL="514350" indent="-514350" eaLnBrk="1" hangingPunct="1">
              <a:buFontTx/>
              <a:buAutoNum type="arabicParenR"/>
            </a:pPr>
            <a:r>
              <a:rPr lang="en-US" sz="2400" dirty="0" smtClean="0">
                <a:latin typeface="+mj-lt"/>
              </a:rPr>
              <a:t>Reasons why you have a p-card</a:t>
            </a:r>
            <a:endParaRPr lang="en-US" sz="2400" dirty="0">
              <a:latin typeface="+mj-lt"/>
            </a:endParaRPr>
          </a:p>
          <a:p>
            <a:pPr marL="514350" indent="-514350" eaLnBrk="1" hangingPunct="1">
              <a:buFontTx/>
              <a:buAutoNum type="arabicParenR"/>
            </a:pPr>
            <a:r>
              <a:rPr lang="en-US" sz="2400" dirty="0" smtClean="0">
                <a:latin typeface="+mj-lt"/>
              </a:rPr>
              <a:t>P-card Program: Benefits to the University</a:t>
            </a:r>
          </a:p>
          <a:p>
            <a:pPr marL="514350" indent="-514350" eaLnBrk="1" hangingPunct="1">
              <a:buFontTx/>
              <a:buAutoNum type="arabicParenR"/>
            </a:pPr>
            <a:r>
              <a:rPr lang="en-US" sz="2400" dirty="0" smtClean="0">
                <a:latin typeface="+mj-lt"/>
              </a:rPr>
              <a:t>P-card Policy </a:t>
            </a:r>
          </a:p>
          <a:p>
            <a:pPr marL="514350" indent="-514350" eaLnBrk="1" hangingPunct="1">
              <a:buFontTx/>
              <a:buAutoNum type="arabicParenR"/>
            </a:pPr>
            <a:r>
              <a:rPr lang="en-US" sz="2400" dirty="0" smtClean="0">
                <a:latin typeface="+mj-lt"/>
              </a:rPr>
              <a:t>Access Online Features</a:t>
            </a:r>
          </a:p>
          <a:p>
            <a:pPr marL="514350" indent="-514350" eaLnBrk="1" hangingPunct="1">
              <a:buFontTx/>
              <a:buAutoNum type="arabicParenR"/>
            </a:pPr>
            <a:r>
              <a:rPr lang="en-US" sz="2400" dirty="0" smtClean="0">
                <a:latin typeface="+mj-lt"/>
              </a:rPr>
              <a:t>Receipt Retention and Reconciliation</a:t>
            </a:r>
          </a:p>
          <a:p>
            <a:pPr marL="514350" indent="-514350" eaLnBrk="1" hangingPunct="1">
              <a:buFontTx/>
              <a:buAutoNum type="arabicParenR"/>
            </a:pPr>
            <a:r>
              <a:rPr lang="en-US" sz="2400" dirty="0" smtClean="0">
                <a:latin typeface="+mj-lt"/>
              </a:rPr>
              <a:t>Fraud and Internet Security</a:t>
            </a:r>
            <a:endParaRPr lang="en-US" sz="2800" dirty="0" smtClean="0">
              <a:latin typeface="+mj-lt"/>
            </a:endParaRPr>
          </a:p>
          <a:p>
            <a:pPr eaLnBrk="1" hangingPunct="1"/>
            <a:endParaRPr lang="en-US" sz="2800" dirty="0" smtClean="0"/>
          </a:p>
          <a:p>
            <a:pPr eaLnBrk="1" hangingPunct="1"/>
            <a:endParaRPr lang="en-US" sz="2800" dirty="0" smtClean="0"/>
          </a:p>
          <a:p>
            <a:pPr eaLnBrk="1" hangingPunct="1">
              <a:buFontTx/>
              <a:buNone/>
            </a:pPr>
            <a:endParaRPr lang="en-US" sz="2800" dirty="0" smtClean="0"/>
          </a:p>
          <a:p>
            <a:pPr eaLnBrk="1" hangingPunct="1">
              <a:buNone/>
            </a:pPr>
            <a:endParaRPr lang="en-US" sz="2800" dirty="0" smtClean="0"/>
          </a:p>
        </p:txBody>
      </p:sp>
    </p:spTree>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3300"/>
                </a:solidFill>
              </a:rPr>
              <a:t>Checking real-time balances</a:t>
            </a: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1266825" y="1862138"/>
            <a:ext cx="6610350" cy="3133725"/>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3300"/>
                </a:solidFill>
              </a:rPr>
              <a:t>Checking real-time balances</a:t>
            </a:r>
            <a:endParaRPr lang="en-US" dirty="0"/>
          </a:p>
        </p:txBody>
      </p:sp>
      <p:pic>
        <p:nvPicPr>
          <p:cNvPr id="9" name="Content Placeholder 8"/>
          <p:cNvPicPr>
            <a:picLocks noGrp="1"/>
          </p:cNvPicPr>
          <p:nvPr>
            <p:ph idx="1"/>
          </p:nvPr>
        </p:nvPicPr>
        <p:blipFill>
          <a:blip r:embed="rId2"/>
          <a:stretch>
            <a:fillRect/>
          </a:stretch>
        </p:blipFill>
        <p:spPr>
          <a:xfrm>
            <a:off x="1752600" y="1752600"/>
            <a:ext cx="6629400" cy="4876800"/>
          </a:xfrm>
          <a:prstGeom prst="rect">
            <a:avLst/>
          </a:prstGeom>
        </p:spPr>
      </p:pic>
      <p:sp>
        <p:nvSpPr>
          <p:cNvPr id="10" name="Right Arrow 9"/>
          <p:cNvSpPr/>
          <p:nvPr/>
        </p:nvSpPr>
        <p:spPr>
          <a:xfrm>
            <a:off x="4267200" y="2133600"/>
            <a:ext cx="853440" cy="405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2"/>
          <p:cNvSpPr txBox="1">
            <a:spLocks noChangeArrowheads="1"/>
          </p:cNvSpPr>
          <p:nvPr/>
        </p:nvSpPr>
        <p:spPr bwMode="auto">
          <a:xfrm>
            <a:off x="5410200" y="2026285"/>
            <a:ext cx="2354580" cy="6197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1100" dirty="0">
                <a:effectLst/>
                <a:latin typeface="Calibri"/>
                <a:ea typeface="Calibri"/>
                <a:cs typeface="Times New Roman"/>
              </a:rPr>
              <a:t>This is the University monthly credit limit</a:t>
            </a:r>
          </a:p>
        </p:txBody>
      </p:sp>
      <p:sp>
        <p:nvSpPr>
          <p:cNvPr id="13" name="Rectangular Callout 12"/>
          <p:cNvSpPr/>
          <p:nvPr/>
        </p:nvSpPr>
        <p:spPr>
          <a:xfrm>
            <a:off x="3662003" y="3242227"/>
            <a:ext cx="1780152" cy="420370"/>
          </a:xfrm>
          <a:prstGeom prst="wedgeRectCallout">
            <a:avLst>
              <a:gd name="adj1" fmla="val -29438"/>
              <a:gd name="adj2" fmla="val 220851"/>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sz="1100" b="1" dirty="0" smtClean="0">
              <a:effectLst/>
              <a:ea typeface="Calibri"/>
              <a:cs typeface="Times New Roman"/>
            </a:endParaRPr>
          </a:p>
          <a:p>
            <a:pPr marL="0" marR="0" algn="ctr">
              <a:lnSpc>
                <a:spcPct val="115000"/>
              </a:lnSpc>
              <a:spcBef>
                <a:spcPts val="0"/>
              </a:spcBef>
              <a:spcAft>
                <a:spcPts val="1000"/>
              </a:spcAft>
            </a:pPr>
            <a:r>
              <a:rPr lang="en-US" sz="1100" b="1" dirty="0" smtClean="0">
                <a:effectLst/>
                <a:ea typeface="Calibri"/>
                <a:cs typeface="Times New Roman"/>
              </a:rPr>
              <a:t>Budgeted amount </a:t>
            </a:r>
            <a:endParaRPr lang="en-US" sz="1100" dirty="0">
              <a:effectLst/>
              <a:ea typeface="Calibri"/>
              <a:cs typeface="Times New Roman"/>
            </a:endParaRPr>
          </a:p>
          <a:p>
            <a:pPr marL="0" marR="0" algn="ctr">
              <a:lnSpc>
                <a:spcPct val="115000"/>
              </a:lnSpc>
              <a:spcBef>
                <a:spcPts val="0"/>
              </a:spcBef>
              <a:spcAft>
                <a:spcPts val="1000"/>
              </a:spcAft>
            </a:pPr>
            <a:r>
              <a:rPr lang="en-US" sz="1100" b="1" dirty="0">
                <a:effectLst/>
                <a:ea typeface="Calibri"/>
                <a:cs typeface="Times New Roman"/>
              </a:rPr>
              <a:t> </a:t>
            </a:r>
            <a:endParaRPr lang="en-US" sz="1100" dirty="0">
              <a:effectLst/>
              <a:ea typeface="Calibri"/>
              <a:cs typeface="Times New Roman"/>
            </a:endParaRPr>
          </a:p>
        </p:txBody>
      </p:sp>
      <p:sp>
        <p:nvSpPr>
          <p:cNvPr id="14" name="Rectangular Callout 13"/>
          <p:cNvSpPr/>
          <p:nvPr/>
        </p:nvSpPr>
        <p:spPr>
          <a:xfrm>
            <a:off x="5257800" y="3810000"/>
            <a:ext cx="1750695" cy="359176"/>
          </a:xfrm>
          <a:prstGeom prst="wedgeRectCallout">
            <a:avLst>
              <a:gd name="adj1" fmla="val -63209"/>
              <a:gd name="adj2" fmla="val 147562"/>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b="1" dirty="0">
                <a:effectLst/>
                <a:ea typeface="Calibri"/>
                <a:cs typeface="Times New Roman"/>
              </a:rPr>
              <a:t>Spent Amount</a:t>
            </a:r>
            <a:endParaRPr lang="en-US" sz="1100" dirty="0">
              <a:effectLst/>
              <a:ea typeface="Calibri"/>
              <a:cs typeface="Times New Roman"/>
            </a:endParaRPr>
          </a:p>
        </p:txBody>
      </p:sp>
      <p:sp>
        <p:nvSpPr>
          <p:cNvPr id="15" name="Rectangular Callout 14"/>
          <p:cNvSpPr/>
          <p:nvPr/>
        </p:nvSpPr>
        <p:spPr>
          <a:xfrm>
            <a:off x="5591851" y="4884174"/>
            <a:ext cx="1847850" cy="672465"/>
          </a:xfrm>
          <a:prstGeom prst="wedgeRectCallout">
            <a:avLst>
              <a:gd name="adj1" fmla="val -82288"/>
              <a:gd name="adj2" fmla="val -81025"/>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b="1">
                <a:effectLst/>
                <a:ea typeface="Calibri"/>
                <a:cs typeface="Times New Roman"/>
              </a:rPr>
              <a:t>Pending transaction</a:t>
            </a:r>
            <a:endParaRPr lang="en-US" sz="1100">
              <a:effectLst/>
              <a:ea typeface="Calibri"/>
              <a:cs typeface="Times New Roman"/>
            </a:endParaRPr>
          </a:p>
        </p:txBody>
      </p:sp>
    </p:spTree>
    <p:extLst>
      <p:ext uri="{BB962C8B-B14F-4D97-AF65-F5344CB8AC3E}">
        <p14:creationId xmlns:p14="http://schemas.microsoft.com/office/powerpoint/2010/main" val="4065983915"/>
      </p:ext>
    </p:extLst>
  </p:cSld>
  <p:clrMapOvr>
    <a:masterClrMapping/>
  </p:clrMapOvr>
  <p:transition>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993300"/>
                </a:solidFill>
              </a:rPr>
              <a:t>Looking at pending transactions and declines</a:t>
            </a:r>
            <a:endParaRPr lang="en-US" sz="2400" dirty="0">
              <a:solidFill>
                <a:srgbClr val="993300"/>
              </a:solidFill>
            </a:endParaRPr>
          </a:p>
        </p:txBody>
      </p:sp>
      <p:sp>
        <p:nvSpPr>
          <p:cNvPr id="3" name="Content Placeholder 2"/>
          <p:cNvSpPr>
            <a:spLocks noGrp="1"/>
          </p:cNvSpPr>
          <p:nvPr>
            <p:ph idx="1"/>
          </p:nvPr>
        </p:nvSpPr>
        <p:spPr>
          <a:xfrm>
            <a:off x="838200" y="1219200"/>
            <a:ext cx="8305800" cy="4876800"/>
          </a:xfrm>
        </p:spPr>
        <p:txBody>
          <a:bodyPr/>
          <a:lstStyle/>
          <a:p>
            <a:pPr marL="0" indent="0">
              <a:buNone/>
            </a:pPr>
            <a:r>
              <a:rPr lang="en-US" sz="2000" dirty="0">
                <a:latin typeface="+mj-lt"/>
              </a:rPr>
              <a:t>Pending transactions are real-time. In this field approvals and declines can be seen. The Departmental P-Card Administrator can trouble-shoot p-card declines. Pending transactions will stay under “account authorizations” for up to 5 days. When the vendor is paid, the transaction will move to the cardholder’s transactions list in </a:t>
            </a:r>
            <a:r>
              <a:rPr lang="en-US" sz="2000" dirty="0" smtClean="0">
                <a:latin typeface="+mj-lt"/>
              </a:rPr>
              <a:t>Access-on-line</a:t>
            </a:r>
          </a:p>
          <a:p>
            <a:pPr marL="0" indent="0">
              <a:buNone/>
            </a:pPr>
            <a:endParaRPr lang="en-US" sz="2000" dirty="0">
              <a:latin typeface="+mj-lt"/>
            </a:endParaRPr>
          </a:p>
        </p:txBody>
      </p:sp>
      <p:pic>
        <p:nvPicPr>
          <p:cNvPr id="4" name="Picture 3"/>
          <p:cNvPicPr>
            <a:picLocks noChangeAspect="1"/>
          </p:cNvPicPr>
          <p:nvPr/>
        </p:nvPicPr>
        <p:blipFill>
          <a:blip r:embed="rId2"/>
          <a:stretch>
            <a:fillRect/>
          </a:stretch>
        </p:blipFill>
        <p:spPr>
          <a:xfrm>
            <a:off x="1219200" y="3255645"/>
            <a:ext cx="6315075" cy="2847975"/>
          </a:xfrm>
          <a:prstGeom prst="rect">
            <a:avLst/>
          </a:prstGeom>
        </p:spPr>
      </p:pic>
    </p:spTree>
    <p:extLst>
      <p:ext uri="{BB962C8B-B14F-4D97-AF65-F5344CB8AC3E}">
        <p14:creationId xmlns:p14="http://schemas.microsoft.com/office/powerpoint/2010/main" val="3282403533"/>
      </p:ext>
    </p:extLst>
  </p:cSld>
  <p:clrMapOvr>
    <a:masterClrMapping/>
  </p:clrMapOvr>
  <p:transition>
    <p:blind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090" y="152400"/>
            <a:ext cx="7467600" cy="714375"/>
          </a:xfrm>
        </p:spPr>
        <p:txBody>
          <a:bodyPr/>
          <a:lstStyle/>
          <a:p>
            <a:r>
              <a:rPr lang="en-US" sz="2400" dirty="0">
                <a:solidFill>
                  <a:srgbClr val="993300"/>
                </a:solidFill>
              </a:rPr>
              <a:t>Looking at pending transactions and declines</a:t>
            </a:r>
            <a:endParaRPr lang="en-US" sz="2400" dirty="0"/>
          </a:p>
        </p:txBody>
      </p:sp>
      <p:pic>
        <p:nvPicPr>
          <p:cNvPr id="4" name="Content Placeholder 3"/>
          <p:cNvPicPr>
            <a:picLocks noGrp="1" noChangeAspect="1"/>
          </p:cNvPicPr>
          <p:nvPr>
            <p:ph idx="1"/>
          </p:nvPr>
        </p:nvPicPr>
        <p:blipFill>
          <a:blip r:embed="rId3"/>
          <a:stretch>
            <a:fillRect/>
          </a:stretch>
        </p:blipFill>
        <p:spPr>
          <a:xfrm>
            <a:off x="1066800" y="1219200"/>
            <a:ext cx="6515100" cy="2657475"/>
          </a:xfrm>
          <a:prstGeom prst="rect">
            <a:avLst/>
          </a:prstGeom>
        </p:spPr>
      </p:pic>
      <p:pic>
        <p:nvPicPr>
          <p:cNvPr id="5" name="Picture 4"/>
          <p:cNvPicPr>
            <a:picLocks noChangeAspect="1"/>
          </p:cNvPicPr>
          <p:nvPr/>
        </p:nvPicPr>
        <p:blipFill>
          <a:blip r:embed="rId4"/>
          <a:stretch>
            <a:fillRect/>
          </a:stretch>
        </p:blipFill>
        <p:spPr>
          <a:xfrm>
            <a:off x="1101090" y="4133850"/>
            <a:ext cx="7286625" cy="1933575"/>
          </a:xfrm>
          <a:prstGeom prst="rect">
            <a:avLst/>
          </a:prstGeom>
        </p:spPr>
      </p:pic>
    </p:spTree>
    <p:extLst>
      <p:ext uri="{BB962C8B-B14F-4D97-AF65-F5344CB8AC3E}">
        <p14:creationId xmlns:p14="http://schemas.microsoft.com/office/powerpoint/2010/main" val="2682504420"/>
      </p:ext>
    </p:extLst>
  </p:cSld>
  <p:clrMapOvr>
    <a:masterClrMapping/>
  </p:clrMapOvr>
  <p:transition>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993300"/>
                </a:solidFill>
              </a:rPr>
              <a:t>Looking at pending transactions and declines</a:t>
            </a:r>
            <a:endParaRPr lang="en-US" sz="2400" dirty="0"/>
          </a:p>
        </p:txBody>
      </p:sp>
      <p:pic>
        <p:nvPicPr>
          <p:cNvPr id="5" name="Content Placeholder 4"/>
          <p:cNvPicPr>
            <a:picLocks noGrp="1" noChangeAspect="1"/>
          </p:cNvPicPr>
          <p:nvPr>
            <p:ph idx="1"/>
          </p:nvPr>
        </p:nvPicPr>
        <p:blipFill>
          <a:blip r:embed="rId2"/>
          <a:stretch>
            <a:fillRect/>
          </a:stretch>
        </p:blipFill>
        <p:spPr>
          <a:xfrm>
            <a:off x="1143000" y="3429000"/>
            <a:ext cx="6353175" cy="1838325"/>
          </a:xfrm>
          <a:prstGeom prst="rect">
            <a:avLst/>
          </a:prstGeom>
        </p:spPr>
      </p:pic>
      <p:sp>
        <p:nvSpPr>
          <p:cNvPr id="7" name="Rectangle 6"/>
          <p:cNvSpPr/>
          <p:nvPr/>
        </p:nvSpPr>
        <p:spPr>
          <a:xfrm>
            <a:off x="1238250" y="1295400"/>
            <a:ext cx="6705600" cy="1600438"/>
          </a:xfrm>
          <a:prstGeom prst="rect">
            <a:avLst/>
          </a:prstGeom>
        </p:spPr>
        <p:txBody>
          <a:bodyPr wrap="square">
            <a:spAutoFit/>
          </a:bodyPr>
          <a:lstStyle/>
          <a:p>
            <a:pPr algn="l"/>
            <a:r>
              <a:rPr lang="en-US" sz="1400" b="0" dirty="0"/>
              <a:t>Drill into the time to find the reason for the decline. This example shows the VELOCITY LIMIT is 500.00 and the account exceeded the velocity amount. The velocity amount is the budgeted amount of the p-card account in PeopleSoft. A budget transfer must be made into the p-card account (usually 68370). Keep in mind, the 19 budget transfer, if done by 2 pm will generate an e-mail to the bank and be available by noon on the NEXT business day. BUDGET TRANSFERS ARE NOT REAL-TIME FOR P-CARD. </a:t>
            </a:r>
          </a:p>
        </p:txBody>
      </p:sp>
    </p:spTree>
    <p:extLst>
      <p:ext uri="{BB962C8B-B14F-4D97-AF65-F5344CB8AC3E}">
        <p14:creationId xmlns:p14="http://schemas.microsoft.com/office/powerpoint/2010/main" val="2585779051"/>
      </p:ext>
    </p:extLst>
  </p:cSld>
  <p:clrMapOvr>
    <a:masterClrMapping/>
  </p:clrMapOvr>
  <p:transition>
    <p:blind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993300"/>
                </a:solidFill>
              </a:rPr>
              <a:t>Looking at pending transactions and declines</a:t>
            </a:r>
            <a:endParaRPr lang="en-US" sz="2400" dirty="0"/>
          </a:p>
        </p:txBody>
      </p:sp>
      <p:sp>
        <p:nvSpPr>
          <p:cNvPr id="5" name="Content Placeholder 4"/>
          <p:cNvSpPr>
            <a:spLocks noGrp="1"/>
          </p:cNvSpPr>
          <p:nvPr>
            <p:ph idx="1"/>
          </p:nvPr>
        </p:nvSpPr>
        <p:spPr/>
        <p:txBody>
          <a:bodyPr/>
          <a:lstStyle/>
          <a:p>
            <a:pPr marL="0" indent="0" algn="ctr">
              <a:buNone/>
            </a:pPr>
            <a:r>
              <a:rPr lang="en-US" sz="1800" b="1" dirty="0" smtClean="0">
                <a:latin typeface="+mj-lt"/>
              </a:rPr>
              <a:t>MCC </a:t>
            </a:r>
            <a:r>
              <a:rPr lang="en-US" sz="1800" b="1" dirty="0">
                <a:latin typeface="+mj-lt"/>
              </a:rPr>
              <a:t>EXCLUDE or THE PURCHASE IS NOT </a:t>
            </a:r>
            <a:r>
              <a:rPr lang="en-US" sz="1800" b="1" dirty="0" smtClean="0">
                <a:latin typeface="+mj-lt"/>
              </a:rPr>
              <a:t>ALLOWED</a:t>
            </a:r>
          </a:p>
          <a:p>
            <a:pPr marL="0" indent="0" algn="ctr">
              <a:buNone/>
            </a:pPr>
            <a:endParaRPr lang="en-US" sz="1800" b="1" dirty="0">
              <a:latin typeface="+mj-lt"/>
            </a:endParaRPr>
          </a:p>
        </p:txBody>
      </p:sp>
      <p:pic>
        <p:nvPicPr>
          <p:cNvPr id="6" name="Picture 5"/>
          <p:cNvPicPr>
            <a:picLocks noChangeAspect="1"/>
          </p:cNvPicPr>
          <p:nvPr/>
        </p:nvPicPr>
        <p:blipFill>
          <a:blip r:embed="rId2"/>
          <a:stretch>
            <a:fillRect/>
          </a:stretch>
        </p:blipFill>
        <p:spPr>
          <a:xfrm>
            <a:off x="1245870" y="2819400"/>
            <a:ext cx="7029450" cy="2305050"/>
          </a:xfrm>
          <a:prstGeom prst="rect">
            <a:avLst/>
          </a:prstGeom>
        </p:spPr>
      </p:pic>
    </p:spTree>
    <p:extLst>
      <p:ext uri="{BB962C8B-B14F-4D97-AF65-F5344CB8AC3E}">
        <p14:creationId xmlns:p14="http://schemas.microsoft.com/office/powerpoint/2010/main" val="1817142280"/>
      </p:ext>
    </p:extLst>
  </p:cSld>
  <p:clrMapOvr>
    <a:masterClrMapping/>
  </p:clrMapOvr>
  <p:transition>
    <p:blind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467600" cy="714375"/>
          </a:xfrm>
        </p:spPr>
        <p:txBody>
          <a:bodyPr/>
          <a:lstStyle/>
          <a:p>
            <a:r>
              <a:rPr lang="en-US" sz="2400" dirty="0">
                <a:solidFill>
                  <a:srgbClr val="993300"/>
                </a:solidFill>
              </a:rPr>
              <a:t>Looking at pending transactions and declines</a:t>
            </a:r>
            <a:endParaRPr lang="en-US" sz="2400" dirty="0"/>
          </a:p>
        </p:txBody>
      </p:sp>
      <p:sp>
        <p:nvSpPr>
          <p:cNvPr id="3" name="Content Placeholder 2"/>
          <p:cNvSpPr>
            <a:spLocks noGrp="1"/>
          </p:cNvSpPr>
          <p:nvPr>
            <p:ph idx="1"/>
          </p:nvPr>
        </p:nvSpPr>
        <p:spPr/>
        <p:txBody>
          <a:bodyPr/>
          <a:lstStyle/>
          <a:p>
            <a:pPr marL="0" indent="0" algn="ctr">
              <a:buNone/>
            </a:pPr>
            <a:r>
              <a:rPr lang="en-US" sz="2400" dirty="0" smtClean="0">
                <a:latin typeface="+mj-lt"/>
              </a:rPr>
              <a:t>	CRV Status: The card has not been activated</a:t>
            </a:r>
            <a:endParaRPr lang="en-US" sz="2400" dirty="0">
              <a:latin typeface="+mj-lt"/>
            </a:endParaRPr>
          </a:p>
        </p:txBody>
      </p:sp>
      <p:pic>
        <p:nvPicPr>
          <p:cNvPr id="5" name="Picture 4"/>
          <p:cNvPicPr>
            <a:picLocks noChangeAspect="1"/>
          </p:cNvPicPr>
          <p:nvPr/>
        </p:nvPicPr>
        <p:blipFill>
          <a:blip r:embed="rId2"/>
          <a:stretch>
            <a:fillRect/>
          </a:stretch>
        </p:blipFill>
        <p:spPr>
          <a:xfrm>
            <a:off x="1295400" y="2971800"/>
            <a:ext cx="6581775" cy="2305050"/>
          </a:xfrm>
          <a:prstGeom prst="rect">
            <a:avLst/>
          </a:prstGeom>
        </p:spPr>
      </p:pic>
    </p:spTree>
    <p:extLst>
      <p:ext uri="{BB962C8B-B14F-4D97-AF65-F5344CB8AC3E}">
        <p14:creationId xmlns:p14="http://schemas.microsoft.com/office/powerpoint/2010/main" val="632470053"/>
      </p:ext>
    </p:extLst>
  </p:cSld>
  <p:clrMapOvr>
    <a:masterClrMapping/>
  </p:clrMapOvr>
  <p:transition>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993300"/>
                </a:solidFill>
              </a:rPr>
              <a:t>Looking at pending transactions and declines</a:t>
            </a:r>
            <a:endParaRPr lang="en-US" sz="2400" dirty="0"/>
          </a:p>
        </p:txBody>
      </p:sp>
      <p:sp>
        <p:nvSpPr>
          <p:cNvPr id="3" name="Content Placeholder 2"/>
          <p:cNvSpPr>
            <a:spLocks noGrp="1"/>
          </p:cNvSpPr>
          <p:nvPr>
            <p:ph idx="1"/>
          </p:nvPr>
        </p:nvSpPr>
        <p:spPr>
          <a:xfrm>
            <a:off x="685800" y="1295400"/>
            <a:ext cx="8458200" cy="1066800"/>
          </a:xfrm>
        </p:spPr>
        <p:txBody>
          <a:bodyPr/>
          <a:lstStyle/>
          <a:p>
            <a:pPr marL="0" indent="0" algn="ctr">
              <a:buNone/>
            </a:pPr>
            <a:r>
              <a:rPr lang="en-US" sz="2400" dirty="0" smtClean="0">
                <a:latin typeface="+mj-lt"/>
              </a:rPr>
              <a:t>Q-9: The grant has ended or the card is on a temporary </a:t>
            </a:r>
          </a:p>
          <a:p>
            <a:pPr marL="0" indent="0" algn="ctr">
              <a:buNone/>
            </a:pPr>
            <a:r>
              <a:rPr lang="en-US" sz="2400" dirty="0" smtClean="0">
                <a:latin typeface="+mj-lt"/>
              </a:rPr>
              <a:t>hold</a:t>
            </a:r>
          </a:p>
          <a:p>
            <a:pPr marL="0" indent="0" algn="ctr">
              <a:buNone/>
            </a:pPr>
            <a:endParaRPr lang="en-US" sz="2400" dirty="0" smtClean="0">
              <a:latin typeface="+mj-lt"/>
            </a:endParaRPr>
          </a:p>
          <a:p>
            <a:pPr marL="0" indent="0" algn="ctr">
              <a:buNone/>
            </a:pPr>
            <a:endParaRPr lang="en-US" sz="2400" dirty="0">
              <a:latin typeface="+mj-lt"/>
            </a:endParaRPr>
          </a:p>
        </p:txBody>
      </p:sp>
      <p:pic>
        <p:nvPicPr>
          <p:cNvPr id="6" name="Picture 5"/>
          <p:cNvPicPr>
            <a:picLocks noChangeAspect="1"/>
          </p:cNvPicPr>
          <p:nvPr/>
        </p:nvPicPr>
        <p:blipFill>
          <a:blip r:embed="rId2"/>
          <a:stretch>
            <a:fillRect/>
          </a:stretch>
        </p:blipFill>
        <p:spPr>
          <a:xfrm>
            <a:off x="1076325" y="2428875"/>
            <a:ext cx="6991350" cy="2000250"/>
          </a:xfrm>
          <a:prstGeom prst="rect">
            <a:avLst/>
          </a:prstGeom>
        </p:spPr>
      </p:pic>
    </p:spTree>
    <p:extLst>
      <p:ext uri="{BB962C8B-B14F-4D97-AF65-F5344CB8AC3E}">
        <p14:creationId xmlns:p14="http://schemas.microsoft.com/office/powerpoint/2010/main" val="3676746401"/>
      </p:ext>
    </p:extLst>
  </p:cSld>
  <p:clrMapOvr>
    <a:masterClrMapping/>
  </p:clrMapOvr>
  <p:transition>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993300"/>
                </a:solidFill>
              </a:rPr>
              <a:t>Looking at pending transactions and declines</a:t>
            </a:r>
            <a:endParaRPr lang="en-US" sz="2400" dirty="0"/>
          </a:p>
        </p:txBody>
      </p:sp>
      <p:sp>
        <p:nvSpPr>
          <p:cNvPr id="3" name="Content Placeholder 2"/>
          <p:cNvSpPr>
            <a:spLocks noGrp="1"/>
          </p:cNvSpPr>
          <p:nvPr>
            <p:ph idx="1"/>
          </p:nvPr>
        </p:nvSpPr>
        <p:spPr/>
        <p:txBody>
          <a:bodyPr/>
          <a:lstStyle/>
          <a:p>
            <a:pPr marL="0" indent="0" algn="ctr">
              <a:buNone/>
            </a:pPr>
            <a:r>
              <a:rPr lang="en-US" sz="2400" dirty="0" smtClean="0">
                <a:latin typeface="+mj-lt"/>
              </a:rPr>
              <a:t>Individual level: The Cardholder has exceed either the monthly limit or single transaction limit</a:t>
            </a:r>
          </a:p>
          <a:p>
            <a:pPr marL="0" indent="0">
              <a:buNone/>
            </a:pPr>
            <a:endParaRPr lang="en-US" dirty="0"/>
          </a:p>
        </p:txBody>
      </p:sp>
      <p:pic>
        <p:nvPicPr>
          <p:cNvPr id="4" name="Picture 3"/>
          <p:cNvPicPr>
            <a:picLocks noChangeAspect="1"/>
          </p:cNvPicPr>
          <p:nvPr/>
        </p:nvPicPr>
        <p:blipFill>
          <a:blip r:embed="rId2"/>
          <a:stretch>
            <a:fillRect/>
          </a:stretch>
        </p:blipFill>
        <p:spPr>
          <a:xfrm>
            <a:off x="1257300" y="3276600"/>
            <a:ext cx="6648450" cy="2009775"/>
          </a:xfrm>
          <a:prstGeom prst="rect">
            <a:avLst/>
          </a:prstGeom>
        </p:spPr>
      </p:pic>
    </p:spTree>
    <p:extLst>
      <p:ext uri="{BB962C8B-B14F-4D97-AF65-F5344CB8AC3E}">
        <p14:creationId xmlns:p14="http://schemas.microsoft.com/office/powerpoint/2010/main" val="3873141797"/>
      </p:ext>
    </p:extLst>
  </p:cSld>
  <p:clrMapOvr>
    <a:masterClrMapping/>
  </p:clrMapOvr>
  <p:transition>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050"/>
            <a:ext cx="7467600" cy="714375"/>
          </a:xfrm>
        </p:spPr>
        <p:txBody>
          <a:bodyPr/>
          <a:lstStyle/>
          <a:p>
            <a:r>
              <a:rPr lang="en-US" sz="2400" dirty="0" smtClean="0">
                <a:solidFill>
                  <a:srgbClr val="993300"/>
                </a:solidFill>
              </a:rPr>
              <a:t>   Looking </a:t>
            </a:r>
            <a:r>
              <a:rPr lang="en-US" sz="2400" dirty="0">
                <a:solidFill>
                  <a:srgbClr val="993300"/>
                </a:solidFill>
              </a:rPr>
              <a:t>at pending transactions and declines</a:t>
            </a:r>
            <a:endParaRPr lang="en-US" sz="2400" dirty="0"/>
          </a:p>
        </p:txBody>
      </p:sp>
      <p:sp>
        <p:nvSpPr>
          <p:cNvPr id="3" name="Content Placeholder 2"/>
          <p:cNvSpPr>
            <a:spLocks noGrp="1"/>
          </p:cNvSpPr>
          <p:nvPr>
            <p:ph idx="1"/>
          </p:nvPr>
        </p:nvSpPr>
        <p:spPr>
          <a:xfrm>
            <a:off x="880110" y="1447800"/>
            <a:ext cx="7772400" cy="4114800"/>
          </a:xfrm>
        </p:spPr>
        <p:txBody>
          <a:bodyPr/>
          <a:lstStyle/>
          <a:p>
            <a:pPr marL="0" indent="0" algn="ctr">
              <a:buNone/>
            </a:pPr>
            <a:r>
              <a:rPr lang="en-US" sz="1600" dirty="0" smtClean="0">
                <a:latin typeface="+mj-lt"/>
              </a:rPr>
              <a:t>Fraud Alert!  Contact US Bank directly at </a:t>
            </a:r>
          </a:p>
          <a:p>
            <a:pPr marL="0" indent="0" algn="ctr">
              <a:buNone/>
            </a:pPr>
            <a:r>
              <a:rPr lang="en-US" sz="1600" dirty="0" smtClean="0">
                <a:latin typeface="+mj-lt"/>
              </a:rPr>
              <a:t>1-800-344-5696 If you get one of the following declines</a:t>
            </a:r>
            <a:r>
              <a:rPr lang="en-US" sz="2400" dirty="0" smtClean="0">
                <a:latin typeface="+mj-lt"/>
              </a:rPr>
              <a:t>:</a:t>
            </a:r>
          </a:p>
          <a:p>
            <a:pPr marL="0" indent="0" algn="ctr">
              <a:buNone/>
            </a:pPr>
            <a:endParaRPr lang="en-US" sz="2400" dirty="0" smtClean="0">
              <a:latin typeface="+mj-lt"/>
            </a:endParaRPr>
          </a:p>
          <a:p>
            <a:pPr marL="0" indent="0" algn="ctr">
              <a:buNone/>
            </a:pPr>
            <a:r>
              <a:rPr lang="en-US" sz="1400" dirty="0">
                <a:latin typeface="+mj-lt"/>
              </a:rPr>
              <a:t>ADS 1 Strategy</a:t>
            </a:r>
          </a:p>
          <a:p>
            <a:pPr marL="0" indent="0" algn="ctr">
              <a:buNone/>
            </a:pPr>
            <a:r>
              <a:rPr lang="en-US" sz="1400" dirty="0">
                <a:latin typeface="+mj-lt"/>
              </a:rPr>
              <a:t> ADS 11</a:t>
            </a:r>
          </a:p>
          <a:p>
            <a:pPr marL="0" indent="0" algn="ctr">
              <a:buNone/>
            </a:pPr>
            <a:r>
              <a:rPr lang="en-US" sz="1400" dirty="0">
                <a:latin typeface="+mj-lt"/>
              </a:rPr>
              <a:t>ADS Filter</a:t>
            </a:r>
          </a:p>
          <a:p>
            <a:pPr marL="0" indent="0" algn="ctr">
              <a:buNone/>
            </a:pPr>
            <a:r>
              <a:rPr lang="en-US" sz="1400" dirty="0">
                <a:latin typeface="+mj-lt"/>
              </a:rPr>
              <a:t> Caution account</a:t>
            </a:r>
          </a:p>
          <a:p>
            <a:pPr marL="0" indent="0" algn="ctr">
              <a:buNone/>
            </a:pPr>
            <a:r>
              <a:rPr lang="en-US" sz="1400" dirty="0">
                <a:latin typeface="+mj-lt"/>
              </a:rPr>
              <a:t>Credit Rating</a:t>
            </a:r>
          </a:p>
          <a:p>
            <a:pPr marL="0" indent="0" algn="ctr">
              <a:buNone/>
            </a:pPr>
            <a:endParaRPr lang="en-US" sz="2400" dirty="0">
              <a:latin typeface="+mj-lt"/>
            </a:endParaRPr>
          </a:p>
          <a:p>
            <a:endParaRPr lang="en-US" dirty="0"/>
          </a:p>
        </p:txBody>
      </p:sp>
      <p:pic>
        <p:nvPicPr>
          <p:cNvPr id="5" name="Picture 4"/>
          <p:cNvPicPr>
            <a:picLocks noChangeAspect="1"/>
          </p:cNvPicPr>
          <p:nvPr/>
        </p:nvPicPr>
        <p:blipFill>
          <a:blip r:embed="rId2"/>
          <a:stretch>
            <a:fillRect/>
          </a:stretch>
        </p:blipFill>
        <p:spPr>
          <a:xfrm>
            <a:off x="2381250" y="4114800"/>
            <a:ext cx="4876800" cy="1819275"/>
          </a:xfrm>
          <a:prstGeom prst="rect">
            <a:avLst/>
          </a:prstGeom>
        </p:spPr>
      </p:pic>
    </p:spTree>
    <p:extLst>
      <p:ext uri="{BB962C8B-B14F-4D97-AF65-F5344CB8AC3E}">
        <p14:creationId xmlns:p14="http://schemas.microsoft.com/office/powerpoint/2010/main" val="2910214123"/>
      </p:ext>
    </p:extLst>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227388" y="2590800"/>
            <a:ext cx="3048000" cy="461665"/>
          </a:xfrm>
          <a:prstGeom prst="rect">
            <a:avLst/>
          </a:prstGeom>
          <a:noFill/>
          <a:ln w="9525">
            <a:noFill/>
            <a:miter lim="800000"/>
            <a:headEnd/>
            <a:tailEnd/>
          </a:ln>
        </p:spPr>
        <p:txBody>
          <a:bodyPr wrap="square">
            <a:spAutoFit/>
          </a:bodyPr>
          <a:lstStyle/>
          <a:p>
            <a:pPr>
              <a:spcBef>
                <a:spcPct val="50000"/>
              </a:spcBef>
            </a:pPr>
            <a:endParaRPr lang="en-US" b="0"/>
          </a:p>
        </p:txBody>
      </p:sp>
      <p:sp>
        <p:nvSpPr>
          <p:cNvPr id="979973" name="Text Box 5"/>
          <p:cNvSpPr txBox="1">
            <a:spLocks noChangeArrowheads="1"/>
          </p:cNvSpPr>
          <p:nvPr/>
        </p:nvSpPr>
        <p:spPr bwMode="auto">
          <a:xfrm>
            <a:off x="990600" y="4191000"/>
            <a:ext cx="184731" cy="646331"/>
          </a:xfrm>
          <a:prstGeom prst="rect">
            <a:avLst/>
          </a:prstGeom>
          <a:noFill/>
          <a:ln w="9525">
            <a:noFill/>
            <a:miter lim="800000"/>
            <a:headEnd/>
            <a:tailEnd/>
          </a:ln>
        </p:spPr>
        <p:txBody>
          <a:bodyPr wrap="none">
            <a:spAutoFit/>
          </a:bodyPr>
          <a:lstStyle/>
          <a:p>
            <a:pPr marL="228600" indent="-228600" algn="l"/>
            <a:endParaRPr lang="en-US" sz="1800" dirty="0" smtClean="0"/>
          </a:p>
          <a:p>
            <a:pPr marL="228600" indent="-228600" algn="l"/>
            <a:endParaRPr lang="en-US" sz="1800" dirty="0" smtClean="0"/>
          </a:p>
        </p:txBody>
      </p:sp>
      <p:sp>
        <p:nvSpPr>
          <p:cNvPr id="979974" name="Rectangle 6"/>
          <p:cNvSpPr>
            <a:spLocks noGrp="1" noChangeArrowheads="1"/>
          </p:cNvSpPr>
          <p:nvPr>
            <p:ph type="title"/>
          </p:nvPr>
        </p:nvSpPr>
        <p:spPr/>
        <p:txBody>
          <a:bodyPr/>
          <a:lstStyle/>
          <a:p>
            <a:pPr eaLnBrk="1" hangingPunct="1">
              <a:defRPr/>
            </a:pPr>
            <a:r>
              <a:rPr lang="en-US" sz="2400" dirty="0" smtClean="0">
                <a:solidFill>
                  <a:srgbClr val="993300"/>
                </a:solidFill>
                <a:effectLst>
                  <a:outerShdw blurRad="38100" dist="38100" dir="2700000" algn="tl">
                    <a:srgbClr val="C0C0C0"/>
                  </a:outerShdw>
                </a:effectLst>
              </a:rPr>
              <a:t>What is a P-card and why do you have one? </a:t>
            </a:r>
            <a:endParaRPr lang="en-GB" sz="2400" dirty="0" smtClean="0">
              <a:solidFill>
                <a:srgbClr val="993300"/>
              </a:solidFill>
              <a:effectLst>
                <a:outerShdw blurRad="38100" dist="38100" dir="2700000" algn="tl">
                  <a:srgbClr val="C0C0C0"/>
                </a:outerShdw>
              </a:effectLst>
            </a:endParaRPr>
          </a:p>
        </p:txBody>
      </p:sp>
      <p:sp>
        <p:nvSpPr>
          <p:cNvPr id="18" name="Text Box 3"/>
          <p:cNvSpPr txBox="1">
            <a:spLocks noChangeArrowheads="1"/>
          </p:cNvSpPr>
          <p:nvPr/>
        </p:nvSpPr>
        <p:spPr bwMode="auto">
          <a:xfrm>
            <a:off x="762000" y="1295400"/>
            <a:ext cx="7924800" cy="4154984"/>
          </a:xfrm>
          <a:prstGeom prst="rect">
            <a:avLst/>
          </a:prstGeom>
          <a:noFill/>
          <a:ln w="9525">
            <a:noFill/>
            <a:miter lim="800000"/>
            <a:headEnd/>
            <a:tailEnd/>
          </a:ln>
        </p:spPr>
        <p:txBody>
          <a:bodyPr wrap="square">
            <a:spAutoFit/>
          </a:bodyPr>
          <a:lstStyle/>
          <a:p>
            <a:pPr marL="342900" indent="-342900" algn="l">
              <a:buFont typeface="Arial" panose="020B0604020202020204" pitchFamily="34" charset="0"/>
              <a:buChar char="•"/>
            </a:pPr>
            <a:r>
              <a:rPr lang="en-US" b="0" dirty="0" smtClean="0"/>
              <a:t>A p-card is a procurement tool that provides an extremely effective and efficient method of purchasing goods and services for less than 5000.00</a:t>
            </a:r>
          </a:p>
          <a:p>
            <a:pPr marL="285750" indent="-285750" algn="l">
              <a:buFont typeface="Arial" panose="020B0604020202020204" pitchFamily="34" charset="0"/>
              <a:buChar char="•"/>
            </a:pPr>
            <a:endParaRPr lang="en-US" b="0" dirty="0" smtClean="0"/>
          </a:p>
          <a:p>
            <a:pPr marL="285750" indent="-285750" algn="l">
              <a:buFont typeface="Arial" panose="020B0604020202020204" pitchFamily="34" charset="0"/>
              <a:buChar char="•"/>
            </a:pPr>
            <a:r>
              <a:rPr lang="en-US" b="0" dirty="0" smtClean="0"/>
              <a:t>The p-card is a VISA card, similar to a debit card. </a:t>
            </a:r>
          </a:p>
          <a:p>
            <a:pPr marL="285750" indent="-285750" algn="l">
              <a:buFont typeface="Arial" panose="020B0604020202020204" pitchFamily="34" charset="0"/>
              <a:buChar char="•"/>
            </a:pPr>
            <a:endParaRPr lang="en-US" b="0" dirty="0" smtClean="0"/>
          </a:p>
          <a:p>
            <a:pPr marL="285750" indent="-285750" algn="l">
              <a:buFont typeface="Arial" panose="020B0604020202020204" pitchFamily="34" charset="0"/>
              <a:buChar char="•"/>
            </a:pPr>
            <a:r>
              <a:rPr lang="en-US" b="0" dirty="0" smtClean="0"/>
              <a:t>You are a trusted and responsible Boston College employee. </a:t>
            </a:r>
          </a:p>
          <a:p>
            <a:pPr marL="285750" indent="-285750" algn="l">
              <a:buFont typeface="Arial" panose="020B0604020202020204" pitchFamily="34" charset="0"/>
              <a:buChar char="•"/>
            </a:pPr>
            <a:endParaRPr lang="en-US" b="0" dirty="0"/>
          </a:p>
          <a:p>
            <a:pPr marL="285750" indent="-285750" algn="l">
              <a:buFont typeface="Arial" panose="020B0604020202020204" pitchFamily="34" charset="0"/>
              <a:buChar char="•"/>
            </a:pPr>
            <a:r>
              <a:rPr lang="en-US" b="0" dirty="0" smtClean="0"/>
              <a:t>You have been designated by the department manager to procure goods  and services for your department </a:t>
            </a:r>
            <a:endParaRPr lang="en-US" b="0" dirty="0"/>
          </a:p>
        </p:txBody>
      </p:sp>
      <p:pic>
        <p:nvPicPr>
          <p:cNvPr id="6" name="Picture 5" descr="C:\Users\MCCLAYCE\AppData\Local\Microsoft\Windows\Temporary Internet Files\Content.IE5\R3HMIYM1\handshake[1].png"/>
          <p:cNvPicPr/>
          <p:nvPr/>
        </p:nvPicPr>
        <p:blipFill>
          <a:blip r:embed="rId3">
            <a:extLst>
              <a:ext uri="{28A0092B-C50C-407E-A947-70E740481C1C}">
                <a14:useLocalDpi xmlns:a14="http://schemas.microsoft.com/office/drawing/2010/main" val="0"/>
              </a:ext>
            </a:extLst>
          </a:blip>
          <a:srcRect/>
          <a:stretch>
            <a:fillRect/>
          </a:stretch>
        </p:blipFill>
        <p:spPr bwMode="auto">
          <a:xfrm>
            <a:off x="2619375" y="3582987"/>
            <a:ext cx="1216025" cy="1216025"/>
          </a:xfrm>
          <a:prstGeom prst="rect">
            <a:avLst/>
          </a:prstGeom>
          <a:noFill/>
          <a:ln>
            <a:noFill/>
          </a:ln>
        </p:spPr>
      </p:pic>
      <p:pic>
        <p:nvPicPr>
          <p:cNvPr id="7" name="Picture 6" descr="C:\Users\MCCLAYCE\AppData\Local\Microsoft\Windows\Temporary Internet Files\Content.IE5\0JAOSPP2\onlinegroceries[1].jpg"/>
          <p:cNvPicPr/>
          <p:nvPr/>
        </p:nvPicPr>
        <p:blipFill>
          <a:blip r:embed="rId4">
            <a:extLst>
              <a:ext uri="{28A0092B-C50C-407E-A947-70E740481C1C}">
                <a14:useLocalDpi xmlns:a14="http://schemas.microsoft.com/office/drawing/2010/main" val="0"/>
              </a:ext>
            </a:extLst>
          </a:blip>
          <a:srcRect/>
          <a:stretch>
            <a:fillRect/>
          </a:stretch>
        </p:blipFill>
        <p:spPr bwMode="auto">
          <a:xfrm>
            <a:off x="5562600" y="5334000"/>
            <a:ext cx="3256598" cy="1390015"/>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9799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3"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3300"/>
                </a:solidFill>
              </a:rPr>
              <a:t>Common p-card hiccups</a:t>
            </a:r>
            <a:endParaRPr lang="en-US" dirty="0">
              <a:solidFill>
                <a:srgbClr val="993300"/>
              </a:solidFill>
            </a:endParaRPr>
          </a:p>
        </p:txBody>
      </p:sp>
      <p:sp>
        <p:nvSpPr>
          <p:cNvPr id="3" name="Content Placeholder 2"/>
          <p:cNvSpPr>
            <a:spLocks noGrp="1"/>
          </p:cNvSpPr>
          <p:nvPr>
            <p:ph idx="1"/>
          </p:nvPr>
        </p:nvSpPr>
        <p:spPr>
          <a:xfrm>
            <a:off x="914400" y="990600"/>
            <a:ext cx="7772400" cy="5791200"/>
          </a:xfrm>
        </p:spPr>
        <p:txBody>
          <a:bodyPr/>
          <a:lstStyle/>
          <a:p>
            <a:pPr>
              <a:buAutoNum type="arabicParenR"/>
            </a:pPr>
            <a:r>
              <a:rPr lang="en-US" sz="1600" b="1" dirty="0" smtClean="0">
                <a:latin typeface="+mj-lt"/>
              </a:rPr>
              <a:t>Out of funds: </a:t>
            </a:r>
            <a:r>
              <a:rPr lang="en-US" sz="1600" dirty="0" smtClean="0">
                <a:latin typeface="+mj-lt"/>
              </a:rPr>
              <a:t>US Bank decline will say , EXCEED VELOCITY LIMIT </a:t>
            </a:r>
          </a:p>
          <a:p>
            <a:pPr marL="0" indent="0">
              <a:buNone/>
            </a:pPr>
            <a:r>
              <a:rPr lang="en-US" sz="1600" dirty="0" smtClean="0">
                <a:latin typeface="+mj-lt"/>
              </a:rPr>
              <a:t>Solution: a budget transfer must be done into the p-card account. If it is done before 3 pm, the monies will be available by noon on the next business day. </a:t>
            </a:r>
          </a:p>
          <a:p>
            <a:pPr marL="0" indent="0">
              <a:buNone/>
            </a:pPr>
            <a:endParaRPr lang="en-US" sz="1600" dirty="0">
              <a:latin typeface="+mj-lt"/>
            </a:endParaRPr>
          </a:p>
          <a:p>
            <a:pPr marL="0" indent="0">
              <a:buNone/>
            </a:pPr>
            <a:r>
              <a:rPr lang="en-US" sz="1600" b="1" dirty="0" smtClean="0">
                <a:latin typeface="+mj-lt"/>
              </a:rPr>
              <a:t>2) PAYPAL: </a:t>
            </a:r>
            <a:r>
              <a:rPr lang="en-US" sz="1600" dirty="0" smtClean="0">
                <a:latin typeface="+mj-lt"/>
              </a:rPr>
              <a:t>PayPal is a more secure option when checking out (if given the option).  If a business is established, then PayPal will be coded as that business (</a:t>
            </a:r>
            <a:r>
              <a:rPr lang="en-US" sz="1600" dirty="0" err="1" smtClean="0">
                <a:latin typeface="+mj-lt"/>
              </a:rPr>
              <a:t>ie</a:t>
            </a:r>
            <a:r>
              <a:rPr lang="en-US" sz="1600" dirty="0" smtClean="0">
                <a:latin typeface="+mj-lt"/>
              </a:rPr>
              <a:t>: Eagle Print). However, if a business is not incorporated, then the p-card will decline. The MCC Code will be “professional services”.  If you have no other option, please contact </a:t>
            </a:r>
            <a:r>
              <a:rPr lang="en-US" sz="1600" b="1" dirty="0" smtClean="0">
                <a:solidFill>
                  <a:schemeClr val="accent6">
                    <a:lumMod val="50000"/>
                  </a:schemeClr>
                </a:solidFill>
                <a:latin typeface="+mj-lt"/>
                <a:hlinkClick r:id="rId3"/>
              </a:rPr>
              <a:t>pcard@bc.edu</a:t>
            </a:r>
            <a:r>
              <a:rPr lang="en-US" sz="1600" b="1" dirty="0" smtClean="0">
                <a:solidFill>
                  <a:schemeClr val="accent6">
                    <a:lumMod val="50000"/>
                  </a:schemeClr>
                </a:solidFill>
                <a:latin typeface="+mj-lt"/>
              </a:rPr>
              <a:t>  </a:t>
            </a:r>
            <a:r>
              <a:rPr lang="en-US" sz="1600" dirty="0" smtClean="0">
                <a:latin typeface="+mj-lt"/>
              </a:rPr>
              <a:t>to have the restriction temporarily lifted. </a:t>
            </a:r>
          </a:p>
          <a:p>
            <a:pPr marL="0" indent="0">
              <a:buNone/>
            </a:pPr>
            <a:endParaRPr lang="en-US" sz="1600" dirty="0" smtClean="0">
              <a:latin typeface="+mj-lt"/>
            </a:endParaRPr>
          </a:p>
          <a:p>
            <a:pPr marL="0" indent="0">
              <a:buNone/>
            </a:pPr>
            <a:r>
              <a:rPr lang="en-US" sz="1600" dirty="0" smtClean="0">
                <a:latin typeface="+mj-lt"/>
              </a:rPr>
              <a:t>3) </a:t>
            </a:r>
            <a:r>
              <a:rPr lang="en-US" sz="1600" b="1" dirty="0" smtClean="0">
                <a:latin typeface="+mj-lt"/>
              </a:rPr>
              <a:t>Address Verification: </a:t>
            </a:r>
            <a:r>
              <a:rPr lang="en-US" sz="1600" dirty="0" smtClean="0">
                <a:latin typeface="+mj-lt"/>
              </a:rPr>
              <a:t>In this day and age of constant internet fraud, many business are verifying all of the information associated with the p-card.  Please know the demographic information associated with the p-card before placing an order.   Most cards are listed the BC Standard address but this info can be checked under “demographic information” in Access-on-line. </a:t>
            </a:r>
          </a:p>
          <a:p>
            <a:pPr marL="0" indent="0">
              <a:buNone/>
            </a:pPr>
            <a:endParaRPr lang="en-US" sz="1600" dirty="0">
              <a:latin typeface="+mj-lt"/>
            </a:endParaRPr>
          </a:p>
          <a:p>
            <a:pPr marL="0" indent="0">
              <a:buNone/>
            </a:pPr>
            <a:r>
              <a:rPr lang="en-US" sz="1600" dirty="0" smtClean="0">
                <a:latin typeface="+mj-lt"/>
              </a:rPr>
              <a:t>4) </a:t>
            </a:r>
            <a:r>
              <a:rPr lang="en-US" sz="1600" b="1" dirty="0" smtClean="0">
                <a:latin typeface="+mj-lt"/>
              </a:rPr>
              <a:t>Card Activation: </a:t>
            </a:r>
            <a:r>
              <a:rPr lang="en-US" sz="1600" dirty="0" smtClean="0">
                <a:latin typeface="+mj-lt"/>
              </a:rPr>
              <a:t>BC does not use social security #’s. Cards need to be activated by 4 numbers provided in the same envelope as the p-card. </a:t>
            </a:r>
          </a:p>
          <a:p>
            <a:pPr marL="0" indent="0">
              <a:buNone/>
            </a:pPr>
            <a:endParaRPr lang="en-US" sz="1600" dirty="0">
              <a:latin typeface="+mj-lt"/>
            </a:endParaRPr>
          </a:p>
          <a:p>
            <a:pPr marL="0" indent="0">
              <a:buNone/>
            </a:pPr>
            <a:endParaRPr lang="en-US" sz="1600" dirty="0">
              <a:latin typeface="+mj-lt"/>
            </a:endParaRPr>
          </a:p>
          <a:p>
            <a:pPr marL="0" indent="0">
              <a:buNone/>
            </a:pPr>
            <a:endParaRPr lang="en-US" sz="1600" dirty="0" smtClean="0">
              <a:latin typeface="+mj-lt"/>
            </a:endParaRPr>
          </a:p>
          <a:p>
            <a:pPr marL="0" indent="0">
              <a:buNone/>
            </a:pPr>
            <a:endParaRPr lang="en-US" sz="1600" dirty="0">
              <a:latin typeface="+mj-lt"/>
            </a:endParaRPr>
          </a:p>
          <a:p>
            <a:pPr marL="0" indent="0">
              <a:buNone/>
            </a:pPr>
            <a:endParaRPr lang="en-US" sz="1600" dirty="0" smtClean="0">
              <a:latin typeface="+mj-lt"/>
            </a:endParaRPr>
          </a:p>
          <a:p>
            <a:pPr marL="0" indent="0">
              <a:buNone/>
            </a:pPr>
            <a:endParaRPr lang="en-US" sz="1600" dirty="0">
              <a:latin typeface="+mj-lt"/>
            </a:endParaRPr>
          </a:p>
          <a:p>
            <a:pPr marL="0" indent="0">
              <a:buNone/>
            </a:pPr>
            <a:endParaRPr lang="en-US" sz="1600" dirty="0">
              <a:latin typeface="+mj-lt"/>
            </a:endParaRPr>
          </a:p>
          <a:p>
            <a:pPr marL="0" indent="0">
              <a:buNone/>
            </a:pPr>
            <a:endParaRPr lang="en-US" sz="1600" dirty="0" smtClean="0">
              <a:latin typeface="+mj-lt"/>
            </a:endParaRPr>
          </a:p>
        </p:txBody>
      </p:sp>
    </p:spTree>
    <p:extLst>
      <p:ext uri="{BB962C8B-B14F-4D97-AF65-F5344CB8AC3E}">
        <p14:creationId xmlns:p14="http://schemas.microsoft.com/office/powerpoint/2010/main" val="11130473"/>
      </p:ext>
    </p:extLst>
  </p:cSld>
  <p:clrMapOvr>
    <a:masterClrMapping/>
  </p:clrMapOvr>
  <p:transition>
    <p:blind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3300"/>
                </a:solidFill>
              </a:rPr>
              <a:t>Common p-card hiccups</a:t>
            </a:r>
            <a:endParaRPr lang="en-US" dirty="0"/>
          </a:p>
        </p:txBody>
      </p:sp>
      <p:sp>
        <p:nvSpPr>
          <p:cNvPr id="3" name="Content Placeholder 2"/>
          <p:cNvSpPr>
            <a:spLocks noGrp="1"/>
          </p:cNvSpPr>
          <p:nvPr>
            <p:ph idx="1"/>
          </p:nvPr>
        </p:nvSpPr>
        <p:spPr>
          <a:xfrm>
            <a:off x="685800" y="1219200"/>
            <a:ext cx="7772400" cy="5181600"/>
          </a:xfrm>
        </p:spPr>
        <p:txBody>
          <a:bodyPr/>
          <a:lstStyle/>
          <a:p>
            <a:pPr marL="0" indent="0">
              <a:buNone/>
            </a:pPr>
            <a:endParaRPr lang="en-US" sz="2000" b="1" dirty="0" smtClean="0">
              <a:latin typeface="+mj-lt"/>
            </a:endParaRPr>
          </a:p>
          <a:p>
            <a:pPr marL="0" indent="0">
              <a:buNone/>
            </a:pPr>
            <a:r>
              <a:rPr lang="en-US" sz="2000" b="1" dirty="0" smtClean="0">
                <a:latin typeface="+mj-lt"/>
              </a:rPr>
              <a:t>5) Fraud </a:t>
            </a:r>
            <a:r>
              <a:rPr lang="en-US" sz="2000" b="1" dirty="0">
                <a:latin typeface="+mj-lt"/>
              </a:rPr>
              <a:t>alerts: </a:t>
            </a:r>
            <a:r>
              <a:rPr lang="en-US" sz="2000" dirty="0">
                <a:latin typeface="+mj-lt"/>
              </a:rPr>
              <a:t>any decline </a:t>
            </a:r>
            <a:r>
              <a:rPr lang="en-US" sz="2000" dirty="0" smtClean="0">
                <a:latin typeface="+mj-lt"/>
              </a:rPr>
              <a:t>reason listed below has a fraud </a:t>
            </a:r>
            <a:r>
              <a:rPr lang="en-US" sz="2000" dirty="0">
                <a:latin typeface="+mj-lt"/>
              </a:rPr>
              <a:t>alert and the cardholder needs to contact US Bank directly to verify charges</a:t>
            </a:r>
            <a:endParaRPr lang="en-US" sz="2000" dirty="0" smtClean="0">
              <a:latin typeface="+mj-lt"/>
            </a:endParaRPr>
          </a:p>
          <a:p>
            <a:pPr marL="0" indent="0" algn="ctr">
              <a:buNone/>
            </a:pPr>
            <a:r>
              <a:rPr lang="en-US" sz="2000" dirty="0" smtClean="0">
                <a:latin typeface="+mj-lt"/>
              </a:rPr>
              <a:t>ADS 1 Strategy</a:t>
            </a:r>
          </a:p>
          <a:p>
            <a:pPr marL="0" indent="0" algn="ctr">
              <a:buNone/>
            </a:pPr>
            <a:r>
              <a:rPr lang="en-US" sz="2000" dirty="0" smtClean="0">
                <a:latin typeface="+mj-lt"/>
              </a:rPr>
              <a:t> </a:t>
            </a:r>
            <a:r>
              <a:rPr lang="en-US" sz="2000" dirty="0">
                <a:latin typeface="+mj-lt"/>
              </a:rPr>
              <a:t>ADS </a:t>
            </a:r>
            <a:r>
              <a:rPr lang="en-US" sz="2000" dirty="0" smtClean="0">
                <a:latin typeface="+mj-lt"/>
              </a:rPr>
              <a:t>11</a:t>
            </a:r>
          </a:p>
          <a:p>
            <a:pPr marL="0" indent="0" algn="ctr">
              <a:buNone/>
            </a:pPr>
            <a:r>
              <a:rPr lang="en-US" sz="2000" dirty="0" smtClean="0">
                <a:latin typeface="+mj-lt"/>
              </a:rPr>
              <a:t>ADS Filter</a:t>
            </a:r>
          </a:p>
          <a:p>
            <a:pPr marL="0" indent="0" algn="ctr">
              <a:buNone/>
            </a:pPr>
            <a:r>
              <a:rPr lang="en-US" sz="2000" dirty="0" smtClean="0">
                <a:latin typeface="+mj-lt"/>
              </a:rPr>
              <a:t> </a:t>
            </a:r>
            <a:r>
              <a:rPr lang="en-US" sz="2000" dirty="0">
                <a:latin typeface="+mj-lt"/>
              </a:rPr>
              <a:t>Caution </a:t>
            </a:r>
            <a:r>
              <a:rPr lang="en-US" sz="2000" dirty="0" smtClean="0">
                <a:latin typeface="+mj-lt"/>
              </a:rPr>
              <a:t>account</a:t>
            </a:r>
          </a:p>
          <a:p>
            <a:pPr marL="0" indent="0" algn="ctr">
              <a:buNone/>
            </a:pPr>
            <a:r>
              <a:rPr lang="en-US" sz="2000" dirty="0" smtClean="0">
                <a:latin typeface="+mj-lt"/>
              </a:rPr>
              <a:t>Credit Rating</a:t>
            </a:r>
          </a:p>
          <a:p>
            <a:pPr marL="0" indent="0">
              <a:buNone/>
            </a:pPr>
            <a:endParaRPr lang="en-US" sz="2000" b="1" dirty="0" smtClean="0">
              <a:latin typeface="+mj-lt"/>
            </a:endParaRPr>
          </a:p>
          <a:p>
            <a:pPr marL="0" indent="0">
              <a:buNone/>
            </a:pPr>
            <a:r>
              <a:rPr lang="en-US" sz="2000" b="1" dirty="0" smtClean="0">
                <a:latin typeface="+mj-lt"/>
              </a:rPr>
              <a:t>6) International Purchases</a:t>
            </a:r>
            <a:r>
              <a:rPr lang="en-US" sz="2000" dirty="0" smtClean="0">
                <a:latin typeface="+mj-lt"/>
              </a:rPr>
              <a:t>: Since all cards have been converted to the V-Chip, 90% of foreign purchases decline due to “fraud alert”.</a:t>
            </a:r>
          </a:p>
          <a:p>
            <a:pPr marL="0" indent="0">
              <a:buNone/>
            </a:pPr>
            <a:r>
              <a:rPr lang="en-US" sz="2000" dirty="0" smtClean="0">
                <a:latin typeface="+mj-lt"/>
              </a:rPr>
              <a:t>Please contact US Bank </a:t>
            </a:r>
            <a:r>
              <a:rPr lang="en-US" sz="2000" b="1" dirty="0" smtClean="0">
                <a:latin typeface="+mj-lt"/>
              </a:rPr>
              <a:t>before</a:t>
            </a:r>
            <a:r>
              <a:rPr lang="en-US" sz="2000" dirty="0" smtClean="0">
                <a:latin typeface="+mj-lt"/>
              </a:rPr>
              <a:t> the purchase is made to verify the charge. </a:t>
            </a:r>
            <a:endParaRPr lang="en-US" sz="2000" dirty="0">
              <a:latin typeface="+mj-lt"/>
            </a:endParaRPr>
          </a:p>
          <a:p>
            <a:endParaRPr lang="en-US" dirty="0"/>
          </a:p>
        </p:txBody>
      </p:sp>
    </p:spTree>
    <p:extLst>
      <p:ext uri="{BB962C8B-B14F-4D97-AF65-F5344CB8AC3E}">
        <p14:creationId xmlns:p14="http://schemas.microsoft.com/office/powerpoint/2010/main" val="141419152"/>
      </p:ext>
    </p:extLst>
  </p:cSld>
  <p:clrMapOvr>
    <a:masterClrMapping/>
  </p:clrMapOvr>
  <p:transition>
    <p:blind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993300"/>
                </a:solidFill>
              </a:rPr>
              <a:t>Common Internal Audit Violations and Red Flags</a:t>
            </a:r>
            <a:endParaRPr lang="en-US" sz="2400" dirty="0">
              <a:solidFill>
                <a:srgbClr val="993300"/>
              </a:solidFill>
            </a:endParaRPr>
          </a:p>
        </p:txBody>
      </p:sp>
      <p:sp>
        <p:nvSpPr>
          <p:cNvPr id="3" name="Content Placeholder 2"/>
          <p:cNvSpPr>
            <a:spLocks noGrp="1"/>
          </p:cNvSpPr>
          <p:nvPr>
            <p:ph idx="1"/>
          </p:nvPr>
        </p:nvSpPr>
        <p:spPr>
          <a:xfrm>
            <a:off x="838200" y="1295400"/>
            <a:ext cx="7772400" cy="5486400"/>
          </a:xfrm>
        </p:spPr>
        <p:txBody>
          <a:bodyPr/>
          <a:lstStyle/>
          <a:p>
            <a:endParaRPr lang="en-US" sz="2000" b="1" dirty="0" smtClean="0">
              <a:latin typeface="+mj-lt"/>
            </a:endParaRPr>
          </a:p>
          <a:p>
            <a:r>
              <a:rPr lang="en-US" sz="2000" b="1" dirty="0" smtClean="0">
                <a:latin typeface="+mj-lt"/>
              </a:rPr>
              <a:t>Split Transactions: </a:t>
            </a:r>
            <a:r>
              <a:rPr lang="en-US" sz="2000" dirty="0" smtClean="0">
                <a:latin typeface="+mj-lt"/>
              </a:rPr>
              <a:t>FY15 yielded almost $100,000 in split transactions. </a:t>
            </a:r>
          </a:p>
          <a:p>
            <a:r>
              <a:rPr lang="en-US" sz="2000" b="1" dirty="0" smtClean="0">
                <a:latin typeface="+mj-lt"/>
              </a:rPr>
              <a:t>Shared P-cards</a:t>
            </a:r>
            <a:r>
              <a:rPr lang="en-US" sz="2000" dirty="0" smtClean="0">
                <a:latin typeface="+mj-lt"/>
              </a:rPr>
              <a:t>: All buyers in a department should have their own p-cards</a:t>
            </a:r>
          </a:p>
          <a:p>
            <a:r>
              <a:rPr lang="en-US" sz="2000" b="1" dirty="0" smtClean="0">
                <a:latin typeface="+mj-lt"/>
              </a:rPr>
              <a:t>P-cards not deactivated </a:t>
            </a:r>
            <a:r>
              <a:rPr lang="en-US" sz="2000" dirty="0" smtClean="0">
                <a:latin typeface="+mj-lt"/>
              </a:rPr>
              <a:t>after an employee leaves the department</a:t>
            </a:r>
          </a:p>
          <a:p>
            <a:r>
              <a:rPr lang="en-US" sz="2000" b="1" dirty="0" smtClean="0">
                <a:latin typeface="+mj-lt"/>
              </a:rPr>
              <a:t>Sales Tax Paid: FY15: </a:t>
            </a:r>
            <a:r>
              <a:rPr lang="en-US" sz="2000" dirty="0" smtClean="0">
                <a:latin typeface="+mj-lt"/>
              </a:rPr>
              <a:t>757 transactions equaling $34,000. </a:t>
            </a:r>
          </a:p>
          <a:p>
            <a:r>
              <a:rPr lang="en-US" sz="2000" b="1" dirty="0" smtClean="0">
                <a:latin typeface="+mj-lt"/>
              </a:rPr>
              <a:t>Gift Card Buying: </a:t>
            </a:r>
            <a:r>
              <a:rPr lang="en-US" sz="2000" dirty="0" smtClean="0">
                <a:latin typeface="+mj-lt"/>
              </a:rPr>
              <a:t>Must not purchase for an employee. Must have proper documentation such as person’s name and business purpose. </a:t>
            </a:r>
            <a:r>
              <a:rPr lang="en-US" sz="2000" i="1" dirty="0" smtClean="0">
                <a:latin typeface="+mj-lt"/>
              </a:rPr>
              <a:t>All gift card purchases are audited annually by Internal Audit.</a:t>
            </a:r>
            <a:r>
              <a:rPr lang="en-US" sz="2000" dirty="0" smtClean="0">
                <a:latin typeface="+mj-lt"/>
              </a:rPr>
              <a:t>  </a:t>
            </a:r>
          </a:p>
          <a:p>
            <a:r>
              <a:rPr lang="en-US" sz="2000" b="1" dirty="0" smtClean="0">
                <a:latin typeface="+mj-lt"/>
              </a:rPr>
              <a:t>Dining Receipts</a:t>
            </a:r>
            <a:r>
              <a:rPr lang="en-US" sz="2000" dirty="0" smtClean="0">
                <a:latin typeface="+mj-lt"/>
              </a:rPr>
              <a:t>: Must have business purpose and attendees: the small dollar ones are the biggest red-flag</a:t>
            </a:r>
            <a:endParaRPr lang="en-US" sz="2000" dirty="0">
              <a:latin typeface="+mj-lt"/>
            </a:endParaRPr>
          </a:p>
          <a:p>
            <a:r>
              <a:rPr lang="en-US" sz="2000" b="1" dirty="0" smtClean="0">
                <a:latin typeface="+mj-lt"/>
              </a:rPr>
              <a:t>No Reconciliation </a:t>
            </a:r>
            <a:r>
              <a:rPr lang="en-US" sz="2000" dirty="0" smtClean="0">
                <a:latin typeface="+mj-lt"/>
              </a:rPr>
              <a:t>of P-card</a:t>
            </a:r>
          </a:p>
          <a:p>
            <a:pPr marL="0" indent="0">
              <a:buNone/>
            </a:pPr>
            <a:endParaRPr lang="en-US" sz="2800" dirty="0" smtClean="0">
              <a:latin typeface="+mj-lt"/>
            </a:endParaRPr>
          </a:p>
          <a:p>
            <a:pPr marL="0" indent="0">
              <a:buNone/>
            </a:pPr>
            <a:endParaRPr lang="en-US" sz="2800" b="1" dirty="0">
              <a:latin typeface="+mj-lt"/>
            </a:endParaRPr>
          </a:p>
          <a:p>
            <a:pPr marL="0" indent="0">
              <a:buNone/>
            </a:pPr>
            <a:endParaRPr lang="en-US" sz="2800" b="1" dirty="0">
              <a:latin typeface="+mj-lt"/>
            </a:endParaRPr>
          </a:p>
        </p:txBody>
      </p:sp>
    </p:spTree>
    <p:extLst>
      <p:ext uri="{BB962C8B-B14F-4D97-AF65-F5344CB8AC3E}">
        <p14:creationId xmlns:p14="http://schemas.microsoft.com/office/powerpoint/2010/main" val="1666622980"/>
      </p:ext>
    </p:extLst>
  </p:cSld>
  <p:clrMapOvr>
    <a:masterClrMapping/>
  </p:clrMapOvr>
  <p:transition>
    <p:blind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3300"/>
                </a:solidFill>
              </a:rPr>
              <a:t>DATA SECURITY</a:t>
            </a:r>
            <a:endParaRPr lang="en-US" dirty="0">
              <a:solidFill>
                <a:srgbClr val="993300"/>
              </a:solidFill>
            </a:endParaRPr>
          </a:p>
        </p:txBody>
      </p:sp>
      <p:pic>
        <p:nvPicPr>
          <p:cNvPr id="5122" name="Picture 2"/>
          <p:cNvPicPr>
            <a:picLocks noGrp="1" noChangeAspect="1" noChangeArrowheads="1"/>
          </p:cNvPicPr>
          <p:nvPr>
            <p:ph idx="1"/>
          </p:nvPr>
        </p:nvPicPr>
        <p:blipFill>
          <a:blip r:embed="rId3" cstate="print"/>
          <a:srcRect/>
          <a:stretch>
            <a:fillRect/>
          </a:stretch>
        </p:blipFill>
        <p:spPr bwMode="auto">
          <a:xfrm>
            <a:off x="3124200" y="4267200"/>
            <a:ext cx="3136893" cy="2319321"/>
          </a:xfrm>
          <a:prstGeom prst="rect">
            <a:avLst/>
          </a:prstGeom>
          <a:noFill/>
          <a:ln w="9525">
            <a:noFill/>
            <a:miter lim="800000"/>
            <a:headEnd/>
            <a:tailEnd/>
          </a:ln>
        </p:spPr>
      </p:pic>
      <p:pic>
        <p:nvPicPr>
          <p:cNvPr id="4" name="Picture 3" descr="C:\Users\MCCLAYCE\AppData\Local\Microsoft\Windows\Temporary Internet Files\Content.IE5\VWH3JAFR\internet-of-things-IoT[1].png"/>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219200"/>
            <a:ext cx="5943600" cy="3312795"/>
          </a:xfrm>
          <a:prstGeom prst="rect">
            <a:avLst/>
          </a:prstGeom>
          <a:noFill/>
          <a:ln>
            <a:noFill/>
          </a:ln>
        </p:spPr>
      </p:pic>
    </p:spTree>
  </p:cSld>
  <p:clrMapOvr>
    <a:masterClrMapping/>
  </p:clrMapOvr>
  <p:transition>
    <p:blind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3300"/>
                </a:solidFill>
              </a:rPr>
              <a:t>DATA SECURITY</a:t>
            </a:r>
            <a:endParaRPr lang="en-US" dirty="0"/>
          </a:p>
        </p:txBody>
      </p:sp>
      <p:sp>
        <p:nvSpPr>
          <p:cNvPr id="6" name="Rectangle 5"/>
          <p:cNvSpPr/>
          <p:nvPr/>
        </p:nvSpPr>
        <p:spPr>
          <a:xfrm>
            <a:off x="685800" y="1295400"/>
            <a:ext cx="8305800" cy="4524315"/>
          </a:xfrm>
          <a:prstGeom prst="rect">
            <a:avLst/>
          </a:prstGeom>
        </p:spPr>
        <p:txBody>
          <a:bodyPr wrap="square">
            <a:spAutoFit/>
          </a:bodyPr>
          <a:lstStyle/>
          <a:p>
            <a:pPr algn="l">
              <a:lnSpc>
                <a:spcPct val="150000"/>
              </a:lnSpc>
              <a:buFont typeface="Arial" pitchFamily="34" charset="0"/>
              <a:buChar char="•"/>
            </a:pPr>
            <a:r>
              <a:rPr lang="en-US" dirty="0" smtClean="0"/>
              <a:t>Maintain the confidentiality of P-card information stored on your computer by using only a secured server to store this sensitive information.</a:t>
            </a:r>
          </a:p>
          <a:p>
            <a:pPr algn="l">
              <a:lnSpc>
                <a:spcPct val="150000"/>
              </a:lnSpc>
              <a:buFont typeface="Arial" pitchFamily="34" charset="0"/>
              <a:buChar char="•"/>
            </a:pPr>
            <a:r>
              <a:rPr lang="en-US" dirty="0" smtClean="0"/>
              <a:t>Never store credit card information on your desktop.</a:t>
            </a:r>
          </a:p>
          <a:p>
            <a:pPr algn="l">
              <a:lnSpc>
                <a:spcPct val="150000"/>
              </a:lnSpc>
              <a:buFont typeface="Arial" pitchFamily="34" charset="0"/>
              <a:buChar char="•"/>
            </a:pPr>
            <a:r>
              <a:rPr lang="en-US" dirty="0" smtClean="0"/>
              <a:t>NEVER put credit card numbers in e-mail. </a:t>
            </a:r>
          </a:p>
          <a:p>
            <a:pPr algn="l">
              <a:lnSpc>
                <a:spcPct val="150000"/>
              </a:lnSpc>
              <a:buFont typeface="Arial" pitchFamily="34" charset="0"/>
              <a:buChar char="•"/>
            </a:pPr>
            <a:r>
              <a:rPr lang="en-US" dirty="0" smtClean="0"/>
              <a:t>Empty recycling bin after deleting sensitive information. </a:t>
            </a:r>
          </a:p>
          <a:p>
            <a:pPr algn="l">
              <a:lnSpc>
                <a:spcPct val="150000"/>
              </a:lnSpc>
              <a:buFont typeface="Arial" pitchFamily="34" charset="0"/>
              <a:buChar char="•"/>
            </a:pPr>
            <a:r>
              <a:rPr lang="en-US" dirty="0" smtClean="0"/>
              <a:t>Order online through secure websites: https://</a:t>
            </a:r>
          </a:p>
        </p:txBody>
      </p:sp>
    </p:spTree>
  </p:cSld>
  <p:clrMapOvr>
    <a:masterClrMapping/>
  </p:clrMapOvr>
  <p:transition>
    <p:blind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3300"/>
                </a:solidFill>
              </a:rPr>
              <a:t>Credit Card Fraud</a:t>
            </a:r>
            <a:endParaRPr lang="en-US" dirty="0"/>
          </a:p>
        </p:txBody>
      </p:sp>
      <p:sp>
        <p:nvSpPr>
          <p:cNvPr id="3" name="Content Placeholder 2"/>
          <p:cNvSpPr>
            <a:spLocks noGrp="1"/>
          </p:cNvSpPr>
          <p:nvPr>
            <p:ph idx="1"/>
          </p:nvPr>
        </p:nvSpPr>
        <p:spPr>
          <a:xfrm>
            <a:off x="914400" y="1447800"/>
            <a:ext cx="7772400" cy="4114800"/>
          </a:xfrm>
        </p:spPr>
        <p:txBody>
          <a:bodyPr/>
          <a:lstStyle/>
          <a:p>
            <a:pPr marL="0" indent="0">
              <a:buNone/>
            </a:pPr>
            <a:r>
              <a:rPr lang="en-US" sz="2400" b="1" dirty="0" smtClean="0">
                <a:latin typeface="+mj-lt"/>
              </a:rPr>
              <a:t>Number-Running Criminals: </a:t>
            </a:r>
            <a:r>
              <a:rPr lang="en-US" sz="2400" dirty="0" smtClean="0">
                <a:latin typeface="+mj-lt"/>
              </a:rPr>
              <a:t>Organized </a:t>
            </a:r>
            <a:r>
              <a:rPr lang="en-US" sz="2400" dirty="0">
                <a:latin typeface="+mj-lt"/>
              </a:rPr>
              <a:t>crime, much of it based in Eastern Europe and </a:t>
            </a:r>
            <a:r>
              <a:rPr lang="en-US" sz="2400" dirty="0" smtClean="0">
                <a:latin typeface="+mj-lt"/>
              </a:rPr>
              <a:t>Russia have developed software that captures good credit card info. They find “</a:t>
            </a:r>
            <a:r>
              <a:rPr lang="en-US" sz="2400" b="1" dirty="0" smtClean="0">
                <a:latin typeface="+mj-lt"/>
              </a:rPr>
              <a:t>unsecure </a:t>
            </a:r>
            <a:r>
              <a:rPr lang="en-US" sz="2400" b="1" dirty="0" err="1" smtClean="0">
                <a:latin typeface="+mj-lt"/>
              </a:rPr>
              <a:t>cardable</a:t>
            </a:r>
            <a:r>
              <a:rPr lang="en-US" sz="2400" b="1" dirty="0" smtClean="0">
                <a:latin typeface="+mj-lt"/>
              </a:rPr>
              <a:t> websites</a:t>
            </a:r>
            <a:r>
              <a:rPr lang="en-US" sz="2400" dirty="0" smtClean="0">
                <a:latin typeface="+mj-lt"/>
              </a:rPr>
              <a:t>” that will continuously let them run numbers until a good one is captured.  Since June 1, 2015, 217 active BC P-cards were captured by these criminals. </a:t>
            </a:r>
          </a:p>
          <a:p>
            <a:pPr marL="0" indent="0">
              <a:buNone/>
            </a:pPr>
            <a:r>
              <a:rPr lang="en-US" sz="2400" dirty="0" smtClean="0">
                <a:latin typeface="+mj-lt"/>
              </a:rPr>
              <a:t>Every p-card beginning with 4246-0441 was compromised</a:t>
            </a:r>
            <a:r>
              <a:rPr lang="en-US" sz="2400" dirty="0"/>
              <a:t/>
            </a:r>
            <a:br>
              <a:rPr lang="en-US" sz="2400" dirty="0"/>
            </a:br>
            <a:r>
              <a:rPr lang="en-US" sz="2400" dirty="0"/>
              <a:t/>
            </a:r>
            <a:br>
              <a:rPr lang="en-US" sz="2400" dirty="0"/>
            </a:br>
            <a:endParaRPr lang="en-US" sz="2400" b="1" dirty="0">
              <a:latin typeface="+mj-lt"/>
            </a:endParaRPr>
          </a:p>
        </p:txBody>
      </p:sp>
    </p:spTree>
    <p:extLst>
      <p:ext uri="{BB962C8B-B14F-4D97-AF65-F5344CB8AC3E}">
        <p14:creationId xmlns:p14="http://schemas.microsoft.com/office/powerpoint/2010/main" val="1538716057"/>
      </p:ext>
    </p:extLst>
  </p:cSld>
  <p:clrMapOvr>
    <a:masterClrMapping/>
  </p:clrMapOvr>
  <p:transition>
    <p:blind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3300"/>
                </a:solidFill>
              </a:rPr>
              <a:t>Examples of number runs</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6203" y="1371600"/>
            <a:ext cx="6949793"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677373"/>
      </p:ext>
    </p:extLst>
  </p:cSld>
  <p:clrMapOvr>
    <a:masterClrMapping/>
  </p:clrMapOvr>
  <p:transition>
    <p:blind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3300"/>
                </a:solidFill>
              </a:rPr>
              <a:t>Examples of number runs</a:t>
            </a:r>
            <a:endParaRPr lang="en-US" dirty="0">
              <a:solidFill>
                <a:srgbClr val="9933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6293" y="1219200"/>
            <a:ext cx="7816944"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2897091"/>
      </p:ext>
    </p:extLst>
  </p:cSld>
  <p:clrMapOvr>
    <a:masterClrMapping/>
  </p:clrMapOvr>
  <p:transition>
    <p:blind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3300"/>
                </a:solidFill>
              </a:rPr>
              <a:t>Examples of number runs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475210"/>
            <a:ext cx="7692093" cy="462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152664"/>
      </p:ext>
    </p:extLst>
  </p:cSld>
  <p:clrMapOvr>
    <a:masterClrMapping/>
  </p:clrMapOvr>
  <p:transition>
    <p:blind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3300"/>
                </a:solidFill>
              </a:rPr>
              <a:t>Business Ethics Hotline</a:t>
            </a:r>
          </a:p>
        </p:txBody>
      </p:sp>
      <p:sp>
        <p:nvSpPr>
          <p:cNvPr id="3" name="Content Placeholder 2"/>
          <p:cNvSpPr>
            <a:spLocks noGrp="1"/>
          </p:cNvSpPr>
          <p:nvPr>
            <p:ph idx="1"/>
          </p:nvPr>
        </p:nvSpPr>
        <p:spPr>
          <a:xfrm>
            <a:off x="914400" y="1219200"/>
            <a:ext cx="7772400" cy="4114800"/>
          </a:xfrm>
        </p:spPr>
        <p:txBody>
          <a:bodyPr/>
          <a:lstStyle/>
          <a:p>
            <a:pPr marL="0" indent="0" algn="ctr">
              <a:buNone/>
            </a:pPr>
            <a:endParaRPr lang="en-US" sz="2400" dirty="0">
              <a:latin typeface="+mj-lt"/>
            </a:endParaRPr>
          </a:p>
          <a:p>
            <a:pPr marL="0" indent="0" algn="ctr">
              <a:buNone/>
            </a:pPr>
            <a:r>
              <a:rPr lang="en-US" sz="2400" dirty="0" smtClean="0">
                <a:latin typeface="+mj-lt"/>
              </a:rPr>
              <a:t>Anonymously report ethical concerns</a:t>
            </a:r>
          </a:p>
          <a:p>
            <a:pPr marL="0" indent="0" algn="ctr">
              <a:buNone/>
            </a:pPr>
            <a:endParaRPr lang="en-US" sz="2400" dirty="0">
              <a:latin typeface="+mj-lt"/>
            </a:endParaRPr>
          </a:p>
          <a:p>
            <a:pPr marL="0" indent="0" algn="ctr">
              <a:buNone/>
            </a:pPr>
            <a:r>
              <a:rPr lang="en-US" sz="2400" dirty="0" smtClean="0">
                <a:latin typeface="+mj-lt"/>
                <a:hlinkClick r:id="rId3"/>
              </a:rPr>
              <a:t>www.bc.ethicspoint.com</a:t>
            </a:r>
            <a:r>
              <a:rPr lang="en-US" sz="2400" dirty="0" smtClean="0">
                <a:latin typeface="+mj-lt"/>
              </a:rPr>
              <a:t> </a:t>
            </a:r>
          </a:p>
          <a:p>
            <a:pPr marL="0" indent="0" algn="ctr">
              <a:buNone/>
            </a:pPr>
            <a:r>
              <a:rPr lang="en-US" sz="2400" dirty="0" smtClean="0">
                <a:latin typeface="+mj-lt"/>
              </a:rPr>
              <a:t>1-855-327-4477 </a:t>
            </a:r>
            <a:endParaRPr lang="en-US" sz="2400" dirty="0">
              <a:latin typeface="+mj-lt"/>
            </a:endParaRPr>
          </a:p>
        </p:txBody>
      </p:sp>
      <p:pic>
        <p:nvPicPr>
          <p:cNvPr id="4" name="Picture 3" descr="C:\Users\MCCLAYCE\AppData\Local\Microsoft\Windows\Temporary Internet Files\Content.IE5\0JAOSPP2\code_of_ethics[1].jpg"/>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038600"/>
            <a:ext cx="3977005" cy="1587500"/>
          </a:xfrm>
          <a:prstGeom prst="rect">
            <a:avLst/>
          </a:prstGeom>
          <a:noFill/>
          <a:ln>
            <a:noFill/>
          </a:ln>
        </p:spPr>
      </p:pic>
    </p:spTree>
    <p:extLst>
      <p:ext uri="{BB962C8B-B14F-4D97-AF65-F5344CB8AC3E}">
        <p14:creationId xmlns:p14="http://schemas.microsoft.com/office/powerpoint/2010/main" val="829291135"/>
      </p:ext>
    </p:extLst>
  </p:cSld>
  <p:clrMapOvr>
    <a:masterClrMapping/>
  </p:clrMapOvr>
  <p:transition>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993300"/>
                </a:solidFill>
              </a:rPr>
              <a:t>Background and Benefits to BC</a:t>
            </a:r>
            <a:endParaRPr lang="en-US" sz="2800" dirty="0">
              <a:solidFill>
                <a:srgbClr val="993300"/>
              </a:solidFill>
            </a:endParaRPr>
          </a:p>
        </p:txBody>
      </p:sp>
      <p:sp>
        <p:nvSpPr>
          <p:cNvPr id="3" name="Content Placeholder 2"/>
          <p:cNvSpPr>
            <a:spLocks noGrp="1"/>
          </p:cNvSpPr>
          <p:nvPr>
            <p:ph idx="1"/>
          </p:nvPr>
        </p:nvSpPr>
        <p:spPr>
          <a:xfrm>
            <a:off x="1143000" y="1447800"/>
            <a:ext cx="7772400" cy="4114800"/>
          </a:xfrm>
        </p:spPr>
        <p:txBody>
          <a:bodyPr/>
          <a:lstStyle/>
          <a:p>
            <a:r>
              <a:rPr lang="en-US" sz="2400" dirty="0" smtClean="0">
                <a:latin typeface="+mj-lt"/>
              </a:rPr>
              <a:t>P-card Program began in 1998</a:t>
            </a:r>
          </a:p>
          <a:p>
            <a:r>
              <a:rPr lang="en-US" sz="2400" dirty="0" smtClean="0">
                <a:latin typeface="+mj-lt"/>
              </a:rPr>
              <a:t>FY15  yielded 27.5 million with over 90,000 transactions</a:t>
            </a:r>
          </a:p>
          <a:p>
            <a:r>
              <a:rPr lang="en-US" sz="2400" dirty="0" smtClean="0">
                <a:latin typeface="+mj-lt"/>
              </a:rPr>
              <a:t>Goods and Services can be quickly obtained</a:t>
            </a:r>
          </a:p>
          <a:p>
            <a:r>
              <a:rPr lang="en-US" sz="2400" dirty="0" smtClean="0">
                <a:latin typeface="+mj-lt"/>
              </a:rPr>
              <a:t>The work related to procuring is greatly reduced</a:t>
            </a:r>
          </a:p>
          <a:p>
            <a:r>
              <a:rPr lang="en-US" sz="2400" dirty="0" smtClean="0">
                <a:latin typeface="+mj-lt"/>
              </a:rPr>
              <a:t>Reduces the number of requisitions, PO’s, invoices and checks</a:t>
            </a:r>
          </a:p>
          <a:p>
            <a:r>
              <a:rPr lang="en-US" sz="2400" dirty="0" smtClean="0">
                <a:latin typeface="+mj-lt"/>
              </a:rPr>
              <a:t>Enables Procurement to focus on strategic sourcing and other value-added activities. </a:t>
            </a:r>
          </a:p>
        </p:txBody>
      </p:sp>
    </p:spTree>
    <p:extLst>
      <p:ext uri="{BB962C8B-B14F-4D97-AF65-F5344CB8AC3E}">
        <p14:creationId xmlns:p14="http://schemas.microsoft.com/office/powerpoint/2010/main" val="502323703"/>
      </p:ext>
    </p:extLst>
  </p:cSld>
  <p:clrMapOvr>
    <a:masterClrMapping/>
  </p:clrMapOvr>
  <p:transition>
    <p:blind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3300"/>
                </a:solidFill>
              </a:rPr>
              <a:t>Tools Provided:</a:t>
            </a:r>
            <a:endParaRPr lang="en-US" dirty="0">
              <a:solidFill>
                <a:srgbClr val="993300"/>
              </a:solidFill>
            </a:endParaRPr>
          </a:p>
        </p:txBody>
      </p:sp>
      <p:sp>
        <p:nvSpPr>
          <p:cNvPr id="6" name="Rectangle 5"/>
          <p:cNvSpPr/>
          <p:nvPr/>
        </p:nvSpPr>
        <p:spPr>
          <a:xfrm>
            <a:off x="762000" y="1219200"/>
            <a:ext cx="8077200" cy="3600986"/>
          </a:xfrm>
          <a:prstGeom prst="rect">
            <a:avLst/>
          </a:prstGeom>
        </p:spPr>
        <p:txBody>
          <a:bodyPr wrap="square">
            <a:spAutoFit/>
          </a:bodyPr>
          <a:lstStyle/>
          <a:p>
            <a:pPr algn="ctr"/>
            <a:endParaRPr lang="en-US" dirty="0" smtClean="0"/>
          </a:p>
          <a:p>
            <a:pPr algn="ctr"/>
            <a:r>
              <a:rPr lang="en-US" dirty="0" smtClean="0"/>
              <a:t>Complete P-card Labs for Cardholders and Departmental P-card Administrator:</a:t>
            </a:r>
          </a:p>
          <a:p>
            <a:pPr algn="l"/>
            <a:endParaRPr lang="en-US" sz="4400" u="sng" dirty="0" smtClean="0">
              <a:solidFill>
                <a:srgbClr val="993300"/>
              </a:solidFill>
            </a:endParaRPr>
          </a:p>
          <a:p>
            <a:pPr algn="l"/>
            <a:endParaRPr lang="en-US" sz="4400" u="sng" dirty="0" smtClean="0">
              <a:solidFill>
                <a:srgbClr val="993300"/>
              </a:solidFill>
            </a:endParaRPr>
          </a:p>
          <a:p>
            <a:pPr algn="ctr"/>
            <a:r>
              <a:rPr lang="en-US" sz="4400" u="sng" dirty="0" smtClean="0">
                <a:solidFill>
                  <a:srgbClr val="993300"/>
                </a:solidFill>
              </a:rPr>
              <a:t>www.bc.edu/pcard    </a:t>
            </a:r>
          </a:p>
          <a:p>
            <a:pPr algn="l"/>
            <a:endParaRPr lang="en-US" u="sng" dirty="0" smtClean="0"/>
          </a:p>
        </p:txBody>
      </p:sp>
    </p:spTree>
  </p:cSld>
  <p:clrMapOvr>
    <a:masterClrMapping/>
  </p:clrMapOvr>
  <p:transition>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993300"/>
                </a:solidFill>
                <a:effectLst>
                  <a:outerShdw blurRad="38100" dist="38100" dir="2700000" algn="tl">
                    <a:srgbClr val="C0C0C0"/>
                  </a:outerShdw>
                </a:effectLst>
              </a:rPr>
              <a:t>Your Responsibilities as a Cardholder: </a:t>
            </a:r>
            <a:endParaRPr lang="en-US" sz="2800" dirty="0"/>
          </a:p>
        </p:txBody>
      </p:sp>
      <p:sp>
        <p:nvSpPr>
          <p:cNvPr id="3" name="Content Placeholder 2"/>
          <p:cNvSpPr>
            <a:spLocks noGrp="1"/>
          </p:cNvSpPr>
          <p:nvPr>
            <p:ph idx="1"/>
          </p:nvPr>
        </p:nvSpPr>
        <p:spPr>
          <a:xfrm>
            <a:off x="1130300" y="4800600"/>
            <a:ext cx="7772400" cy="4648200"/>
          </a:xfrm>
        </p:spPr>
        <p:txBody>
          <a:bodyPr/>
          <a:lstStyle/>
          <a:p>
            <a:pPr marL="0" indent="0">
              <a:buNone/>
            </a:pPr>
            <a:endParaRPr lang="en-US" dirty="0"/>
          </a:p>
          <a:p>
            <a:pPr marL="0" indent="0">
              <a:buNone/>
            </a:pPr>
            <a:endParaRPr lang="en-US" dirty="0"/>
          </a:p>
        </p:txBody>
      </p:sp>
      <p:sp>
        <p:nvSpPr>
          <p:cNvPr id="4" name="Rectangle 3"/>
          <p:cNvSpPr/>
          <p:nvPr/>
        </p:nvSpPr>
        <p:spPr>
          <a:xfrm>
            <a:off x="762000" y="1600198"/>
            <a:ext cx="7848600" cy="3970318"/>
          </a:xfrm>
          <a:prstGeom prst="rect">
            <a:avLst/>
          </a:prstGeom>
        </p:spPr>
        <p:txBody>
          <a:bodyPr wrap="square">
            <a:spAutoFit/>
          </a:bodyPr>
          <a:lstStyle/>
          <a:p>
            <a:pPr marL="342900" indent="-342900" algn="l">
              <a:spcBef>
                <a:spcPct val="50000"/>
              </a:spcBef>
              <a:buFont typeface="+mj-lt"/>
              <a:buAutoNum type="arabicPeriod"/>
              <a:defRPr/>
            </a:pPr>
            <a:r>
              <a:rPr lang="en-US" sz="1800" dirty="0" smtClean="0"/>
              <a:t>Purchase </a:t>
            </a:r>
            <a:r>
              <a:rPr lang="en-US" sz="1800" dirty="0"/>
              <a:t>goods for the </a:t>
            </a:r>
            <a:r>
              <a:rPr lang="en-US" sz="1800" dirty="0" smtClean="0"/>
              <a:t>department.  </a:t>
            </a:r>
          </a:p>
          <a:p>
            <a:pPr marL="342900" indent="-342900" algn="l">
              <a:spcBef>
                <a:spcPct val="50000"/>
              </a:spcBef>
              <a:buFont typeface="+mj-lt"/>
              <a:buAutoNum type="arabicPeriod"/>
              <a:defRPr/>
            </a:pPr>
            <a:r>
              <a:rPr lang="en-US" sz="1800" dirty="0" smtClean="0"/>
              <a:t>Pull your p-card </a:t>
            </a:r>
            <a:r>
              <a:rPr lang="en-US" sz="1800" dirty="0"/>
              <a:t>statement on a monthly </a:t>
            </a:r>
            <a:r>
              <a:rPr lang="en-US" sz="1800" dirty="0" smtClean="0"/>
              <a:t>basis from US Bank’s Access Online</a:t>
            </a:r>
            <a:endParaRPr lang="en-US" sz="1800" dirty="0"/>
          </a:p>
          <a:p>
            <a:pPr marL="342900" indent="-342900" algn="l">
              <a:spcBef>
                <a:spcPct val="50000"/>
              </a:spcBef>
              <a:buFont typeface="+mj-lt"/>
              <a:buAutoNum type="arabicPeriod"/>
              <a:defRPr/>
            </a:pPr>
            <a:r>
              <a:rPr lang="en-US" sz="1800" dirty="0" smtClean="0"/>
              <a:t>Match statements </a:t>
            </a:r>
            <a:r>
              <a:rPr lang="en-US" sz="1800" dirty="0"/>
              <a:t>to receipts </a:t>
            </a:r>
          </a:p>
          <a:p>
            <a:pPr marL="342900" indent="-342900" algn="l">
              <a:spcBef>
                <a:spcPct val="50000"/>
              </a:spcBef>
              <a:buFont typeface="+mj-lt"/>
              <a:buAutoNum type="arabicPeriod"/>
              <a:defRPr/>
            </a:pPr>
            <a:r>
              <a:rPr lang="en-US" sz="1800" dirty="0" smtClean="0"/>
              <a:t>Maintain </a:t>
            </a:r>
            <a:r>
              <a:rPr lang="en-US" sz="1800" dirty="0"/>
              <a:t>the documentation for Internal Audit. </a:t>
            </a:r>
          </a:p>
          <a:p>
            <a:pPr marL="342900" indent="-342900" algn="l">
              <a:spcBef>
                <a:spcPct val="50000"/>
              </a:spcBef>
              <a:buFont typeface="+mj-lt"/>
              <a:buAutoNum type="arabicPeriod"/>
              <a:defRPr/>
            </a:pPr>
            <a:r>
              <a:rPr lang="en-US" sz="1800" dirty="0" smtClean="0"/>
              <a:t>Monitor your </a:t>
            </a:r>
            <a:r>
              <a:rPr lang="en-US" sz="1800" dirty="0"/>
              <a:t>p-card activity on a regular basis. </a:t>
            </a:r>
          </a:p>
          <a:p>
            <a:pPr marL="342900" indent="-342900" algn="l">
              <a:spcBef>
                <a:spcPct val="50000"/>
              </a:spcBef>
              <a:buFont typeface="+mj-lt"/>
              <a:buAutoNum type="arabicPeriod"/>
              <a:defRPr/>
            </a:pPr>
            <a:r>
              <a:rPr lang="en-US" sz="1800" dirty="0" smtClean="0"/>
              <a:t>Inform the P-2 or your supervisor of any missing receipts and document it. </a:t>
            </a:r>
          </a:p>
          <a:p>
            <a:pPr marL="342900" indent="-342900" algn="l">
              <a:spcBef>
                <a:spcPct val="50000"/>
              </a:spcBef>
              <a:buFont typeface="+mj-lt"/>
              <a:buAutoNum type="arabicPeriod"/>
              <a:defRPr/>
            </a:pPr>
            <a:r>
              <a:rPr lang="en-US" sz="1800" dirty="0" smtClean="0"/>
              <a:t>Turn your card </a:t>
            </a:r>
            <a:r>
              <a:rPr lang="en-US" sz="1800" dirty="0"/>
              <a:t>i</a:t>
            </a:r>
            <a:r>
              <a:rPr lang="en-US" sz="1800" dirty="0" smtClean="0"/>
              <a:t>n on the last day of employment</a:t>
            </a:r>
            <a:endParaRPr lang="en-US" sz="1800" dirty="0"/>
          </a:p>
          <a:p>
            <a:pPr algn="l">
              <a:spcBef>
                <a:spcPct val="50000"/>
              </a:spcBef>
              <a:defRPr/>
            </a:pPr>
            <a:endParaRPr lang="en-US" dirty="0">
              <a:effectLst>
                <a:outerShdw blurRad="38100" dist="38100" dir="2700000" algn="tl">
                  <a:srgbClr val="C0C0C0"/>
                </a:outerShdw>
              </a:effectLst>
            </a:endParaRPr>
          </a:p>
        </p:txBody>
      </p:sp>
      <p:pic>
        <p:nvPicPr>
          <p:cNvPr id="5" name="Picture 4" descr="C:\Users\MCCLAYCE\AppData\Local\Microsoft\Windows\Temporary Internet Files\Content.IE5\0JAOSPP2\job-cost-accounting-software[1].png"/>
          <p:cNvPicPr/>
          <p:nvPr/>
        </p:nvPicPr>
        <p:blipFill>
          <a:blip r:embed="rId3">
            <a:extLst>
              <a:ext uri="{28A0092B-C50C-407E-A947-70E740481C1C}">
                <a14:useLocalDpi xmlns:a14="http://schemas.microsoft.com/office/drawing/2010/main" val="0"/>
              </a:ext>
            </a:extLst>
          </a:blip>
          <a:srcRect/>
          <a:stretch>
            <a:fillRect/>
          </a:stretch>
        </p:blipFill>
        <p:spPr bwMode="auto">
          <a:xfrm>
            <a:off x="7848600" y="876933"/>
            <a:ext cx="990600" cy="1446530"/>
          </a:xfrm>
          <a:prstGeom prst="rect">
            <a:avLst/>
          </a:prstGeom>
          <a:noFill/>
          <a:ln>
            <a:noFill/>
          </a:ln>
        </p:spPr>
      </p:pic>
    </p:spTree>
    <p:extLst>
      <p:ext uri="{BB962C8B-B14F-4D97-AF65-F5344CB8AC3E}">
        <p14:creationId xmlns:p14="http://schemas.microsoft.com/office/powerpoint/2010/main" val="788367115"/>
      </p:ext>
    </p:extLst>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p:txBody>
          <a:bodyPr/>
          <a:lstStyle/>
          <a:p>
            <a:pPr eaLnBrk="1" hangingPunct="1">
              <a:defRPr/>
            </a:pPr>
            <a:r>
              <a:rPr lang="en-GB" dirty="0" smtClean="0">
                <a:solidFill>
                  <a:srgbClr val="993300"/>
                </a:solidFill>
                <a:effectLst>
                  <a:outerShdw blurRad="38100" dist="38100" dir="2700000" algn="tl">
                    <a:srgbClr val="C0C0C0"/>
                  </a:outerShdw>
                </a:effectLst>
              </a:rPr>
              <a:t>Purchasing Goods and Services</a:t>
            </a:r>
          </a:p>
        </p:txBody>
      </p:sp>
      <p:sp>
        <p:nvSpPr>
          <p:cNvPr id="31" name="Rectangle 30"/>
          <p:cNvSpPr/>
          <p:nvPr/>
        </p:nvSpPr>
        <p:spPr>
          <a:xfrm>
            <a:off x="152400" y="-8305799"/>
            <a:ext cx="9525000" cy="438582"/>
          </a:xfrm>
          <a:prstGeom prst="rect">
            <a:avLst/>
          </a:prstGeom>
        </p:spPr>
        <p:txBody>
          <a:bodyPr wrap="square">
            <a:spAutoFit/>
          </a:bodyPr>
          <a:lstStyle/>
          <a:p>
            <a:pPr algn="l">
              <a:spcBef>
                <a:spcPct val="50000"/>
              </a:spcBef>
              <a:buFont typeface="Arial" pitchFamily="34" charset="0"/>
              <a:buChar char="•"/>
              <a:defRPr/>
            </a:pPr>
            <a:endParaRPr lang="en-US" sz="900" dirty="0" smtClean="0">
              <a:effectLst>
                <a:outerShdw blurRad="38100" dist="38100" dir="2700000" algn="tl">
                  <a:srgbClr val="C0C0C0"/>
                </a:outerShdw>
              </a:effectLst>
            </a:endParaRPr>
          </a:p>
          <a:p>
            <a:pPr algn="ctr">
              <a:spcBef>
                <a:spcPct val="50000"/>
              </a:spcBef>
              <a:defRPr/>
            </a:pPr>
            <a:r>
              <a:rPr lang="en-US" sz="900" dirty="0" smtClean="0">
                <a:solidFill>
                  <a:srgbClr val="990000"/>
                </a:solidFill>
                <a:effectLst>
                  <a:outerShdw blurRad="38100" dist="38100" dir="2700000" algn="tl">
                    <a:srgbClr val="C0C0C0"/>
                  </a:outerShdw>
                </a:effectLst>
              </a:rPr>
              <a:t> </a:t>
            </a:r>
            <a:endParaRPr lang="en-US" sz="900" dirty="0">
              <a:solidFill>
                <a:srgbClr val="990000"/>
              </a:solidFill>
              <a:effectLst>
                <a:outerShdw blurRad="38100" dist="38100" dir="2700000" algn="tl">
                  <a:srgbClr val="C0C0C0"/>
                </a:outerShdw>
              </a:effectLst>
            </a:endParaRPr>
          </a:p>
        </p:txBody>
      </p:sp>
      <p:sp>
        <p:nvSpPr>
          <p:cNvPr id="2" name="Rectangle 1"/>
          <p:cNvSpPr/>
          <p:nvPr/>
        </p:nvSpPr>
        <p:spPr>
          <a:xfrm>
            <a:off x="685800" y="1066800"/>
            <a:ext cx="8305800" cy="4801314"/>
          </a:xfrm>
          <a:prstGeom prst="rect">
            <a:avLst/>
          </a:prstGeom>
        </p:spPr>
        <p:txBody>
          <a:bodyPr wrap="square">
            <a:spAutoFit/>
          </a:bodyPr>
          <a:lstStyle/>
          <a:p>
            <a:pPr algn="ctr"/>
            <a:r>
              <a:rPr lang="en-US" dirty="0"/>
              <a:t>The Advantages of Using Contracted </a:t>
            </a:r>
            <a:r>
              <a:rPr lang="en-US" dirty="0" smtClean="0"/>
              <a:t>Suppliers</a:t>
            </a:r>
          </a:p>
          <a:p>
            <a:pPr algn="ctr"/>
            <a:r>
              <a:rPr lang="en-US" dirty="0" smtClean="0"/>
              <a:t>You </a:t>
            </a:r>
            <a:r>
              <a:rPr lang="en-US" dirty="0"/>
              <a:t>should be using BC’s contracted suppliers whenever possible.  </a:t>
            </a:r>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r>
              <a:rPr lang="en-US" dirty="0" smtClean="0"/>
              <a:t>They </a:t>
            </a:r>
            <a:r>
              <a:rPr lang="en-US" dirty="0"/>
              <a:t>do not charge tax since they already have the ST5 and ST2 certificates.</a:t>
            </a:r>
          </a:p>
          <a:p>
            <a:pPr marL="342900" indent="-342900" algn="l">
              <a:buFont typeface="Arial" panose="020B0604020202020204" pitchFamily="34" charset="0"/>
              <a:buChar char="•"/>
            </a:pPr>
            <a:r>
              <a:rPr lang="en-US" dirty="0"/>
              <a:t>They have passed the University’s vetting and have proper insurances, sustainability requirements , safe-driving records, etc.</a:t>
            </a:r>
          </a:p>
          <a:p>
            <a:pPr marL="342900" indent="-342900" algn="l">
              <a:buFont typeface="Arial" panose="020B0604020202020204" pitchFamily="34" charset="0"/>
              <a:buChar char="•"/>
            </a:pPr>
            <a:r>
              <a:rPr lang="en-US" dirty="0"/>
              <a:t>The suppliers have won competitive, fair bids and were chosen according to best value and pricing. </a:t>
            </a:r>
          </a:p>
          <a:p>
            <a:pPr algn="l"/>
            <a:endParaRPr lang="en-US" sz="1800" dirty="0"/>
          </a:p>
          <a:p>
            <a:pPr algn="l"/>
            <a:endParaRPr lang="en-US" dirty="0"/>
          </a:p>
        </p:txBody>
      </p:sp>
      <p:pic>
        <p:nvPicPr>
          <p:cNvPr id="6" name="Picture 5" descr="C:\Users\MCCLAYCE\AppData\Local\Microsoft\Windows\Temporary Internet Files\Content.IE5\VWH3JAFR\solve-problems[1].jpg"/>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828800"/>
            <a:ext cx="1600200" cy="721995"/>
          </a:xfrm>
          <a:prstGeom prst="rect">
            <a:avLst/>
          </a:prstGeom>
          <a:noFill/>
          <a:ln>
            <a:noFill/>
          </a:ln>
        </p:spPr>
      </p:pic>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p:txBody>
          <a:bodyPr/>
          <a:lstStyle/>
          <a:p>
            <a:pPr eaLnBrk="1" hangingPunct="1">
              <a:defRPr/>
            </a:pPr>
            <a:r>
              <a:rPr lang="en-GB" dirty="0" smtClean="0">
                <a:solidFill>
                  <a:srgbClr val="993300"/>
                </a:solidFill>
                <a:effectLst>
                  <a:outerShdw blurRad="38100" dist="38100" dir="2700000" algn="tl">
                    <a:srgbClr val="C0C0C0"/>
                  </a:outerShdw>
                </a:effectLst>
              </a:rPr>
              <a:t>Purchasing Goods and Services</a:t>
            </a:r>
          </a:p>
        </p:txBody>
      </p:sp>
      <p:sp>
        <p:nvSpPr>
          <p:cNvPr id="31" name="Rectangle 30"/>
          <p:cNvSpPr/>
          <p:nvPr/>
        </p:nvSpPr>
        <p:spPr>
          <a:xfrm>
            <a:off x="152400" y="-8305799"/>
            <a:ext cx="9525000" cy="438582"/>
          </a:xfrm>
          <a:prstGeom prst="rect">
            <a:avLst/>
          </a:prstGeom>
        </p:spPr>
        <p:txBody>
          <a:bodyPr wrap="square">
            <a:spAutoFit/>
          </a:bodyPr>
          <a:lstStyle/>
          <a:p>
            <a:pPr algn="l">
              <a:spcBef>
                <a:spcPct val="50000"/>
              </a:spcBef>
              <a:buFont typeface="Arial" pitchFamily="34" charset="0"/>
              <a:buChar char="•"/>
              <a:defRPr/>
            </a:pPr>
            <a:endParaRPr lang="en-US" sz="900" dirty="0" smtClean="0">
              <a:effectLst>
                <a:outerShdw blurRad="38100" dist="38100" dir="2700000" algn="tl">
                  <a:srgbClr val="C0C0C0"/>
                </a:outerShdw>
              </a:effectLst>
            </a:endParaRPr>
          </a:p>
          <a:p>
            <a:pPr algn="ctr">
              <a:spcBef>
                <a:spcPct val="50000"/>
              </a:spcBef>
              <a:defRPr/>
            </a:pPr>
            <a:r>
              <a:rPr lang="en-US" sz="900" dirty="0" smtClean="0">
                <a:solidFill>
                  <a:srgbClr val="990000"/>
                </a:solidFill>
                <a:effectLst>
                  <a:outerShdw blurRad="38100" dist="38100" dir="2700000" algn="tl">
                    <a:srgbClr val="C0C0C0"/>
                  </a:outerShdw>
                </a:effectLst>
              </a:rPr>
              <a:t> </a:t>
            </a:r>
            <a:endParaRPr lang="en-US" sz="900" dirty="0">
              <a:solidFill>
                <a:srgbClr val="990000"/>
              </a:solidFill>
              <a:effectLst>
                <a:outerShdw blurRad="38100" dist="38100" dir="2700000" algn="tl">
                  <a:srgbClr val="C0C0C0"/>
                </a:outerShdw>
              </a:effectLst>
            </a:endParaRPr>
          </a:p>
        </p:txBody>
      </p:sp>
      <p:sp>
        <p:nvSpPr>
          <p:cNvPr id="2" name="Rectangle 1"/>
          <p:cNvSpPr/>
          <p:nvPr/>
        </p:nvSpPr>
        <p:spPr>
          <a:xfrm>
            <a:off x="457200" y="1066800"/>
            <a:ext cx="8534400" cy="738664"/>
          </a:xfrm>
          <a:prstGeom prst="rect">
            <a:avLst/>
          </a:prstGeom>
        </p:spPr>
        <p:txBody>
          <a:bodyPr wrap="square">
            <a:spAutoFit/>
          </a:bodyPr>
          <a:lstStyle/>
          <a:p>
            <a:pPr algn="l"/>
            <a:endParaRPr lang="en-US" sz="1800" dirty="0"/>
          </a:p>
          <a:p>
            <a:pPr algn="l"/>
            <a:endParaRPr lang="en-US" dirty="0"/>
          </a:p>
        </p:txBody>
      </p:sp>
      <p:sp>
        <p:nvSpPr>
          <p:cNvPr id="5" name="Rectangle 4"/>
          <p:cNvSpPr/>
          <p:nvPr/>
        </p:nvSpPr>
        <p:spPr>
          <a:xfrm>
            <a:off x="838200" y="1101818"/>
            <a:ext cx="7696200" cy="10941457"/>
          </a:xfrm>
          <a:prstGeom prst="rect">
            <a:avLst/>
          </a:prstGeom>
        </p:spPr>
        <p:txBody>
          <a:bodyPr wrap="square">
            <a:spAutoFit/>
          </a:bodyPr>
          <a:lstStyle/>
          <a:p>
            <a:pPr algn="ctr">
              <a:spcBef>
                <a:spcPct val="50000"/>
              </a:spcBef>
              <a:defRPr/>
            </a:pPr>
            <a:r>
              <a:rPr lang="en-US" dirty="0" smtClean="0"/>
              <a:t>Popular Contracted Suppliers (for orders under $5000.00)</a:t>
            </a:r>
          </a:p>
          <a:p>
            <a:pPr algn="l">
              <a:spcBef>
                <a:spcPct val="50000"/>
              </a:spcBef>
              <a:defRPr/>
            </a:pPr>
            <a:r>
              <a:rPr lang="en-US" sz="1800" dirty="0" smtClean="0"/>
              <a:t>Promotional Items: Caliber Logo</a:t>
            </a:r>
          </a:p>
          <a:p>
            <a:pPr algn="l">
              <a:spcBef>
                <a:spcPct val="50000"/>
              </a:spcBef>
              <a:defRPr/>
            </a:pPr>
            <a:r>
              <a:rPr lang="en-US" sz="1800" dirty="0" smtClean="0"/>
              <a:t>Bottled Water: Belmont Springs</a:t>
            </a:r>
          </a:p>
          <a:p>
            <a:pPr algn="l">
              <a:spcBef>
                <a:spcPct val="50000"/>
              </a:spcBef>
              <a:defRPr/>
            </a:pPr>
            <a:r>
              <a:rPr lang="en-US" sz="1800" dirty="0" smtClean="0"/>
              <a:t>Business Cards: Eagle Print Services</a:t>
            </a:r>
          </a:p>
          <a:p>
            <a:pPr algn="l">
              <a:spcBef>
                <a:spcPct val="50000"/>
              </a:spcBef>
              <a:defRPr/>
            </a:pPr>
            <a:r>
              <a:rPr lang="en-US" sz="1800" dirty="0" smtClean="0"/>
              <a:t>Coffee and Coffee Supplies: WB Mason</a:t>
            </a:r>
          </a:p>
          <a:p>
            <a:pPr algn="l">
              <a:spcBef>
                <a:spcPct val="50000"/>
              </a:spcBef>
              <a:defRPr/>
            </a:pPr>
            <a:r>
              <a:rPr lang="en-US" sz="1800" dirty="0" smtClean="0"/>
              <a:t>Computers: Dell and Apple</a:t>
            </a:r>
          </a:p>
          <a:p>
            <a:pPr algn="l">
              <a:spcBef>
                <a:spcPct val="50000"/>
              </a:spcBef>
              <a:defRPr/>
            </a:pPr>
            <a:r>
              <a:rPr lang="en-US" sz="1800" dirty="0" smtClean="0"/>
              <a:t>Copier Maintenance Agreements: Ricoh</a:t>
            </a:r>
          </a:p>
          <a:p>
            <a:pPr algn="l">
              <a:spcBef>
                <a:spcPct val="50000"/>
              </a:spcBef>
              <a:defRPr/>
            </a:pPr>
            <a:r>
              <a:rPr lang="en-US" sz="1800" dirty="0" smtClean="0"/>
              <a:t>Document Shredding: Shred-It</a:t>
            </a:r>
          </a:p>
          <a:p>
            <a:pPr algn="l">
              <a:spcBef>
                <a:spcPct val="50000"/>
              </a:spcBef>
              <a:defRPr/>
            </a:pPr>
            <a:r>
              <a:rPr lang="en-US" sz="1800" dirty="0" smtClean="0"/>
              <a:t>Office Products: WB Mason</a:t>
            </a:r>
          </a:p>
          <a:p>
            <a:pPr algn="l">
              <a:spcBef>
                <a:spcPct val="50000"/>
              </a:spcBef>
              <a:defRPr/>
            </a:pPr>
            <a:r>
              <a:rPr lang="en-US" sz="1800" dirty="0" smtClean="0"/>
              <a:t>Express Mail: Fed Ex, Ground: UPS, Bulk: JLS </a:t>
            </a:r>
          </a:p>
          <a:p>
            <a:pPr algn="l">
              <a:spcBef>
                <a:spcPct val="50000"/>
              </a:spcBef>
              <a:defRPr/>
            </a:pPr>
            <a:r>
              <a:rPr lang="en-US" sz="1800" dirty="0" smtClean="0"/>
              <a:t>Flowers: Boston City</a:t>
            </a:r>
          </a:p>
          <a:p>
            <a:pPr algn="l">
              <a:spcBef>
                <a:spcPct val="50000"/>
              </a:spcBef>
              <a:defRPr/>
            </a:pPr>
            <a:r>
              <a:rPr lang="en-US" sz="1800" dirty="0" smtClean="0"/>
              <a:t>Furniture: Creative Office Pavilion (formally Office Environments)</a:t>
            </a:r>
          </a:p>
          <a:p>
            <a:pPr algn="l">
              <a:spcBef>
                <a:spcPct val="50000"/>
              </a:spcBef>
              <a:defRPr/>
            </a:pPr>
            <a:endParaRPr lang="en-US" dirty="0"/>
          </a:p>
          <a:p>
            <a:pPr algn="l">
              <a:spcBef>
                <a:spcPct val="50000"/>
              </a:spcBef>
              <a:defRPr/>
            </a:pPr>
            <a:endParaRPr lang="en-US" dirty="0" smtClean="0"/>
          </a:p>
          <a:p>
            <a:pPr algn="l">
              <a:spcBef>
                <a:spcPct val="50000"/>
              </a:spcBef>
              <a:defRPr/>
            </a:pPr>
            <a:endParaRPr lang="en-US" dirty="0" smtClean="0"/>
          </a:p>
          <a:p>
            <a:pPr algn="l">
              <a:spcBef>
                <a:spcPct val="50000"/>
              </a:spcBef>
              <a:defRPr/>
            </a:pPr>
            <a:endParaRPr lang="en-US" dirty="0" smtClean="0"/>
          </a:p>
          <a:p>
            <a:pPr algn="l">
              <a:spcBef>
                <a:spcPct val="50000"/>
              </a:spcBef>
              <a:defRPr/>
            </a:pPr>
            <a:endParaRPr lang="en-US" dirty="0" smtClean="0"/>
          </a:p>
          <a:p>
            <a:pPr algn="l">
              <a:spcBef>
                <a:spcPct val="50000"/>
              </a:spcBef>
              <a:defRPr/>
            </a:pPr>
            <a:endParaRPr lang="en-US" dirty="0" smtClean="0"/>
          </a:p>
          <a:p>
            <a:pPr algn="l">
              <a:spcBef>
                <a:spcPct val="50000"/>
              </a:spcBef>
              <a:defRPr/>
            </a:pPr>
            <a:endParaRPr lang="en-US" b="0" dirty="0">
              <a:effectLst>
                <a:outerShdw blurRad="38100" dist="38100" dir="2700000" algn="tl">
                  <a:srgbClr val="C0C0C0"/>
                </a:outerShdw>
              </a:effectLst>
            </a:endParaRPr>
          </a:p>
          <a:p>
            <a:pPr algn="l">
              <a:spcBef>
                <a:spcPct val="50000"/>
              </a:spcBef>
              <a:defRPr/>
            </a:pPr>
            <a:endParaRPr lang="en-US" dirty="0" smtClean="0"/>
          </a:p>
          <a:p>
            <a:pPr algn="l">
              <a:spcBef>
                <a:spcPct val="50000"/>
              </a:spcBef>
              <a:defRPr/>
            </a:pPr>
            <a:endParaRPr lang="en-US" dirty="0" smtClean="0"/>
          </a:p>
          <a:p>
            <a:pPr algn="l">
              <a:spcBef>
                <a:spcPct val="50000"/>
              </a:spcBef>
              <a:defRPr/>
            </a:pPr>
            <a:endParaRPr lang="en-US" dirty="0"/>
          </a:p>
        </p:txBody>
      </p:sp>
    </p:spTree>
    <p:extLst>
      <p:ext uri="{BB962C8B-B14F-4D97-AF65-F5344CB8AC3E}">
        <p14:creationId xmlns:p14="http://schemas.microsoft.com/office/powerpoint/2010/main" val="1477027168"/>
      </p:ext>
    </p:extLst>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993300"/>
                </a:solidFill>
                <a:effectLst>
                  <a:outerShdw blurRad="38100" dist="38100" dir="2700000" algn="tl">
                    <a:srgbClr val="C0C0C0"/>
                  </a:outerShdw>
                </a:effectLst>
              </a:rPr>
              <a:t>What is allowed on P-card? </a:t>
            </a:r>
            <a:endParaRPr lang="en-US" sz="3200" dirty="0"/>
          </a:p>
        </p:txBody>
      </p:sp>
      <p:sp>
        <p:nvSpPr>
          <p:cNvPr id="4" name="Rectangle 3"/>
          <p:cNvSpPr/>
          <p:nvPr/>
        </p:nvSpPr>
        <p:spPr>
          <a:xfrm>
            <a:off x="838200" y="1101818"/>
            <a:ext cx="7696200" cy="9325630"/>
          </a:xfrm>
          <a:prstGeom prst="rect">
            <a:avLst/>
          </a:prstGeom>
        </p:spPr>
        <p:txBody>
          <a:bodyPr wrap="square">
            <a:spAutoFit/>
          </a:bodyPr>
          <a:lstStyle/>
          <a:p>
            <a:pPr algn="l">
              <a:spcBef>
                <a:spcPct val="50000"/>
              </a:spcBef>
              <a:defRPr/>
            </a:pPr>
            <a:r>
              <a:rPr lang="en-US" dirty="0" smtClean="0"/>
              <a:t>Before you buy goods for your department you must know what is allowed and what is not allowed on p-card. Basically, </a:t>
            </a:r>
            <a:r>
              <a:rPr lang="en-US" u="sng" dirty="0" smtClean="0"/>
              <a:t>any</a:t>
            </a:r>
            <a:r>
              <a:rPr lang="en-US" dirty="0" smtClean="0"/>
              <a:t> goods or services for your department under $5000.00 </a:t>
            </a:r>
            <a:r>
              <a:rPr lang="en-US" u="sng" dirty="0" smtClean="0"/>
              <a:t>except</a:t>
            </a:r>
            <a:r>
              <a:rPr lang="en-US" b="0" dirty="0" smtClean="0"/>
              <a:t> </a:t>
            </a:r>
            <a:r>
              <a:rPr lang="en-US" dirty="0" smtClean="0"/>
              <a:t>the following:</a:t>
            </a:r>
          </a:p>
          <a:p>
            <a:pPr marL="342900" indent="-342900" algn="l">
              <a:spcBef>
                <a:spcPct val="50000"/>
              </a:spcBef>
              <a:buFont typeface="Arial" panose="020B0604020202020204" pitchFamily="34" charset="0"/>
              <a:buChar char="•"/>
              <a:defRPr/>
            </a:pPr>
            <a:r>
              <a:rPr lang="en-US" dirty="0" smtClean="0"/>
              <a:t>Travel and entertainment related expenses (airlines, hotels, duck-tours, cruises, car rentals, parking fees, restaurants,  theaters, museums, BC Club, taxis, subways, gas, etc.)</a:t>
            </a:r>
          </a:p>
          <a:p>
            <a:pPr marL="342900" indent="-342900" algn="l">
              <a:spcBef>
                <a:spcPct val="50000"/>
              </a:spcBef>
              <a:buFont typeface="Arial" panose="020B0604020202020204" pitchFamily="34" charset="0"/>
              <a:buChar char="•"/>
              <a:defRPr/>
            </a:pPr>
            <a:r>
              <a:rPr lang="en-US" dirty="0" smtClean="0"/>
              <a:t>Alcohol			</a:t>
            </a:r>
          </a:p>
          <a:p>
            <a:pPr marL="342900" indent="-342900" algn="l">
              <a:spcBef>
                <a:spcPct val="50000"/>
              </a:spcBef>
              <a:buFont typeface="Arial" panose="020B0604020202020204" pitchFamily="34" charset="0"/>
              <a:buChar char="•"/>
              <a:defRPr/>
            </a:pPr>
            <a:r>
              <a:rPr lang="en-US" dirty="0" smtClean="0"/>
              <a:t>Animals</a:t>
            </a:r>
          </a:p>
          <a:p>
            <a:pPr marL="342900" indent="-342900" algn="l">
              <a:spcBef>
                <a:spcPct val="50000"/>
              </a:spcBef>
              <a:buFont typeface="Arial" panose="020B0604020202020204" pitchFamily="34" charset="0"/>
              <a:buChar char="•"/>
              <a:defRPr/>
            </a:pPr>
            <a:r>
              <a:rPr lang="en-US" dirty="0" smtClean="0"/>
              <a:t>Firearms and ammunition </a:t>
            </a:r>
          </a:p>
          <a:p>
            <a:pPr marL="342900" indent="-342900" algn="l">
              <a:spcBef>
                <a:spcPct val="50000"/>
              </a:spcBef>
              <a:buFont typeface="Arial" panose="020B0604020202020204" pitchFamily="34" charset="0"/>
              <a:buChar char="•"/>
              <a:defRPr/>
            </a:pPr>
            <a:r>
              <a:rPr lang="en-US" dirty="0" smtClean="0"/>
              <a:t>Cell phones </a:t>
            </a:r>
          </a:p>
          <a:p>
            <a:pPr marL="342900" indent="-342900" algn="l">
              <a:spcBef>
                <a:spcPct val="50000"/>
              </a:spcBef>
              <a:buFont typeface="Arial" panose="020B0604020202020204" pitchFamily="34" charset="0"/>
              <a:buChar char="•"/>
              <a:defRPr/>
            </a:pPr>
            <a:endParaRPr lang="en-US" dirty="0" smtClean="0"/>
          </a:p>
          <a:p>
            <a:pPr marL="342900" indent="-342900" algn="l">
              <a:spcBef>
                <a:spcPct val="50000"/>
              </a:spcBef>
              <a:buFont typeface="Arial" panose="020B0604020202020204" pitchFamily="34" charset="0"/>
              <a:buChar char="•"/>
              <a:defRPr/>
            </a:pPr>
            <a:endParaRPr lang="en-US" dirty="0" smtClean="0"/>
          </a:p>
          <a:p>
            <a:pPr algn="l">
              <a:spcBef>
                <a:spcPct val="50000"/>
              </a:spcBef>
              <a:defRPr/>
            </a:pPr>
            <a:endParaRPr lang="en-US" dirty="0" smtClean="0"/>
          </a:p>
          <a:p>
            <a:pPr algn="l">
              <a:spcBef>
                <a:spcPct val="50000"/>
              </a:spcBef>
              <a:defRPr/>
            </a:pPr>
            <a:endParaRPr lang="en-US" b="0" dirty="0">
              <a:effectLst>
                <a:outerShdw blurRad="38100" dist="38100" dir="2700000" algn="tl">
                  <a:srgbClr val="C0C0C0"/>
                </a:outerShdw>
              </a:effectLst>
            </a:endParaRPr>
          </a:p>
          <a:p>
            <a:pPr algn="l">
              <a:spcBef>
                <a:spcPct val="50000"/>
              </a:spcBef>
              <a:defRPr/>
            </a:pPr>
            <a:endParaRPr lang="en-US" dirty="0" smtClean="0"/>
          </a:p>
          <a:p>
            <a:pPr algn="l">
              <a:spcBef>
                <a:spcPct val="50000"/>
              </a:spcBef>
              <a:defRPr/>
            </a:pPr>
            <a:endParaRPr lang="en-US" dirty="0" smtClean="0"/>
          </a:p>
          <a:p>
            <a:pPr algn="l">
              <a:spcBef>
                <a:spcPct val="50000"/>
              </a:spcBef>
              <a:defRPr/>
            </a:pPr>
            <a:endParaRPr lang="en-US" dirty="0"/>
          </a:p>
        </p:txBody>
      </p:sp>
      <p:pic>
        <p:nvPicPr>
          <p:cNvPr id="5" name="Picture 4" descr="C:\Users\MCCLAYCE\AppData\Local\Microsoft\Windows\Temporary Internet Files\Content.IE5\R3HMIYM1\alcohol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4495800"/>
            <a:ext cx="914400" cy="401003"/>
          </a:xfrm>
          <a:prstGeom prst="rect">
            <a:avLst/>
          </a:prstGeom>
          <a:noFill/>
          <a:ln>
            <a:noFill/>
          </a:ln>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111" y="4953000"/>
            <a:ext cx="5715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Users\MCCLAYCE\AppData\Local\Microsoft\Windows\Temporary Internet Files\Content.IE5\R3HMIYM1\No_guns.svg[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5241131"/>
            <a:ext cx="732790" cy="732790"/>
          </a:xfrm>
          <a:prstGeom prst="rect">
            <a:avLst/>
          </a:prstGeom>
          <a:noFill/>
          <a:ln>
            <a:noFill/>
          </a:ln>
        </p:spPr>
      </p:pic>
      <p:pic>
        <p:nvPicPr>
          <p:cNvPr id="8" name="Picture 7" descr="C:\Users\MCCLAYCE\AppData\Local\Microsoft\Windows\Temporary Internet Files\Content.IE5\R3HMIYM1\cell-phone-6676-large[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5960745"/>
            <a:ext cx="362585" cy="897255"/>
          </a:xfrm>
          <a:prstGeom prst="rect">
            <a:avLst/>
          </a:prstGeom>
          <a:noFill/>
          <a:ln>
            <a:noFill/>
          </a:ln>
        </p:spPr>
      </p:pic>
      <p:pic>
        <p:nvPicPr>
          <p:cNvPr id="9" name="Picture 8" descr="C:\Users\MCCLAYCE\AppData\Local\Microsoft\Windows\Temporary Internet Files\Content.IE5\R3HMIYM1\travel-on-plane[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33931" y="2590800"/>
            <a:ext cx="760279" cy="621030"/>
          </a:xfrm>
          <a:prstGeom prst="rect">
            <a:avLst/>
          </a:prstGeom>
          <a:noFill/>
          <a:ln>
            <a:noFill/>
          </a:ln>
        </p:spPr>
      </p:pic>
    </p:spTree>
    <p:extLst>
      <p:ext uri="{BB962C8B-B14F-4D97-AF65-F5344CB8AC3E}">
        <p14:creationId xmlns:p14="http://schemas.microsoft.com/office/powerpoint/2010/main" val="3886779211"/>
      </p:ext>
    </p:extLst>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3521" name="Rectangle 33"/>
          <p:cNvSpPr>
            <a:spLocks noGrp="1" noChangeArrowheads="1"/>
          </p:cNvSpPr>
          <p:nvPr>
            <p:ph type="title"/>
          </p:nvPr>
        </p:nvSpPr>
        <p:spPr/>
        <p:txBody>
          <a:bodyPr/>
          <a:lstStyle/>
          <a:p>
            <a:pPr eaLnBrk="1" hangingPunct="1">
              <a:defRPr/>
            </a:pPr>
            <a:r>
              <a:rPr lang="en-GB" sz="4000" dirty="0" smtClean="0">
                <a:solidFill>
                  <a:srgbClr val="993300"/>
                </a:solidFill>
                <a:effectLst>
                  <a:outerShdw blurRad="38100" dist="38100" dir="2700000" algn="tl">
                    <a:srgbClr val="C0C0C0"/>
                  </a:outerShdw>
                </a:effectLst>
              </a:rPr>
              <a:t>Not allowed on p-card </a:t>
            </a:r>
          </a:p>
        </p:txBody>
      </p:sp>
      <p:sp>
        <p:nvSpPr>
          <p:cNvPr id="3" name="Content Placeholder 2"/>
          <p:cNvSpPr>
            <a:spLocks noGrp="1"/>
          </p:cNvSpPr>
          <p:nvPr>
            <p:ph idx="1"/>
          </p:nvPr>
        </p:nvSpPr>
        <p:spPr>
          <a:xfrm>
            <a:off x="762000" y="1143000"/>
            <a:ext cx="8382000" cy="5200418"/>
          </a:xfrm>
        </p:spPr>
        <p:txBody>
          <a:bodyPr/>
          <a:lstStyle/>
          <a:p>
            <a:endParaRPr lang="en-US" sz="2800" dirty="0" smtClean="0">
              <a:latin typeface="+mj-lt"/>
            </a:endParaRPr>
          </a:p>
          <a:p>
            <a:r>
              <a:rPr lang="en-US" sz="2800" dirty="0" smtClean="0">
                <a:latin typeface="+mj-lt"/>
              </a:rPr>
              <a:t>Prescription drugs</a:t>
            </a:r>
          </a:p>
          <a:p>
            <a:r>
              <a:rPr lang="en-US" sz="2800" dirty="0" smtClean="0">
                <a:latin typeface="+mj-lt"/>
              </a:rPr>
              <a:t>Radioactive and hazardous materials </a:t>
            </a:r>
          </a:p>
          <a:p>
            <a:r>
              <a:rPr lang="en-US" sz="2800" dirty="0" smtClean="0">
                <a:latin typeface="+mj-lt"/>
              </a:rPr>
              <a:t>Consulting and other Professional Services</a:t>
            </a:r>
          </a:p>
          <a:p>
            <a:r>
              <a:rPr lang="en-US" sz="2800" dirty="0" smtClean="0">
                <a:latin typeface="+mj-lt"/>
              </a:rPr>
              <a:t>Any payments to individuals</a:t>
            </a:r>
          </a:p>
          <a:p>
            <a:r>
              <a:rPr lang="en-US" sz="2800" dirty="0" smtClean="0">
                <a:latin typeface="+mj-lt"/>
              </a:rPr>
              <a:t>Gift cards and Certificates for Employees or Gift cards over 75.00 for non-employees</a:t>
            </a:r>
          </a:p>
          <a:p>
            <a:r>
              <a:rPr lang="en-US" sz="2800" dirty="0" smtClean="0">
                <a:latin typeface="+mj-lt"/>
              </a:rPr>
              <a:t>Personal purchases</a:t>
            </a:r>
          </a:p>
          <a:p>
            <a:r>
              <a:rPr lang="en-US" sz="2800" dirty="0" smtClean="0">
                <a:latin typeface="+mj-lt"/>
              </a:rPr>
              <a:t>Construction and renovation</a:t>
            </a:r>
          </a:p>
          <a:p>
            <a:r>
              <a:rPr lang="en-US" sz="2800" dirty="0" smtClean="0">
                <a:latin typeface="+mj-lt"/>
              </a:rPr>
              <a:t>Purchases over $5000.00</a:t>
            </a:r>
          </a:p>
          <a:p>
            <a:endParaRPr lang="en-US" sz="2800" dirty="0">
              <a:latin typeface="+mj-lt"/>
            </a:endParaRPr>
          </a:p>
        </p:txBody>
      </p:sp>
      <p:sp>
        <p:nvSpPr>
          <p:cNvPr id="7172" name="Rectangle 34"/>
          <p:cNvSpPr>
            <a:spLocks noChangeArrowheads="1"/>
          </p:cNvSpPr>
          <p:nvPr/>
        </p:nvSpPr>
        <p:spPr bwMode="auto">
          <a:xfrm>
            <a:off x="1219200" y="3871913"/>
            <a:ext cx="6705600" cy="2528887"/>
          </a:xfrm>
          <a:prstGeom prst="rect">
            <a:avLst/>
          </a:prstGeom>
          <a:noFill/>
          <a:ln w="9525" algn="ctr">
            <a:noFill/>
            <a:miter lim="800000"/>
            <a:headEnd/>
            <a:tailEnd/>
          </a:ln>
        </p:spPr>
        <p:txBody>
          <a:bodyPr/>
          <a:lstStyle/>
          <a:p>
            <a:pPr marL="1036638" lvl="1" indent="-579438" algn="l">
              <a:spcBef>
                <a:spcPct val="20000"/>
              </a:spcBef>
              <a:buFontTx/>
              <a:buChar char="–"/>
            </a:pPr>
            <a:endParaRPr lang="en-US" b="0"/>
          </a:p>
          <a:p>
            <a:pPr marL="1036638" lvl="1" indent="-579438" algn="l">
              <a:spcBef>
                <a:spcPct val="20000"/>
              </a:spcBef>
              <a:buFontTx/>
              <a:buChar char="–"/>
            </a:pPr>
            <a:endParaRPr lang="en-US" b="0"/>
          </a:p>
        </p:txBody>
      </p:sp>
      <p:sp>
        <p:nvSpPr>
          <p:cNvPr id="44" name="Rectangle 43"/>
          <p:cNvSpPr/>
          <p:nvPr/>
        </p:nvSpPr>
        <p:spPr>
          <a:xfrm>
            <a:off x="685800" y="1143000"/>
            <a:ext cx="8229600" cy="707886"/>
          </a:xfrm>
          <a:prstGeom prst="rect">
            <a:avLst/>
          </a:prstGeom>
        </p:spPr>
        <p:txBody>
          <a:bodyPr wrap="square">
            <a:spAutoFit/>
          </a:bodyPr>
          <a:lstStyle/>
          <a:p>
            <a:pPr algn="l"/>
            <a:endParaRPr lang="en-US" sz="1600" dirty="0" smtClean="0"/>
          </a:p>
          <a:p>
            <a:pPr algn="l">
              <a:buFont typeface="Arial" pitchFamily="34" charset="0"/>
              <a:buChar char="•"/>
            </a:pPr>
            <a:endParaRPr lang="en-US" dirty="0" smtClean="0"/>
          </a:p>
        </p:txBody>
      </p:sp>
      <p:pic>
        <p:nvPicPr>
          <p:cNvPr id="6" name="Picture 5" descr="C:\Users\MCCLAYCE\AppData\Local\Microsoft\Windows\Temporary Internet Files\Content.IE5\0JAOSPP2\prescription_bottle[1].gif"/>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371600"/>
            <a:ext cx="813117" cy="873760"/>
          </a:xfrm>
          <a:prstGeom prst="rect">
            <a:avLst/>
          </a:prstGeom>
          <a:noFill/>
          <a:ln>
            <a:noFill/>
          </a:ln>
        </p:spPr>
      </p:pic>
      <p:pic>
        <p:nvPicPr>
          <p:cNvPr id="7" name="Picture 6" descr="C:\Users\MCCLAYCE\AppData\Local\Microsoft\Windows\Temporary Internet Files\Content.IE5\RZW5T0Z4\lgi01a20140113020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1" y="1981200"/>
            <a:ext cx="685800" cy="816446"/>
          </a:xfrm>
          <a:prstGeom prst="rect">
            <a:avLst/>
          </a:prstGeom>
          <a:noFill/>
          <a:ln>
            <a:noFill/>
          </a:ln>
        </p:spPr>
      </p:pic>
      <p:pic>
        <p:nvPicPr>
          <p:cNvPr id="8" name="Picture 7" descr="C:\Users\MCCLAYCE\AppData\Local\Microsoft\Windows\Temporary Internet Files\Content.IE5\VWH3JAFR\7_pasos_para_empezar_una_empresa[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3329146"/>
            <a:ext cx="914400" cy="433546"/>
          </a:xfrm>
          <a:prstGeom prst="rect">
            <a:avLst/>
          </a:prstGeom>
          <a:noFill/>
          <a:ln>
            <a:noFill/>
          </a:ln>
        </p:spPr>
      </p:pic>
      <p:pic>
        <p:nvPicPr>
          <p:cNvPr id="9" name="Picture 8" descr="C:\Users\MCCLAYCE\AppData\Local\Microsoft\Windows\Temporary Internet Files\Content.IE5\0JAOSPP2\Gift-Cards[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1995" y="4267200"/>
            <a:ext cx="1005205" cy="689716"/>
          </a:xfrm>
          <a:prstGeom prst="rect">
            <a:avLst/>
          </a:prstGeom>
          <a:noFill/>
          <a:ln>
            <a:noFill/>
          </a:ln>
        </p:spPr>
      </p:pic>
      <p:pic>
        <p:nvPicPr>
          <p:cNvPr id="10" name="Picture 9" descr="C:\Users\MCCLAYCE\AppData\Local\Microsoft\Windows\Temporary Internet Files\Content.IE5\0JAOSPP2\1252px-Shopping_cart_with_food_clip_art.svg[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4517" y="4612058"/>
            <a:ext cx="609600" cy="608013"/>
          </a:xfrm>
          <a:prstGeom prst="rect">
            <a:avLst/>
          </a:prstGeom>
          <a:noFill/>
          <a:ln>
            <a:noFill/>
          </a:ln>
        </p:spPr>
      </p:pic>
      <p:pic>
        <p:nvPicPr>
          <p:cNvPr id="11" name="Picture 10" descr="C:\Program Files (x86)\Microsoft Office\MEDIA\CAGCAT10\j0199549.wmf"/>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1200" y="5136356"/>
            <a:ext cx="685800" cy="534597"/>
          </a:xfrm>
          <a:prstGeom prst="rect">
            <a:avLst/>
          </a:prstGeom>
          <a:noFill/>
          <a:ln>
            <a:noFill/>
          </a:ln>
        </p:spPr>
      </p:pic>
      <p:pic>
        <p:nvPicPr>
          <p:cNvPr id="12" name="Picture 11" descr="C:\Users\MCCLAYCE\AppData\Local\Microsoft\Windows\Temporary Internet Files\Content.IE5\VWH3JAFR\car-29078_640[1].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61940" y="5670953"/>
            <a:ext cx="1343660" cy="672465"/>
          </a:xfrm>
          <a:prstGeom prst="rect">
            <a:avLst/>
          </a:prstGeom>
          <a:noFill/>
          <a:ln>
            <a:noFill/>
          </a:ln>
        </p:spPr>
      </p:pic>
    </p:spTree>
  </p:cSld>
  <p:clrMapOvr>
    <a:masterClrMapping/>
  </p:clrMapOvr>
  <p:transition>
    <p:blinds/>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7869</TotalTime>
  <Words>1863</Words>
  <Application>Microsoft Office PowerPoint</Application>
  <PresentationFormat>On-screen Show (4:3)</PresentationFormat>
  <Paragraphs>279</Paragraphs>
  <Slides>40</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Default Design</vt:lpstr>
      <vt:lpstr>Document</vt:lpstr>
      <vt:lpstr>PowerPoint Presentation</vt:lpstr>
      <vt:lpstr>Class Purpose</vt:lpstr>
      <vt:lpstr>What is a P-card and why do you have one? </vt:lpstr>
      <vt:lpstr>Background and Benefits to BC</vt:lpstr>
      <vt:lpstr>Your Responsibilities as a Cardholder: </vt:lpstr>
      <vt:lpstr>Purchasing Goods and Services</vt:lpstr>
      <vt:lpstr>Purchasing Goods and Services</vt:lpstr>
      <vt:lpstr>What is allowed on P-card? </vt:lpstr>
      <vt:lpstr>Not allowed on p-card </vt:lpstr>
      <vt:lpstr>What receipts is the cardholder required to save? </vt:lpstr>
      <vt:lpstr>*Receipts for Level 3 Suppliers</vt:lpstr>
      <vt:lpstr>How long are receipts held?</vt:lpstr>
      <vt:lpstr>Reconciliation and Access-on-line</vt:lpstr>
      <vt:lpstr>THE CARDHOLDER: Pulling a statement from US Bank</vt:lpstr>
      <vt:lpstr>Cardholder: US Bank Statements</vt:lpstr>
      <vt:lpstr>Reconciled P-cards</vt:lpstr>
      <vt:lpstr>Separation of Duties Alert !</vt:lpstr>
      <vt:lpstr>Checking real-time balances</vt:lpstr>
      <vt:lpstr>Checking real-time balances</vt:lpstr>
      <vt:lpstr>Checking real-time balances</vt:lpstr>
      <vt:lpstr>Checking real-time balances</vt:lpstr>
      <vt:lpstr>Looking at pending transactions and declines</vt:lpstr>
      <vt:lpstr>Looking at pending transactions and declines</vt:lpstr>
      <vt:lpstr>Looking at pending transactions and declines</vt:lpstr>
      <vt:lpstr>Looking at pending transactions and declines</vt:lpstr>
      <vt:lpstr>Looking at pending transactions and declines</vt:lpstr>
      <vt:lpstr>Looking at pending transactions and declines</vt:lpstr>
      <vt:lpstr>Looking at pending transactions and declines</vt:lpstr>
      <vt:lpstr>   Looking at pending transactions and declines</vt:lpstr>
      <vt:lpstr>Common p-card hiccups</vt:lpstr>
      <vt:lpstr>Common p-card hiccups</vt:lpstr>
      <vt:lpstr>Common Internal Audit Violations and Red Flags</vt:lpstr>
      <vt:lpstr>DATA SECURITY</vt:lpstr>
      <vt:lpstr>DATA SECURITY</vt:lpstr>
      <vt:lpstr>Credit Card Fraud</vt:lpstr>
      <vt:lpstr>Examples of number runs</vt:lpstr>
      <vt:lpstr>Examples of number runs</vt:lpstr>
      <vt:lpstr>Examples of number runs</vt:lpstr>
      <vt:lpstr>Business Ethics Hotline</vt:lpstr>
      <vt:lpstr>Tools Provided: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Jerri Cole-Lauziere</dc:creator>
  <cp:lastModifiedBy>mcclayce</cp:lastModifiedBy>
  <cp:revision>206</cp:revision>
  <cp:lastPrinted>2014-11-11T18:37:11Z</cp:lastPrinted>
  <dcterms:modified xsi:type="dcterms:W3CDTF">2016-03-09T17:14:02Z</dcterms:modified>
</cp:coreProperties>
</file>