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0" r:id="rId1"/>
  </p:sldMasterIdLst>
  <p:notesMasterIdLst>
    <p:notesMasterId r:id="rId27"/>
  </p:notesMasterIdLst>
  <p:sldIdLst>
    <p:sldId id="256" r:id="rId2"/>
    <p:sldId id="278" r:id="rId3"/>
    <p:sldId id="288" r:id="rId4"/>
    <p:sldId id="274" r:id="rId5"/>
    <p:sldId id="289" r:id="rId6"/>
    <p:sldId id="290" r:id="rId7"/>
    <p:sldId id="282" r:id="rId8"/>
    <p:sldId id="271" r:id="rId9"/>
    <p:sldId id="291" r:id="rId10"/>
    <p:sldId id="285" r:id="rId11"/>
    <p:sldId id="263" r:id="rId12"/>
    <p:sldId id="279" r:id="rId13"/>
    <p:sldId id="264" r:id="rId14"/>
    <p:sldId id="280" r:id="rId15"/>
    <p:sldId id="281" r:id="rId16"/>
    <p:sldId id="283" r:id="rId17"/>
    <p:sldId id="284" r:id="rId18"/>
    <p:sldId id="265" r:id="rId19"/>
    <p:sldId id="266" r:id="rId20"/>
    <p:sldId id="267" r:id="rId21"/>
    <p:sldId id="261" r:id="rId22"/>
    <p:sldId id="269" r:id="rId23"/>
    <p:sldId id="270" r:id="rId24"/>
    <p:sldId id="268" r:id="rId25"/>
    <p:sldId id="27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840551181102"/>
          <c:y val="0.0797455526392534"/>
          <c:w val="0.654165791776028"/>
          <c:h val="0.822531350247886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Sheet1!$B$36:$B$45</c:f>
              <c:strCache>
                <c:ptCount val="10"/>
                <c:pt idx="0">
                  <c:v>Cape Verde</c:v>
                </c:pt>
                <c:pt idx="1">
                  <c:v>Canada</c:v>
                </c:pt>
                <c:pt idx="2">
                  <c:v>Guatemala</c:v>
                </c:pt>
                <c:pt idx="3">
                  <c:v>El Salvador</c:v>
                </c:pt>
                <c:pt idx="4">
                  <c:v>Vietnam</c:v>
                </c:pt>
                <c:pt idx="5">
                  <c:v>India</c:v>
                </c:pt>
                <c:pt idx="6">
                  <c:v>Haiti</c:v>
                </c:pt>
                <c:pt idx="7">
                  <c:v>Brazil</c:v>
                </c:pt>
                <c:pt idx="8">
                  <c:v>Dom. Rep.</c:v>
                </c:pt>
                <c:pt idx="9">
                  <c:v>China</c:v>
                </c:pt>
              </c:strCache>
            </c:strRef>
          </c:cat>
          <c:val>
            <c:numRef>
              <c:f>Sheet1!$C$36:$C$45</c:f>
              <c:numCache>
                <c:formatCode>General</c:formatCode>
                <c:ptCount val="10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3.0</c:v>
                </c:pt>
                <c:pt idx="4">
                  <c:v>3.0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6410840"/>
        <c:axId val="-2096407816"/>
      </c:barChart>
      <c:catAx>
        <c:axId val="-209641084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6407816"/>
        <c:crosses val="autoZero"/>
        <c:auto val="1"/>
        <c:lblAlgn val="ctr"/>
        <c:lblOffset val="100"/>
        <c:noMultiLvlLbl val="0"/>
      </c:catAx>
      <c:valAx>
        <c:axId val="-20964078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096410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901613574823"/>
          <c:y val="0.454623432487606"/>
          <c:w val="0.0113058647001865"/>
          <c:h val="0.044456838728492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8E201-FE80-344E-8AA5-2DD8796CC9D6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3ED0A-7848-4640-8C0B-15C2D7939F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LBJ signs Hart-Cellar Act, Oct 3, 1965 at base of the Statue of Liberty.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3ED0A-7848-4640-8C0B-15C2D7939FB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Immigrant</a:t>
            </a:r>
            <a:r>
              <a:rPr lang="en-US" baseline="0" dirty="0" smtClean="0"/>
              <a:t> destinations: Chelsea (45% foreign born) and Lexington (23%)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BC2C-C292-6849-8962-91F24A27456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Emb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012" y="1904999"/>
            <a:ext cx="6938963" cy="1582271"/>
          </a:xfrm>
        </p:spPr>
        <p:txBody>
          <a:bodyPr anchor="b" anchorCtr="0"/>
          <a:lstStyle>
            <a:lvl1pPr>
              <a:lnSpc>
                <a:spcPct val="95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6013" y="3487271"/>
            <a:ext cx="6938961" cy="1143000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07741" y="5715000"/>
            <a:ext cx="2133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59" y="5715000"/>
            <a:ext cx="2895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5715000"/>
            <a:ext cx="4572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Accent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686766"/>
            <a:ext cx="7315200" cy="400705"/>
          </a:xfrm>
          <a:prstGeom prst="rect">
            <a:avLst/>
          </a:prstGeom>
        </p:spPr>
      </p:pic>
      <p:pic>
        <p:nvPicPr>
          <p:cNvPr id="10" name="Picture 9" descr="coverAccent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619136"/>
            <a:ext cx="7315200" cy="39138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754083" y="673398"/>
            <a:ext cx="742950" cy="361950"/>
          </a:xfrm>
          <a:prstGeom prst="rect">
            <a:avLst/>
          </a:prstGeom>
          <a:noFill/>
        </p:spPr>
      </p:pic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54083" y="5636584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4169" y="5636584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4169" y="673398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3429000" cy="137160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1121" y="914400"/>
            <a:ext cx="3108960" cy="4815841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67001"/>
            <a:ext cx="3429000" cy="2895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500"/>
              </a:spcBef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aption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326341"/>
            <a:ext cx="3429000" cy="2403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752600" y="565897"/>
            <a:ext cx="742950" cy="361950"/>
          </a:xfrm>
          <a:prstGeom prst="rect">
            <a:avLst/>
          </a:prstGeom>
          <a:noFill/>
        </p:spPr>
      </p:pic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752600" y="4128247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4128247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8450" y="565897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406153"/>
            <a:ext cx="6583680" cy="78441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780826"/>
            <a:ext cx="45720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46059"/>
            <a:ext cx="7543800" cy="609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146" name="Picture 2" descr="captionLong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5204012"/>
            <a:ext cx="6362700" cy="247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93402" y="4128247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7649" y="4128247"/>
            <a:ext cx="742950" cy="361950"/>
          </a:xfrm>
          <a:prstGeom prst="rect">
            <a:avLst/>
          </a:prstGeom>
          <a:noFill/>
        </p:spPr>
      </p:pic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3402" y="565897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7649" y="565897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406153"/>
            <a:ext cx="6583680" cy="78441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780826"/>
            <a:ext cx="27432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46059"/>
            <a:ext cx="7543800" cy="609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146" name="Picture 2" descr="captionLong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5204012"/>
            <a:ext cx="6362700" cy="247650"/>
          </a:xfrm>
          <a:prstGeom prst="rect">
            <a:avLst/>
          </a:prstGeom>
          <a:noFill/>
        </p:spPr>
      </p:pic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912659" y="780826"/>
            <a:ext cx="27432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084294"/>
            <a:ext cx="7543800" cy="3639670"/>
          </a:xfrm>
        </p:spPr>
        <p:txBody>
          <a:bodyPr vert="eaVert"/>
          <a:lstStyle>
            <a:lvl5pPr>
              <a:defRPr/>
            </a:lvl5pPr>
            <a:lvl6pPr marL="2286000">
              <a:defRPr/>
            </a:lvl6pPr>
            <a:lvl7pPr marL="2286000">
              <a:defRPr/>
            </a:lvl7pPr>
            <a:lvl8pPr marL="2286000">
              <a:defRPr/>
            </a:lvl8pPr>
            <a:lvl9pPr marL="22860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922048"/>
            <a:ext cx="1676400" cy="481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22048"/>
            <a:ext cx="5638800" cy="481488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122" name="Picture 2" descr="verticalAcc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6225" y="860612"/>
            <a:ext cx="247364" cy="49377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Emb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519" y="4038600"/>
            <a:ext cx="6938963" cy="1174376"/>
          </a:xfrm>
        </p:spPr>
        <p:txBody>
          <a:bodyPr anchor="b" anchorCtr="0">
            <a:noAutofit/>
          </a:bodyPr>
          <a:lstStyle>
            <a:lvl1pPr>
              <a:lnSpc>
                <a:spcPct val="95000"/>
              </a:lnSpc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520" y="5212977"/>
            <a:ext cx="6938961" cy="77544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07741" y="6214969"/>
            <a:ext cx="2133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59" y="6214969"/>
            <a:ext cx="2895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214969"/>
            <a:ext cx="4572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Accent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15801"/>
            <a:ext cx="7315200" cy="400705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188720" y="1004455"/>
            <a:ext cx="6766560" cy="2729345"/>
          </a:xfrm>
          <a:solidFill>
            <a:schemeClr val="bg2"/>
          </a:solidFill>
          <a:ln w="127000">
            <a:solidFill>
              <a:schemeClr val="tx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2" y="1904998"/>
            <a:ext cx="6938964" cy="158227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012" y="3487271"/>
            <a:ext cx="6938960" cy="11430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SzPct val="100000"/>
              <a:buFont typeface="Wingdings" pitchFamily="2" charset="2"/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 descr="SectionAccent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18488"/>
            <a:ext cx="7315200" cy="356382"/>
          </a:xfrm>
          <a:prstGeom prst="rect">
            <a:avLst/>
          </a:prstGeom>
          <a:noFill/>
        </p:spPr>
      </p:pic>
      <p:pic>
        <p:nvPicPr>
          <p:cNvPr id="1027" name="Picture 3" descr="SectionAccent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690872"/>
            <a:ext cx="7315200" cy="35638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84293"/>
            <a:ext cx="3429000" cy="3639312"/>
          </a:xfrm>
        </p:spPr>
        <p:txBody>
          <a:bodyPr>
            <a:normAutofit/>
          </a:bodyPr>
          <a:lstStyle>
            <a:lvl1pPr marL="282575" indent="-282575">
              <a:defRPr sz="20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6106" y="2084293"/>
            <a:ext cx="3429000" cy="3639312"/>
          </a:xfrm>
        </p:spPr>
        <p:txBody>
          <a:bodyPr>
            <a:normAutofit/>
          </a:bodyPr>
          <a:lstStyle>
            <a:lvl1pPr marL="282575" indent="-282575">
              <a:defRPr sz="20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5013" indent="-282575">
              <a:defRPr sz="1800"/>
            </a:lvl7pPr>
            <a:lvl8pPr marL="2287588" indent="-282575">
              <a:defRPr sz="1800"/>
            </a:lvl8pPr>
            <a:lvl9pPr marL="2568575" indent="-2809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839913"/>
            <a:ext cx="2743200" cy="903287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971800"/>
            <a:ext cx="3429000" cy="2751804"/>
          </a:xfrm>
        </p:spPr>
        <p:txBody>
          <a:bodyPr>
            <a:normAutofit/>
          </a:bodyPr>
          <a:lstStyle>
            <a:lvl1pPr marL="282575" indent="-282575">
              <a:defRPr sz="18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4163">
              <a:defRPr sz="1800"/>
            </a:lvl5pPr>
            <a:lvl6pPr marL="1712913" indent="-282575">
              <a:defRPr sz="1600"/>
            </a:lvl6pPr>
            <a:lvl7pPr marL="2003425" indent="-282575">
              <a:defRPr sz="1600"/>
            </a:lvl7pPr>
            <a:lvl8pPr marL="2286000" indent="-282575">
              <a:defRPr sz="1600"/>
            </a:lvl8pPr>
            <a:lvl9pPr marL="2568575" indent="-282575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9006" y="1839913"/>
            <a:ext cx="2743200" cy="903287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6106" y="2971800"/>
            <a:ext cx="3429000" cy="2751804"/>
          </a:xfrm>
        </p:spPr>
        <p:txBody>
          <a:bodyPr>
            <a:normAutofit/>
          </a:bodyPr>
          <a:lstStyle>
            <a:lvl1pPr marL="282575" indent="-282575">
              <a:defRPr sz="18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600"/>
            </a:lvl6pPr>
            <a:lvl7pPr marL="2003425" indent="-282575">
              <a:defRPr sz="1600"/>
            </a:lvl7pPr>
            <a:lvl8pPr marL="2286000" indent="-282575">
              <a:defRPr sz="1600"/>
            </a:lvl8pPr>
            <a:lvl9pPr marL="2568575" indent="-282575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0" name="Picture 2" descr="comparisonR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775" y="2686050"/>
            <a:ext cx="2609850" cy="133350"/>
          </a:xfrm>
          <a:prstGeom prst="rect">
            <a:avLst/>
          </a:prstGeom>
          <a:noFill/>
        </p:spPr>
      </p:pic>
      <p:pic>
        <p:nvPicPr>
          <p:cNvPr id="12" name="Picture 2" descr="comparisonR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5681" y="2686050"/>
            <a:ext cx="2609850" cy="1333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3429000" cy="137160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106" y="914400"/>
            <a:ext cx="3429000" cy="4815841"/>
          </a:xfrm>
        </p:spPr>
        <p:txBody>
          <a:bodyPr>
            <a:normAutofit/>
          </a:bodyPr>
          <a:lstStyle>
            <a:lvl1pPr marL="341313" indent="-341313">
              <a:defRPr sz="2200"/>
            </a:lvl1pPr>
            <a:lvl2pPr marL="631825" indent="-284163">
              <a:defRPr sz="2000"/>
            </a:lvl2pPr>
            <a:lvl3pPr marL="914400" indent="-284163">
              <a:defRPr sz="1800"/>
            </a:lvl3pPr>
            <a:lvl4pPr marL="1196975" indent="-284163">
              <a:defRPr sz="1800"/>
            </a:lvl4pPr>
            <a:lvl5pPr marL="1487488" indent="-284163">
              <a:defRPr sz="1800"/>
            </a:lvl5pPr>
            <a:lvl6pPr marL="1770063" indent="-284163">
              <a:defRPr sz="1800"/>
            </a:lvl6pPr>
            <a:lvl7pPr marL="2060575" indent="-284163">
              <a:defRPr sz="1800"/>
            </a:lvl7pPr>
            <a:lvl8pPr marL="2344738" indent="-284163">
              <a:defRPr sz="1800"/>
            </a:lvl8pPr>
            <a:lvl9pPr marL="2627313" indent="-2841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67001"/>
            <a:ext cx="3429000" cy="2895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74" name="Picture 2" descr="captionAcc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326341"/>
            <a:ext cx="3429000" cy="2403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Edging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381000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84294"/>
            <a:ext cx="6949440" cy="3639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118412"/>
            <a:ext cx="21336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6CCADA3-012D-224C-AB72-7F22D8A3FCAB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18412"/>
            <a:ext cx="28956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118412"/>
            <a:ext cx="4572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C123D81-97D0-6B41-8478-37D3DAE63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SzPct val="100000"/>
        <a:buFont typeface="Wingdings" pitchFamily="2" charset="2"/>
        <a:buChar char="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Relationship Id="rId3" Type="http://schemas.openxmlformats.org/officeDocument/2006/relationships/hyperlink" Target="globalboston.bc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 r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60" y="0"/>
            <a:ext cx="45543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25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 UPenn F-b suburbs list.pd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5176" t="7273" r="5176" b="15455"/>
          <a:stretch>
            <a:fillRect/>
          </a:stretch>
        </p:blipFill>
        <p:spPr>
          <a:xfrm>
            <a:off x="1586510" y="44450"/>
            <a:ext cx="6256579" cy="6813550"/>
          </a:xfrm>
        </p:spPr>
      </p:pic>
      <p:sp>
        <p:nvSpPr>
          <p:cNvPr id="4" name="TextBox 3"/>
          <p:cNvSpPr txBox="1"/>
          <p:nvPr/>
        </p:nvSpPr>
        <p:spPr>
          <a:xfrm>
            <a:off x="4005079" y="171668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 flipH="1">
            <a:off x="1004757" y="390789"/>
            <a:ext cx="669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Top 10 Groups in Metro Boston, 2010</a:t>
            </a:r>
            <a:endParaRPr lang="en-US" sz="3600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81141795"/>
              </p:ext>
            </p:extLst>
          </p:nvPr>
        </p:nvGraphicFramePr>
        <p:xfrm>
          <a:off x="800101" y="1752600"/>
          <a:ext cx="8117380" cy="4618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775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.tiff"/>
          <p:cNvPicPr>
            <a:picLocks noChangeAspect="1"/>
          </p:cNvPicPr>
          <p:nvPr/>
        </p:nvPicPr>
        <p:blipFill>
          <a:blip r:embed="rId2"/>
          <a:srcRect r="852"/>
          <a:stretch>
            <a:fillRect/>
          </a:stretch>
        </p:blipFill>
        <p:spPr>
          <a:xfrm>
            <a:off x="300606" y="1148348"/>
            <a:ext cx="8386194" cy="537525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07955" y="4674452"/>
            <a:ext cx="972718" cy="594438"/>
          </a:xfrm>
          <a:prstGeom prst="ellipse">
            <a:avLst/>
          </a:prstGeom>
          <a:solidFill>
            <a:srgbClr val="FF6600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15343" y="1742787"/>
            <a:ext cx="972718" cy="594439"/>
          </a:xfrm>
          <a:prstGeom prst="ellipse">
            <a:avLst/>
          </a:prstGeom>
          <a:solidFill>
            <a:srgbClr val="FF6600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90806" y="5268890"/>
            <a:ext cx="972718" cy="472850"/>
          </a:xfrm>
          <a:prstGeom prst="ellipse">
            <a:avLst/>
          </a:prstGeom>
          <a:solidFill>
            <a:srgbClr val="FF6600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7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One-Step Up Suburbs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5336179" y="2120905"/>
            <a:ext cx="3418444" cy="171304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1200" dirty="0" smtClean="0">
                <a:solidFill>
                  <a:schemeClr val="tx1"/>
                </a:solidFill>
              </a:rPr>
              <a:t>Korean Church of Boston (1953)</a:t>
            </a:r>
            <a:endParaRPr lang="en-US" kern="1200" dirty="0">
              <a:solidFill>
                <a:schemeClr val="tx1"/>
              </a:solidFill>
            </a:endParaRPr>
          </a:p>
        </p:txBody>
      </p:sp>
      <p:pic>
        <p:nvPicPr>
          <p:cNvPr id="4" name="Content Placeholder 8" descr="KCB..tiff"/>
          <p:cNvPicPr>
            <a:picLocks noGrp="1" noChangeAspect="1"/>
          </p:cNvPicPr>
          <p:nvPr/>
        </p:nvPicPr>
        <p:blipFill>
          <a:blip r:embed="rId2"/>
          <a:srcRect l="-254" r="-254"/>
          <a:stretch>
            <a:fillRect/>
          </a:stretch>
        </p:blipFill>
        <p:spPr>
          <a:xfrm>
            <a:off x="381693" y="1542209"/>
            <a:ext cx="4647972" cy="4208930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098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 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 r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007719"/>
            <a:ext cx="2925096" cy="44046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Thank you </a:t>
            </a:r>
            <a:r>
              <a:rPr lang="en-US" sz="6000" dirty="0" smtClean="0"/>
              <a:t>for </a:t>
            </a:r>
            <a:r>
              <a:rPr lang="en-US" sz="6000" dirty="0"/>
              <a:t>coming!</a:t>
            </a:r>
            <a:br>
              <a:rPr lang="en-US" sz="6000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For more information, see: </a:t>
            </a:r>
            <a:r>
              <a:rPr lang="en-US" dirty="0" err="1" smtClean="0"/>
              <a:t>thenewbostonians.com</a:t>
            </a:r>
            <a:endParaRPr lang="en-US" dirty="0" smtClean="0"/>
          </a:p>
          <a:p>
            <a:r>
              <a:rPr lang="en-US" dirty="0" smtClean="0"/>
              <a:t>The New Bostonians on Facebook</a:t>
            </a:r>
          </a:p>
          <a:p>
            <a:r>
              <a:rPr lang="en-US" dirty="0" smtClean="0"/>
              <a:t>Questions? Contact me at: </a:t>
            </a:r>
            <a:r>
              <a:rPr lang="en-US" dirty="0" err="1" smtClean="0"/>
              <a:t>marilynn.johnson@bc.edu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2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70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5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Quincy</a:t>
            </a:r>
            <a:endParaRPr lang="en-US" dirty="0"/>
          </a:p>
        </p:txBody>
      </p:sp>
      <p:pic>
        <p:nvPicPr>
          <p:cNvPr id="6" name="Picture 5" descr="Quar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7" y="1418904"/>
            <a:ext cx="7933526" cy="5068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incy yards W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29" y="442979"/>
            <a:ext cx="7048500" cy="5762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31146904_president-lyndon-b.-johnson-signing-the-immigration-and-nationality-act-of-19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7" y="553524"/>
            <a:ext cx="8059256" cy="57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5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66076" y="274637"/>
            <a:ext cx="3820724" cy="3033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Framingham</a:t>
            </a:r>
            <a:br>
              <a:rPr lang="en-US" dirty="0" smtClean="0"/>
            </a:br>
            <a:r>
              <a:rPr lang="en-US" dirty="0" smtClean="0"/>
              <a:t>1850s-1950s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Denni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4" y="3546743"/>
            <a:ext cx="4812251" cy="3107912"/>
          </a:xfrm>
          <a:prstGeom prst="rect">
            <a:avLst/>
          </a:prstGeom>
        </p:spPr>
      </p:pic>
      <p:pic>
        <p:nvPicPr>
          <p:cNvPr id="7" name="Picture 6" descr="Framingham GM.jpg"/>
          <p:cNvPicPr>
            <a:picLocks noChangeAspect="1"/>
          </p:cNvPicPr>
          <p:nvPr/>
        </p:nvPicPr>
        <p:blipFill>
          <a:blip r:embed="rId3"/>
          <a:srcRect l="12000"/>
          <a:stretch>
            <a:fillRect/>
          </a:stretch>
        </p:blipFill>
        <p:spPr>
          <a:xfrm>
            <a:off x="5141324" y="3580143"/>
            <a:ext cx="3769454" cy="2844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5830" r="11700"/>
          <a:stretch>
            <a:fillRect/>
          </a:stretch>
        </p:blipFill>
        <p:spPr>
          <a:xfrm>
            <a:off x="53825" y="138676"/>
            <a:ext cx="4812251" cy="316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413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Polarities of Settlement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838" y="1918415"/>
            <a:ext cx="7713962" cy="1839129"/>
          </a:xfrm>
        </p:spPr>
        <p:txBody>
          <a:bodyPr/>
          <a:lstStyle/>
          <a:p>
            <a:r>
              <a:rPr lang="en-US" dirty="0" smtClean="0"/>
              <a:t>Affluent Suburbs—Rt. 128 and beyond</a:t>
            </a:r>
          </a:p>
          <a:p>
            <a:r>
              <a:rPr lang="en-US" dirty="0" smtClean="0"/>
              <a:t>Mill towns &amp; industrial cities</a:t>
            </a:r>
          </a:p>
        </p:txBody>
      </p:sp>
      <p:pic>
        <p:nvPicPr>
          <p:cNvPr id="5" name="Picture 4" descr="Chels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158" y="3757545"/>
            <a:ext cx="3441148" cy="2580861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pic>
        <p:nvPicPr>
          <p:cNvPr id="9" name="Picture 8" descr="neighborhoo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0" y="3757545"/>
            <a:ext cx="3877744" cy="2580861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6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Malden</a:t>
            </a:r>
            <a:endParaRPr lang="en-US" dirty="0"/>
          </a:p>
        </p:txBody>
      </p:sp>
      <p:pic>
        <p:nvPicPr>
          <p:cNvPr id="3" name="Picture 2" descr="Converse 1908.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54" y="1121328"/>
            <a:ext cx="8248546" cy="5313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lden orange line..tiff"/>
          <p:cNvPicPr>
            <a:picLocks noChangeAspect="1"/>
          </p:cNvPicPr>
          <p:nvPr/>
        </p:nvPicPr>
        <p:blipFill>
          <a:blip r:embed="rId2"/>
          <a:srcRect r="1125" b="1500"/>
          <a:stretch>
            <a:fillRect/>
          </a:stretch>
        </p:blipFill>
        <p:spPr>
          <a:xfrm>
            <a:off x="1143643" y="1172691"/>
            <a:ext cx="6784779" cy="5069285"/>
          </a:xfrm>
          <a:prstGeom prst="rect">
            <a:avLst/>
          </a:prstGeom>
          <a:ln>
            <a:solidFill>
              <a:schemeClr val="bg1">
                <a:alpha val="97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047891" y="240280"/>
            <a:ext cx="499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Malden Today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oppers Wor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21" y="170542"/>
            <a:ext cx="4298923" cy="3288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754" y="3458554"/>
            <a:ext cx="4888322" cy="326182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30044" y="274638"/>
            <a:ext cx="4156756" cy="2832656"/>
          </a:xfrm>
        </p:spPr>
        <p:txBody>
          <a:bodyPr/>
          <a:lstStyle/>
          <a:p>
            <a:r>
              <a:rPr lang="en-US" dirty="0" smtClean="0"/>
              <a:t>Framingham </a:t>
            </a:r>
            <a:br>
              <a:rPr lang="en-US" dirty="0" smtClean="0"/>
            </a:br>
            <a:r>
              <a:rPr lang="en-US" dirty="0" smtClean="0"/>
              <a:t>1950s-present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Boston imm 2007..tiff"/>
          <p:cNvPicPr>
            <a:picLocks noGrp="1" noChangeAspect="1"/>
          </p:cNvPicPr>
          <p:nvPr/>
        </p:nvPicPr>
        <p:blipFill>
          <a:blip r:embed="rId2"/>
          <a:srcRect l="-4666" r="-4666"/>
          <a:stretch>
            <a:fillRect/>
          </a:stretch>
        </p:blipFill>
        <p:spPr>
          <a:xfrm>
            <a:off x="461003" y="1752600"/>
            <a:ext cx="8229600" cy="43891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Countries of Origin of Foreign Born</a:t>
            </a:r>
            <a:br>
              <a:rPr lang="en-US" sz="3200" dirty="0" smtClean="0"/>
            </a:br>
            <a:r>
              <a:rPr lang="en-US" sz="3200" dirty="0" smtClean="0"/>
              <a:t>City of Boston, 2007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540123" y="6174405"/>
            <a:ext cx="465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From: BRA &amp; Mayor’s Office of New Bostonians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1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 2 Col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30" y="0"/>
            <a:ext cx="5710949" cy="90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0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hnson_maps1&amp;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0"/>
            <a:ext cx="4388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6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2854" y="26638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Fig 1 Colo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09"/>
          <a:stretch/>
        </p:blipFill>
        <p:spPr>
          <a:xfrm>
            <a:off x="616302" y="0"/>
            <a:ext cx="9654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4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 12 Colo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4" b="52824"/>
          <a:stretch/>
        </p:blipFill>
        <p:spPr>
          <a:xfrm>
            <a:off x="0" y="-136477"/>
            <a:ext cx="9533232" cy="71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8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0_EmpireGarden_690_WashingtonSt_Boston_USA_508791994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2"/>
          <a:stretch/>
        </p:blipFill>
        <p:spPr>
          <a:xfrm>
            <a:off x="4269537" y="3318883"/>
            <a:ext cx="4874463" cy="3558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Marquee_at_Pilgrim_Theatre_on_Washington_Stree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5"/>
          <a:stretch/>
        </p:blipFill>
        <p:spPr>
          <a:xfrm>
            <a:off x="0" y="0"/>
            <a:ext cx="4674161" cy="331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948020" y="1393111"/>
            <a:ext cx="3961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Washington  Street, Chinatown</a:t>
            </a:r>
          </a:p>
          <a:p>
            <a:r>
              <a:rPr lang="en-US" sz="2400" dirty="0" smtClean="0"/>
              <a:t>1967 and 2010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248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55" y="884986"/>
            <a:ext cx="4256165" cy="2843118"/>
          </a:xfrm>
          <a:prstGeom prst="rect">
            <a:avLst/>
          </a:prstGeom>
          <a:ln>
            <a:solidFill>
              <a:schemeClr val="bg1">
                <a:alpha val="97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377" y="2076788"/>
            <a:ext cx="3810000" cy="3810000"/>
          </a:xfrm>
          <a:prstGeom prst="rect">
            <a:avLst/>
          </a:prstGeom>
          <a:ln>
            <a:solidFill>
              <a:schemeClr val="bg1">
                <a:alpha val="97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18316" y="3851309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Quincy Point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28077" y="5982467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Downtown Framingham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 r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007719"/>
            <a:ext cx="2925096" cy="44046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Thank you </a:t>
            </a:r>
            <a:r>
              <a:rPr lang="en-US" sz="6000" dirty="0" smtClean="0"/>
              <a:t>for </a:t>
            </a:r>
            <a:r>
              <a:rPr lang="en-US" sz="6000" dirty="0"/>
              <a:t>coming!</a:t>
            </a:r>
            <a:br>
              <a:rPr lang="en-US" sz="6000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961171" y="698672"/>
            <a:ext cx="131648" cy="159382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68546" y="2084293"/>
            <a:ext cx="3686560" cy="3639312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smtClean="0"/>
              <a:t>Global Boston digital history project: </a:t>
            </a:r>
            <a:r>
              <a:rPr lang="en-US" sz="9600" dirty="0" err="1" smtClean="0">
                <a:hlinkClick r:id="rId3" action="ppaction://hlinkfile"/>
              </a:rPr>
              <a:t>globalboston.bc.edu</a:t>
            </a:r>
            <a:endParaRPr lang="en-US" sz="9600" dirty="0" smtClean="0"/>
          </a:p>
          <a:p>
            <a:r>
              <a:rPr lang="en-US" sz="9600" dirty="0" smtClean="0"/>
              <a:t>Questions? Contact me at: </a:t>
            </a:r>
            <a:r>
              <a:rPr lang="en-US" sz="9600" dirty="0" err="1" smtClean="0"/>
              <a:t>marilynn.johnson@bc.edu</a:t>
            </a:r>
            <a:endParaRPr lang="en-US" sz="9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61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rmal">
  <a:themeElements>
    <a:clrScheme name="Formal">
      <a:dk1>
        <a:srgbClr val="534239"/>
      </a:dk1>
      <a:lt1>
        <a:srgbClr val="FFFFFF"/>
      </a:lt1>
      <a:dk2>
        <a:srgbClr val="3D3A48"/>
      </a:dk2>
      <a:lt2>
        <a:srgbClr val="E1DFD1"/>
      </a:lt2>
      <a:accent1>
        <a:srgbClr val="907F76"/>
      </a:accent1>
      <a:accent2>
        <a:srgbClr val="A46645"/>
      </a:accent2>
      <a:accent3>
        <a:srgbClr val="CD9C47"/>
      </a:accent3>
      <a:accent4>
        <a:srgbClr val="9A92CD"/>
      </a:accent4>
      <a:accent5>
        <a:srgbClr val="7D639B"/>
      </a:accent5>
      <a:accent6>
        <a:srgbClr val="733678"/>
      </a:accent6>
      <a:hlink>
        <a:srgbClr val="A84914"/>
      </a:hlink>
      <a:folHlink>
        <a:srgbClr val="B25672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Form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0000"/>
                <a:satMod val="200000"/>
              </a:schemeClr>
              <a:schemeClr val="phClr">
                <a:shade val="9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atMod val="135000"/>
              </a:schemeClr>
              <a:schemeClr val="phClr">
                <a:shade val="80000"/>
                <a:satMod val="150000"/>
              </a:schemeClr>
            </a:duotone>
          </a:blip>
          <a:tile tx="0" ty="0" sx="65000" sy="65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>
              <a:shade val="90000"/>
              <a:alpha val="90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85000"/>
              <a:alpha val="90000"/>
              <a:satMod val="125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88900" dist="38100" dir="5400000" sx="101000" sy="101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6000000"/>
            </a:lightRig>
          </a:scene3d>
          <a:sp3d prstMaterial="metal">
            <a:bevelT w="25400" h="12700" prst="artDeco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tint val="50000"/>
                <a:satMod val="250000"/>
              </a:schemeClr>
              <a:schemeClr val="phClr">
                <a:shade val="80000"/>
                <a:satMod val="175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tint val="10000"/>
                <a:satMod val="260000"/>
                <a:lumMod val="115000"/>
              </a:schemeClr>
              <a:schemeClr val="phClr">
                <a:shade val="75000"/>
                <a:satMod val="175000"/>
                <a:lumMod val="10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Formal.thmx</Template>
  <TotalTime>1670</TotalTime>
  <Words>153</Words>
  <Application>Microsoft Macintosh PowerPoint</Application>
  <PresentationFormat>On-screen Show (4:3)</PresentationFormat>
  <Paragraphs>28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Formal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coming! </vt:lpstr>
      <vt:lpstr>PowerPoint Presentation</vt:lpstr>
      <vt:lpstr>PowerPoint Presentation</vt:lpstr>
      <vt:lpstr>Top 10 Groups in Metro Boston, 2010</vt:lpstr>
      <vt:lpstr>One-Step Up Suburbs</vt:lpstr>
      <vt:lpstr>PowerPoint Presentation</vt:lpstr>
      <vt:lpstr>PowerPoint Presentation</vt:lpstr>
      <vt:lpstr>Thank you for coming! </vt:lpstr>
      <vt:lpstr>PowerPoint Presentation</vt:lpstr>
      <vt:lpstr>Quincy</vt:lpstr>
      <vt:lpstr>PowerPoint Presentation</vt:lpstr>
      <vt:lpstr>                         Framingham 1850s-1950s </vt:lpstr>
      <vt:lpstr>Polarities of Settlement</vt:lpstr>
      <vt:lpstr>Malden</vt:lpstr>
      <vt:lpstr>PowerPoint Presentation</vt:lpstr>
      <vt:lpstr>Framingham  1950s-present</vt:lpstr>
      <vt:lpstr>Countries of Origin of Foreign Born City of Boston, 2007</vt:lpstr>
    </vt:vector>
  </TitlesOfParts>
  <Company>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Metropolitan Diaspora</dc:title>
  <dc:creator>Marilynn Johnson</dc:creator>
  <cp:lastModifiedBy>Suzanne</cp:lastModifiedBy>
  <cp:revision>38</cp:revision>
  <dcterms:created xsi:type="dcterms:W3CDTF">2014-05-02T01:10:05Z</dcterms:created>
  <dcterms:modified xsi:type="dcterms:W3CDTF">2016-09-21T15:33:26Z</dcterms:modified>
</cp:coreProperties>
</file>