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13"/>
  </p:notesMasterIdLst>
  <p:sldIdLst>
    <p:sldId id="273" r:id="rId2"/>
    <p:sldId id="263" r:id="rId3"/>
    <p:sldId id="265" r:id="rId4"/>
    <p:sldId id="266" r:id="rId5"/>
    <p:sldId id="275" r:id="rId6"/>
    <p:sldId id="271" r:id="rId7"/>
    <p:sldId id="269" r:id="rId8"/>
    <p:sldId id="270" r:id="rId9"/>
    <p:sldId id="262" r:id="rId10"/>
    <p:sldId id="264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26DD9-E9D8-814E-8106-F18DC1109F44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11FA8-C373-604E-A41E-48C1C1700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11FA8-C373-604E-A41E-48C1C1700C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6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11FA8-C373-604E-A41E-48C1C1700C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6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11/5/18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02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8A943-4605-F840-8399-AE01F3A17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Gentrification &amp; Religion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B4F41D-4D48-5841-8FF4-45EA7D5061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Upscaling and Parish Diversity in Boston’s Charlestown Neighborhood</a:t>
            </a:r>
          </a:p>
        </p:txBody>
      </p:sp>
    </p:spTree>
    <p:extLst>
      <p:ext uri="{BB962C8B-B14F-4D97-AF65-F5344CB8AC3E}">
        <p14:creationId xmlns:p14="http://schemas.microsoft.com/office/powerpoint/2010/main" val="3537488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CCFBA70-B42B-3E47-8A46-90E47D8B4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1BE5AC-8C4E-6C4F-B182-79F4D8C05A01}"/>
              </a:ext>
            </a:extLst>
          </p:cNvPr>
          <p:cNvPicPr/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82" y="907962"/>
            <a:ext cx="8429779" cy="5272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2AA519-68C9-8C4C-884A-A9617013A39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r="6140" b="2384"/>
          <a:stretch/>
        </p:blipFill>
        <p:spPr bwMode="auto">
          <a:xfrm>
            <a:off x="192049" y="891868"/>
            <a:ext cx="2470807" cy="5304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1A173E-EB99-9A47-BA10-52AAC0981759}"/>
              </a:ext>
            </a:extLst>
          </p:cNvPr>
          <p:cNvSpPr txBox="1"/>
          <p:nvPr/>
        </p:nvSpPr>
        <p:spPr>
          <a:xfrm>
            <a:off x="2662856" y="6310708"/>
            <a:ext cx="737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Interior of St. Mary’s. Photo courtesy of William T. Van Pelt (1999). </a:t>
            </a:r>
          </a:p>
        </p:txBody>
      </p:sp>
    </p:spTree>
    <p:extLst>
      <p:ext uri="{BB962C8B-B14F-4D97-AF65-F5344CB8AC3E}">
        <p14:creationId xmlns:p14="http://schemas.microsoft.com/office/powerpoint/2010/main" val="50603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2AD50B-54DB-E045-97D5-50702D23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316" y="3442593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Erick Berrelleza</a:t>
            </a:r>
            <a:br>
              <a:rPr lang="en-US" dirty="0"/>
            </a:br>
            <a:r>
              <a:rPr lang="en-US" dirty="0"/>
              <a:t>Boston University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ebsj@bu.edu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8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CE03A0-1714-1049-8A07-3354328B5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92" y="519567"/>
            <a:ext cx="9692640" cy="1325562"/>
          </a:xfrm>
        </p:spPr>
        <p:txBody>
          <a:bodyPr/>
          <a:lstStyle/>
          <a:p>
            <a:r>
              <a:rPr lang="en-US" b="1" dirty="0"/>
              <a:t>Gentrification &amp;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3AEC09-245B-F541-91E1-FAAA2D930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09" y="1845129"/>
            <a:ext cx="9497291" cy="435133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r>
              <a:rPr lang="en-US" sz="2400" b="1" dirty="0"/>
              <a:t>Research Questions:</a:t>
            </a:r>
          </a:p>
          <a:p>
            <a:r>
              <a:rPr lang="en-US" sz="2400" dirty="0"/>
              <a:t>What are the effects of gentrification on a religious congregation with diverse membership?</a:t>
            </a:r>
          </a:p>
          <a:p>
            <a:endParaRPr lang="en-US" sz="800" dirty="0"/>
          </a:p>
          <a:p>
            <a:r>
              <a:rPr lang="en-US" sz="2400" dirty="0"/>
              <a:t>How have institutional decisions (merger and the cessation of a Spanish-language Mass) changed the experience of worship for congregants?</a:t>
            </a:r>
          </a:p>
        </p:txBody>
      </p:sp>
    </p:spTree>
    <p:extLst>
      <p:ext uri="{BB962C8B-B14F-4D97-AF65-F5344CB8AC3E}">
        <p14:creationId xmlns:p14="http://schemas.microsoft.com/office/powerpoint/2010/main" val="7074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0"/>
            <a:ext cx="9692640" cy="1325562"/>
          </a:xfrm>
        </p:spPr>
        <p:txBody>
          <a:bodyPr/>
          <a:lstStyle/>
          <a:p>
            <a:r>
              <a:rPr lang="en-US" b="1" dirty="0"/>
              <a:t>The Groups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33AEC09-245B-F541-91E1-FAAA2D930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152" y="1493520"/>
            <a:ext cx="10975848" cy="5135880"/>
          </a:xfrm>
        </p:spPr>
        <p:txBody>
          <a:bodyPr>
            <a:normAutofit/>
          </a:bodyPr>
          <a:lstStyle/>
          <a:p>
            <a:r>
              <a:rPr lang="en-US" sz="2400" b="1" dirty="0"/>
              <a:t>Townies</a:t>
            </a:r>
          </a:p>
          <a:p>
            <a:pPr lvl="1"/>
            <a:r>
              <a:rPr lang="en-US" sz="2200" dirty="0"/>
              <a:t>Longtime residents</a:t>
            </a:r>
          </a:p>
          <a:p>
            <a:pPr lvl="1"/>
            <a:r>
              <a:rPr lang="en-US" sz="2200" dirty="0"/>
              <a:t>Irish</a:t>
            </a:r>
          </a:p>
          <a:p>
            <a:pPr lvl="1"/>
            <a:r>
              <a:rPr lang="en-US" sz="2200" dirty="0"/>
              <a:t>Strict boundaries for membership </a:t>
            </a:r>
            <a:r>
              <a:rPr lang="mr-IN" sz="2200" dirty="0"/>
              <a:t>–</a:t>
            </a:r>
            <a:r>
              <a:rPr lang="en-US" sz="2200" dirty="0"/>
              <a:t> e.g. must be born in the Town</a:t>
            </a:r>
          </a:p>
          <a:p>
            <a:r>
              <a:rPr lang="en-US" sz="2400" b="1" dirty="0"/>
              <a:t>Latinos</a:t>
            </a:r>
          </a:p>
          <a:p>
            <a:pPr lvl="1"/>
            <a:r>
              <a:rPr lang="en-US" sz="2200" dirty="0"/>
              <a:t>Mostly Caribbean</a:t>
            </a:r>
          </a:p>
          <a:p>
            <a:pPr lvl="1"/>
            <a:r>
              <a:rPr lang="en-US" sz="2200" dirty="0"/>
              <a:t>Tend to be lower-income (from former St. Catherine church)</a:t>
            </a:r>
          </a:p>
          <a:p>
            <a:pPr lvl="1"/>
            <a:r>
              <a:rPr lang="en-US" sz="2200" dirty="0"/>
              <a:t>Some blurring of lines (Newcomer/Latinos)</a:t>
            </a:r>
          </a:p>
          <a:p>
            <a:r>
              <a:rPr lang="en-US" sz="2400" b="1" dirty="0"/>
              <a:t>Newcomers</a:t>
            </a:r>
          </a:p>
          <a:p>
            <a:pPr lvl="1"/>
            <a:r>
              <a:rPr lang="en-US" sz="2200" dirty="0"/>
              <a:t>Affluent</a:t>
            </a:r>
          </a:p>
          <a:p>
            <a:pPr lvl="1"/>
            <a:r>
              <a:rPr lang="en-US" sz="2200" dirty="0"/>
              <a:t>Tend to be younger professionals, but also some “empty-nesters”</a:t>
            </a:r>
          </a:p>
        </p:txBody>
      </p:sp>
    </p:spTree>
    <p:extLst>
      <p:ext uri="{BB962C8B-B14F-4D97-AF65-F5344CB8AC3E}">
        <p14:creationId xmlns:p14="http://schemas.microsoft.com/office/powerpoint/2010/main" val="72743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F7059-8C3A-2040-9A22-D18EB956E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5AD75A2-BAF6-5343-8B53-E1788DA69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941" y="195209"/>
            <a:ext cx="10502038" cy="6474126"/>
          </a:xfrm>
        </p:spPr>
      </p:pic>
    </p:spTree>
    <p:extLst>
      <p:ext uri="{BB962C8B-B14F-4D97-AF65-F5344CB8AC3E}">
        <p14:creationId xmlns:p14="http://schemas.microsoft.com/office/powerpoint/2010/main" val="400110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DDBA608-EFC6-DA43-B96F-D9D051C15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982" y="858420"/>
            <a:ext cx="7821116" cy="5163158"/>
          </a:xfrm>
        </p:spPr>
      </p:pic>
    </p:spTree>
    <p:extLst>
      <p:ext uri="{BB962C8B-B14F-4D97-AF65-F5344CB8AC3E}">
        <p14:creationId xmlns:p14="http://schemas.microsoft.com/office/powerpoint/2010/main" val="246899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28ACEE5-37A7-9548-A7F0-69565522A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532" y="1273589"/>
            <a:ext cx="7439980" cy="485729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767D4D-D34B-6240-AB6A-CAEFC575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22" y="4086235"/>
            <a:ext cx="3650267" cy="242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5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5EF00C-64E1-CC4E-9C20-198F5996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67" y="927740"/>
            <a:ext cx="6337661" cy="52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83BB168-5EDC-7446-B366-93AF7B36E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86" y="631594"/>
            <a:ext cx="6442468" cy="420987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7ECA9B-C407-7340-BB0E-6F3D9F7DD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55" y="3348154"/>
            <a:ext cx="4651957" cy="30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7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38" y="434499"/>
            <a:ext cx="9692640" cy="1325562"/>
          </a:xfrm>
        </p:spPr>
        <p:txBody>
          <a:bodyPr/>
          <a:lstStyle/>
          <a:p>
            <a:r>
              <a:rPr lang="en-US" dirty="0"/>
              <a:t>Charlestown, 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2625" y="1760061"/>
            <a:ext cx="4874233" cy="435133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One square mile</a:t>
            </a:r>
          </a:p>
          <a:p>
            <a:r>
              <a:rPr lang="en-US" sz="2000" dirty="0"/>
              <a:t>Population: 16,439 (2010)</a:t>
            </a:r>
          </a:p>
          <a:p>
            <a:r>
              <a:rPr lang="en-US" sz="2000" dirty="0"/>
              <a:t>Historically 3 Catholic Churches</a:t>
            </a:r>
          </a:p>
          <a:p>
            <a:pPr lvl="1"/>
            <a:r>
              <a:rPr lang="en-US" sz="2000" dirty="0"/>
              <a:t>“Territorial parishes”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St. Francis de Sales</a:t>
            </a:r>
          </a:p>
          <a:p>
            <a:pPr lvl="1"/>
            <a:r>
              <a:rPr lang="en-US" sz="2000" dirty="0"/>
              <a:t>St. Catherine of Siena</a:t>
            </a:r>
          </a:p>
          <a:p>
            <a:pPr lvl="1"/>
            <a:r>
              <a:rPr lang="en-US" sz="2000" dirty="0"/>
              <a:t>St. Mary’s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096A51-935D-C647-94C2-851BC618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89" y="2654787"/>
            <a:ext cx="4856637" cy="3124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B9036C-31F5-7F4D-92E7-D132B1809C35}"/>
              </a:ext>
            </a:extLst>
          </p:cNvPr>
          <p:cNvSpPr txBox="1"/>
          <p:nvPr/>
        </p:nvSpPr>
        <p:spPr>
          <a:xfrm>
            <a:off x="4433188" y="4699591"/>
            <a:ext cx="139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Merged in 2006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5433B51-407C-D749-A158-97FDB676BAE1}"/>
              </a:ext>
            </a:extLst>
          </p:cNvPr>
          <p:cNvSpPr/>
          <p:nvPr/>
        </p:nvSpPr>
        <p:spPr>
          <a:xfrm>
            <a:off x="3870251" y="4699591"/>
            <a:ext cx="562937" cy="646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223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1905</TotalTime>
  <Words>165</Words>
  <Application>Microsoft Macintosh PowerPoint</Application>
  <PresentationFormat>Widescreen</PresentationFormat>
  <Paragraphs>35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Century Schoolbook</vt:lpstr>
      <vt:lpstr>Mangal</vt:lpstr>
      <vt:lpstr>Wingdings 2</vt:lpstr>
      <vt:lpstr>Arial</vt:lpstr>
      <vt:lpstr>View</vt:lpstr>
      <vt:lpstr>Gentrification &amp; Religion</vt:lpstr>
      <vt:lpstr>Gentrification &amp; Religion</vt:lpstr>
      <vt:lpstr>The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Charlestown, MA</vt:lpstr>
      <vt:lpstr>PowerPoint Presentation</vt:lpstr>
      <vt:lpstr>Erick Berrelleza Boston University  ebsj@bu.edu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Undocumented Religiosity</dc:title>
  <dc:creator>Microsoft Office User</dc:creator>
  <cp:lastModifiedBy>Microsoft Office User</cp:lastModifiedBy>
  <cp:revision>65</cp:revision>
  <dcterms:created xsi:type="dcterms:W3CDTF">2017-12-04T14:01:32Z</dcterms:created>
  <dcterms:modified xsi:type="dcterms:W3CDTF">2018-11-05T19:19:39Z</dcterms:modified>
</cp:coreProperties>
</file>