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 id="2147483733" r:id="rId2"/>
    <p:sldMasterId id="2147483747" r:id="rId3"/>
    <p:sldMasterId id="2147483750" r:id="rId4"/>
    <p:sldMasterId id="2147483766" r:id="rId5"/>
  </p:sldMasterIdLst>
  <p:notesMasterIdLst>
    <p:notesMasterId r:id="rId29"/>
  </p:notesMasterIdLst>
  <p:handoutMasterIdLst>
    <p:handoutMasterId r:id="rId30"/>
  </p:handoutMasterIdLst>
  <p:sldIdLst>
    <p:sldId id="256" r:id="rId6"/>
    <p:sldId id="330" r:id="rId7"/>
    <p:sldId id="339" r:id="rId8"/>
    <p:sldId id="336" r:id="rId9"/>
    <p:sldId id="317" r:id="rId10"/>
    <p:sldId id="327" r:id="rId11"/>
    <p:sldId id="328" r:id="rId12"/>
    <p:sldId id="329" r:id="rId13"/>
    <p:sldId id="331" r:id="rId14"/>
    <p:sldId id="332" r:id="rId15"/>
    <p:sldId id="333" r:id="rId16"/>
    <p:sldId id="334" r:id="rId17"/>
    <p:sldId id="337" r:id="rId18"/>
    <p:sldId id="321" r:id="rId19"/>
    <p:sldId id="323" r:id="rId20"/>
    <p:sldId id="322" r:id="rId21"/>
    <p:sldId id="340" r:id="rId22"/>
    <p:sldId id="341" r:id="rId23"/>
    <p:sldId id="287" r:id="rId24"/>
    <p:sldId id="295" r:id="rId25"/>
    <p:sldId id="342" r:id="rId26"/>
    <p:sldId id="343" r:id="rId27"/>
    <p:sldId id="279" r:id="rId28"/>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36">
          <p15:clr>
            <a:srgbClr val="A4A3A4"/>
          </p15:clr>
        </p15:guide>
        <p15:guide id="2" pos="5477">
          <p15:clr>
            <a:srgbClr val="A4A3A4"/>
          </p15:clr>
        </p15:guide>
        <p15:guide id="3" pos="2048">
          <p15:clr>
            <a:srgbClr val="A4A3A4"/>
          </p15:clr>
        </p15:guide>
        <p15:guide id="4" pos="270">
          <p15:clr>
            <a:srgbClr val="A4A3A4"/>
          </p15:clr>
        </p15:guide>
        <p15:guide id="5" pos="3856">
          <p15:clr>
            <a:srgbClr val="A4A3A4"/>
          </p15:clr>
        </p15:guide>
        <p15:guide id="6" pos="3598">
          <p15:clr>
            <a:srgbClr val="A4A3A4"/>
          </p15:clr>
        </p15:guide>
        <p15:guide id="7" orient="horz" pos="3100">
          <p15:clr>
            <a:srgbClr val="A4A3A4"/>
          </p15:clr>
        </p15:guide>
        <p15:guide id="8" orient="horz" pos="292">
          <p15:clr>
            <a:srgbClr val="A4A3A4"/>
          </p15:clr>
        </p15:guide>
        <p15:guide id="9" orient="horz" pos="400">
          <p15:clr>
            <a:srgbClr val="A4A3A4"/>
          </p15:clr>
        </p15:guide>
        <p15:guide id="10" pos="3928">
          <p15:clr>
            <a:srgbClr val="A4A3A4"/>
          </p15:clr>
        </p15:guide>
        <p15:guide id="11" pos="33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7C8A"/>
    <a:srgbClr val="8C2332"/>
    <a:srgbClr val="F7F7DC"/>
    <a:srgbClr val="F7F8EC"/>
    <a:srgbClr val="A6C4BC"/>
    <a:srgbClr val="C6BBA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4" autoAdjust="0"/>
    <p:restoredTop sz="86188" autoAdjust="0"/>
  </p:normalViewPr>
  <p:slideViewPr>
    <p:cSldViewPr snapToGrid="0" snapToObjects="1" showGuides="1">
      <p:cViewPr>
        <p:scale>
          <a:sx n="99" d="100"/>
          <a:sy n="99" d="100"/>
        </p:scale>
        <p:origin x="1320" y="216"/>
      </p:cViewPr>
      <p:guideLst>
        <p:guide orient="horz" pos="336"/>
        <p:guide pos="5477"/>
        <p:guide pos="2048"/>
        <p:guide pos="270"/>
        <p:guide pos="3856"/>
        <p:guide pos="3598"/>
        <p:guide orient="horz" pos="3100"/>
        <p:guide orient="horz" pos="292"/>
        <p:guide orient="horz" pos="400"/>
        <p:guide pos="3928"/>
        <p:guide pos="33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handoutMaster" Target="handoutMasters/handout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04A60684-CF53-6244-A99F-EC731864A5D2}" type="datetimeFigureOut">
              <a:rPr lang="en-US"/>
              <a:pPr>
                <a:defRPr/>
              </a:pPr>
              <a:t>4/8/18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68EB6EF-B0E1-5849-99CE-609240E1F069}" type="slidenum">
              <a:rPr lang="en-US"/>
              <a:pPr>
                <a:defRPr/>
              </a:pPr>
              <a:t>‹#›</a:t>
            </a:fld>
            <a:endParaRPr lang="en-US"/>
          </a:p>
        </p:txBody>
      </p:sp>
    </p:spTree>
    <p:extLst>
      <p:ext uri="{BB962C8B-B14F-4D97-AF65-F5344CB8AC3E}">
        <p14:creationId xmlns:p14="http://schemas.microsoft.com/office/powerpoint/2010/main" val="18691203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1CD95E9-78DC-7D42-AC9B-8E8B1C893186}" type="datetimeFigureOut">
              <a:rPr lang="en-US"/>
              <a:pPr>
                <a:defRPr/>
              </a:pPr>
              <a:t>4/8/18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E71F78A-1898-9F4F-9A08-EDF01BC9DFE3}" type="slidenum">
              <a:rPr lang="en-US"/>
              <a:pPr>
                <a:defRPr/>
              </a:pPr>
              <a:t>‹#›</a:t>
            </a:fld>
            <a:endParaRPr lang="en-US"/>
          </a:p>
        </p:txBody>
      </p:sp>
    </p:spTree>
    <p:extLst>
      <p:ext uri="{BB962C8B-B14F-4D97-AF65-F5344CB8AC3E}">
        <p14:creationId xmlns:p14="http://schemas.microsoft.com/office/powerpoint/2010/main" val="6019531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meo.com/30812983" TargetMode="External"/><Relationship Id="rId4" Type="http://schemas.openxmlformats.org/officeDocument/2006/relationships/hyperlink" Target="http://www.networkflip.com/corporate-nonprofit-partnerships-developing-an-effective-exit-strategy/"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etworkflip.com/corporate-nonprofit-partnerships-developing-an-effective-exit-strategy/" TargetMode="External"/><Relationship Id="rId4" Type="http://schemas.openxmlformats.org/officeDocument/2006/relationships/hyperlink" Target="https://vimeo.com/30812983"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103" charset="-128"/>
              </a:rPr>
              <a:t>What is causing this increase in collaboration? The most significant</a:t>
            </a:r>
            <a:r>
              <a:rPr lang="en-US" altLang="en-US" baseline="0" dirty="0" smtClean="0">
                <a:ea typeface="ＭＳ Ｐゴシック" pitchFamily="-103" charset="-128"/>
              </a:rPr>
              <a:t> reasons are an increasing recognition of the need for companies and NGOs to leverage each sector’s different assets, pressure on companies to demonstrate societal consideration, and enhancing corporate or brand reputation and credibility.</a:t>
            </a:r>
          </a:p>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5</a:t>
            </a:fld>
            <a:endParaRPr lang="en-US"/>
          </a:p>
        </p:txBody>
      </p:sp>
    </p:spTree>
    <p:extLst>
      <p:ext uri="{BB962C8B-B14F-4D97-AF65-F5344CB8AC3E}">
        <p14:creationId xmlns:p14="http://schemas.microsoft.com/office/powerpoint/2010/main" val="57559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r>
              <a:rPr lang="en-US" dirty="0" smtClean="0"/>
              <a:t>The U.S. nonprofit sector is large and amazingly diverse. It can be complex—</a:t>
            </a:r>
            <a:r>
              <a:rPr lang="en-US" i="1" dirty="0" smtClean="0"/>
              <a:t>nonprofit</a:t>
            </a:r>
            <a:r>
              <a:rPr lang="en-US" dirty="0" smtClean="0"/>
              <a:t> is not necessarily the same as </a:t>
            </a:r>
            <a:r>
              <a:rPr lang="en-US" i="1" dirty="0" smtClean="0"/>
              <a:t>tax-exempt,</a:t>
            </a:r>
            <a:r>
              <a:rPr lang="en-US" dirty="0" smtClean="0"/>
              <a:t> not all tax-exempt organizations are charities, and tax-exempt organizations have special rules they must follow in order to retain their status.</a:t>
            </a:r>
          </a:p>
          <a:p>
            <a:r>
              <a:rPr lang="en-US" dirty="0" smtClean="0"/>
              <a:t>GuideStar</a:t>
            </a:r>
            <a:r>
              <a:rPr lang="en-US" baseline="0" dirty="0" smtClean="0"/>
              <a:t> is a free resource that you should become familiar with, if you aren’t already! The site contains information on IRS-recognized tax-exempt organizations, and is where you can go to find a grantee’s Form 990, which they are required to submit to the IRS each year. GuideStar also publishes helpful reports providing information on topics like nonprofit executive compensation and veterans’ organizations.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D596385-7993-417E-96D3-15DD2CDE7DB7}"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1879049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Change in senior leadership</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Lack of accountability</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Lack of results</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The perception or reality that the current partnership is not allowing the corporation to make the greatest impact on the community</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Failure to spread ownership</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The development of a new philanthropic focus</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Reduced budget or other resource constraints</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The achievement of set partnership goals</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Diminishing quality of results and impact</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Strategy implications when organizations develop new relationships with other funders</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Unresolved conflicts of interest</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r>
              <a:rPr kumimoji="0" lang="en-US" sz="1200" b="0" i="0" u="none" strike="noStrike" kern="1200" cap="none" spc="0" normalizeH="0" baseline="0" noProof="0" dirty="0" smtClean="0">
                <a:ln>
                  <a:noFill/>
                </a:ln>
                <a:solidFill>
                  <a:srgbClr val="8C2332"/>
                </a:solidFill>
                <a:effectLst/>
                <a:uLnTx/>
                <a:uFillTx/>
                <a:latin typeface="Arial"/>
                <a:ea typeface="ＭＳ Ｐゴシック" charset="0"/>
              </a:rPr>
              <a:t>Poor governance</a:t>
            </a:r>
          </a:p>
          <a:p>
            <a:pPr marL="163513" marR="0" lvl="0" indent="-163513" algn="l" defTabSz="457200" rtl="0" eaLnBrk="0" fontAlgn="base" latinLnBrk="0" hangingPunct="0">
              <a:lnSpc>
                <a:spcPct val="150000"/>
              </a:lnSpc>
              <a:spcBef>
                <a:spcPts val="500"/>
              </a:spcBef>
              <a:spcAft>
                <a:spcPct val="0"/>
              </a:spcAft>
              <a:buClr>
                <a:srgbClr val="C6BBAE"/>
              </a:buClr>
              <a:buSzPct val="80000"/>
              <a:buFont typeface="Arial" charset="0"/>
              <a:buChar char="•"/>
              <a:tabLst/>
              <a:defRPr/>
            </a:pPr>
            <a:endParaRPr kumimoji="0" lang="en-US" sz="1200" b="0" i="0" u="none" strike="noStrike" kern="1200" cap="none" spc="0" normalizeH="0" baseline="0" noProof="0" dirty="0" smtClean="0">
              <a:ln>
                <a:noFill/>
              </a:ln>
              <a:solidFill>
                <a:srgbClr val="8C2332"/>
              </a:solidFill>
              <a:effectLst/>
              <a:uLnTx/>
              <a:uFillTx/>
              <a:latin typeface="Arial"/>
              <a:ea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18</a:t>
            </a:fld>
            <a:endParaRPr lang="en-US"/>
          </a:p>
        </p:txBody>
      </p:sp>
    </p:spTree>
    <p:extLst>
      <p:ext uri="{BB962C8B-B14F-4D97-AF65-F5344CB8AC3E}">
        <p14:creationId xmlns:p14="http://schemas.microsoft.com/office/powerpoint/2010/main" val="3349254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40000"/>
              </a:lnSpc>
              <a:buFont typeface="Arial" panose="020B0604020202020204" pitchFamily="34" charset="0"/>
              <a:buNone/>
            </a:pPr>
            <a:r>
              <a:rPr lang="en-US" dirty="0" smtClean="0">
                <a:solidFill>
                  <a:schemeClr val="accent1"/>
                </a:solidFill>
              </a:rPr>
              <a:t>Key</a:t>
            </a:r>
            <a:r>
              <a:rPr lang="en-US" baseline="0" dirty="0" smtClean="0">
                <a:solidFill>
                  <a:schemeClr val="accent1"/>
                </a:solidFill>
              </a:rPr>
              <a:t> points of value for exit strategies: </a:t>
            </a:r>
            <a:endParaRPr lang="en-US" dirty="0" smtClean="0">
              <a:solidFill>
                <a:schemeClr val="accent1"/>
              </a:solidFill>
            </a:endParaRPr>
          </a:p>
          <a:p>
            <a:pPr marL="171450" indent="-171450">
              <a:lnSpc>
                <a:spcPct val="140000"/>
              </a:lnSpc>
              <a:buFont typeface="Arial" panose="020B0604020202020204" pitchFamily="34" charset="0"/>
              <a:buChar char="•"/>
            </a:pPr>
            <a:r>
              <a:rPr lang="en-US" dirty="0" smtClean="0">
                <a:solidFill>
                  <a:schemeClr val="accent1"/>
                </a:solidFill>
              </a:rPr>
              <a:t>Maintain consistent messaging </a:t>
            </a:r>
            <a:r>
              <a:rPr lang="en-US" dirty="0" smtClean="0"/>
              <a:t>about why you are exiting the partnership and reinforce your commitment to citizenship through the support of other nonprofits and / or social / environmental issues. </a:t>
            </a:r>
            <a:endParaRPr lang="en-US" sz="1200" dirty="0" smtClean="0"/>
          </a:p>
          <a:p>
            <a:pPr marL="171450" indent="-171450">
              <a:lnSpc>
                <a:spcPct val="140000"/>
              </a:lnSpc>
              <a:buFont typeface="Arial" panose="020B0604020202020204" pitchFamily="34" charset="0"/>
              <a:buChar char="•"/>
            </a:pPr>
            <a:r>
              <a:rPr lang="en-US" dirty="0" smtClean="0">
                <a:solidFill>
                  <a:schemeClr val="accent1"/>
                </a:solidFill>
              </a:rPr>
              <a:t>Anticipate and prepare for challenges </a:t>
            </a:r>
            <a:r>
              <a:rPr lang="en-US" dirty="0" smtClean="0"/>
              <a:t>that will come up as you implement your exit strategy. </a:t>
            </a:r>
          </a:p>
          <a:p>
            <a:pPr marL="171450" indent="-171450">
              <a:lnSpc>
                <a:spcPct val="140000"/>
              </a:lnSpc>
              <a:buFont typeface="Arial" panose="020B0604020202020204" pitchFamily="34" charset="0"/>
              <a:buChar char="•"/>
            </a:pPr>
            <a:r>
              <a:rPr lang="en-US" dirty="0" smtClean="0">
                <a:solidFill>
                  <a:schemeClr val="accent1"/>
                </a:solidFill>
              </a:rPr>
              <a:t>Build consensus </a:t>
            </a:r>
            <a:r>
              <a:rPr lang="en-US" dirty="0" smtClean="0"/>
              <a:t>among internal and external stakeholders. Some groups will support your decision, others will be upset by ending the partnership.  </a:t>
            </a:r>
            <a:endParaRPr lang="en-US" sz="1200" dirty="0" smtClean="0"/>
          </a:p>
          <a:p>
            <a:pPr marL="171450" indent="-171450">
              <a:lnSpc>
                <a:spcPct val="140000"/>
              </a:lnSpc>
              <a:buFont typeface="Arial" panose="020B0604020202020204" pitchFamily="34" charset="0"/>
              <a:buChar char="•"/>
            </a:pPr>
            <a:r>
              <a:rPr lang="en-US" dirty="0" smtClean="0"/>
              <a:t>A quality exit strategy should allow a company to </a:t>
            </a:r>
            <a:r>
              <a:rPr lang="en-US" dirty="0" smtClean="0">
                <a:solidFill>
                  <a:schemeClr val="accent1"/>
                </a:solidFill>
              </a:rPr>
              <a:t>develop a customized approach</a:t>
            </a:r>
            <a:r>
              <a:rPr lang="en-US" dirty="0" smtClean="0"/>
              <a:t> to address the specific needs of partners involved in the transition.</a:t>
            </a:r>
            <a:endParaRPr lang="en-US" sz="120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Keep these in</a:t>
            </a:r>
            <a:r>
              <a:rPr lang="en-US" baseline="0" dirty="0" smtClean="0"/>
              <a:t> mind as you implement your exit strategy.</a:t>
            </a:r>
          </a:p>
          <a:p>
            <a:endParaRPr lang="en-US" baseline="0" dirty="0" smtClean="0"/>
          </a:p>
          <a:p>
            <a:r>
              <a:rPr lang="en-US" sz="1200" u="sng" kern="1200" dirty="0" smtClean="0">
                <a:solidFill>
                  <a:schemeClr val="tx1"/>
                </a:solidFill>
                <a:effectLst/>
                <a:latin typeface="+mn-lt"/>
                <a:ea typeface="ＭＳ Ｐゴシック" charset="0"/>
                <a:cs typeface="ＭＳ Ｐゴシック" charset="0"/>
                <a:hlinkClick r:id="rId3"/>
              </a:rPr>
              <a:t>https://vimeo.com/30812983</a:t>
            </a:r>
            <a:r>
              <a:rPr lang="en-US" sz="1200" kern="1200" dirty="0" smtClean="0">
                <a:solidFill>
                  <a:schemeClr val="tx1"/>
                </a:solidFill>
                <a:effectLst/>
                <a:latin typeface="+mn-lt"/>
                <a:ea typeface="ＭＳ Ｐゴシック" charset="0"/>
                <a:cs typeface="ＭＳ Ｐゴシック" charset="0"/>
              </a:rPr>
              <a:t>, </a:t>
            </a:r>
            <a:r>
              <a:rPr lang="en-US" sz="1200" u="sng" kern="1200" dirty="0" smtClean="0">
                <a:solidFill>
                  <a:schemeClr val="tx1"/>
                </a:solidFill>
                <a:effectLst/>
                <a:latin typeface="+mn-lt"/>
                <a:ea typeface="ＭＳ Ｐゴシック" charset="0"/>
                <a:cs typeface="ＭＳ Ｐゴシック" charset="0"/>
                <a:hlinkClick r:id="rId4"/>
              </a:rPr>
              <a:t>http://www.networkflip.com/corporate-nonprofit-partnerships-developing-an-effective-exit-strategy/</a:t>
            </a:r>
            <a:endParaRPr lang="en-US" sz="1200" u="sng" kern="1200" dirty="0" smtClean="0">
              <a:solidFill>
                <a:schemeClr val="tx1"/>
              </a:solidFill>
              <a:effectLst/>
              <a:latin typeface="+mn-lt"/>
              <a:ea typeface="ＭＳ Ｐゴシック" charset="0"/>
              <a:cs typeface="ＭＳ Ｐゴシック" charset="0"/>
            </a:endParaRPr>
          </a:p>
          <a:p>
            <a:endParaRPr lang="en-US" sz="1200" u="sng" kern="1200" dirty="0" smtClean="0">
              <a:solidFill>
                <a:schemeClr val="tx1"/>
              </a:solidFill>
              <a:effectLst/>
              <a:latin typeface="+mn-lt"/>
              <a:ea typeface="ＭＳ Ｐゴシック" charset="0"/>
              <a:cs typeface="ＭＳ Ｐゴシック" charset="0"/>
            </a:endParaRPr>
          </a:p>
          <a:p>
            <a:r>
              <a:rPr lang="en-US" dirty="0" smtClean="0"/>
              <a:t>The Partnering Initiative, Moving</a:t>
            </a:r>
            <a:r>
              <a:rPr lang="en-US" baseline="0" dirty="0" smtClean="0"/>
              <a:t> On: Effective Management for Partnerships Transitions, Transformations and Exits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Sources: Adapted from The Partnering Initiative, Moving On: Effective Management for Partnerships Transitions, Transformations and Exits; Future Leaders in Philanthropy, Corporate-Nonprofit Partnerships: Developing an Effective Exit Strategy, </a:t>
            </a:r>
            <a:r>
              <a:rPr lang="en-US" sz="1200" dirty="0" smtClean="0">
                <a:hlinkClick r:id="rId4"/>
              </a:rPr>
              <a:t>http://www.networkflip.com/corporate-nonprofit-partnerships-developing-an-effective-exit-strategy/</a:t>
            </a:r>
            <a:r>
              <a:rPr lang="en-US" sz="1200" dirty="0" smtClean="0"/>
              <a:t>, </a:t>
            </a:r>
            <a:r>
              <a:rPr lang="en-US" sz="1200" u="sng" dirty="0" smtClean="0">
                <a:hlinkClick r:id="rId3"/>
              </a:rPr>
              <a:t>https://vimeo.com/30812983</a:t>
            </a:r>
            <a:r>
              <a:rPr lang="en-US" sz="1200" dirty="0" smtClean="0"/>
              <a:t>. </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71F78A-1898-9F4F-9A08-EDF01BC9DF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276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dirty="0" smtClean="0"/>
              <a:t>A</a:t>
            </a:r>
            <a:r>
              <a:rPr lang="en-US" altLang="en-US" baseline="0" dirty="0" smtClean="0"/>
              <a:t> slightly extreme reason for exiting a relationship has to do with more urgent and reputation-threatening reasons. Nike had a longstanding partnership with the Livestrong Foundation. However, when Lance Armstrong was shown to have participated in doping, the company made it clear that they were victims as well. They terminated their contract and stated clearly that they did not condone his behavior. Nike said it would honor the financial terms of the contract until it expired because of the agreement they made and their continued belief in empowering people affected by cancer. In a case like this, the rules about exiting a partnership for the more typical reasons go out the window – the point here is to remember that your ultimate responsibility is to your company, and maintaining partnerships that support your mission and goals.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71F78A-1898-9F4F-9A08-EDF01BC9DF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16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40000"/>
              </a:lnSpc>
            </a:pPr>
            <a:r>
              <a:rPr lang="en-US" sz="2200" dirty="0" smtClean="0"/>
              <a:t>An effective exit plan requires collaboration within a company at all levels. Most likely, everyone from senior management to Human Resources will be involved in the plan.</a:t>
            </a:r>
          </a:p>
          <a:p>
            <a:pPr>
              <a:lnSpc>
                <a:spcPct val="140000"/>
              </a:lnSpc>
            </a:pPr>
            <a:r>
              <a:rPr lang="en-US" sz="2200" dirty="0" smtClean="0"/>
              <a:t>Create a cross-functional planning team:</a:t>
            </a:r>
          </a:p>
          <a:p>
            <a:pPr lvl="1">
              <a:lnSpc>
                <a:spcPct val="140000"/>
              </a:lnSpc>
            </a:pPr>
            <a:r>
              <a:rPr lang="en-US" sz="2200" dirty="0" smtClean="0"/>
              <a:t>Outline key responsibilities of the team and individual roles.</a:t>
            </a:r>
          </a:p>
          <a:p>
            <a:pPr lvl="1">
              <a:lnSpc>
                <a:spcPct val="140000"/>
              </a:lnSpc>
            </a:pPr>
            <a:r>
              <a:rPr lang="en-US" sz="2200" dirty="0" smtClean="0"/>
              <a:t>Understand implications for various business units.</a:t>
            </a:r>
          </a:p>
          <a:p>
            <a:pPr lvl="1">
              <a:lnSpc>
                <a:spcPct val="140000"/>
              </a:lnSpc>
            </a:pPr>
            <a:r>
              <a:rPr lang="en-US" sz="2200" dirty="0" smtClean="0"/>
              <a:t>Schedule regular meetings to ensure procedure is on schedule. </a:t>
            </a:r>
          </a:p>
          <a:p>
            <a:pPr>
              <a:lnSpc>
                <a:spcPct val="140000"/>
              </a:lnSpc>
            </a:pPr>
            <a:r>
              <a:rPr lang="en-US" sz="2200" dirty="0" smtClean="0"/>
              <a:t>Inform senior leaders as needed:</a:t>
            </a:r>
          </a:p>
          <a:p>
            <a:pPr lvl="1">
              <a:lnSpc>
                <a:spcPct val="140000"/>
              </a:lnSpc>
            </a:pPr>
            <a:r>
              <a:rPr lang="en-US" sz="2200" dirty="0" smtClean="0"/>
              <a:t>Secure buy-in from the appropriate decision-makers throughout the planning process.</a:t>
            </a:r>
          </a:p>
          <a:p>
            <a:pPr lvl="1">
              <a:lnSpc>
                <a:spcPct val="140000"/>
              </a:lnSpc>
            </a:pPr>
            <a:r>
              <a:rPr lang="en-US" sz="2200" dirty="0" smtClean="0"/>
              <a:t>Provide talking points to senior leadership so they are never caught off guard. </a:t>
            </a:r>
          </a:p>
          <a:p>
            <a:pPr marL="171450" indent="-171450">
              <a:buFontTx/>
              <a:buChar char="-"/>
            </a:pPr>
            <a:endParaRPr lang="en-US" baseline="0" dirty="0" smtClean="0"/>
          </a:p>
          <a:p>
            <a:pPr marL="0" indent="0">
              <a:buFontTx/>
              <a:buNone/>
            </a:pPr>
            <a:r>
              <a:rPr lang="en-US" baseline="0" dirty="0" smtClean="0"/>
              <a:t>So who might you engage internally?</a:t>
            </a:r>
          </a:p>
          <a:p>
            <a:pPr marL="171450" indent="-171450">
              <a:buFontTx/>
              <a:buChar char="-"/>
            </a:pPr>
            <a:r>
              <a:rPr lang="en-US" baseline="0" dirty="0" smtClean="0"/>
              <a:t>Communications / Marketing – for communications and PR</a:t>
            </a:r>
          </a:p>
          <a:p>
            <a:pPr marL="171450" indent="-171450">
              <a:buFontTx/>
              <a:buChar char="-"/>
            </a:pPr>
            <a:r>
              <a:rPr lang="en-US" baseline="0" dirty="0" smtClean="0"/>
              <a:t>Sales – if sales people are using the partnership as a selling point</a:t>
            </a:r>
          </a:p>
          <a:p>
            <a:pPr marL="171450" indent="-171450">
              <a:buFontTx/>
              <a:buChar char="-"/>
            </a:pPr>
            <a:r>
              <a:rPr lang="en-US" baseline="0" dirty="0" smtClean="0"/>
              <a:t>HR – could be using the partnership as a recruiting and retaining tool</a:t>
            </a:r>
          </a:p>
          <a:p>
            <a:pPr marL="171450" indent="-171450">
              <a:buFontTx/>
              <a:buChar char="-"/>
            </a:pPr>
            <a:r>
              <a:rPr lang="en-US" baseline="0" dirty="0" smtClean="0"/>
              <a:t>Employee affinity groups – may support the partnership or may not support it</a:t>
            </a:r>
          </a:p>
          <a:p>
            <a:pPr marL="171450" indent="-171450">
              <a:buFontTx/>
              <a:buChar char="-"/>
            </a:pPr>
            <a:r>
              <a:rPr lang="en-US" baseline="0" dirty="0" smtClean="0"/>
              <a:t>IT – may have systems in place to support partnership. Will also be able to support communications plan re: exiting</a:t>
            </a:r>
          </a:p>
          <a:p>
            <a:endParaRPr lang="en-US" sz="1200" u="sng" kern="1200" dirty="0" smtClean="0">
              <a:solidFill>
                <a:schemeClr val="tx1"/>
              </a:solidFill>
              <a:effectLst/>
              <a:latin typeface="+mn-lt"/>
              <a:ea typeface="ＭＳ Ｐゴシック" charset="0"/>
              <a:cs typeface="ＭＳ Ｐゴシック" charset="0"/>
              <a:hlinkClick r:id=""/>
            </a:endParaRPr>
          </a:p>
          <a:p>
            <a:endParaRPr lang="en-US" sz="1200" u="sng" kern="1200" dirty="0" smtClean="0">
              <a:solidFill>
                <a:schemeClr val="tx1"/>
              </a:solidFill>
              <a:effectLst/>
              <a:latin typeface="+mn-lt"/>
              <a:ea typeface="ＭＳ Ｐゴシック" charset="0"/>
              <a:cs typeface="ＭＳ Ｐゴシック" charset="0"/>
              <a:hlinkClick r:id=""/>
            </a:endParaRPr>
          </a:p>
          <a:p>
            <a:r>
              <a:rPr lang="en-US" sz="1200" u="sng" kern="1200" dirty="0" smtClean="0">
                <a:solidFill>
                  <a:schemeClr val="tx1"/>
                </a:solidFill>
                <a:effectLst/>
                <a:latin typeface="+mn-lt"/>
                <a:ea typeface="ＭＳ Ｐゴシック" charset="0"/>
                <a:cs typeface="ＭＳ Ｐゴシック" charset="0"/>
                <a:hlinkClick r:id=""/>
              </a:rPr>
              <a:t>https://vimeo.com/30812983</a:t>
            </a:r>
            <a:r>
              <a:rPr lang="en-US" sz="1200" kern="1200" dirty="0" smtClean="0">
                <a:solidFill>
                  <a:schemeClr val="tx1"/>
                </a:solidFill>
                <a:effectLst/>
                <a:latin typeface="+mn-lt"/>
                <a:ea typeface="ＭＳ Ｐゴシック" charset="0"/>
                <a:cs typeface="ＭＳ Ｐゴシック" charset="0"/>
              </a:rPr>
              <a:t>, </a:t>
            </a:r>
            <a:r>
              <a:rPr lang="en-US" sz="1200" u="sng" kern="1200" dirty="0" smtClean="0">
                <a:solidFill>
                  <a:schemeClr val="tx1"/>
                </a:solidFill>
                <a:effectLst/>
                <a:latin typeface="+mn-lt"/>
                <a:ea typeface="ＭＳ Ｐゴシック" charset="0"/>
                <a:cs typeface="ＭＳ Ｐゴシック" charset="0"/>
                <a:hlinkClick r:id="rId3"/>
              </a:rPr>
              <a:t>http://www.networkflip.com/corporate-nonprofit-partnerships-developing-an-effective-exit-strategy/</a:t>
            </a:r>
            <a:endParaRPr lang="en-US" sz="1200" u="sng" kern="1200" dirty="0" smtClean="0">
              <a:solidFill>
                <a:schemeClr val="tx1"/>
              </a:solidFill>
              <a:effectLst/>
              <a:latin typeface="+mn-lt"/>
              <a:ea typeface="ＭＳ Ｐゴシック" charset="0"/>
              <a:cs typeface="ＭＳ Ｐゴシック" charset="0"/>
            </a:endParaRPr>
          </a:p>
          <a:p>
            <a:endParaRPr lang="en-US" sz="1200" u="sng" kern="1200" dirty="0" smtClean="0">
              <a:solidFill>
                <a:schemeClr val="tx1"/>
              </a:solidFill>
              <a:effectLst/>
              <a:latin typeface="+mn-lt"/>
              <a:ea typeface="ＭＳ Ｐゴシック" charset="0"/>
              <a:cs typeface="ＭＳ Ｐゴシック" charset="0"/>
            </a:endParaRPr>
          </a:p>
          <a:p>
            <a:r>
              <a:rPr lang="en-US" dirty="0" smtClean="0"/>
              <a:t>The Partnering Initiative, Moving</a:t>
            </a:r>
            <a:r>
              <a:rPr lang="en-US" baseline="0" dirty="0" smtClean="0"/>
              <a:t> On: Effective Management for Partnerships Transitions, Transformations and Exits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Sources: Adapted from The Partnering Initiative, Moving On: Effective Management for Partnerships Transitions, Transformations and Exits; Future Leaders in Philanthropy, Corporate-Nonprofit Partnerships: Developing an Effective Exit Strategy, </a:t>
            </a:r>
            <a:r>
              <a:rPr lang="en-US" sz="1200" dirty="0" smtClean="0">
                <a:hlinkClick r:id="rId3"/>
              </a:rPr>
              <a:t>http://www.networkflip.com/corporate-nonprofit-partnerships-developing-an-effective-exit-strategy/</a:t>
            </a:r>
            <a:r>
              <a:rPr lang="en-US" sz="1200" dirty="0" smtClean="0"/>
              <a:t>, </a:t>
            </a:r>
            <a:r>
              <a:rPr lang="en-US" sz="1200" u="sng" dirty="0" smtClean="0">
                <a:hlinkClick r:id="rId4"/>
              </a:rPr>
              <a:t>https://vimeo.com/30812983</a:t>
            </a:r>
            <a:r>
              <a:rPr lang="en-US" sz="1200" dirty="0" smtClean="0"/>
              <a:t>. </a:t>
            </a:r>
          </a:p>
          <a:p>
            <a:endParaRPr lang="en-US" dirty="0" smtClean="0"/>
          </a:p>
          <a:p>
            <a:endParaRPr lang="en-US" dirty="0" smtClean="0"/>
          </a:p>
          <a:p>
            <a:pPr marL="342900" lvl="1" indent="-342900">
              <a:lnSpc>
                <a:spcPct val="150000"/>
              </a:lnSpc>
              <a:buFont typeface="Wingdings" panose="05000000000000000000" pitchFamily="2" charset="2"/>
              <a:buChar char="§"/>
            </a:pPr>
            <a:r>
              <a:rPr lang="en-US" dirty="0" smtClean="0"/>
              <a:t>By creating a plan that informs and builds consensus with key internal and external stakeholders, you can mitigate the risk of your (or your partner’s) reputation experiencing any negative effects. </a:t>
            </a:r>
          </a:p>
          <a:p>
            <a:pPr marL="342900" lvl="1" indent="-342900">
              <a:lnSpc>
                <a:spcPct val="150000"/>
              </a:lnSpc>
              <a:buFont typeface="Wingdings" panose="05000000000000000000" pitchFamily="2" charset="2"/>
              <a:buChar char="§"/>
            </a:pPr>
            <a:r>
              <a:rPr lang="en-US" dirty="0" smtClean="0"/>
              <a:t>A comprehensive plan consists of roles and responsibilities for champions, key message points, communications strategies, initial terms of agreement with community partners, and a detailed timeline.</a:t>
            </a:r>
            <a:endParaRPr lang="en-US" sz="1800" dirty="0" smtClean="0"/>
          </a:p>
          <a:p>
            <a:endParaRPr lang="en-US" sz="1200" u="sng" kern="1200" dirty="0" smtClean="0">
              <a:solidFill>
                <a:schemeClr val="tx1"/>
              </a:solidFill>
              <a:effectLst/>
              <a:latin typeface="+mn-lt"/>
              <a:ea typeface="ＭＳ Ｐゴシック" charset="0"/>
              <a:cs typeface="ＭＳ Ｐゴシック" charset="0"/>
              <a:hlinkClick r:id="rId4"/>
            </a:endParaRPr>
          </a:p>
          <a:p>
            <a:r>
              <a:rPr lang="en-US" sz="1200" u="none" kern="1200" dirty="0" smtClean="0">
                <a:solidFill>
                  <a:schemeClr val="tx1"/>
                </a:solidFill>
                <a:effectLst/>
                <a:latin typeface="+mn-lt"/>
                <a:ea typeface="ＭＳ Ｐゴシック" charset="0"/>
                <a:cs typeface="ＭＳ Ｐゴシック" charset="0"/>
                <a:hlinkClick r:id="rId4"/>
              </a:rPr>
              <a:t>We’ll review 6 steps to achieve an</a:t>
            </a:r>
            <a:r>
              <a:rPr lang="en-US" sz="1200" u="none" kern="1200" baseline="0" dirty="0" smtClean="0">
                <a:solidFill>
                  <a:schemeClr val="tx1"/>
                </a:solidFill>
                <a:effectLst/>
                <a:latin typeface="+mn-lt"/>
                <a:ea typeface="ＭＳ Ｐゴシック" charset="0"/>
                <a:cs typeface="ＭＳ Ｐゴシック" charset="0"/>
                <a:hlinkClick r:id="rId4"/>
              </a:rPr>
              <a:t> effective plan next.</a:t>
            </a:r>
            <a:endParaRPr lang="en-US" sz="1200" u="none" kern="1200" dirty="0" smtClean="0">
              <a:solidFill>
                <a:schemeClr val="tx1"/>
              </a:solidFill>
              <a:effectLst/>
              <a:latin typeface="+mn-lt"/>
              <a:ea typeface="ＭＳ Ｐゴシック" charset="0"/>
              <a:cs typeface="ＭＳ Ｐゴシック" charset="0"/>
              <a:hlinkClick r:id="rId4"/>
            </a:endParaRPr>
          </a:p>
          <a:p>
            <a:endParaRPr lang="en-US" sz="1200" u="sng" kern="1200" dirty="0" smtClean="0">
              <a:solidFill>
                <a:schemeClr val="tx1"/>
              </a:solidFill>
              <a:effectLst/>
              <a:latin typeface="+mn-lt"/>
              <a:ea typeface="ＭＳ Ｐゴシック" charset="0"/>
              <a:cs typeface="ＭＳ Ｐゴシック" charset="0"/>
              <a:hlinkClick r:id=""/>
            </a:endParaRPr>
          </a:p>
          <a:p>
            <a:endParaRPr lang="en-US" sz="1200" u="sng" kern="1200" dirty="0" smtClean="0">
              <a:solidFill>
                <a:schemeClr val="tx1"/>
              </a:solidFill>
              <a:effectLst/>
              <a:latin typeface="+mn-lt"/>
              <a:ea typeface="ＭＳ Ｐゴシック" charset="0"/>
              <a:cs typeface="ＭＳ Ｐゴシック" charset="0"/>
              <a:hlinkClick r:id=""/>
            </a:endParaRPr>
          </a:p>
          <a:p>
            <a:endParaRPr lang="en-US" sz="1200" u="sng" kern="1200" dirty="0" smtClean="0">
              <a:solidFill>
                <a:schemeClr val="tx1"/>
              </a:solidFill>
              <a:effectLst/>
              <a:latin typeface="+mn-lt"/>
              <a:ea typeface="ＭＳ Ｐゴシック" charset="0"/>
              <a:cs typeface="ＭＳ Ｐゴシック" charset="0"/>
              <a:hlinkClick r:id=""/>
            </a:endParaRPr>
          </a:p>
          <a:p>
            <a:r>
              <a:rPr lang="en-US" sz="1200" u="sng" kern="1200" dirty="0" smtClean="0">
                <a:solidFill>
                  <a:schemeClr val="tx1"/>
                </a:solidFill>
                <a:effectLst/>
                <a:latin typeface="+mn-lt"/>
                <a:ea typeface="ＭＳ Ｐゴシック" charset="0"/>
                <a:cs typeface="ＭＳ Ｐゴシック" charset="0"/>
                <a:hlinkClick r:id=""/>
              </a:rPr>
              <a:t>https://vimeo.com/30812983</a:t>
            </a:r>
            <a:r>
              <a:rPr lang="en-US" sz="1200" kern="1200" dirty="0" smtClean="0">
                <a:solidFill>
                  <a:schemeClr val="tx1"/>
                </a:solidFill>
                <a:effectLst/>
                <a:latin typeface="+mn-lt"/>
                <a:ea typeface="ＭＳ Ｐゴシック" charset="0"/>
                <a:cs typeface="ＭＳ Ｐゴシック" charset="0"/>
              </a:rPr>
              <a:t>, </a:t>
            </a:r>
            <a:r>
              <a:rPr lang="en-US" sz="1200" u="sng" kern="1200" dirty="0" smtClean="0">
                <a:solidFill>
                  <a:schemeClr val="tx1"/>
                </a:solidFill>
                <a:effectLst/>
                <a:latin typeface="+mn-lt"/>
                <a:ea typeface="ＭＳ Ｐゴシック" charset="0"/>
                <a:cs typeface="ＭＳ Ｐゴシック" charset="0"/>
                <a:hlinkClick r:id="rId3"/>
              </a:rPr>
              <a:t>http://www.networkflip.com/corporate-nonprofit-partnerships-developing-an-effective-exit-strategy/</a:t>
            </a:r>
            <a:endParaRPr lang="en-US" sz="1200" u="sng" kern="1200" dirty="0" smtClean="0">
              <a:solidFill>
                <a:schemeClr val="tx1"/>
              </a:solidFill>
              <a:effectLst/>
              <a:latin typeface="+mn-lt"/>
              <a:ea typeface="ＭＳ Ｐゴシック" charset="0"/>
              <a:cs typeface="ＭＳ Ｐゴシック" charset="0"/>
            </a:endParaRPr>
          </a:p>
          <a:p>
            <a:endParaRPr lang="en-US" sz="1200" u="sng" kern="1200" dirty="0" smtClean="0">
              <a:solidFill>
                <a:schemeClr val="tx1"/>
              </a:solidFill>
              <a:effectLst/>
              <a:latin typeface="+mn-lt"/>
              <a:ea typeface="ＭＳ Ｐゴシック" charset="0"/>
              <a:cs typeface="ＭＳ Ｐゴシック" charset="0"/>
            </a:endParaRPr>
          </a:p>
          <a:p>
            <a:r>
              <a:rPr lang="en-US" dirty="0" smtClean="0"/>
              <a:t>The Partnering Initiative, Moving</a:t>
            </a:r>
            <a:r>
              <a:rPr lang="en-US" baseline="0" dirty="0" smtClean="0"/>
              <a:t> On: Effective Management for Partnerships Transitions, Transformations and Exits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Sources: Adapted from The Partnering Initiative, Moving On: Effective Management for Partnerships Transitions, Transformations and Exits; Future Leaders in Philanthropy, Corporate-Nonprofit Partnerships: Developing an Effective Exit Strategy, </a:t>
            </a:r>
            <a:r>
              <a:rPr lang="en-US" sz="1200" dirty="0" smtClean="0">
                <a:hlinkClick r:id="rId3"/>
              </a:rPr>
              <a:t>http://www.networkflip.com/corporate-nonprofit-partnerships-developing-an-effective-exit-strategy/</a:t>
            </a:r>
            <a:r>
              <a:rPr lang="en-US" sz="1200" dirty="0" smtClean="0"/>
              <a:t>, </a:t>
            </a:r>
            <a:r>
              <a:rPr lang="en-US" sz="1200" u="sng" dirty="0" smtClean="0">
                <a:hlinkClick r:id="rId4"/>
              </a:rPr>
              <a:t>https://vimeo.com/30812983</a:t>
            </a:r>
            <a:r>
              <a:rPr lang="en-US" sz="1200" dirty="0" smtClean="0"/>
              <a:t>. </a:t>
            </a:r>
          </a:p>
          <a:p>
            <a:endParaRPr lang="en-US" dirty="0" smtClean="0"/>
          </a:p>
          <a:p>
            <a:pPr marL="171450" lvl="1" indent="-171450">
              <a:lnSpc>
                <a:spcPct val="130000"/>
              </a:lnSpc>
              <a:buFont typeface="Wingdings" panose="05000000000000000000" pitchFamily="2" charset="2"/>
              <a:buChar char="§"/>
            </a:pPr>
            <a:r>
              <a:rPr lang="en-US" sz="1200" dirty="0" smtClean="0"/>
              <a:t>Third</a:t>
            </a:r>
            <a:r>
              <a:rPr lang="en-US" sz="1200" baseline="0" dirty="0" smtClean="0"/>
              <a:t> – make sure to spend time examining transition resources. </a:t>
            </a:r>
            <a:endParaRPr lang="en-US" sz="1200" dirty="0" smtClean="0"/>
          </a:p>
          <a:p>
            <a:pPr marL="0" lvl="1" indent="0">
              <a:lnSpc>
                <a:spcPct val="130000"/>
              </a:lnSpc>
              <a:buFont typeface="Wingdings" panose="05000000000000000000" pitchFamily="2" charset="2"/>
              <a:buNone/>
            </a:pPr>
            <a:r>
              <a:rPr lang="en-US" sz="1200" dirty="0" smtClean="0"/>
              <a:t>Do not simply walk away from your partner overnight. Many nonprofits rely upon their partners support and an abrupt end to the relationship (unless in the event of a scandal) can have a negative effect on both the nonprofit and your company. </a:t>
            </a:r>
          </a:p>
          <a:p>
            <a:pPr marL="171450" lvl="1" indent="-171450">
              <a:lnSpc>
                <a:spcPct val="130000"/>
              </a:lnSpc>
              <a:buFont typeface="Wingdings" panose="05000000000000000000" pitchFamily="2" charset="2"/>
              <a:buChar char="§"/>
            </a:pPr>
            <a:r>
              <a:rPr lang="en-US" sz="1200" dirty="0" smtClean="0"/>
              <a:t>It is best practice to </a:t>
            </a:r>
            <a:r>
              <a:rPr lang="en-US" sz="1200" dirty="0" smtClean="0">
                <a:solidFill>
                  <a:schemeClr val="accent1"/>
                </a:solidFill>
              </a:rPr>
              <a:t>transition resources away from the partnership over a period of time</a:t>
            </a:r>
            <a:r>
              <a:rPr lang="en-US" sz="1200" dirty="0" smtClean="0"/>
              <a:t>, most often 1-3 years. </a:t>
            </a:r>
          </a:p>
          <a:p>
            <a:pPr marL="171450" lvl="1" indent="-171450">
              <a:lnSpc>
                <a:spcPct val="130000"/>
              </a:lnSpc>
              <a:buFont typeface="Wingdings" panose="05000000000000000000" pitchFamily="2" charset="2"/>
              <a:buChar char="§"/>
            </a:pPr>
            <a:r>
              <a:rPr lang="en-US" sz="1200" dirty="0" smtClean="0"/>
              <a:t>Several avenues of transition support exist. </a:t>
            </a:r>
          </a:p>
          <a:p>
            <a:pPr marL="571500" lvl="2" indent="-171450">
              <a:lnSpc>
                <a:spcPct val="130000"/>
              </a:lnSpc>
              <a:buFont typeface="Wingdings" panose="05000000000000000000" pitchFamily="2" charset="2"/>
              <a:buChar char="§"/>
            </a:pPr>
            <a:r>
              <a:rPr lang="en-US" sz="1000" dirty="0" smtClean="0"/>
              <a:t>In-kind donations, transition grants, community influence, and network access, as appropriate. It is important for both you and your partner to equally remain sensitive to the impact that the transition will have on all parties involved in the transition, particularly in terms of the community’s expectations.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Strong, concise, and clear communication can make or break you company’s exit strategy. Common tactics include issuing a press release and updating relevant information on an intranet, company website and social media outlets. </a:t>
            </a:r>
            <a:r>
              <a:rPr lang="en-US" sz="1200" dirty="0" smtClean="0">
                <a:solidFill>
                  <a:schemeClr val="accent1"/>
                </a:solidFill>
              </a:rPr>
              <a:t>Future plans in the community and in philanthropic endeavors </a:t>
            </a:r>
            <a:r>
              <a:rPr lang="en-US" sz="1200" dirty="0" smtClean="0"/>
              <a:t>should be announced in conjunction with your exit strategy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lvl="1">
              <a:lnSpc>
                <a:spcPct val="150000"/>
              </a:lnSpc>
            </a:pPr>
            <a:r>
              <a:rPr lang="en-US" sz="1200" dirty="0" smtClean="0"/>
              <a:t>You</a:t>
            </a:r>
            <a:r>
              <a:rPr lang="en-US" sz="1200" baseline="0" dirty="0" smtClean="0"/>
              <a:t> should h</a:t>
            </a:r>
            <a:r>
              <a:rPr lang="en-US" sz="1200" dirty="0" smtClean="0"/>
              <a:t>ighlight your other citizenship efforts to date and your company’s citizenship plans for the future.</a:t>
            </a:r>
          </a:p>
          <a:p>
            <a:pPr lvl="1">
              <a:lnSpc>
                <a:spcPct val="150000"/>
              </a:lnSpc>
            </a:pPr>
            <a:r>
              <a:rPr lang="en-US" sz="1200" dirty="0" smtClean="0"/>
              <a:t>Create separate FAQs for internal and external audiences. </a:t>
            </a:r>
          </a:p>
          <a:p>
            <a:pPr>
              <a:lnSpc>
                <a:spcPct val="150000"/>
              </a:lnSpc>
            </a:pPr>
            <a:r>
              <a:rPr lang="en-US" sz="1400" dirty="0" smtClean="0"/>
              <a:t>Anticipate negative responses</a:t>
            </a:r>
          </a:p>
          <a:p>
            <a:pPr lvl="1">
              <a:lnSpc>
                <a:spcPct val="150000"/>
              </a:lnSpc>
            </a:pPr>
            <a:r>
              <a:rPr lang="en-US" sz="1200" dirty="0" smtClean="0"/>
              <a:t>No matter how much engagement you do ahead of time, you will still experience some negative responses.</a:t>
            </a:r>
          </a:p>
          <a:p>
            <a:pPr lvl="1">
              <a:lnSpc>
                <a:spcPct val="150000"/>
              </a:lnSpc>
            </a:pPr>
            <a:r>
              <a:rPr lang="en-US" sz="1200" dirty="0" smtClean="0"/>
              <a:t>Identify potential critics in advance and prepare an appropriate response. </a:t>
            </a:r>
          </a:p>
          <a:p>
            <a:pPr lvl="1">
              <a:lnSpc>
                <a:spcPct val="150000"/>
              </a:lnSpc>
            </a:pPr>
            <a:r>
              <a:rPr lang="en-US" sz="1200" dirty="0" smtClean="0"/>
              <a:t>Confidently stand by your decision. </a:t>
            </a:r>
          </a:p>
          <a:p>
            <a:pPr lvl="1">
              <a:lnSpc>
                <a:spcPct val="150000"/>
              </a:lnSpc>
            </a:pPr>
            <a:r>
              <a:rPr lang="en-US" sz="1200" dirty="0" smtClean="0"/>
              <a:t>Showcase your overall positive impact as a corporate citizen.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Sources: Adapted from The Partnering Initiative, Moving On: Effective Management for Partnerships Transitions, Transformations and Exits; Future Leaders in Philanthropy, Corporate-Nonprofit Partnerships: Developing an Effective Exit Strategy, </a:t>
            </a:r>
            <a:r>
              <a:rPr lang="en-US" sz="1200" dirty="0" smtClean="0">
                <a:hlinkClick r:id="rId3"/>
              </a:rPr>
              <a:t>http://www.networkflip.com/corporate-nonprofit-partnerships-developing-an-effective-exit-strategy/</a:t>
            </a:r>
            <a:r>
              <a:rPr lang="en-US" sz="1200" dirty="0" smtClean="0"/>
              <a:t>, </a:t>
            </a:r>
            <a:r>
              <a:rPr lang="en-US" sz="1200" u="sng" dirty="0" smtClean="0">
                <a:hlinkClick r:id="rId4"/>
              </a:rPr>
              <a:t>https://vimeo.com/30812983</a:t>
            </a:r>
            <a:r>
              <a:rPr lang="en-US" sz="1200" dirty="0" smtClean="0"/>
              <a:t>. </a:t>
            </a: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71F78A-1898-9F4F-9A08-EDF01BC9DFE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276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22</a:t>
            </a:fld>
            <a:endParaRPr lang="en-US"/>
          </a:p>
        </p:txBody>
      </p:sp>
    </p:spTree>
    <p:extLst>
      <p:ext uri="{BB962C8B-B14F-4D97-AF65-F5344CB8AC3E}">
        <p14:creationId xmlns:p14="http://schemas.microsoft.com/office/powerpoint/2010/main" val="3992909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B4CD5F7C-4257-9C47-9BEE-B3C0A9B0A74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821687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FF"/>
                </a:solidFill>
              </a:rPr>
              <a:t>2015 was the third year in a row that more than half of nonprofits could not meet demand.</a:t>
            </a:r>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7</a:t>
            </a:fld>
            <a:endParaRPr lang="en-US"/>
          </a:p>
        </p:txBody>
      </p:sp>
    </p:spTree>
    <p:extLst>
      <p:ext uri="{BB962C8B-B14F-4D97-AF65-F5344CB8AC3E}">
        <p14:creationId xmlns:p14="http://schemas.microsoft.com/office/powerpoint/2010/main" val="399290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8</a:t>
            </a:fld>
            <a:endParaRPr lang="en-US"/>
          </a:p>
        </p:txBody>
      </p:sp>
    </p:spTree>
    <p:extLst>
      <p:ext uri="{BB962C8B-B14F-4D97-AF65-F5344CB8AC3E}">
        <p14:creationId xmlns:p14="http://schemas.microsoft.com/office/powerpoint/2010/main" val="3992909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9</a:t>
            </a:fld>
            <a:endParaRPr lang="en-US"/>
          </a:p>
        </p:txBody>
      </p:sp>
    </p:spTree>
    <p:extLst>
      <p:ext uri="{BB962C8B-B14F-4D97-AF65-F5344CB8AC3E}">
        <p14:creationId xmlns:p14="http://schemas.microsoft.com/office/powerpoint/2010/main" val="399290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10</a:t>
            </a:fld>
            <a:endParaRPr lang="en-US"/>
          </a:p>
        </p:txBody>
      </p:sp>
    </p:spTree>
    <p:extLst>
      <p:ext uri="{BB962C8B-B14F-4D97-AF65-F5344CB8AC3E}">
        <p14:creationId xmlns:p14="http://schemas.microsoft.com/office/powerpoint/2010/main" val="3992909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11</a:t>
            </a:fld>
            <a:endParaRPr lang="en-US"/>
          </a:p>
        </p:txBody>
      </p:sp>
    </p:spTree>
    <p:extLst>
      <p:ext uri="{BB962C8B-B14F-4D97-AF65-F5344CB8AC3E}">
        <p14:creationId xmlns:p14="http://schemas.microsoft.com/office/powerpoint/2010/main" val="399290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71F78A-1898-9F4F-9A08-EDF01BC9DFE3}" type="slidenum">
              <a:rPr lang="en-US" smtClean="0"/>
              <a:pPr>
                <a:defRPr/>
              </a:pPr>
              <a:t>12</a:t>
            </a:fld>
            <a:endParaRPr lang="en-US"/>
          </a:p>
        </p:txBody>
      </p:sp>
    </p:spTree>
    <p:extLst>
      <p:ext uri="{BB962C8B-B14F-4D97-AF65-F5344CB8AC3E}">
        <p14:creationId xmlns:p14="http://schemas.microsoft.com/office/powerpoint/2010/main" val="3992909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30000"/>
              </a:lnSpc>
              <a:spcBef>
                <a:spcPts val="0"/>
              </a:spcBef>
            </a:pPr>
            <a:r>
              <a:rPr lang="en-US" sz="1400" dirty="0" smtClean="0"/>
              <a:t>Verify the recipient's eligibility to receive a charitable gift.</a:t>
            </a:r>
          </a:p>
          <a:p>
            <a:pPr lvl="1">
              <a:lnSpc>
                <a:spcPct val="130000"/>
              </a:lnSpc>
              <a:spcBef>
                <a:spcPts val="0"/>
              </a:spcBef>
            </a:pPr>
            <a:r>
              <a:rPr lang="en-US" sz="1400" dirty="0" smtClean="0">
                <a:solidFill>
                  <a:schemeClr val="tx1"/>
                </a:solidFill>
              </a:rPr>
              <a:t>Establish whether the organization is allowed to receive tax-deductible contributions.</a:t>
            </a:r>
          </a:p>
          <a:p>
            <a:pPr lvl="1">
              <a:lnSpc>
                <a:spcPct val="130000"/>
              </a:lnSpc>
              <a:spcBef>
                <a:spcPts val="0"/>
              </a:spcBef>
            </a:pPr>
            <a:r>
              <a:rPr lang="en-US" sz="1400" dirty="0" smtClean="0">
                <a:solidFill>
                  <a:schemeClr val="tx1"/>
                </a:solidFill>
              </a:rPr>
              <a:t>Confirm the recipient’s foundation and deductibility status.</a:t>
            </a:r>
          </a:p>
          <a:p>
            <a:pPr lvl="1">
              <a:lnSpc>
                <a:spcPct val="130000"/>
              </a:lnSpc>
              <a:spcBef>
                <a:spcPts val="0"/>
              </a:spcBef>
            </a:pPr>
            <a:r>
              <a:rPr lang="en-US" sz="1400" dirty="0" smtClean="0">
                <a:solidFill>
                  <a:schemeClr val="tx1"/>
                </a:solidFill>
              </a:rPr>
              <a:t>Determine whether the recipient is in good standing with the IRS.</a:t>
            </a:r>
          </a:p>
          <a:p>
            <a:pPr lvl="1">
              <a:lnSpc>
                <a:spcPct val="130000"/>
              </a:lnSpc>
              <a:spcBef>
                <a:spcPts val="0"/>
              </a:spcBef>
            </a:pPr>
            <a:endParaRPr lang="en-US" sz="1400" dirty="0" smtClean="0">
              <a:solidFill>
                <a:schemeClr val="tx1"/>
              </a:solidFill>
            </a:endParaRPr>
          </a:p>
          <a:p>
            <a:pPr>
              <a:lnSpc>
                <a:spcPct val="130000"/>
              </a:lnSpc>
              <a:spcBef>
                <a:spcPts val="0"/>
              </a:spcBef>
            </a:pPr>
            <a:r>
              <a:rPr lang="en-US" sz="1400" dirty="0" smtClean="0"/>
              <a:t>Determine if the recipient is a supporting organization. lf it is, determine what type.</a:t>
            </a:r>
          </a:p>
          <a:p>
            <a:pPr lvl="1">
              <a:lnSpc>
                <a:spcPct val="130000"/>
              </a:lnSpc>
              <a:spcBef>
                <a:spcPts val="0"/>
              </a:spcBef>
            </a:pPr>
            <a:r>
              <a:rPr lang="en-US" sz="1400" dirty="0" smtClean="0">
                <a:solidFill>
                  <a:schemeClr val="tx1"/>
                </a:solidFill>
              </a:rPr>
              <a:t>A supporting organization is a charity established for the purpose of providing support to another charity.</a:t>
            </a:r>
          </a:p>
          <a:p>
            <a:pPr lvl="1">
              <a:lnSpc>
                <a:spcPct val="130000"/>
              </a:lnSpc>
              <a:spcBef>
                <a:spcPts val="0"/>
              </a:spcBef>
            </a:pPr>
            <a:endParaRPr lang="en-US" sz="1400" dirty="0" smtClean="0">
              <a:solidFill>
                <a:schemeClr val="tx1"/>
              </a:solidFill>
            </a:endParaRPr>
          </a:p>
          <a:p>
            <a:pPr>
              <a:lnSpc>
                <a:spcPct val="130000"/>
              </a:lnSpc>
              <a:spcBef>
                <a:spcPts val="0"/>
              </a:spcBef>
            </a:pPr>
            <a:r>
              <a:rPr lang="en-US" sz="1400" dirty="0" smtClean="0"/>
              <a:t>Confirm that the recipient does not appear on the Office of Foreign Assets Control (OFAC) at the U.S. Department of the Treasury  list of organizations and persons linked to terrorism.</a:t>
            </a:r>
          </a:p>
          <a:p>
            <a:pPr lvl="1">
              <a:lnSpc>
                <a:spcPct val="130000"/>
              </a:lnSpc>
              <a:spcBef>
                <a:spcPts val="0"/>
              </a:spcBef>
            </a:pPr>
            <a:r>
              <a:rPr lang="en-US" sz="1400" dirty="0" smtClean="0">
                <a:solidFill>
                  <a:schemeClr val="tx1"/>
                </a:solidFill>
              </a:rPr>
              <a:t>Office of Foreign  Assets Control (OFAC) at the U.S. Department of the Treasury list of terrorism-related organizations based on the USA PATRIOT (Unite and Strengthen America by Providing Appropriate Tools Required to Intercept and Obstruct Terrorism) Act.</a:t>
            </a:r>
          </a:p>
          <a:p>
            <a:pPr marL="0" indent="0">
              <a:lnSpc>
                <a:spcPct val="150000"/>
              </a:lnSpc>
              <a:spcBef>
                <a:spcPts val="0"/>
              </a:spcBef>
              <a:buNone/>
            </a:pPr>
            <a:endParaRPr lang="en-US" b="1" dirty="0" smtClean="0"/>
          </a:p>
          <a:p>
            <a:pPr marL="0" indent="0">
              <a:lnSpc>
                <a:spcPct val="150000"/>
              </a:lnSpc>
              <a:spcBef>
                <a:spcPts val="0"/>
              </a:spcBef>
              <a:buNone/>
            </a:pPr>
            <a:r>
              <a:rPr lang="en-US" b="1" dirty="0" smtClean="0"/>
              <a:t>Penalties stemming from gifts to ineligible supporting organizations are particularly steep</a:t>
            </a:r>
            <a:r>
              <a:rPr lang="en-US" b="1" baseline="0" dirty="0" smtClean="0"/>
              <a:t> and p</a:t>
            </a:r>
            <a:r>
              <a:rPr lang="en-US" dirty="0" smtClean="0"/>
              <a:t>ut organizations at risk of </a:t>
            </a:r>
            <a:r>
              <a:rPr lang="en-US" b="1" dirty="0" smtClean="0"/>
              <a:t>excise taxes</a:t>
            </a:r>
            <a:r>
              <a:rPr lang="en-US" dirty="0" smtClean="0"/>
              <a:t>. </a:t>
            </a:r>
          </a:p>
          <a:p>
            <a:pPr>
              <a:lnSpc>
                <a:spcPct val="150000"/>
              </a:lnSpc>
              <a:spcBef>
                <a:spcPts val="0"/>
              </a:spcBef>
            </a:pPr>
            <a:r>
              <a:rPr lang="en-US" dirty="0" smtClean="0"/>
              <a:t>Charitable deductions are disallowed and may be required to pay </a:t>
            </a:r>
            <a:r>
              <a:rPr lang="en-US" b="1" dirty="0" smtClean="0"/>
              <a:t>penalties </a:t>
            </a:r>
            <a:r>
              <a:rPr lang="en-US" dirty="0" smtClean="0"/>
              <a:t>to the IRS.</a:t>
            </a:r>
          </a:p>
          <a:p>
            <a:pPr>
              <a:lnSpc>
                <a:spcPct val="150000"/>
              </a:lnSpc>
              <a:spcBef>
                <a:spcPts val="0"/>
              </a:spcBef>
            </a:pPr>
            <a:r>
              <a:rPr lang="en-US" dirty="0" smtClean="0"/>
              <a:t>Giving money to an organization that the U.S. government has named an SDN is a </a:t>
            </a:r>
            <a:r>
              <a:rPr lang="en-US" b="1" dirty="0" smtClean="0"/>
              <a:t>crime. </a:t>
            </a:r>
          </a:p>
          <a:p>
            <a:pPr>
              <a:lnSpc>
                <a:spcPct val="150000"/>
              </a:lnSpc>
              <a:spcBef>
                <a:spcPts val="0"/>
              </a:spcBef>
            </a:pPr>
            <a:r>
              <a:rPr lang="en-US" dirty="0" smtClean="0"/>
              <a:t>Contributions to nonprofits on the OFAC lists put donor at risk of </a:t>
            </a:r>
            <a:r>
              <a:rPr lang="en-US" b="1" dirty="0" smtClean="0"/>
              <a:t>prosecution</a:t>
            </a:r>
            <a:r>
              <a:rPr lang="en-US" dirty="0" smtClean="0"/>
              <a:t>.</a:t>
            </a:r>
          </a:p>
          <a:p>
            <a:pPr marL="0" indent="0">
              <a:lnSpc>
                <a:spcPct val="150000"/>
              </a:lnSpc>
              <a:spcBef>
                <a:spcPts val="0"/>
              </a:spcBef>
              <a:buNone/>
            </a:pPr>
            <a:endParaRPr lang="en-US" dirty="0" smtClean="0"/>
          </a:p>
          <a:p>
            <a:pPr marL="0" indent="0">
              <a:lnSpc>
                <a:spcPct val="150000"/>
              </a:lnSpc>
              <a:spcBef>
                <a:spcPts val="0"/>
              </a:spcBef>
              <a:buNone/>
            </a:pPr>
            <a:r>
              <a:rPr lang="en-US" b="1" dirty="0" smtClean="0"/>
              <a:t>To prevent such outcomes, grantmakers and donors should:</a:t>
            </a:r>
          </a:p>
          <a:p>
            <a:pPr>
              <a:lnSpc>
                <a:spcPct val="150000"/>
              </a:lnSpc>
              <a:spcBef>
                <a:spcPts val="0"/>
              </a:spcBef>
            </a:pPr>
            <a:r>
              <a:rPr lang="en-US" dirty="0" smtClean="0"/>
              <a:t>Perform </a:t>
            </a:r>
            <a:r>
              <a:rPr lang="en-US" b="1" dirty="0" smtClean="0"/>
              <a:t>due diligence </a:t>
            </a:r>
            <a:r>
              <a:rPr lang="en-US" dirty="0" smtClean="0"/>
              <a:t>in the appropriate resources </a:t>
            </a:r>
            <a:r>
              <a:rPr lang="en-US" i="1" dirty="0" smtClean="0"/>
              <a:t>before </a:t>
            </a:r>
            <a:r>
              <a:rPr lang="en-US" dirty="0" smtClean="0"/>
              <a:t>the grant or contribution is made. </a:t>
            </a:r>
          </a:p>
          <a:p>
            <a:pPr>
              <a:lnSpc>
                <a:spcPct val="150000"/>
              </a:lnSpc>
              <a:spcBef>
                <a:spcPts val="0"/>
              </a:spcBef>
            </a:pPr>
            <a:r>
              <a:rPr lang="en-US" b="1" dirty="0" smtClean="0"/>
              <a:t>Document</a:t>
            </a:r>
            <a:r>
              <a:rPr lang="en-US" dirty="0" smtClean="0"/>
              <a:t> research , especially the research date, can be kept in electronic or printed form.</a:t>
            </a:r>
          </a:p>
          <a:p>
            <a:endParaRPr lang="en-US" dirty="0"/>
          </a:p>
        </p:txBody>
      </p:sp>
      <p:sp>
        <p:nvSpPr>
          <p:cNvPr id="4" name="Slide Number Placeholder 3"/>
          <p:cNvSpPr>
            <a:spLocks noGrp="1"/>
          </p:cNvSpPr>
          <p:nvPr>
            <p:ph type="sldNum" sz="quarter" idx="10"/>
          </p:nvPr>
        </p:nvSpPr>
        <p:spPr/>
        <p:txBody>
          <a:bodyPr/>
          <a:lstStyle/>
          <a:p>
            <a:fld id="{C0D38D6C-5933-2946-AD3C-7AD909D36BBA}" type="slidenum">
              <a:rPr lang="en-US" smtClean="0"/>
              <a:pPr/>
              <a:t>14</a:t>
            </a:fld>
            <a:endParaRPr lang="en-US" dirty="0"/>
          </a:p>
        </p:txBody>
      </p:sp>
    </p:spTree>
    <p:extLst>
      <p:ext uri="{BB962C8B-B14F-4D97-AF65-F5344CB8AC3E}">
        <p14:creationId xmlns:p14="http://schemas.microsoft.com/office/powerpoint/2010/main" val="1496383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77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Form 990 is a key document for an NPO’s transparency. It is different than a tax return, and contains rich information about the nonprofit. It is intimidating at first, but with a little practice, you can easily find critical information about the partners with whom you work. </a:t>
            </a:r>
            <a:endParaRPr lang="en-US" dirty="0" smtClean="0"/>
          </a:p>
          <a:p>
            <a:endParaRPr lang="en-US" dirty="0"/>
          </a:p>
        </p:txBody>
      </p:sp>
      <p:sp>
        <p:nvSpPr>
          <p:cNvPr id="4" name="Slide Number Placeholder 3"/>
          <p:cNvSpPr>
            <a:spLocks noGrp="1"/>
          </p:cNvSpPr>
          <p:nvPr>
            <p:ph type="sldNum" sz="quarter" idx="10"/>
          </p:nvPr>
        </p:nvSpPr>
        <p:spPr/>
        <p:txBody>
          <a:bodyPr/>
          <a:lstStyle/>
          <a:p>
            <a:fld id="{3F97F084-5CB8-4CD0-AC32-0C0950A20531}"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55702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chemeClr val="accent1">
                  <a:lumMod val="5000"/>
                  <a:lumOff val="95000"/>
                </a:schemeClr>
              </a:gs>
              <a:gs pos="100000">
                <a:schemeClr val="accent1">
                  <a:lumMod val="30000"/>
                  <a:lumOff val="7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19150" y="2307166"/>
            <a:ext cx="7772400" cy="914399"/>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8415"/>
            <a:ext cx="6400800" cy="1092200"/>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275FD815-A5CA-CD42-9AFB-55C32CFF8861}" type="slidenum">
              <a:rPr lang="en-US"/>
              <a:pPr>
                <a:defRPr/>
              </a:pPr>
              <a:t>‹#›</a:t>
            </a:fld>
            <a:endParaRPr lang="en-US" dirty="0"/>
          </a:p>
        </p:txBody>
      </p:sp>
      <p:pic>
        <p:nvPicPr>
          <p:cNvPr id="7" name="Picture 6" descr="BCCCC_logo_1line_BC_left_RGB_Large_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333" y="161750"/>
            <a:ext cx="8390467" cy="1859852"/>
          </a:xfrm>
          <a:prstGeom prst="rect">
            <a:avLst/>
          </a:prstGeom>
        </p:spPr>
      </p:pic>
    </p:spTree>
    <p:extLst>
      <p:ext uri="{BB962C8B-B14F-4D97-AF65-F5344CB8AC3E}">
        <p14:creationId xmlns:p14="http://schemas.microsoft.com/office/powerpoint/2010/main" val="1651286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Tree>
    <p:extLst>
      <p:ext uri="{BB962C8B-B14F-4D97-AF65-F5344CB8AC3E}">
        <p14:creationId xmlns:p14="http://schemas.microsoft.com/office/powerpoint/2010/main" val="207666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13" name="Content Placeholder 12"/>
          <p:cNvSpPr>
            <a:spLocks noGrp="1"/>
          </p:cNvSpPr>
          <p:nvPr>
            <p:ph sz="quarter" idx="13"/>
          </p:nvPr>
        </p:nvSpPr>
        <p:spPr>
          <a:xfrm>
            <a:off x="320041" y="898398"/>
            <a:ext cx="8412480" cy="3703320"/>
          </a:xfrm>
          <a:prstGeom prst="rect">
            <a:avLst/>
          </a:prstGeom>
        </p:spPr>
        <p:txBody>
          <a:bodyPr>
            <a:normAutofit/>
          </a:bodyPr>
          <a:lstStyle>
            <a:lvl1pPr>
              <a:defRPr sz="1600">
                <a:solidFill>
                  <a:schemeClr val="tx1">
                    <a:lumMod val="85000"/>
                    <a:lumOff val="15000"/>
                  </a:schemeClr>
                </a:solidFill>
              </a:defRPr>
            </a:lvl1pPr>
            <a:lvl2pPr>
              <a:buFont typeface="Wingdings" pitchFamily="2" charset="2"/>
              <a:buChar char="§"/>
              <a:defRPr sz="1400">
                <a:solidFill>
                  <a:schemeClr val="tx1">
                    <a:lumMod val="85000"/>
                    <a:lumOff val="15000"/>
                  </a:schemeClr>
                </a:solidFill>
              </a:defRPr>
            </a:lvl2pPr>
            <a:lvl3pPr>
              <a:buFont typeface="Arial" pitchFamily="34" charset="0"/>
              <a:buChar char="─"/>
              <a:defRPr sz="1200">
                <a:solidFill>
                  <a:schemeClr val="tx1">
                    <a:lumMod val="85000"/>
                    <a:lumOff val="15000"/>
                  </a:schemeClr>
                </a:solidFill>
              </a:defRPr>
            </a:lvl3pPr>
            <a:lvl4pPr>
              <a:buFont typeface="Arial" pitchFamily="34" charset="0"/>
              <a:buChar char="•"/>
              <a:defRPr sz="1200">
                <a:solidFill>
                  <a:schemeClr val="tx1">
                    <a:lumMod val="85000"/>
                    <a:lumOff val="15000"/>
                  </a:schemeClr>
                </a:solidFill>
              </a:defRPr>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6" name="Slide Number Placeholder 5"/>
          <p:cNvSpPr>
            <a:spLocks noGrp="1"/>
          </p:cNvSpPr>
          <p:nvPr>
            <p:ph type="sldNum" sz="quarter" idx="12"/>
          </p:nvPr>
        </p:nvSpPr>
        <p:spPr>
          <a:xfrm>
            <a:off x="6553200" y="4814700"/>
            <a:ext cx="2133600" cy="273844"/>
          </a:xfrm>
          <a:prstGeom prst="rect">
            <a:avLst/>
          </a:prstGeom>
        </p:spPr>
        <p:txBody>
          <a:bodyPr/>
          <a:lstStyle>
            <a:lvl1pPr algn="r">
              <a:defRPr/>
            </a:lvl1pPr>
          </a:lstStyle>
          <a:p>
            <a:fld id="{1E7DC388-C39E-4C16-BFDC-FB662EAD1EB8}" type="slidenum">
              <a:rPr lang="en-US" smtClean="0">
                <a:solidFill>
                  <a:prstClr val="black"/>
                </a:solidFill>
              </a:rPr>
              <a:pPr/>
              <a:t>‹#›</a:t>
            </a:fld>
            <a:endParaRPr lang="en-US" dirty="0">
              <a:solidFill>
                <a:prstClr val="black"/>
              </a:solidFill>
            </a:endParaRPr>
          </a:p>
        </p:txBody>
      </p:sp>
      <p:sp>
        <p:nvSpPr>
          <p:cNvPr id="7" name="Title Placeholder 1"/>
          <p:cNvSpPr>
            <a:spLocks noGrp="1"/>
          </p:cNvSpPr>
          <p:nvPr>
            <p:ph type="title"/>
          </p:nvPr>
        </p:nvSpPr>
        <p:spPr>
          <a:xfrm>
            <a:off x="320038" y="206992"/>
            <a:ext cx="6629401" cy="471644"/>
          </a:xfrm>
          <a:prstGeom prst="rect">
            <a:avLst/>
          </a:prstGeom>
        </p:spPr>
        <p:txBody>
          <a:bodyPr vert="horz" lIns="91440" tIns="45720" rIns="91440" bIns="45720" rtlCol="0" anchor="ctr">
            <a:normAutofit/>
          </a:bodyPr>
          <a:lstStyle>
            <a:lvl1pPr>
              <a:defRPr>
                <a:solidFill>
                  <a:schemeClr val="tx1">
                    <a:lumMod val="85000"/>
                    <a:lumOff val="1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7005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
        <p:nvSpPr>
          <p:cNvPr id="6" name="Content Placeholder 2"/>
          <p:cNvSpPr>
            <a:spLocks noGrp="1"/>
          </p:cNvSpPr>
          <p:nvPr>
            <p:ph idx="1"/>
          </p:nvPr>
        </p:nvSpPr>
        <p:spPr>
          <a:xfrm>
            <a:off x="457200" y="1066800"/>
            <a:ext cx="8229600" cy="3208338"/>
          </a:xfrm>
        </p:spPr>
        <p:txBody>
          <a:bodyPr/>
          <a:lstStyle>
            <a:lvl1pPr marL="0" indent="0">
              <a:spcBef>
                <a:spcPts val="1700"/>
              </a:spcBef>
              <a:buNone/>
              <a:tabLst>
                <a:tab pos="862013" algn="l"/>
              </a:tabLst>
              <a:defRPr>
                <a:solidFill>
                  <a:schemeClr val="tx1"/>
                </a:solidFill>
              </a:defRPr>
            </a:lvl1pPr>
            <a:lvl2pPr marL="175260" indent="0">
              <a:buNone/>
              <a:defRPr/>
            </a:lvl2pPr>
            <a:lvl3pPr marL="365760" indent="0">
              <a:buNone/>
              <a:defRPr/>
            </a:lvl3pPr>
          </a:lstStyle>
          <a:p>
            <a:pPr lvl="0"/>
            <a:r>
              <a:rPr lang="en-US" dirty="0" smtClean="0"/>
              <a:t>Click to edit Master text styles</a:t>
            </a:r>
          </a:p>
        </p:txBody>
      </p:sp>
    </p:spTree>
    <p:extLst>
      <p:ext uri="{BB962C8B-B14F-4D97-AF65-F5344CB8AC3E}">
        <p14:creationId xmlns:p14="http://schemas.microsoft.com/office/powerpoint/2010/main" val="2417880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Gray - 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69863" indent="-169863">
              <a:buFont typeface="Arial"/>
              <a:buChar char="•"/>
              <a:defRPr/>
            </a:lvl1pPr>
            <a:lvl2pPr marL="341313" indent="-171450">
              <a:defRPr sz="1600">
                <a:solidFill>
                  <a:schemeClr val="tx1"/>
                </a:solidFill>
              </a:defRPr>
            </a:lvl2pPr>
            <a:lvl3pPr marL="454025" indent="-169863">
              <a:defRPr sz="1400">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Tree>
    <p:extLst>
      <p:ext uri="{BB962C8B-B14F-4D97-AF65-F5344CB8AC3E}">
        <p14:creationId xmlns:p14="http://schemas.microsoft.com/office/powerpoint/2010/main" val="344619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Gray - 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2"/>
            <a:ext cx="4038600" cy="2545556"/>
          </a:xfrm>
        </p:spPr>
        <p:txBody>
          <a:bodyPr/>
          <a:lstStyle>
            <a:lvl1pPr marL="169863" indent="-169863">
              <a:buFont typeface="Arial"/>
              <a:buChar char="•"/>
              <a:defRPr sz="2000">
                <a:solidFill>
                  <a:schemeClr val="tx1"/>
                </a:solidFill>
              </a:defRPr>
            </a:lvl1pPr>
            <a:lvl2pPr>
              <a:defRPr sz="1600">
                <a:solidFill>
                  <a:schemeClr val="tx1"/>
                </a:solidFill>
              </a:defRPr>
            </a:lvl2pPr>
            <a:lvl3pPr>
              <a:defRPr sz="14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066802"/>
            <a:ext cx="4038600" cy="2545556"/>
          </a:xfrm>
        </p:spPr>
        <p:txBody>
          <a:bodyPr/>
          <a:lstStyle>
            <a:lvl1pPr marL="169863" indent="-169863">
              <a:buFont typeface="Arial"/>
              <a:buChar char="•"/>
              <a:defRPr sz="2000"/>
            </a:lvl1pPr>
            <a:lvl2pPr>
              <a:defRPr sz="1600">
                <a:solidFill>
                  <a:schemeClr val="tx1"/>
                </a:solidFill>
              </a:defRPr>
            </a:lvl2pPr>
            <a:lvl3pPr>
              <a:defRPr sz="1400">
                <a:solidFill>
                  <a:schemeClr val="tx1"/>
                </a:solidFil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pPr>
                <a:defRPr/>
              </a:pPr>
              <a:t>‹#›</a:t>
            </a:fld>
            <a:endParaRPr lang="en-US"/>
          </a:p>
        </p:txBody>
      </p:sp>
    </p:spTree>
    <p:extLst>
      <p:ext uri="{BB962C8B-B14F-4D97-AF65-F5344CB8AC3E}">
        <p14:creationId xmlns:p14="http://schemas.microsoft.com/office/powerpoint/2010/main" val="3146976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 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169863" indent="-169863">
              <a:buFont typeface="Arial"/>
              <a:buChar char="•"/>
              <a:defRPr/>
            </a:lvl1pPr>
            <a:lvl2pPr>
              <a:defRPr>
                <a:solidFill>
                  <a:schemeClr val="tx1"/>
                </a:solidFill>
              </a:defRPr>
            </a:lvl2pPr>
            <a:lvl3pPr marL="509588" indent="-193675">
              <a:defRPr>
                <a:solidFill>
                  <a:schemeClr val="tx1"/>
                </a:solidFill>
              </a:defRPr>
            </a:lvl3pPr>
            <a:lvl4pPr marL="1371600"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lvl1pPr marL="256032" indent="-256032">
              <a:buFont typeface="Arial"/>
              <a:buChar char="•"/>
              <a:defRPr/>
            </a:lvl1pPr>
            <a:lvl2pPr marL="347472" indent="-192024">
              <a:defRPr sz="1600">
                <a:solidFill>
                  <a:schemeClr val="tx1"/>
                </a:solidFill>
              </a:defRPr>
            </a:lvl2pPr>
            <a:lvl3pPr>
              <a:defRPr sz="1400">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11795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 Text Box Conten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buFontTx/>
              <a:buNone/>
              <a:defRPr/>
            </a:lvl1pPr>
            <a:lvl2pPr>
              <a:defRPr>
                <a:solidFill>
                  <a:schemeClr val="tx1"/>
                </a:solidFill>
              </a:defRPr>
            </a:lvl2pPr>
            <a:lvl3pPr marL="509588" indent="-193675">
              <a:defRPr>
                <a:solidFill>
                  <a:schemeClr val="tx1"/>
                </a:solidFill>
              </a:defRPr>
            </a:lvl3pPr>
            <a:lvl4pPr marL="1371600" indent="0">
              <a:buNone/>
              <a:defRPr/>
            </a:lvl4pPr>
          </a:lstStyle>
          <a:p>
            <a:pPr lvl="0"/>
            <a:r>
              <a:rPr lang="en-US" dirty="0" smtClean="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lvl1pPr marL="256032" indent="-256032">
              <a:buFont typeface="Arial"/>
              <a:buChar char="•"/>
              <a:defRPr/>
            </a:lvl1pPr>
            <a:lvl2pPr marL="347472" indent="-192024">
              <a:defRPr sz="1600">
                <a:solidFill>
                  <a:schemeClr val="tx1"/>
                </a:solidFill>
              </a:defRPr>
            </a:lvl2pPr>
            <a:lvl3pPr>
              <a:defRPr sz="1400">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578282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Gray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Tree>
    <p:extLst>
      <p:ext uri="{BB962C8B-B14F-4D97-AF65-F5344CB8AC3E}">
        <p14:creationId xmlns:p14="http://schemas.microsoft.com/office/powerpoint/2010/main" val="752126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Gray - 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pPr>
                <a:defRPr/>
              </a:pPr>
              <a:t>‹#›</a:t>
            </a:fld>
            <a:endParaRPr lang="en-US" dirty="0"/>
          </a:p>
        </p:txBody>
      </p:sp>
    </p:spTree>
    <p:extLst>
      <p:ext uri="{BB962C8B-B14F-4D97-AF65-F5344CB8AC3E}">
        <p14:creationId xmlns:p14="http://schemas.microsoft.com/office/powerpoint/2010/main" val="3970743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Gray -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rgbClr val="5E7C8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pPr>
                <a:defRPr/>
              </a:pPr>
              <a:t>‹#›</a:t>
            </a:fld>
            <a:endParaRPr lang="en-US" dirty="0"/>
          </a:p>
        </p:txBody>
      </p:sp>
    </p:spTree>
    <p:extLst>
      <p:ext uri="{BB962C8B-B14F-4D97-AF65-F5344CB8AC3E}">
        <p14:creationId xmlns:p14="http://schemas.microsoft.com/office/powerpoint/2010/main" val="4432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lock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
        <p:nvSpPr>
          <p:cNvPr id="4" name="Content Placeholder 2"/>
          <p:cNvSpPr>
            <a:spLocks noGrp="1"/>
          </p:cNvSpPr>
          <p:nvPr>
            <p:ph idx="1"/>
          </p:nvPr>
        </p:nvSpPr>
        <p:spPr>
          <a:xfrm>
            <a:off x="457200" y="1066800"/>
            <a:ext cx="8229600" cy="3208338"/>
          </a:xfrm>
        </p:spPr>
        <p:txBody>
          <a:bodyPr/>
          <a:lstStyle>
            <a:lvl1pPr marL="0" indent="0">
              <a:spcBef>
                <a:spcPts val="1700"/>
              </a:spcBef>
              <a:buNone/>
              <a:tabLst>
                <a:tab pos="862013" algn="l"/>
              </a:tabLst>
              <a:defRPr/>
            </a:lvl1pPr>
            <a:lvl2pPr marL="175260" indent="0">
              <a:buNone/>
              <a:defRPr/>
            </a:lvl2pPr>
            <a:lvl3pPr marL="365760" indent="0">
              <a:buNone/>
              <a:defRPr/>
            </a:lvl3pPr>
          </a:lstStyle>
          <a:p>
            <a:pPr lvl="0"/>
            <a:r>
              <a:rPr lang="en-US" dirty="0" smtClean="0"/>
              <a:t>Click to edit Master text styles</a:t>
            </a:r>
          </a:p>
        </p:txBody>
      </p:sp>
    </p:spTree>
    <p:extLst>
      <p:ext uri="{BB962C8B-B14F-4D97-AF65-F5344CB8AC3E}">
        <p14:creationId xmlns:p14="http://schemas.microsoft.com/office/powerpoint/2010/main" val="3816432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457200" y="1136651"/>
            <a:ext cx="8273418" cy="1295400"/>
          </a:xfrm>
          <a:prstGeom prst="rect">
            <a:avLst/>
          </a:prstGeom>
        </p:spPr>
        <p:txBody>
          <a:bodyPr lIns="0" tIns="0" rIns="0" bIns="0" anchor="t" anchorCtr="0"/>
          <a:lstStyle>
            <a:lvl1pPr algn="l">
              <a:lnSpc>
                <a:spcPts val="3800"/>
              </a:lnSpc>
              <a:defRPr sz="3200" b="0" i="0" baseline="0">
                <a:latin typeface="Arial"/>
                <a:cs typeface="Arial"/>
              </a:defRPr>
            </a:lvl1pPr>
          </a:lstStyle>
          <a:p>
            <a:r>
              <a:rPr lang="en-US" dirty="0"/>
              <a:t>Add breakout title here</a:t>
            </a:r>
          </a:p>
        </p:txBody>
      </p:sp>
      <p:sp>
        <p:nvSpPr>
          <p:cNvPr id="8" name="Subtitle 2"/>
          <p:cNvSpPr>
            <a:spLocks noGrp="1"/>
          </p:cNvSpPr>
          <p:nvPr>
            <p:ph type="subTitle" idx="1" hasCustomPrompt="1"/>
          </p:nvPr>
        </p:nvSpPr>
        <p:spPr>
          <a:xfrm>
            <a:off x="457200" y="2552700"/>
            <a:ext cx="8246962" cy="1428750"/>
          </a:xfrm>
          <a:prstGeom prst="rect">
            <a:avLst/>
          </a:prstGeom>
        </p:spPr>
        <p:txBody>
          <a:bodyPr lIns="0" tIns="0" rIns="0" bIns="0">
            <a:normAutofit/>
          </a:bodyPr>
          <a:lstStyle>
            <a:lvl1pPr marL="0" indent="0" algn="l">
              <a:spcBef>
                <a:spcPts val="600"/>
              </a:spcBef>
              <a:buClr>
                <a:schemeClr val="accent2"/>
              </a:buClr>
              <a:buFontTx/>
              <a:buNone/>
              <a:defRPr sz="1200">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indent="0">
              <a:buClr>
                <a:schemeClr val="accent2"/>
              </a:buClr>
              <a:buFontTx/>
              <a:buNone/>
            </a:pPr>
            <a:r>
              <a:rPr lang="en-US" sz="1600" dirty="0"/>
              <a:t>Add moderator</a:t>
            </a:r>
            <a:r>
              <a:rPr lang="en-US" sz="1600" baseline="0" dirty="0"/>
              <a:t> here</a:t>
            </a:r>
          </a:p>
          <a:p>
            <a:pPr marL="0" indent="0">
              <a:buClr>
                <a:schemeClr val="accent2"/>
              </a:buClr>
              <a:buFontTx/>
              <a:buNone/>
            </a:pPr>
            <a:r>
              <a:rPr lang="en-US" sz="1600" baseline="0" dirty="0"/>
              <a:t>Add speaker #1 here</a:t>
            </a:r>
          </a:p>
          <a:p>
            <a:pPr marL="0" indent="0">
              <a:buClr>
                <a:schemeClr val="accent2"/>
              </a:buClr>
              <a:buFontTx/>
              <a:buNone/>
            </a:pPr>
            <a:r>
              <a:rPr lang="en-US" sz="1600" baseline="0" dirty="0"/>
              <a:t>Add Speaker #2 here</a:t>
            </a:r>
          </a:p>
          <a:p>
            <a:pPr marL="0" indent="0">
              <a:buClr>
                <a:schemeClr val="accent2"/>
              </a:buClr>
              <a:buFontTx/>
              <a:buNone/>
            </a:pPr>
            <a:r>
              <a:rPr lang="en-US" sz="1600" baseline="0" dirty="0"/>
              <a:t>Add Speaker #3 here</a:t>
            </a:r>
            <a:endParaRPr lang="en-US" sz="1600" dirty="0"/>
          </a:p>
        </p:txBody>
      </p:sp>
    </p:spTree>
    <p:extLst>
      <p:ext uri="{BB962C8B-B14F-4D97-AF65-F5344CB8AC3E}">
        <p14:creationId xmlns:p14="http://schemas.microsoft.com/office/powerpoint/2010/main" val="2984794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chemeClr val="accent1">
                  <a:lumMod val="5000"/>
                  <a:lumOff val="95000"/>
                </a:schemeClr>
              </a:gs>
              <a:gs pos="100000">
                <a:schemeClr val="accent1">
                  <a:lumMod val="30000"/>
                  <a:lumOff val="7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819150" y="2307166"/>
            <a:ext cx="7772400" cy="914399"/>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418415"/>
            <a:ext cx="6400800" cy="1092200"/>
          </a:xfrm>
        </p:spPr>
        <p:txBody>
          <a:bodyPr>
            <a:normAutofit/>
          </a:bodyPr>
          <a:lstStyle>
            <a:lvl1pPr marL="0" indent="0" algn="ct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Slide Number Placeholder 5"/>
          <p:cNvSpPr>
            <a:spLocks noGrp="1"/>
          </p:cNvSpPr>
          <p:nvPr>
            <p:ph type="sldNum" sz="quarter" idx="10"/>
          </p:nvPr>
        </p:nvSpPr>
        <p:spPr/>
        <p:txBody>
          <a:bodyPr/>
          <a:lstStyle>
            <a:lvl1pPr>
              <a:defRPr/>
            </a:lvl1pPr>
          </a:lstStyle>
          <a:p>
            <a:pPr>
              <a:defRPr/>
            </a:pPr>
            <a:fld id="{275FD815-A5CA-CD42-9AFB-55C32CFF8861}"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pic>
        <p:nvPicPr>
          <p:cNvPr id="7" name="Picture 6" descr="BCCCC_logo_1line_BC_left_RGB_Large_Transparent.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6333" y="161750"/>
            <a:ext cx="8390467" cy="1859852"/>
          </a:xfrm>
          <a:prstGeom prst="rect">
            <a:avLst/>
          </a:prstGeom>
        </p:spPr>
      </p:pic>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block tex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
        <p:nvSpPr>
          <p:cNvPr id="4" name="Content Placeholder 2"/>
          <p:cNvSpPr>
            <a:spLocks noGrp="1"/>
          </p:cNvSpPr>
          <p:nvPr>
            <p:ph idx="1"/>
          </p:nvPr>
        </p:nvSpPr>
        <p:spPr>
          <a:xfrm>
            <a:off x="457200" y="1066800"/>
            <a:ext cx="8229600" cy="3208338"/>
          </a:xfrm>
        </p:spPr>
        <p:txBody>
          <a:bodyPr/>
          <a:lstStyle>
            <a:lvl1pPr marL="0" indent="0">
              <a:spcBef>
                <a:spcPts val="1700"/>
              </a:spcBef>
              <a:buNone/>
              <a:tabLst>
                <a:tab pos="862013" algn="l"/>
              </a:tabLst>
              <a:defRPr/>
            </a:lvl1pPr>
            <a:lvl2pPr marL="175260" indent="0">
              <a:buNone/>
              <a:defRPr/>
            </a:lvl2pPr>
            <a:lvl3pPr marL="365760" indent="0">
              <a:buNone/>
              <a:defRPr/>
            </a:lvl3pPr>
          </a:lstStyle>
          <a:p>
            <a:pPr lvl="0"/>
            <a:r>
              <a:rPr lang="en-US" dirty="0"/>
              <a:t>Click to edit Master text styles</a:t>
            </a: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65760">
              <a:defRPr/>
            </a:lvl2pPr>
            <a:lvl3pPr marL="530352" indent="-164592">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Bullet Content">
    <p:spTree>
      <p:nvGrpSpPr>
        <p:cNvPr id="1" name=""/>
        <p:cNvGrpSpPr/>
        <p:nvPr/>
      </p:nvGrpSpPr>
      <p:grpSpPr>
        <a:xfrm>
          <a:off x="0" y="0"/>
          <a:ext cx="0" cy="0"/>
          <a:chOff x="0" y="0"/>
          <a:chExt cx="0" cy="0"/>
        </a:xfrm>
      </p:grpSpPr>
      <p:sp>
        <p:nvSpPr>
          <p:cNvPr id="6" name="Rectangle 5"/>
          <p:cNvSpPr/>
          <p:nvPr userDrawn="1"/>
        </p:nvSpPr>
        <p:spPr>
          <a:xfrm>
            <a:off x="0" y="4107873"/>
            <a:ext cx="5417127" cy="10356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1" y="0"/>
            <a:ext cx="3184263" cy="51435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356754" y="2292927"/>
            <a:ext cx="2704498" cy="739775"/>
          </a:xfrm>
        </p:spPr>
        <p:txBody>
          <a:bodyPr/>
          <a:lstStyle>
            <a:lvl1pPr>
              <a:lnSpc>
                <a:spcPct val="130000"/>
              </a:lnSpc>
              <a:defRPr sz="3200" b="1">
                <a:solidFill>
                  <a:schemeClr val="bg1"/>
                </a:solidFill>
              </a:defRPr>
            </a:lvl1p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Bullet Content">
    <p:spTree>
      <p:nvGrpSpPr>
        <p:cNvPr id="1" name=""/>
        <p:cNvGrpSpPr/>
        <p:nvPr/>
      </p:nvGrpSpPr>
      <p:grpSpPr>
        <a:xfrm>
          <a:off x="0" y="0"/>
          <a:ext cx="0" cy="0"/>
          <a:chOff x="0" y="0"/>
          <a:chExt cx="0" cy="0"/>
        </a:xfrm>
      </p:grpSpPr>
      <p:sp>
        <p:nvSpPr>
          <p:cNvPr id="6" name="Rectangle 5"/>
          <p:cNvSpPr/>
          <p:nvPr userDrawn="1"/>
        </p:nvSpPr>
        <p:spPr>
          <a:xfrm>
            <a:off x="0" y="4107873"/>
            <a:ext cx="5417127" cy="10356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1" y="0"/>
            <a:ext cx="316727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356754" y="2292927"/>
            <a:ext cx="2545472" cy="739775"/>
          </a:xfrm>
        </p:spPr>
        <p:txBody>
          <a:bodyPr/>
          <a:lstStyle>
            <a:lvl1pPr algn="l" defTabSz="457200" rtl="0" eaLnBrk="0" fontAlgn="base" hangingPunct="0">
              <a:lnSpc>
                <a:spcPct val="130000"/>
              </a:lnSpc>
              <a:spcBef>
                <a:spcPct val="0"/>
              </a:spcBef>
              <a:spcAft>
                <a:spcPct val="0"/>
              </a:spcAft>
              <a:defRPr lang="en-US" sz="3200" b="1" kern="1200" dirty="0">
                <a:solidFill>
                  <a:schemeClr val="bg1"/>
                </a:solidFill>
                <a:latin typeface="Arial"/>
                <a:ea typeface="ＭＳ Ｐゴシック" charset="0"/>
                <a:cs typeface="ＭＳ Ｐゴシック" charset="0"/>
              </a:defRPr>
            </a:lvl1p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Bullet Content">
    <p:spTree>
      <p:nvGrpSpPr>
        <p:cNvPr id="1" name=""/>
        <p:cNvGrpSpPr/>
        <p:nvPr/>
      </p:nvGrpSpPr>
      <p:grpSpPr>
        <a:xfrm>
          <a:off x="0" y="0"/>
          <a:ext cx="0" cy="0"/>
          <a:chOff x="0" y="0"/>
          <a:chExt cx="0" cy="0"/>
        </a:xfrm>
      </p:grpSpPr>
      <p:sp>
        <p:nvSpPr>
          <p:cNvPr id="6" name="Rectangle 5"/>
          <p:cNvSpPr/>
          <p:nvPr userDrawn="1"/>
        </p:nvSpPr>
        <p:spPr>
          <a:xfrm>
            <a:off x="0" y="4107873"/>
            <a:ext cx="5417127" cy="10356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1" y="0"/>
            <a:ext cx="3180522"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356754" y="2292927"/>
            <a:ext cx="2691246" cy="739775"/>
          </a:xfrm>
        </p:spPr>
        <p:txBody>
          <a:bodyPr/>
          <a:lstStyle>
            <a:lvl1pPr algn="l" defTabSz="457200" rtl="0" eaLnBrk="0" fontAlgn="base" hangingPunct="0">
              <a:lnSpc>
                <a:spcPct val="130000"/>
              </a:lnSpc>
              <a:spcBef>
                <a:spcPct val="0"/>
              </a:spcBef>
              <a:spcAft>
                <a:spcPct val="0"/>
              </a:spcAft>
              <a:defRPr lang="en-US" sz="3200" b="1" kern="1200" dirty="0">
                <a:solidFill>
                  <a:schemeClr val="bg1"/>
                </a:solidFill>
                <a:latin typeface="Arial"/>
                <a:ea typeface="ＭＳ Ｐゴシック" charset="0"/>
                <a:cs typeface="ＭＳ Ｐゴシック" charset="0"/>
              </a:defRPr>
            </a:lvl1pPr>
          </a:lstStyle>
          <a:p>
            <a:r>
              <a:rPr lang="en-US" dirty="0"/>
              <a:t>CLICK TO EDIT MASTER TITLE STYLE</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a:t>Click to edit Master title style</a:t>
            </a:r>
          </a:p>
        </p:txBody>
      </p:sp>
      <p:sp>
        <p:nvSpPr>
          <p:cNvPr id="3" name="Content Placeholder 2"/>
          <p:cNvSpPr>
            <a:spLocks noGrp="1"/>
          </p:cNvSpPr>
          <p:nvPr>
            <p:ph sz="half" idx="1"/>
          </p:nvPr>
        </p:nvSpPr>
        <p:spPr>
          <a:xfrm>
            <a:off x="457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solidFill>
                  <a:prstClr val="black">
                    <a:lumMod val="75000"/>
                    <a:lumOff val="25000"/>
                  </a:prstClr>
                </a:solidFill>
              </a:rPr>
              <a:pPr>
                <a:defRPr/>
              </a:pPr>
              <a:t>‹#›</a:t>
            </a:fld>
            <a:endParaRPr lang="en-US">
              <a:solidFill>
                <a:prstClr val="black">
                  <a:lumMod val="75000"/>
                  <a:lumOff val="25000"/>
                </a:prstClr>
              </a:solidFill>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solidFill>
                  <a:prstClr val="black">
                    <a:lumMod val="75000"/>
                    <a:lumOff val="25000"/>
                  </a:prstClr>
                </a:solidFill>
              </a:rPr>
              <a:pPr>
                <a:defRPr/>
              </a:pPr>
              <a:t>‹#›</a:t>
            </a:fld>
            <a:endParaRPr lang="en-US" dirty="0">
              <a:solidFill>
                <a:prstClr val="black">
                  <a:lumMod val="75000"/>
                  <a:lumOff val="25000"/>
                </a:prstClr>
              </a:solidFill>
            </a:endParaRPr>
          </a:p>
        </p:txBody>
      </p:sp>
      <p:sp>
        <p:nvSpPr>
          <p:cNvPr id="5" name="Content Placeholder 4"/>
          <p:cNvSpPr>
            <a:spLocks noGrp="1"/>
          </p:cNvSpPr>
          <p:nvPr>
            <p:ph sz="quarter" idx="11"/>
          </p:nvPr>
        </p:nvSpPr>
        <p:spPr>
          <a:xfrm>
            <a:off x="457200" y="1122363"/>
            <a:ext cx="5345113" cy="3220344"/>
          </a:xfrm>
        </p:spPr>
        <p:txBody>
          <a:bodyPr/>
          <a:lstStyle>
            <a:lvl4pPr marL="1371600" indent="0">
              <a:buNone/>
              <a:defRPr/>
            </a:lvl4pPr>
          </a:lstStyle>
          <a:p>
            <a:pPr lvl="0"/>
            <a:r>
              <a:rPr lang="en-US" dirty="0"/>
              <a:t>Click to edit Master text styles</a:t>
            </a:r>
          </a:p>
          <a:p>
            <a:pPr lvl="1"/>
            <a:r>
              <a:rPr lang="en-US" dirty="0"/>
              <a:t>Second level</a:t>
            </a:r>
          </a:p>
          <a:p>
            <a:pPr lvl="2"/>
            <a:r>
              <a:rPr lang="en-US" dirty="0"/>
              <a:t>Third level</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solidFill>
                  <a:prstClr val="black">
                    <a:lumMod val="75000"/>
                    <a:lumOff val="25000"/>
                  </a:prstClr>
                </a:solidFill>
              </a:rPr>
              <a:pPr>
                <a:defRPr/>
              </a:pPr>
              <a:t>‹#›</a:t>
            </a:fld>
            <a:endParaRPr lang="en-US" dirty="0">
              <a:solidFill>
                <a:prstClr val="black">
                  <a:lumMod val="75000"/>
                  <a:lumOff val="25000"/>
                </a:prstClr>
              </a:solidFill>
            </a:endParaRPr>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Bulle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2pPr marL="365760">
              <a:defRPr/>
            </a:lvl2pPr>
            <a:lvl3pPr marL="530352" indent="-164592">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Tree>
    <p:extLst>
      <p:ext uri="{BB962C8B-B14F-4D97-AF65-F5344CB8AC3E}">
        <p14:creationId xmlns:p14="http://schemas.microsoft.com/office/powerpoint/2010/main" val="772273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ox Conten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solidFill>
                  <a:prstClr val="black">
                    <a:lumMod val="75000"/>
                    <a:lumOff val="25000"/>
                  </a:prstClr>
                </a:solidFill>
              </a:rPr>
              <a:pPr>
                <a:defRPr/>
              </a:pPr>
              <a:t>‹#›</a:t>
            </a:fld>
            <a:endParaRPr lang="en-US" dirty="0">
              <a:solidFill>
                <a:prstClr val="black">
                  <a:lumMod val="75000"/>
                  <a:lumOff val="25000"/>
                </a:prstClr>
              </a:solidFill>
            </a:endParaRPr>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a:t>Click to edit Master text styles</a:t>
            </a:r>
          </a:p>
          <a:p>
            <a:pPr lvl="1"/>
            <a:r>
              <a:rPr lang="en-US" dirty="0"/>
              <a:t>Second level</a:t>
            </a:r>
          </a:p>
          <a:p>
            <a:pPr lvl="2"/>
            <a:r>
              <a:rPr lang="en-US" dirty="0"/>
              <a:t>Third level</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solidFill>
                  <a:prstClr val="black">
                    <a:lumMod val="75000"/>
                    <a:lumOff val="25000"/>
                  </a:prstClr>
                </a:solidFill>
              </a:rPr>
              <a:pPr>
                <a:defRPr/>
              </a:pPr>
              <a:t>‹#›</a:t>
            </a:fld>
            <a:endParaRPr lang="en-US" dirty="0">
              <a:solidFill>
                <a:prstClr val="black">
                  <a:lumMod val="75000"/>
                  <a:lumOff val="25000"/>
                </a:prstClr>
              </a:solidFill>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20040" y="206992"/>
            <a:ext cx="6632303" cy="471644"/>
          </a:xfrm>
          <a:prstGeom prst="rect">
            <a:avLst/>
          </a:prstGeom>
        </p:spPr>
        <p:txBody>
          <a:bodyPr vert="horz" lIns="91440" tIns="45720" rIns="91440" bIns="45720" rtlCol="0" anchor="ctr">
            <a:normAutofit/>
          </a:bodyPr>
          <a:lstStyle>
            <a:lvl1pPr>
              <a:defRPr>
                <a:solidFill>
                  <a:schemeClr val="tx1">
                    <a:lumMod val="85000"/>
                    <a:lumOff val="15000"/>
                  </a:schemeClr>
                </a:solidFill>
              </a:defRPr>
            </a:lvl1pPr>
          </a:lstStyle>
          <a:p>
            <a:r>
              <a:rPr lang="en-US" dirty="0"/>
              <a:t>Title Here</a:t>
            </a:r>
          </a:p>
        </p:txBody>
      </p:sp>
      <p:sp>
        <p:nvSpPr>
          <p:cNvPr id="3" name="Slide Number Placeholder 5"/>
          <p:cNvSpPr>
            <a:spLocks noGrp="1"/>
          </p:cNvSpPr>
          <p:nvPr>
            <p:ph type="sldNum" sz="quarter" idx="10"/>
          </p:nvPr>
        </p:nvSpPr>
        <p:spPr>
          <a:xfrm>
            <a:off x="6553200" y="4814888"/>
            <a:ext cx="2133600" cy="273844"/>
          </a:xfrm>
          <a:prstGeom prst="rect">
            <a:avLst/>
          </a:prstGeom>
        </p:spPr>
        <p:txBody>
          <a:bodyPr/>
          <a:lstStyle>
            <a:lvl1pPr>
              <a:defRPr/>
            </a:lvl1pPr>
          </a:lstStyle>
          <a:p>
            <a:pPr>
              <a:defRPr/>
            </a:pPr>
            <a:fld id="{ED7A1091-7D91-B842-9FA4-9A1CFE3FF959}" type="slidenum">
              <a:rPr lang="en-US">
                <a:solidFill>
                  <a:prstClr val="black"/>
                </a:solidFill>
              </a:rPr>
              <a:pPr>
                <a:defRPr/>
              </a:pPr>
              <a:t>‹#›</a:t>
            </a:fld>
            <a:endParaRPr lang="en-US">
              <a:solidFill>
                <a:prstClr val="black"/>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lumMod val="85000"/>
                    <a:lumOff val="15000"/>
                  </a:schemeClr>
                </a:solidFill>
              </a:defRPr>
            </a:lvl1pPr>
          </a:lstStyle>
          <a:p>
            <a:r>
              <a:rPr lang="en-US" dirty="0"/>
              <a:t>Click to edit Master title style</a:t>
            </a:r>
          </a:p>
        </p:txBody>
      </p:sp>
      <p:sp>
        <p:nvSpPr>
          <p:cNvPr id="5" name="Content Placeholder 4"/>
          <p:cNvSpPr>
            <a:spLocks noGrp="1"/>
          </p:cNvSpPr>
          <p:nvPr>
            <p:ph sz="quarter" idx="11"/>
          </p:nvPr>
        </p:nvSpPr>
        <p:spPr>
          <a:xfrm>
            <a:off x="354843" y="808630"/>
            <a:ext cx="8331959" cy="3791945"/>
          </a:xfrm>
        </p:spPr>
        <p:txBody>
          <a:bodyPr/>
          <a:lstStyle>
            <a:lvl1pPr>
              <a:spcAft>
                <a:spcPts val="300"/>
              </a:spcAft>
              <a:defRPr sz="1100">
                <a:solidFill>
                  <a:schemeClr val="accent4"/>
                </a:solidFill>
              </a:defRPr>
            </a:lvl1pPr>
            <a:lvl2pPr>
              <a:spcAft>
                <a:spcPts val="300"/>
              </a:spcAft>
              <a:defRPr sz="1100">
                <a:solidFill>
                  <a:schemeClr val="accent4"/>
                </a:solidFill>
              </a:defRPr>
            </a:lvl2pPr>
            <a:lvl3pPr>
              <a:spcAft>
                <a:spcPts val="300"/>
              </a:spcAft>
              <a:defRPr sz="1100">
                <a:solidFill>
                  <a:schemeClr val="accent4"/>
                </a:solidFill>
              </a:defRPr>
            </a:lvl3pPr>
            <a:lvl4pPr>
              <a:spcAft>
                <a:spcPts val="300"/>
              </a:spcAft>
              <a:defRPr sz="1100">
                <a:solidFill>
                  <a:schemeClr val="accent4"/>
                </a:solidFill>
              </a:defRPr>
            </a:lvl4pPr>
            <a:lvl5pPr>
              <a:spcAft>
                <a:spcPts val="300"/>
              </a:spcAft>
              <a:defRPr sz="1100">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2"/>
          </p:nvPr>
        </p:nvSpPr>
        <p:spPr>
          <a:xfrm>
            <a:off x="6553200" y="4814888"/>
            <a:ext cx="2133600" cy="273844"/>
          </a:xfrm>
          <a:prstGeom prst="rect">
            <a:avLst/>
          </a:prstGeom>
        </p:spPr>
        <p:txBody>
          <a:bodyPr/>
          <a:lstStyle>
            <a:lvl1pPr>
              <a:defRPr/>
            </a:lvl1pPr>
          </a:lstStyle>
          <a:p>
            <a:pPr>
              <a:defRPr/>
            </a:pPr>
            <a:fld id="{F5513176-4448-994B-8D43-07C0015DE759}" type="slidenum">
              <a:rPr lang="en-US">
                <a:solidFill>
                  <a:prstClr val="black"/>
                </a:solidFill>
              </a:rPr>
              <a:pPr>
                <a:defRPr/>
              </a:pPr>
              <a:t>‹#›</a:t>
            </a:fld>
            <a:endParaRPr lang="en-US">
              <a:solidFill>
                <a:prstClr val="black"/>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gradFill flip="none" rotWithShape="1">
            <a:gsLst>
              <a:gs pos="0">
                <a:srgbClr val="C6BBAE"/>
              </a:gs>
              <a:gs pos="57000">
                <a:srgbClr val="FFFFFF"/>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819150" y="2307166"/>
            <a:ext cx="7772400" cy="914399"/>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418415"/>
            <a:ext cx="6400800" cy="1092200"/>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275FD815-A5CA-CD42-9AFB-55C32CFF8861}" type="slidenum">
              <a:rPr lang="en-US"/>
              <a:pPr>
                <a:defRPr/>
              </a:pPr>
              <a:t>‹#›</a:t>
            </a:fld>
            <a:endParaRPr lang="en-US" dirty="0"/>
          </a:p>
        </p:txBody>
      </p:sp>
      <p:pic>
        <p:nvPicPr>
          <p:cNvPr id="7" name="Picture 6" descr="BCCCC_logo_1line_BC_left_RGB_Large_Transpare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6333" y="161750"/>
            <a:ext cx="8390467" cy="1859852"/>
          </a:xfrm>
          <a:prstGeom prst="rect">
            <a:avLst/>
          </a:prstGeom>
        </p:spPr>
      </p:pic>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tx1"/>
              </a:buClr>
              <a:defRPr>
                <a:solidFill>
                  <a:schemeClr val="tx1"/>
                </a:solidFill>
              </a:defRPr>
            </a:lvl1pPr>
            <a:lvl2pPr marL="365760">
              <a:buClr>
                <a:schemeClr val="tx1"/>
              </a:buClr>
              <a:defRPr>
                <a:solidFill>
                  <a:schemeClr val="tx1"/>
                </a:solidFill>
              </a:defRPr>
            </a:lvl2pPr>
            <a:lvl3pPr marL="530352" indent="-164592">
              <a:buClr>
                <a:schemeClr val="tx1"/>
              </a:buClr>
              <a:defRPr>
                <a:solidFill>
                  <a:schemeClr val="tx1"/>
                </a:solidFill>
              </a:defRPr>
            </a:lvl3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5"/>
          <p:cNvSpPr>
            <a:spLocks noGrp="1"/>
          </p:cNvSpPr>
          <p:nvPr>
            <p:ph type="sldNum" sz="quarter" idx="10"/>
          </p:nvPr>
        </p:nvSpPr>
        <p:spPr/>
        <p:txBody>
          <a:bodyPr/>
          <a:lstStyle>
            <a:lvl1pPr>
              <a:defRPr/>
            </a:lvl1pPr>
          </a:lstStyle>
          <a:p>
            <a:pPr>
              <a:defRPr/>
            </a:pPr>
            <a:fld id="{FB010C24-E88D-C741-A9DD-BB4B042A0AD1}" type="slidenum">
              <a:rPr lang="en-US"/>
              <a:pPr>
                <a:defRPr/>
              </a:pPr>
              <a:t>‹#›</a:t>
            </a:fld>
            <a:endParaRPr lang="en-US"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2"/>
            <a:ext cx="4038600" cy="2545556"/>
          </a:xfrm>
        </p:spPr>
        <p:txBody>
          <a:bodyPr/>
          <a:lstStyle>
            <a:lvl1pPr algn="l" defTabSz="457200" rtl="0" eaLnBrk="0" fontAlgn="base" hangingPunct="0">
              <a:spcAft>
                <a:spcPct val="0"/>
              </a:spcAft>
              <a:buClr>
                <a:schemeClr val="tx1"/>
              </a:buClr>
              <a:defRPr lang="en-US" sz="2000" kern="1200" dirty="0" smtClean="0">
                <a:solidFill>
                  <a:schemeClr val="tx1"/>
                </a:solidFill>
                <a:latin typeface="Arial"/>
                <a:ea typeface="ＭＳ Ｐゴシック" charset="0"/>
                <a:cs typeface="ＭＳ Ｐゴシック" charset="0"/>
              </a:defRPr>
            </a:lvl1pPr>
            <a:lvl2pPr algn="l" defTabSz="457200" rtl="0" eaLnBrk="0" fontAlgn="base" hangingPunct="0">
              <a:spcAft>
                <a:spcPct val="0"/>
              </a:spcAft>
              <a:buClr>
                <a:schemeClr val="tx1"/>
              </a:buClr>
              <a:defRPr lang="en-US" sz="2000" kern="1200" dirty="0" smtClean="0">
                <a:solidFill>
                  <a:schemeClr val="tx1"/>
                </a:solidFill>
                <a:latin typeface="Arial"/>
                <a:ea typeface="ＭＳ Ｐゴシック" charset="0"/>
                <a:cs typeface="ＭＳ Ｐゴシック" charset="0"/>
              </a:defRPr>
            </a:lvl2pPr>
            <a:lvl3pPr algn="l" defTabSz="457200" rtl="0" eaLnBrk="0" fontAlgn="base" hangingPunct="0">
              <a:spcAft>
                <a:spcPct val="0"/>
              </a:spcAft>
              <a:buClr>
                <a:schemeClr val="tx1"/>
              </a:buClr>
              <a:defRPr lang="en-US" sz="2000" kern="1200" dirty="0" smtClean="0">
                <a:solidFill>
                  <a:schemeClr val="tx1"/>
                </a:solidFill>
                <a:latin typeface="Arial"/>
                <a:ea typeface="ＭＳ Ｐゴシック" charset="0"/>
                <a:cs typeface="ＭＳ Ｐゴシック"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066802"/>
            <a:ext cx="4038600" cy="2545556"/>
          </a:xfrm>
        </p:spPr>
        <p:txBody>
          <a:bodyPr/>
          <a:lstStyle>
            <a:lvl1pPr algn="l" defTabSz="457200" rtl="0" eaLnBrk="0" fontAlgn="base" hangingPunct="0">
              <a:spcAft>
                <a:spcPct val="0"/>
              </a:spcAft>
              <a:buClr>
                <a:schemeClr val="tx1"/>
              </a:buClr>
              <a:defRPr lang="en-US" sz="2000" kern="1200" dirty="0" smtClean="0">
                <a:solidFill>
                  <a:schemeClr val="tx1"/>
                </a:solidFill>
                <a:latin typeface="Arial"/>
                <a:ea typeface="ＭＳ Ｐゴシック" charset="0"/>
                <a:cs typeface="ＭＳ Ｐゴシック" charset="0"/>
              </a:defRPr>
            </a:lvl1pPr>
            <a:lvl2pPr algn="l" defTabSz="457200" rtl="0" eaLnBrk="0" fontAlgn="base" hangingPunct="0">
              <a:spcAft>
                <a:spcPct val="0"/>
              </a:spcAft>
              <a:buClr>
                <a:schemeClr val="tx1"/>
              </a:buClr>
              <a:defRPr lang="en-US" sz="2000" kern="1200" dirty="0" smtClean="0">
                <a:solidFill>
                  <a:schemeClr val="tx1"/>
                </a:solidFill>
                <a:latin typeface="Arial"/>
                <a:ea typeface="ＭＳ Ｐゴシック" charset="0"/>
                <a:cs typeface="ＭＳ Ｐゴシック" charset="0"/>
              </a:defRPr>
            </a:lvl2pPr>
            <a:lvl3pPr algn="l" defTabSz="457200" rtl="0" eaLnBrk="0" fontAlgn="base" hangingPunct="0">
              <a:spcAft>
                <a:spcPct val="0"/>
              </a:spcAft>
              <a:buClr>
                <a:schemeClr val="tx1"/>
              </a:buClr>
              <a:defRPr lang="en-US" sz="2000" kern="1200" dirty="0" smtClean="0">
                <a:solidFill>
                  <a:schemeClr val="tx1"/>
                </a:solidFill>
                <a:latin typeface="Arial"/>
                <a:ea typeface="ＭＳ Ｐゴシック" charset="0"/>
                <a:cs typeface="ＭＳ Ｐゴシック" charset="0"/>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pPr>
                <a:defRPr/>
              </a:pPr>
              <a:t>‹#›</a:t>
            </a:fld>
            <a:endParaRPr lang="en-US"/>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B52D134A-CDD4-0644-94EE-F7236374EB54}" type="slidenum">
              <a:rPr lang="en-US"/>
              <a:pPr>
                <a:defRPr/>
              </a:pPr>
              <a:t>‹#›</a:t>
            </a:fld>
            <a:endParaRPr lang="en-US" dirty="0"/>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1696"/>
            <a:ext cx="8686800" cy="77842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1066802"/>
            <a:ext cx="4038600" cy="2545556"/>
          </a:xfrm>
        </p:spPr>
        <p:txBody>
          <a:bodyPr/>
          <a:lstStyle>
            <a:lvl1pPr>
              <a:defRPr sz="2000"/>
            </a:lvl1pPr>
            <a:lvl2pPr>
              <a:defRPr sz="1600"/>
            </a:lvl2pPr>
            <a:lvl3pPr>
              <a:defRPr sz="14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Slide Number Placeholder 6"/>
          <p:cNvSpPr>
            <a:spLocks noGrp="1"/>
          </p:cNvSpPr>
          <p:nvPr>
            <p:ph type="sldNum" sz="quarter" idx="12"/>
          </p:nvPr>
        </p:nvSpPr>
        <p:spPr/>
        <p:txBody>
          <a:bodyPr/>
          <a:lstStyle>
            <a:lvl1pPr>
              <a:defRPr/>
            </a:lvl1pPr>
          </a:lstStyle>
          <a:p>
            <a:pPr>
              <a:defRPr/>
            </a:pPr>
            <a:fld id="{518353D2-B8B2-2A4C-B811-5543CAF420F0}" type="slidenum">
              <a:rPr lang="en-US"/>
              <a:pPr>
                <a:defRPr/>
              </a:pPr>
              <a:t>‹#›</a:t>
            </a:fld>
            <a:endParaRPr lang="en-US"/>
          </a:p>
        </p:txBody>
      </p:sp>
    </p:spTree>
    <p:extLst>
      <p:ext uri="{BB962C8B-B14F-4D97-AF65-F5344CB8AC3E}">
        <p14:creationId xmlns:p14="http://schemas.microsoft.com/office/powerpoint/2010/main" val="610809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pPr>
                <a:defRPr/>
              </a:pPr>
              <a:t>‹#›</a:t>
            </a:fld>
            <a:endParaRPr lang="en-US" dirty="0"/>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userDrawn="1"/>
        </p:nvCxnSpPr>
        <p:spPr>
          <a:xfrm>
            <a:off x="5810250" y="215900"/>
            <a:ext cx="0" cy="3981450"/>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127750" y="212725"/>
            <a:ext cx="2559050" cy="276225"/>
          </a:xfrm>
        </p:spPr>
        <p:txBody>
          <a:bodyPr anchor="t">
            <a:normAutofit/>
          </a:bodyPr>
          <a:lstStyle>
            <a:lvl1pPr algn="l">
              <a:defRPr sz="1400" b="1"/>
            </a:lvl1pPr>
          </a:lstStyle>
          <a:p>
            <a:r>
              <a:rPr lang="en-US" dirty="0" smtClean="0"/>
              <a:t>Click to edit Master title style</a:t>
            </a:r>
            <a:endParaRPr lang="en-US" dirty="0"/>
          </a:p>
        </p:txBody>
      </p:sp>
      <p:sp>
        <p:nvSpPr>
          <p:cNvPr id="3" name="Content Placeholder 2"/>
          <p:cNvSpPr>
            <a:spLocks noGrp="1"/>
          </p:cNvSpPr>
          <p:nvPr>
            <p:ph idx="1"/>
          </p:nvPr>
        </p:nvSpPr>
        <p:spPr>
          <a:xfrm>
            <a:off x="450850" y="1009651"/>
            <a:ext cx="5111750" cy="3219450"/>
          </a:xfrm>
        </p:spPr>
        <p:txBody>
          <a:bodyPr/>
          <a:lstStyle>
            <a:lvl1pPr>
              <a:defRPr sz="2400">
                <a:solidFill>
                  <a:srgbClr val="8C2332"/>
                </a:solidFill>
              </a:defRPr>
            </a:lvl1pPr>
            <a:lvl2pPr>
              <a:defRPr sz="2000">
                <a:solidFill>
                  <a:srgbClr val="5E7C8A"/>
                </a:solidFill>
              </a:defRPr>
            </a:lvl2pPr>
            <a:lvl3pPr>
              <a:defRPr sz="1600">
                <a:solidFill>
                  <a:srgbClr val="C6BBAE"/>
                </a:solidFill>
              </a:defRPr>
            </a:lvl3pPr>
            <a:lvl4pPr>
              <a:defRPr sz="14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Text Placeholder 3"/>
          <p:cNvSpPr>
            <a:spLocks noGrp="1"/>
          </p:cNvSpPr>
          <p:nvPr>
            <p:ph type="body" sz="half" idx="2"/>
          </p:nvPr>
        </p:nvSpPr>
        <p:spPr>
          <a:xfrm>
            <a:off x="6127750" y="666751"/>
            <a:ext cx="2559050" cy="353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Slide Number Placeholder 6"/>
          <p:cNvSpPr>
            <a:spLocks noGrp="1"/>
          </p:cNvSpPr>
          <p:nvPr>
            <p:ph type="sldNum" sz="quarter" idx="10"/>
          </p:nvPr>
        </p:nvSpPr>
        <p:spPr/>
        <p:txBody>
          <a:bodyPr/>
          <a:lstStyle>
            <a:lvl1pPr>
              <a:defRPr/>
            </a:lvl1pPr>
          </a:lstStyle>
          <a:p>
            <a:pPr>
              <a:defRPr/>
            </a:pPr>
            <a:fld id="{7DCCFC95-AC13-644F-B92C-91755EB028CF}" type="slidenum">
              <a:rPr lang="en-US"/>
              <a:pPr>
                <a:defRPr/>
              </a:pPr>
              <a:t>‹#›</a:t>
            </a:fld>
            <a:endParaRPr lang="en-US"/>
          </a:p>
        </p:txBody>
      </p:sp>
      <p:sp>
        <p:nvSpPr>
          <p:cNvPr id="7" name="Title 1"/>
          <p:cNvSpPr txBox="1">
            <a:spLocks/>
          </p:cNvSpPr>
          <p:nvPr userDrawn="1"/>
        </p:nvSpPr>
        <p:spPr bwMode="auto">
          <a:xfrm>
            <a:off x="457200" y="76200"/>
            <a:ext cx="5264150" cy="7397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a:lstStyle>
          <a:p>
            <a:r>
              <a:rPr lang="en-US" smtClean="0">
                <a:solidFill>
                  <a:prstClr val="black"/>
                </a:solidFill>
              </a:rPr>
              <a:t>Click to edit Master title style</a:t>
            </a:r>
            <a:endParaRPr lang="en-US" dirty="0">
              <a:solidFill>
                <a:prstClr val="black"/>
              </a:solidFill>
            </a:endParaRPr>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rgbClr val="5E7C8A"/>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pPr>
                <a:defRPr/>
              </a:pPr>
              <a:t>‹#›</a:t>
            </a:fld>
            <a:endParaRPr lang="en-US" dirty="0"/>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3" name="Title Placeholder 18"/>
          <p:cNvSpPr>
            <a:spLocks noGrp="1"/>
          </p:cNvSpPr>
          <p:nvPr>
            <p:ph type="title"/>
          </p:nvPr>
        </p:nvSpPr>
        <p:spPr>
          <a:xfrm>
            <a:off x="381003" y="0"/>
            <a:ext cx="8229600" cy="850392"/>
          </a:xfrm>
          <a:prstGeom prst="rect">
            <a:avLst/>
          </a:prstGeom>
        </p:spPr>
        <p:txBody>
          <a:bodyPr lIns="0" tIns="0" rIns="0" bIns="0" rtlCol="0">
            <a:normAutofit/>
          </a:bodyPr>
          <a:lstStyle>
            <a:lvl1pPr marL="0" marR="0" indent="0">
              <a:lnSpc>
                <a:spcPct val="90000"/>
              </a:lnSpc>
              <a:defRPr sz="2600"/>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23454" y="4767972"/>
            <a:ext cx="714539" cy="282031"/>
          </a:xfrm>
          <a:prstGeom prst="rect">
            <a:avLst/>
          </a:prstGeom>
        </p:spPr>
      </p:pic>
      <p:sp>
        <p:nvSpPr>
          <p:cNvPr id="7" name="Text Box 8"/>
          <p:cNvSpPr txBox="1">
            <a:spLocks noChangeArrowheads="1"/>
          </p:cNvSpPr>
          <p:nvPr userDrawn="1"/>
        </p:nvSpPr>
        <p:spPr bwMode="auto">
          <a:xfrm>
            <a:off x="8290750" y="4984434"/>
            <a:ext cx="769007" cy="123111"/>
          </a:xfrm>
          <a:prstGeom prst="rect">
            <a:avLst/>
          </a:prstGeom>
          <a:noFill/>
          <a:ln w="9525">
            <a:noFill/>
            <a:miter lim="800000"/>
            <a:headEnd/>
            <a:tailEnd/>
          </a:ln>
          <a:effectLst/>
        </p:spPr>
        <p:txBody>
          <a:bodyPr wrap="square" lIns="0" tIns="0" rIns="0" bIns="0" anchor="b">
            <a:spAutoFit/>
          </a:bodyPr>
          <a:lstStyle/>
          <a:p>
            <a:pPr algn="r" defTabSz="685800">
              <a:spcBef>
                <a:spcPct val="50000"/>
              </a:spcBef>
              <a:defRPr/>
            </a:pPr>
            <a:fld id="{9092FCFA-8372-4FCB-BA59-7E5891A7D4A7}" type="slidenum">
              <a:rPr lang="en-US" sz="800" smtClean="0">
                <a:solidFill>
                  <a:srgbClr val="FFFFFF">
                    <a:lumMod val="75000"/>
                  </a:srgbClr>
                </a:solidFill>
                <a:latin typeface="Arial"/>
                <a:ea typeface=""/>
                <a:cs typeface="Arial"/>
              </a:rPr>
              <a:pPr algn="r" defTabSz="685800">
                <a:spcBef>
                  <a:spcPct val="50000"/>
                </a:spcBef>
                <a:defRPr/>
              </a:pPr>
              <a:t>‹#›</a:t>
            </a:fld>
            <a:endParaRPr lang="en-US" sz="800">
              <a:solidFill>
                <a:srgbClr val="FFFFFF">
                  <a:lumMod val="75000"/>
                </a:srgbClr>
              </a:solidFill>
              <a:latin typeface="Arial"/>
              <a:ea typeface=""/>
              <a:cs typeface="Arial"/>
            </a:endParaRPr>
          </a:p>
        </p:txBody>
      </p:sp>
      <p:sp>
        <p:nvSpPr>
          <p:cNvPr id="9" name="Rectangle 8"/>
          <p:cNvSpPr/>
          <p:nvPr userDrawn="1"/>
        </p:nvSpPr>
        <p:spPr bwMode="auto">
          <a:xfrm>
            <a:off x="-2286" y="892241"/>
            <a:ext cx="9148572" cy="48006"/>
          </a:xfrm>
          <a:prstGeom prst="rect">
            <a:avLst/>
          </a:prstGeom>
          <a:gradFill flip="none" rotWithShape="1">
            <a:gsLst>
              <a:gs pos="50000">
                <a:schemeClr val="accent2"/>
              </a:gs>
              <a:gs pos="15000">
                <a:schemeClr val="accent1"/>
              </a:gs>
              <a:gs pos="85000">
                <a:schemeClr val="accent3"/>
              </a:gs>
            </a:gsLst>
            <a:lin ang="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a:endParaRPr lang="en-US" sz="1700" b="1">
              <a:solidFill>
                <a:srgbClr val="000000"/>
              </a:solidFill>
              <a:latin typeface="Arial"/>
              <a:ea typeface=""/>
              <a:cs typeface=""/>
            </a:endParaRPr>
          </a:p>
        </p:txBody>
      </p:sp>
    </p:spTree>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7772400" cy="857250"/>
          </a:xfrm>
        </p:spPr>
        <p:txBody>
          <a:bodyPr/>
          <a:lstStyle/>
          <a:p>
            <a:r>
              <a:rPr lang="en-US"/>
              <a:t>Click to edit Master title style</a:t>
            </a:r>
          </a:p>
        </p:txBody>
      </p:sp>
      <p:sp>
        <p:nvSpPr>
          <p:cNvPr id="3" name="Table Placeholder 2"/>
          <p:cNvSpPr>
            <a:spLocks noGrp="1"/>
          </p:cNvSpPr>
          <p:nvPr>
            <p:ph type="tbl" idx="1"/>
          </p:nvPr>
        </p:nvSpPr>
        <p:spPr>
          <a:xfrm>
            <a:off x="609600" y="1428750"/>
            <a:ext cx="8305800" cy="3086100"/>
          </a:xfrm>
          <a:prstGeom prst="rect">
            <a:avLst/>
          </a:prstGeom>
        </p:spPr>
        <p:txBody>
          <a:bodyPr/>
          <a:lstStyle/>
          <a:p>
            <a:pPr lvl="0"/>
            <a:endParaRPr lang="en-US" noProof="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4pPr marL="1371600" indent="0">
              <a:buNone/>
              <a:defRPr/>
            </a:lvl4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76963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bulle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smtClean="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81209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ox Content with sid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5345113" cy="739775"/>
          </a:xfrm>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84A19A9-C817-6249-A0A2-E6459FDCC5C5}" type="slidenum">
              <a:rPr lang="en-US" smtClean="0"/>
              <a:pPr>
                <a:defRPr/>
              </a:pPr>
              <a:t>‹#›</a:t>
            </a:fld>
            <a:endParaRPr lang="en-US" dirty="0"/>
          </a:p>
        </p:txBody>
      </p:sp>
      <p:sp>
        <p:nvSpPr>
          <p:cNvPr id="5" name="Content Placeholder 4"/>
          <p:cNvSpPr>
            <a:spLocks noGrp="1"/>
          </p:cNvSpPr>
          <p:nvPr>
            <p:ph sz="quarter" idx="11"/>
          </p:nvPr>
        </p:nvSpPr>
        <p:spPr>
          <a:xfrm>
            <a:off x="457200" y="1122363"/>
            <a:ext cx="5345113" cy="3220344"/>
          </a:xfrm>
        </p:spPr>
        <p:txBody>
          <a:bodyPr/>
          <a:lstStyle>
            <a:lvl1pPr marL="0" indent="0">
              <a:spcBef>
                <a:spcPts val="1700"/>
              </a:spcBef>
              <a:buFontTx/>
              <a:buNone/>
              <a:defRPr/>
            </a:lvl1pPr>
            <a:lvl4pPr marL="1371600" indent="0">
              <a:buNone/>
              <a:defRPr/>
            </a:lvl4pPr>
          </a:lstStyle>
          <a:p>
            <a:pPr lvl="0"/>
            <a:r>
              <a:rPr lang="en-US" dirty="0" smtClean="0"/>
              <a:t>Click to edit Master text styles</a:t>
            </a:r>
          </a:p>
        </p:txBody>
      </p:sp>
      <p:cxnSp>
        <p:nvCxnSpPr>
          <p:cNvPr id="6" name="Straight Connector 5"/>
          <p:cNvCxnSpPr/>
          <p:nvPr userDrawn="1"/>
        </p:nvCxnSpPr>
        <p:spPr>
          <a:xfrm>
            <a:off x="6105090" y="215900"/>
            <a:ext cx="0" cy="4126807"/>
          </a:xfrm>
          <a:prstGeom prst="line">
            <a:avLst/>
          </a:prstGeom>
          <a:ln>
            <a:solidFill>
              <a:srgbClr val="BFBFBF"/>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8"/>
          <p:cNvSpPr>
            <a:spLocks noGrp="1"/>
          </p:cNvSpPr>
          <p:nvPr>
            <p:ph sz="quarter" idx="12"/>
          </p:nvPr>
        </p:nvSpPr>
        <p:spPr>
          <a:xfrm>
            <a:off x="6270625" y="215900"/>
            <a:ext cx="2424113" cy="4127500"/>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0582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B7D5AD54-608D-0244-942A-B36E58B5619B}" type="slidenum">
              <a:rPr lang="en-US"/>
              <a:pPr>
                <a:defRPr/>
              </a:pPr>
              <a:t>‹#›</a:t>
            </a:fld>
            <a:endParaRPr lang="en-US" dirty="0"/>
          </a:p>
        </p:txBody>
      </p:sp>
    </p:spTree>
    <p:extLst>
      <p:ext uri="{BB962C8B-B14F-4D97-AF65-F5344CB8AC3E}">
        <p14:creationId xmlns:p14="http://schemas.microsoft.com/office/powerpoint/2010/main" val="411099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3746501"/>
            <a:ext cx="5486400" cy="527049"/>
          </a:xfrm>
        </p:spPr>
        <p:txBody>
          <a:bodyPr>
            <a:normAutofit/>
          </a:bodyPr>
          <a:lstStyle>
            <a:lvl1pPr marL="0" indent="0">
              <a:buNone/>
              <a:defRPr sz="1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B097A77-0685-E34C-9940-BFE2795F54BB}" type="slidenum">
              <a:rPr lang="en-US"/>
              <a:pPr>
                <a:defRPr/>
              </a:pPr>
              <a:t>‹#›</a:t>
            </a:fld>
            <a:endParaRPr lang="en-US" dirty="0"/>
          </a:p>
        </p:txBody>
      </p:sp>
    </p:spTree>
    <p:extLst>
      <p:ext uri="{BB962C8B-B14F-4D97-AF65-F5344CB8AC3E}">
        <p14:creationId xmlns:p14="http://schemas.microsoft.com/office/powerpoint/2010/main" val="18250081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theme" Target="../theme/theme2.xml"/><Relationship Id="rId10"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1.emf"/><Relationship Id="rId1" Type="http://schemas.openxmlformats.org/officeDocument/2006/relationships/slideLayout" Target="../slideLayouts/slideLayout20.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theme" Target="../theme/theme4.xml"/><Relationship Id="rId17" Type="http://schemas.openxmlformats.org/officeDocument/2006/relationships/image" Target="../media/image6.png"/><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theme" Target="../theme/theme5.xml"/><Relationship Id="rId11" Type="http://schemas.openxmlformats.org/officeDocument/2006/relationships/image" Target="../media/image7.png"/><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686800" cy="7397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66800"/>
            <a:ext cx="8229600" cy="320833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
        <p:nvSpPr>
          <p:cNvPr id="9" name="Slide Number Placeholder 5"/>
          <p:cNvSpPr txBox="1">
            <a:spLocks/>
          </p:cNvSpPr>
          <p:nvPr/>
        </p:nvSpPr>
        <p:spPr>
          <a:xfrm>
            <a:off x="3269327" y="4737100"/>
            <a:ext cx="2089150"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smtClean="0">
                <a:solidFill>
                  <a:srgbClr val="C6BBAE"/>
                </a:solidFill>
                <a:latin typeface="Arial"/>
              </a:rPr>
              <a:t>© 2018 Center for Corporate Citizenship </a:t>
            </a:r>
            <a:endParaRPr lang="en-US" sz="900" dirty="0">
              <a:solidFill>
                <a:srgbClr val="C6BBAE"/>
              </a:solidFill>
              <a:latin typeface="Arial"/>
            </a:endParaRPr>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02807" y="4464417"/>
            <a:ext cx="2483993" cy="547321"/>
          </a:xfrm>
          <a:prstGeom prst="rect">
            <a:avLst/>
          </a:prstGeom>
        </p:spPr>
      </p:pic>
    </p:spTree>
    <p:extLst>
      <p:ext uri="{BB962C8B-B14F-4D97-AF65-F5344CB8AC3E}">
        <p14:creationId xmlns:p14="http://schemas.microsoft.com/office/powerpoint/2010/main" val="485357234"/>
      </p:ext>
    </p:extLst>
  </p:cSld>
  <p:clrMap bg1="lt1" tx1="dk1" bg2="lt2" tx2="dk2" accent1="accent1" accent2="accent2" accent3="accent3" accent4="accent4" accent5="accent5" accent6="accent6" hlink="hlink" folHlink="folHlink"/>
  <p:sldLayoutIdLst>
    <p:sldLayoutId id="2147483723" r:id="rId1"/>
    <p:sldLayoutId id="2147483726" r:id="rId2"/>
    <p:sldLayoutId id="2147483724" r:id="rId3"/>
    <p:sldLayoutId id="2147483725" r:id="rId4"/>
    <p:sldLayoutId id="2147483731" r:id="rId5"/>
    <p:sldLayoutId id="2147483745" r:id="rId6"/>
    <p:sldLayoutId id="2147483732" r:id="rId7"/>
    <p:sldLayoutId id="2147483727" r:id="rId8"/>
    <p:sldLayoutId id="2147483729" r:id="rId9"/>
    <p:sldLayoutId id="2147483749" r:id="rId10"/>
    <p:sldLayoutId id="2147483776" r:id="rId11"/>
  </p:sldLayoutIdLst>
  <p:hf hdr="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163513" indent="-163513" algn="l" defTabSz="457200" rtl="0" eaLnBrk="0" fontAlgn="base" hangingPunct="0">
        <a:spcBef>
          <a:spcPts val="500"/>
        </a:spcBef>
        <a:spcAft>
          <a:spcPct val="0"/>
        </a:spcAft>
        <a:buClr>
          <a:srgbClr val="C6BBAE"/>
        </a:buClr>
        <a:buSzPct val="80000"/>
        <a:buFont typeface="Arial" charset="0"/>
        <a:buChar char="•"/>
        <a:defRPr sz="2000" kern="1200">
          <a:solidFill>
            <a:schemeClr val="tx1"/>
          </a:solidFill>
          <a:latin typeface="Calibri"/>
          <a:ea typeface="ＭＳ Ｐゴシック" charset="0"/>
          <a:cs typeface="Calibri"/>
        </a:defRPr>
      </a:lvl1pPr>
      <a:lvl2pPr marL="346075" indent="-190500" algn="l" defTabSz="457200" rtl="0" eaLnBrk="0" fontAlgn="base" hangingPunct="0">
        <a:spcBef>
          <a:spcPts val="600"/>
        </a:spcBef>
        <a:spcAft>
          <a:spcPct val="0"/>
        </a:spcAft>
        <a:buClr>
          <a:srgbClr val="C6BBAE"/>
        </a:buClr>
        <a:buSzPct val="80000"/>
        <a:buFont typeface="Arial" charset="0"/>
        <a:buChar char="•"/>
        <a:defRPr sz="1600" kern="1200">
          <a:solidFill>
            <a:schemeClr val="tx1"/>
          </a:solidFill>
          <a:latin typeface="Calibri"/>
          <a:ea typeface="ＭＳ Ｐゴシック" charset="0"/>
          <a:cs typeface="Calibri"/>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400"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0850" y="127000"/>
            <a:ext cx="8686800" cy="6508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130300"/>
            <a:ext cx="8229600" cy="320833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a:t>
            </a:r>
            <a:r>
              <a:rPr lang="en-US" dirty="0" smtClean="0"/>
              <a:t>styles</a:t>
            </a:r>
            <a:endParaRPr lang="en-US" dirty="0"/>
          </a:p>
        </p:txBody>
      </p:sp>
      <p:sp>
        <p:nvSpPr>
          <p:cNvPr id="6" name="Slide Number Placeholder 5"/>
          <p:cNvSpPr>
            <a:spLocks noGrp="1"/>
          </p:cNvSpPr>
          <p:nvPr>
            <p:ph type="sldNum" sz="quarter" idx="4"/>
          </p:nvPr>
        </p:nvSpPr>
        <p:spPr>
          <a:xfrm>
            <a:off x="428625" y="4754857"/>
            <a:ext cx="2133600" cy="274638"/>
          </a:xfrm>
          <a:prstGeom prst="rect">
            <a:avLst/>
          </a:prstGeom>
        </p:spPr>
        <p:txBody>
          <a:bodyPr vert="horz" lIns="0" tIns="0" rIns="0" bIns="0" rtlCol="0" anchor="ctr"/>
          <a:lstStyle>
            <a:lvl1pPr algn="l" fontAlgn="auto">
              <a:spcBef>
                <a:spcPts val="0"/>
              </a:spcBef>
              <a:spcAft>
                <a:spcPts val="0"/>
              </a:spcAft>
              <a:defRPr sz="900">
                <a:solidFill>
                  <a:srgbClr val="C6BBAE"/>
                </a:solidFill>
                <a:latin typeface="Arial"/>
                <a:ea typeface="+mn-ea"/>
                <a:cs typeface="+mn-cs"/>
              </a:defRPr>
            </a:lvl1pPr>
          </a:lstStyle>
          <a:p>
            <a:pPr>
              <a:defRPr/>
            </a:pPr>
            <a:fld id="{184A19A9-C817-6249-A0A2-E6459FDCC5C5}" type="slidenum">
              <a:rPr lang="en-US" smtClean="0"/>
              <a:pPr>
                <a:defRPr/>
              </a:pPr>
              <a:t>‹#›</a:t>
            </a:fld>
            <a:endParaRPr lang="en-US" dirty="0"/>
          </a:p>
        </p:txBody>
      </p:sp>
      <p:sp>
        <p:nvSpPr>
          <p:cNvPr id="9" name="Slide Number Placeholder 5"/>
          <p:cNvSpPr txBox="1">
            <a:spLocks/>
          </p:cNvSpPr>
          <p:nvPr/>
        </p:nvSpPr>
        <p:spPr>
          <a:xfrm>
            <a:off x="3790950" y="4737100"/>
            <a:ext cx="2089150"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smtClean="0">
                <a:solidFill>
                  <a:srgbClr val="C6BBAE"/>
                </a:solidFill>
                <a:latin typeface="Arial"/>
              </a:rPr>
              <a:t>© 2018 Center for Corporate Citizenship </a:t>
            </a:r>
            <a:endParaRPr lang="en-US" sz="900" dirty="0">
              <a:solidFill>
                <a:srgbClr val="C6BBAE"/>
              </a:solidFill>
              <a:latin typeface="Arial"/>
            </a:endParaRPr>
          </a:p>
        </p:txBody>
      </p:sp>
      <p:pic>
        <p:nvPicPr>
          <p:cNvPr id="8" name="Picture 7" descr="BCCCC_logo_1line_BC_left_RGB_WarmGrayLarg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5700" y="4564027"/>
            <a:ext cx="2491519" cy="579473"/>
          </a:xfrm>
          <a:prstGeom prst="rect">
            <a:avLst/>
          </a:prstGeom>
        </p:spPr>
      </p:pic>
    </p:spTree>
    <p:extLst>
      <p:ext uri="{BB962C8B-B14F-4D97-AF65-F5344CB8AC3E}">
        <p14:creationId xmlns:p14="http://schemas.microsoft.com/office/powerpoint/2010/main" val="2607920188"/>
      </p:ext>
    </p:extLst>
  </p:cSld>
  <p:clrMap bg1="lt1" tx1="dk1" bg2="lt2" tx2="dk2" accent1="accent1" accent2="accent2" accent3="accent3" accent4="accent4" accent5="accent5" accent6="accent6" hlink="hlink" folHlink="folHlink"/>
  <p:sldLayoutIdLst>
    <p:sldLayoutId id="2147483734" r:id="rId1"/>
    <p:sldLayoutId id="2147483741" r:id="rId2"/>
    <p:sldLayoutId id="2147483743" r:id="rId3"/>
    <p:sldLayoutId id="2147483744" r:id="rId4"/>
    <p:sldLayoutId id="2147483746" r:id="rId5"/>
    <p:sldLayoutId id="2147483736" r:id="rId6"/>
    <p:sldLayoutId id="2147483737" r:id="rId7"/>
    <p:sldLayoutId id="2147483739" r:id="rId8"/>
  </p:sldLayoutIdLst>
  <p:hf hdr="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0" indent="0" algn="l" defTabSz="457200" rtl="0" eaLnBrk="0" fontAlgn="base" hangingPunct="0">
        <a:spcBef>
          <a:spcPts val="1700"/>
        </a:spcBef>
        <a:spcAft>
          <a:spcPct val="0"/>
        </a:spcAft>
        <a:buClr>
          <a:srgbClr val="C6BBAE"/>
        </a:buClr>
        <a:buSzPct val="80000"/>
        <a:buFontTx/>
        <a:buNone/>
        <a:defRPr sz="2000" kern="1200">
          <a:solidFill>
            <a:schemeClr val="tx1"/>
          </a:solidFill>
          <a:latin typeface="Arial"/>
          <a:ea typeface="ＭＳ Ｐゴシック" charset="0"/>
          <a:cs typeface="ＭＳ Ｐゴシック" charset="0"/>
        </a:defRPr>
      </a:lvl1pPr>
      <a:lvl2pPr marL="346075" indent="-190500" algn="l" defTabSz="457200" rtl="0" eaLnBrk="0" fontAlgn="base" hangingPunct="0">
        <a:spcBef>
          <a:spcPts val="600"/>
        </a:spcBef>
        <a:spcAft>
          <a:spcPct val="0"/>
        </a:spcAft>
        <a:buClr>
          <a:srgbClr val="C6BBAE"/>
        </a:buClr>
        <a:buSzPct val="80000"/>
        <a:buFont typeface="Arial" charset="0"/>
        <a:buChar char="•"/>
        <a:defRPr sz="2000" kern="1200">
          <a:solidFill>
            <a:schemeClr val="accent1"/>
          </a:solidFill>
          <a:latin typeface="Arial"/>
          <a:ea typeface="ＭＳ Ｐゴシック" charset="0"/>
          <a:cs typeface="+mn-cs"/>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600" kern="1200">
          <a:solidFill>
            <a:schemeClr val="bg1">
              <a:lumMod val="50000"/>
            </a:schemeClr>
          </a:solidFill>
          <a:latin typeface="Arial"/>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7200" y="4774832"/>
            <a:ext cx="675132" cy="161033"/>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133350"/>
            <a:ext cx="2483993" cy="819150"/>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149" y="4444474"/>
            <a:ext cx="2483993" cy="547321"/>
          </a:xfrm>
          <a:prstGeom prst="rect">
            <a:avLst/>
          </a:prstGeom>
        </p:spPr>
      </p:pic>
    </p:spTree>
    <p:extLst>
      <p:ext uri="{BB962C8B-B14F-4D97-AF65-F5344CB8AC3E}">
        <p14:creationId xmlns:p14="http://schemas.microsoft.com/office/powerpoint/2010/main" val="1087473333"/>
      </p:ext>
    </p:extLst>
  </p:cSld>
  <p:clrMap bg1="lt1" tx1="dk1" bg2="lt2" tx2="dk2" accent1="accent1" accent2="accent2" accent3="accent3" accent4="accent4" accent5="accent5" accent6="accent6" hlink="hlink" folHlink="folHlink"/>
  <p:sldLayoutIdLst>
    <p:sldLayoutId id="21474837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8">
          <p15:clr>
            <a:srgbClr val="F26B43"/>
          </p15:clr>
        </p15:guide>
        <p15:guide id="2" pos="288">
          <p15:clr>
            <a:srgbClr val="F26B43"/>
          </p15:clr>
        </p15:guide>
        <p15:guide id="3" pos="1824">
          <p15:clr>
            <a:srgbClr val="F26B43"/>
          </p15:clr>
        </p15:guide>
        <p15:guide id="4" orient="horz" pos="948">
          <p15:clr>
            <a:srgbClr val="F26B43"/>
          </p15:clr>
        </p15:guide>
        <p15:guide id="5" orient="horz" pos="1716">
          <p15:clr>
            <a:srgbClr val="F26B43"/>
          </p15:clr>
        </p15:guide>
        <p15:guide id="6" orient="horz" pos="3084">
          <p15:clr>
            <a:srgbClr val="F26B43"/>
          </p15:clr>
        </p15:guide>
        <p15:guide id="7" pos="549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686800" cy="7397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66800"/>
            <a:ext cx="8229600" cy="320833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4737100"/>
            <a:ext cx="2133600" cy="274638"/>
          </a:xfrm>
          <a:prstGeom prst="rect">
            <a:avLst/>
          </a:prstGeom>
        </p:spPr>
        <p:txBody>
          <a:bodyPr vert="horz" lIns="0" tIns="0" rIns="0" bIns="0" rtlCol="0" anchor="ctr"/>
          <a:lstStyle>
            <a:lvl1pPr algn="l" fontAlgn="auto">
              <a:spcBef>
                <a:spcPts val="0"/>
              </a:spcBef>
              <a:spcAft>
                <a:spcPts val="0"/>
              </a:spcAft>
              <a:defRPr sz="900">
                <a:solidFill>
                  <a:schemeClr val="tx1">
                    <a:lumMod val="75000"/>
                    <a:lumOff val="25000"/>
                  </a:schemeClr>
                </a:solidFill>
                <a:latin typeface="Arial"/>
                <a:ea typeface="+mn-ea"/>
                <a:cs typeface="+mn-cs"/>
              </a:defRPr>
            </a:lvl1pPr>
          </a:lstStyle>
          <a:p>
            <a:pPr>
              <a:defRPr/>
            </a:pPr>
            <a:fld id="{184A19A9-C817-6249-A0A2-E6459FDCC5C5}" type="slidenum">
              <a:rPr lang="en-US" smtClean="0">
                <a:solidFill>
                  <a:prstClr val="black">
                    <a:lumMod val="75000"/>
                    <a:lumOff val="25000"/>
                  </a:prstClr>
                </a:solidFill>
              </a:rPr>
              <a:pPr>
                <a:defRPr/>
              </a:pPr>
              <a:t>‹#›</a:t>
            </a:fld>
            <a:endParaRPr lang="en-US" dirty="0">
              <a:solidFill>
                <a:prstClr val="black">
                  <a:lumMod val="75000"/>
                  <a:lumOff val="25000"/>
                </a:prstClr>
              </a:solidFill>
            </a:endParaRPr>
          </a:p>
        </p:txBody>
      </p:sp>
      <p:sp>
        <p:nvSpPr>
          <p:cNvPr id="9" name="Slide Number Placeholder 5"/>
          <p:cNvSpPr txBox="1">
            <a:spLocks/>
          </p:cNvSpPr>
          <p:nvPr/>
        </p:nvSpPr>
        <p:spPr>
          <a:xfrm>
            <a:off x="3269327" y="4737100"/>
            <a:ext cx="2089150"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a:solidFill>
                  <a:prstClr val="black">
                    <a:lumMod val="75000"/>
                    <a:lumOff val="25000"/>
                  </a:prstClr>
                </a:solidFill>
              </a:rPr>
              <a:t>© 2018 Center for Corporate Citizenship </a:t>
            </a:r>
          </a:p>
        </p:txBody>
      </p:sp>
      <p:pic>
        <p:nvPicPr>
          <p:cNvPr id="4" name="Picture 3" descr="BCCCC_logo_1line_BC_left_RGB_Large_Transparent.png"/>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313488" y="4617426"/>
            <a:ext cx="2373312" cy="526074"/>
          </a:xfrm>
          <a:prstGeom prst="rect">
            <a:avLst/>
          </a:prstGeom>
        </p:spPr>
      </p:pic>
    </p:spTree>
    <p:extLst>
      <p:ext uri="{BB962C8B-B14F-4D97-AF65-F5344CB8AC3E}">
        <p14:creationId xmlns:p14="http://schemas.microsoft.com/office/powerpoint/2010/main" val="49043929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hf hdr="0"/>
  <p:txStyles>
    <p:titleStyle>
      <a:lvl1pPr algn="l" defTabSz="457200" rtl="0" eaLnBrk="0" fontAlgn="base" hangingPunct="0">
        <a:spcBef>
          <a:spcPct val="0"/>
        </a:spcBef>
        <a:spcAft>
          <a:spcPct val="0"/>
        </a:spcAft>
        <a:defRPr sz="28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163513" indent="-163513" algn="l" defTabSz="457200" rtl="0" eaLnBrk="0" fontAlgn="base" hangingPunct="0">
        <a:spcBef>
          <a:spcPts val="500"/>
        </a:spcBef>
        <a:spcAft>
          <a:spcPct val="0"/>
        </a:spcAft>
        <a:buClr>
          <a:schemeClr val="tx1"/>
        </a:buClr>
        <a:buSzPct val="80000"/>
        <a:buFont typeface="Arial" panose="020B0604020202020204" pitchFamily="34" charset="0"/>
        <a:buChar char="•"/>
        <a:defRPr sz="2000" kern="1200">
          <a:solidFill>
            <a:schemeClr val="tx1"/>
          </a:solidFill>
          <a:latin typeface="Calibri"/>
          <a:ea typeface="ＭＳ Ｐゴシック" charset="0"/>
          <a:cs typeface="Calibri"/>
        </a:defRPr>
      </a:lvl1pPr>
      <a:lvl2pPr marL="346075" indent="-190500" algn="l" defTabSz="457200" rtl="0" eaLnBrk="0" fontAlgn="base" hangingPunct="0">
        <a:spcBef>
          <a:spcPts val="600"/>
        </a:spcBef>
        <a:spcAft>
          <a:spcPct val="0"/>
        </a:spcAft>
        <a:buClr>
          <a:schemeClr val="tx1"/>
        </a:buClr>
        <a:buSzPct val="80000"/>
        <a:buFont typeface="Arial" panose="020B0604020202020204" pitchFamily="34" charset="0"/>
        <a:buChar char="•"/>
        <a:defRPr sz="1600" kern="1200">
          <a:solidFill>
            <a:schemeClr val="tx1"/>
          </a:solidFill>
          <a:latin typeface="Calibri"/>
          <a:ea typeface="ＭＳ Ｐゴシック" charset="0"/>
          <a:cs typeface="Calibri"/>
        </a:defRPr>
      </a:lvl2pPr>
      <a:lvl3pPr marL="530225" indent="-163513" algn="l" defTabSz="457200" rtl="0" eaLnBrk="0" fontAlgn="base" hangingPunct="0">
        <a:spcBef>
          <a:spcPts val="600"/>
        </a:spcBef>
        <a:spcAft>
          <a:spcPct val="0"/>
        </a:spcAft>
        <a:buClr>
          <a:schemeClr val="tx1"/>
        </a:buClr>
        <a:buSzPct val="55000"/>
        <a:buFont typeface="Arial" panose="020B0604020202020204" pitchFamily="34" charset="0"/>
        <a:buChar char="•"/>
        <a:defRPr sz="1400" kern="1200">
          <a:solidFill>
            <a:schemeClr val="tx1"/>
          </a:solidFill>
          <a:latin typeface="Calibri"/>
          <a:ea typeface="ＭＳ Ｐゴシック" charset="0"/>
          <a:cs typeface="Calibri"/>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
            <a:ext cx="8686800" cy="7397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066800"/>
            <a:ext cx="8229600" cy="3208338"/>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6553200" y="4737100"/>
            <a:ext cx="2133600" cy="274638"/>
          </a:xfrm>
          <a:prstGeom prst="rect">
            <a:avLst/>
          </a:prstGeom>
        </p:spPr>
        <p:txBody>
          <a:bodyPr vert="horz" lIns="0" tIns="0" rIns="0" bIns="0" rtlCol="0" anchor="ctr"/>
          <a:lstStyle>
            <a:lvl1pPr algn="r" fontAlgn="auto">
              <a:spcBef>
                <a:spcPts val="0"/>
              </a:spcBef>
              <a:spcAft>
                <a:spcPts val="0"/>
              </a:spcAft>
              <a:defRPr sz="900">
                <a:solidFill>
                  <a:srgbClr val="C6BBAE"/>
                </a:solidFill>
                <a:latin typeface="Arial"/>
                <a:ea typeface="+mn-ea"/>
                <a:cs typeface="+mn-cs"/>
              </a:defRPr>
            </a:lvl1pPr>
          </a:lstStyle>
          <a:p>
            <a:pPr defTabSz="914400">
              <a:defRPr/>
            </a:pPr>
            <a:fld id="{184A19A9-C817-6249-A0A2-E6459FDCC5C5}" type="slidenum">
              <a:rPr lang="en-US"/>
              <a:pPr defTabSz="914400">
                <a:defRPr/>
              </a:pPr>
              <a:t>‹#›</a:t>
            </a:fld>
            <a:endParaRPr lang="en-US" dirty="0"/>
          </a:p>
        </p:txBody>
      </p:sp>
      <p:sp>
        <p:nvSpPr>
          <p:cNvPr id="9" name="Slide Number Placeholder 5"/>
          <p:cNvSpPr txBox="1">
            <a:spLocks/>
          </p:cNvSpPr>
          <p:nvPr/>
        </p:nvSpPr>
        <p:spPr>
          <a:xfrm>
            <a:off x="3790950" y="4737100"/>
            <a:ext cx="2089150" cy="274638"/>
          </a:xfrm>
          <a:prstGeom prst="rect">
            <a:avLst/>
          </a:prstGeom>
        </p:spPr>
        <p:txBody>
          <a:bodyPr lIns="0" tIns="0" rIns="0" bIns="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fontAlgn="auto">
              <a:spcBef>
                <a:spcPts val="0"/>
              </a:spcBef>
              <a:spcAft>
                <a:spcPts val="0"/>
              </a:spcAft>
              <a:defRPr/>
            </a:pPr>
            <a:r>
              <a:rPr lang="en-US" sz="900" dirty="0" smtClean="0">
                <a:solidFill>
                  <a:srgbClr val="C6BBAE"/>
                </a:solidFill>
              </a:rPr>
              <a:t>© 2017 Center for Corporate Citizenship </a:t>
            </a:r>
            <a:endParaRPr lang="en-US" sz="900" dirty="0">
              <a:solidFill>
                <a:srgbClr val="C6BBAE"/>
              </a:solidFill>
            </a:endParaRPr>
          </a:p>
        </p:txBody>
      </p:sp>
      <p:pic>
        <p:nvPicPr>
          <p:cNvPr id="4" name="Picture 3" descr="BCCCC_logo_1line_BC_left_RGB_Large_Transparent.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6982" y="4512584"/>
            <a:ext cx="2827867" cy="626832"/>
          </a:xfrm>
          <a:prstGeom prst="rect">
            <a:avLst/>
          </a:prstGeom>
        </p:spPr>
      </p:pic>
    </p:spTree>
    <p:extLst>
      <p:ext uri="{BB962C8B-B14F-4D97-AF65-F5344CB8AC3E}">
        <p14:creationId xmlns:p14="http://schemas.microsoft.com/office/powerpoint/2010/main" val="95724209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Lst>
  <p:hf hdr="0"/>
  <p:txStyles>
    <p:titleStyle>
      <a:lvl1pPr algn="l" defTabSz="457200" rtl="0" eaLnBrk="0" fontAlgn="base" hangingPunct="0">
        <a:spcBef>
          <a:spcPct val="0"/>
        </a:spcBef>
        <a:spcAft>
          <a:spcPct val="0"/>
        </a:spcAft>
        <a:defRPr sz="3200" kern="1200">
          <a:solidFill>
            <a:schemeClr val="tx1"/>
          </a:solidFill>
          <a:latin typeface="Arial"/>
          <a:ea typeface="ＭＳ Ｐゴシック" charset="0"/>
          <a:cs typeface="ＭＳ Ｐゴシック" charset="0"/>
        </a:defRPr>
      </a:lvl1pPr>
      <a:lvl2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2pPr>
      <a:lvl3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3pPr>
      <a:lvl4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4pPr>
      <a:lvl5pPr algn="l" defTabSz="457200" rtl="0" eaLnBrk="0" fontAlgn="base" hangingPunct="0">
        <a:spcBef>
          <a:spcPct val="0"/>
        </a:spcBef>
        <a:spcAft>
          <a:spcPct val="0"/>
        </a:spcAft>
        <a:defRPr sz="3200">
          <a:solidFill>
            <a:schemeClr val="tx1"/>
          </a:solidFill>
          <a:latin typeface="Arial" charset="0"/>
          <a:ea typeface="ＭＳ Ｐゴシック" charset="0"/>
          <a:cs typeface="ＭＳ Ｐゴシック" charset="0"/>
        </a:defRPr>
      </a:lvl5pPr>
      <a:lvl6pPr marL="4572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6pPr>
      <a:lvl7pPr marL="9144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7pPr>
      <a:lvl8pPr marL="13716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8pPr>
      <a:lvl9pPr marL="1828800" algn="l" defTabSz="457200" rtl="0" fontAlgn="base">
        <a:spcBef>
          <a:spcPct val="0"/>
        </a:spcBef>
        <a:spcAft>
          <a:spcPct val="0"/>
        </a:spcAft>
        <a:defRPr sz="3200">
          <a:solidFill>
            <a:schemeClr val="tx1"/>
          </a:solidFill>
          <a:latin typeface="Arial" charset="0"/>
          <a:ea typeface="ＭＳ Ｐゴシック" charset="0"/>
          <a:cs typeface="ＭＳ Ｐゴシック" charset="0"/>
        </a:defRPr>
      </a:lvl9pPr>
    </p:titleStyle>
    <p:bodyStyle>
      <a:lvl1pPr marL="163513" indent="-163513" algn="l" defTabSz="457200" rtl="0" eaLnBrk="0" fontAlgn="base" hangingPunct="0">
        <a:spcBef>
          <a:spcPts val="500"/>
        </a:spcBef>
        <a:spcAft>
          <a:spcPct val="0"/>
        </a:spcAft>
        <a:buClr>
          <a:srgbClr val="C6BBAE"/>
        </a:buClr>
        <a:buSzPct val="80000"/>
        <a:buFont typeface="Arial" charset="0"/>
        <a:buChar char="•"/>
        <a:defRPr sz="2000" kern="1200">
          <a:solidFill>
            <a:srgbClr val="8C2332"/>
          </a:solidFill>
          <a:latin typeface="Arial"/>
          <a:ea typeface="ＭＳ Ｐゴシック" charset="0"/>
          <a:cs typeface="ＭＳ Ｐゴシック" charset="0"/>
        </a:defRPr>
      </a:lvl1pPr>
      <a:lvl2pPr marL="346075" indent="-190500" algn="l" defTabSz="457200" rtl="0" eaLnBrk="0" fontAlgn="base" hangingPunct="0">
        <a:spcBef>
          <a:spcPts val="600"/>
        </a:spcBef>
        <a:spcAft>
          <a:spcPct val="0"/>
        </a:spcAft>
        <a:buClr>
          <a:srgbClr val="C6BBAE"/>
        </a:buClr>
        <a:buSzPct val="80000"/>
        <a:buFont typeface="Arial" charset="0"/>
        <a:buChar char="•"/>
        <a:defRPr sz="2000" kern="1200">
          <a:solidFill>
            <a:srgbClr val="5E7C8A"/>
          </a:solidFill>
          <a:latin typeface="Arial"/>
          <a:ea typeface="ＭＳ Ｐゴシック" charset="0"/>
          <a:cs typeface="+mn-cs"/>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600" kern="1200">
          <a:solidFill>
            <a:srgbClr val="C6BBAE"/>
          </a:solidFill>
          <a:latin typeface="Arial"/>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3.xml"/><Relationship Id="rId2" Type="http://schemas.openxmlformats.org/officeDocument/2006/relationships/image" Target="../media/image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3.xml"/><Relationship Id="rId2"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301750"/>
            <a:ext cx="8273418" cy="1295400"/>
          </a:xfrm>
        </p:spPr>
        <p:txBody>
          <a:bodyPr/>
          <a:lstStyle/>
          <a:p>
            <a:r>
              <a:rPr lang="en-US" dirty="0" smtClean="0"/>
              <a:t>Speed Dating and Breaking Up:</a:t>
            </a:r>
            <a:br>
              <a:rPr lang="en-US" dirty="0" smtClean="0"/>
            </a:br>
            <a:r>
              <a:rPr lang="en-US" sz="2400" dirty="0" smtClean="0"/>
              <a:t>Assessing your Corporate Citizenship Partnerships from Start to Finish</a:t>
            </a:r>
            <a:endParaRPr lang="en-US" sz="2400" dirty="0"/>
          </a:p>
        </p:txBody>
      </p:sp>
      <p:sp>
        <p:nvSpPr>
          <p:cNvPr id="5" name="Subtitle 4"/>
          <p:cNvSpPr>
            <a:spLocks noGrp="1"/>
          </p:cNvSpPr>
          <p:nvPr>
            <p:ph type="subTitle" idx="1"/>
          </p:nvPr>
        </p:nvSpPr>
        <p:spPr>
          <a:xfrm>
            <a:off x="457200" y="3091230"/>
            <a:ext cx="8246962" cy="934669"/>
          </a:xfrm>
        </p:spPr>
        <p:txBody>
          <a:bodyPr>
            <a:normAutofit/>
          </a:bodyPr>
          <a:lstStyle/>
          <a:p>
            <a:r>
              <a:rPr lang="es-ES" b="1" dirty="0" smtClean="0"/>
              <a:t>Stewart Rassier</a:t>
            </a:r>
            <a:r>
              <a:rPr lang="en-US" dirty="0" smtClean="0"/>
              <a:t>, Director, Executive Education &amp; Advisory Products, </a:t>
            </a:r>
            <a:r>
              <a:rPr lang="en-US" dirty="0"/>
              <a:t>Boston College Center for Corporate Citizenship</a:t>
            </a:r>
          </a:p>
        </p:txBody>
      </p:sp>
    </p:spTree>
    <p:extLst>
      <p:ext uri="{BB962C8B-B14F-4D97-AF65-F5344CB8AC3E}">
        <p14:creationId xmlns:p14="http://schemas.microsoft.com/office/powerpoint/2010/main" val="10248612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640029" cy="5143500"/>
          </a:xfrm>
          <a:prstGeom prst="rect">
            <a:avLst/>
          </a:prstGeom>
          <a:solidFill>
            <a:schemeClr val="accent1"/>
          </a:solid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8" descr="nick-hillier-339049-unsplash.jpg"/>
          <p:cNvPicPr>
            <a:picLocks noChangeAspect="1"/>
          </p:cNvPicPr>
          <p:nvPr/>
        </p:nvPicPr>
        <p:blipFill rotWithShape="1">
          <a:blip r:embed="rId3">
            <a:alphaModFix/>
            <a:extLst>
              <a:ext uri="{28A0092B-C50C-407E-A947-70E740481C1C}">
                <a14:useLocalDpi xmlns:a14="http://schemas.microsoft.com/office/drawing/2010/main" val="0"/>
              </a:ext>
            </a:extLst>
          </a:blip>
          <a:srcRect l="18362" t="1057" r="9300" b="416"/>
          <a:stretch/>
        </p:blipFill>
        <p:spPr>
          <a:xfrm>
            <a:off x="3638618" y="0"/>
            <a:ext cx="5505382" cy="5155518"/>
          </a:xfrm>
          <a:prstGeom prst="rect">
            <a:avLst/>
          </a:prstGeom>
          <a:ln w="38100" cmpd="sng">
            <a:noFill/>
          </a:ln>
        </p:spPr>
      </p:pic>
      <p:sp>
        <p:nvSpPr>
          <p:cNvPr id="2" name="Title 1"/>
          <p:cNvSpPr>
            <a:spLocks noGrp="1"/>
          </p:cNvSpPr>
          <p:nvPr>
            <p:ph type="title"/>
          </p:nvPr>
        </p:nvSpPr>
        <p:spPr>
          <a:xfrm>
            <a:off x="210154" y="1333838"/>
            <a:ext cx="3298810" cy="2567182"/>
          </a:xfrm>
        </p:spPr>
        <p:txBody>
          <a:bodyPr>
            <a:noAutofit/>
          </a:bodyPr>
          <a:lstStyle/>
          <a:p>
            <a:pPr algn="ctr"/>
            <a:r>
              <a:rPr lang="en-US" dirty="0" smtClean="0">
                <a:solidFill>
                  <a:srgbClr val="FFFFFF"/>
                </a:solidFill>
              </a:rPr>
              <a:t>% </a:t>
            </a:r>
            <a:r>
              <a:rPr lang="en-US" dirty="0">
                <a:solidFill>
                  <a:srgbClr val="FFFFFF"/>
                </a:solidFill>
              </a:rPr>
              <a:t>of </a:t>
            </a:r>
            <a:r>
              <a:rPr lang="en-US" dirty="0" smtClean="0">
                <a:solidFill>
                  <a:srgbClr val="FFFFFF"/>
                </a:solidFill>
              </a:rPr>
              <a:t>funders who </a:t>
            </a:r>
            <a:r>
              <a:rPr lang="en-US" dirty="0">
                <a:solidFill>
                  <a:srgbClr val="FFFFFF"/>
                </a:solidFill>
              </a:rPr>
              <a:t>"rarely" or "never" cover the costs associated with measuring program outputs or outcomes</a:t>
            </a: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10</a:t>
            </a:fld>
            <a:endParaRPr lang="en-US" dirty="0"/>
          </a:p>
        </p:txBody>
      </p:sp>
      <p:sp>
        <p:nvSpPr>
          <p:cNvPr id="7" name="TextBox 6"/>
          <p:cNvSpPr txBox="1"/>
          <p:nvPr/>
        </p:nvSpPr>
        <p:spPr>
          <a:xfrm>
            <a:off x="3892425" y="1674747"/>
            <a:ext cx="5025430" cy="1938992"/>
          </a:xfrm>
          <a:prstGeom prst="rect">
            <a:avLst/>
          </a:prstGeom>
          <a:solidFill>
            <a:schemeClr val="accent1"/>
          </a:solidFill>
          <a:ln>
            <a:solidFill>
              <a:schemeClr val="accent1"/>
            </a:solidFill>
          </a:ln>
        </p:spPr>
        <p:txBody>
          <a:bodyPr wrap="square" rtlCol="0">
            <a:spAutoFit/>
          </a:bodyPr>
          <a:lstStyle/>
          <a:p>
            <a:pPr algn="ctr"/>
            <a:r>
              <a:rPr lang="en-US" sz="12000" dirty="0" smtClean="0">
                <a:solidFill>
                  <a:schemeClr val="bg1"/>
                </a:solidFill>
              </a:rPr>
              <a:t>68%</a:t>
            </a:r>
            <a:endParaRPr lang="en-US" sz="12000" dirty="0">
              <a:solidFill>
                <a:schemeClr val="bg1"/>
              </a:solidFill>
            </a:endParaRPr>
          </a:p>
        </p:txBody>
      </p:sp>
      <p:sp>
        <p:nvSpPr>
          <p:cNvPr id="10" name="TextBox 9"/>
          <p:cNvSpPr txBox="1"/>
          <p:nvPr/>
        </p:nvSpPr>
        <p:spPr>
          <a:xfrm>
            <a:off x="667012" y="4550073"/>
            <a:ext cx="2841952" cy="461665"/>
          </a:xfrm>
          <a:prstGeom prst="rect">
            <a:avLst/>
          </a:prstGeom>
          <a:noFill/>
        </p:spPr>
        <p:txBody>
          <a:bodyPr wrap="square" rtlCol="0">
            <a:spAutoFit/>
          </a:bodyPr>
          <a:lstStyle/>
          <a:p>
            <a:pPr lvl="0">
              <a:buClr>
                <a:srgbClr val="A5B93D"/>
              </a:buClr>
              <a:defRPr/>
            </a:pPr>
            <a:r>
              <a:rPr lang="en-US" sz="800" dirty="0">
                <a:solidFill>
                  <a:prstClr val="black"/>
                </a:solidFill>
              </a:rPr>
              <a:t>Source: Stanford: Improving Corporate-Nonprofit Partnerships: 3 ways corporations can more effectively partner with nonprofits</a:t>
            </a:r>
          </a:p>
        </p:txBody>
      </p:sp>
    </p:spTree>
    <p:extLst>
      <p:ext uri="{BB962C8B-B14F-4D97-AF65-F5344CB8AC3E}">
        <p14:creationId xmlns:p14="http://schemas.microsoft.com/office/powerpoint/2010/main" val="3127203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640029" cy="5143500"/>
          </a:xfrm>
          <a:prstGeom prst="rect">
            <a:avLst/>
          </a:prstGeom>
          <a:solidFill>
            <a:schemeClr val="accent5"/>
          </a:solidFill>
          <a:ln w="381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8" descr="nick-hillier-339049-unsplash.jpg"/>
          <p:cNvPicPr>
            <a:picLocks noChangeAspect="1"/>
          </p:cNvPicPr>
          <p:nvPr/>
        </p:nvPicPr>
        <p:blipFill rotWithShape="1">
          <a:blip r:embed="rId3">
            <a:alphaModFix/>
            <a:extLst>
              <a:ext uri="{28A0092B-C50C-407E-A947-70E740481C1C}">
                <a14:useLocalDpi xmlns:a14="http://schemas.microsoft.com/office/drawing/2010/main" val="0"/>
              </a:ext>
            </a:extLst>
          </a:blip>
          <a:srcRect l="18362" t="1057" r="9300" b="416"/>
          <a:stretch/>
        </p:blipFill>
        <p:spPr>
          <a:xfrm>
            <a:off x="3638618" y="0"/>
            <a:ext cx="5505382" cy="5155518"/>
          </a:xfrm>
          <a:prstGeom prst="rect">
            <a:avLst/>
          </a:prstGeom>
          <a:ln w="38100" cmpd="sng">
            <a:noFill/>
          </a:ln>
        </p:spPr>
      </p:pic>
      <p:sp>
        <p:nvSpPr>
          <p:cNvPr id="2" name="Title 1"/>
          <p:cNvSpPr>
            <a:spLocks noGrp="1"/>
          </p:cNvSpPr>
          <p:nvPr>
            <p:ph type="title"/>
          </p:nvPr>
        </p:nvSpPr>
        <p:spPr>
          <a:xfrm>
            <a:off x="210154" y="1333838"/>
            <a:ext cx="3298810" cy="2567182"/>
          </a:xfrm>
        </p:spPr>
        <p:txBody>
          <a:bodyPr>
            <a:noAutofit/>
          </a:bodyPr>
          <a:lstStyle/>
          <a:p>
            <a:pPr algn="ctr"/>
            <a:r>
              <a:rPr lang="en-US" sz="2800" dirty="0" smtClean="0">
                <a:solidFill>
                  <a:srgbClr val="FFFFFF"/>
                </a:solidFill>
              </a:rPr>
              <a:t>% </a:t>
            </a:r>
            <a:r>
              <a:rPr lang="en-US" sz="2800" dirty="0">
                <a:solidFill>
                  <a:srgbClr val="FFFFFF"/>
                </a:solidFill>
              </a:rPr>
              <a:t>of nonprofits think they can have an open conversation with their funders about flexible capital for organizational growth or change</a:t>
            </a: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11</a:t>
            </a:fld>
            <a:endParaRPr lang="en-US" dirty="0"/>
          </a:p>
        </p:txBody>
      </p:sp>
      <p:sp>
        <p:nvSpPr>
          <p:cNvPr id="7" name="TextBox 6"/>
          <p:cNvSpPr txBox="1"/>
          <p:nvPr/>
        </p:nvSpPr>
        <p:spPr>
          <a:xfrm>
            <a:off x="3892425" y="1674747"/>
            <a:ext cx="5025430" cy="1938992"/>
          </a:xfrm>
          <a:prstGeom prst="rect">
            <a:avLst/>
          </a:prstGeom>
          <a:solidFill>
            <a:schemeClr val="accent5"/>
          </a:solidFill>
          <a:ln>
            <a:solidFill>
              <a:schemeClr val="accent5"/>
            </a:solidFill>
          </a:ln>
        </p:spPr>
        <p:txBody>
          <a:bodyPr wrap="square" rtlCol="0">
            <a:spAutoFit/>
          </a:bodyPr>
          <a:lstStyle/>
          <a:p>
            <a:pPr algn="ctr"/>
            <a:r>
              <a:rPr lang="en-US" sz="12000" dirty="0" smtClean="0">
                <a:solidFill>
                  <a:schemeClr val="bg1"/>
                </a:solidFill>
              </a:rPr>
              <a:t>6%</a:t>
            </a:r>
            <a:endParaRPr lang="en-US" sz="12000" dirty="0">
              <a:solidFill>
                <a:schemeClr val="bg1"/>
              </a:solidFill>
            </a:endParaRPr>
          </a:p>
        </p:txBody>
      </p:sp>
      <p:sp>
        <p:nvSpPr>
          <p:cNvPr id="10" name="TextBox 9"/>
          <p:cNvSpPr txBox="1"/>
          <p:nvPr/>
        </p:nvSpPr>
        <p:spPr>
          <a:xfrm>
            <a:off x="667012" y="4550073"/>
            <a:ext cx="2841952" cy="461665"/>
          </a:xfrm>
          <a:prstGeom prst="rect">
            <a:avLst/>
          </a:prstGeom>
          <a:noFill/>
        </p:spPr>
        <p:txBody>
          <a:bodyPr wrap="square" rtlCol="0">
            <a:spAutoFit/>
          </a:bodyPr>
          <a:lstStyle/>
          <a:p>
            <a:pPr lvl="0">
              <a:buClr>
                <a:srgbClr val="A5B93D"/>
              </a:buClr>
              <a:defRPr/>
            </a:pPr>
            <a:r>
              <a:rPr lang="en-US" sz="800" dirty="0">
                <a:solidFill>
                  <a:prstClr val="black"/>
                </a:solidFill>
              </a:rPr>
              <a:t>Source: Stanford: Improving Corporate-Nonprofit Partnerships: 3 ways corporations can more effectively partner with nonprofits</a:t>
            </a:r>
          </a:p>
        </p:txBody>
      </p:sp>
    </p:spTree>
    <p:extLst>
      <p:ext uri="{BB962C8B-B14F-4D97-AF65-F5344CB8AC3E}">
        <p14:creationId xmlns:p14="http://schemas.microsoft.com/office/powerpoint/2010/main" val="17741927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640029" cy="5143500"/>
          </a:xfrm>
          <a:prstGeom prst="rect">
            <a:avLst/>
          </a:prstGeom>
          <a:solidFill>
            <a:schemeClr val="accent4"/>
          </a:solidFill>
          <a:ln w="381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8" descr="nick-hillier-339049-unsplash.jpg"/>
          <p:cNvPicPr>
            <a:picLocks noChangeAspect="1"/>
          </p:cNvPicPr>
          <p:nvPr/>
        </p:nvPicPr>
        <p:blipFill rotWithShape="1">
          <a:blip r:embed="rId3">
            <a:alphaModFix/>
            <a:extLst>
              <a:ext uri="{28A0092B-C50C-407E-A947-70E740481C1C}">
                <a14:useLocalDpi xmlns:a14="http://schemas.microsoft.com/office/drawing/2010/main" val="0"/>
              </a:ext>
            </a:extLst>
          </a:blip>
          <a:srcRect l="18362" t="1057" r="9300" b="416"/>
          <a:stretch/>
        </p:blipFill>
        <p:spPr>
          <a:xfrm>
            <a:off x="3638618" y="0"/>
            <a:ext cx="5505382" cy="5155518"/>
          </a:xfrm>
          <a:prstGeom prst="rect">
            <a:avLst/>
          </a:prstGeom>
          <a:ln w="38100" cmpd="sng">
            <a:noFill/>
          </a:ln>
        </p:spPr>
      </p:pic>
      <p:sp>
        <p:nvSpPr>
          <p:cNvPr id="2" name="Title 1"/>
          <p:cNvSpPr>
            <a:spLocks noGrp="1"/>
          </p:cNvSpPr>
          <p:nvPr>
            <p:ph type="title"/>
          </p:nvPr>
        </p:nvSpPr>
        <p:spPr>
          <a:xfrm>
            <a:off x="210154" y="1333838"/>
            <a:ext cx="3298810" cy="2567182"/>
          </a:xfrm>
        </p:spPr>
        <p:txBody>
          <a:bodyPr>
            <a:noAutofit/>
          </a:bodyPr>
          <a:lstStyle/>
          <a:p>
            <a:pPr algn="ctr"/>
            <a:r>
              <a:rPr lang="en-US" sz="2800" dirty="0" smtClean="0">
                <a:solidFill>
                  <a:srgbClr val="FFFFFF"/>
                </a:solidFill>
              </a:rPr>
              <a:t>% </a:t>
            </a:r>
            <a:r>
              <a:rPr lang="en-US" sz="2800" dirty="0">
                <a:solidFill>
                  <a:srgbClr val="FFFFFF"/>
                </a:solidFill>
              </a:rPr>
              <a:t>of nonprofits </a:t>
            </a:r>
            <a:r>
              <a:rPr lang="en-US" sz="2800" dirty="0" smtClean="0">
                <a:solidFill>
                  <a:srgbClr val="FFFFFF"/>
                </a:solidFill>
              </a:rPr>
              <a:t>comfortable </a:t>
            </a:r>
            <a:r>
              <a:rPr lang="en-US" sz="2800" dirty="0">
                <a:solidFill>
                  <a:srgbClr val="FFFFFF"/>
                </a:solidFill>
              </a:rPr>
              <a:t>talking with their funders about working capital needs</a:t>
            </a: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12</a:t>
            </a:fld>
            <a:endParaRPr lang="en-US" dirty="0"/>
          </a:p>
        </p:txBody>
      </p:sp>
      <p:sp>
        <p:nvSpPr>
          <p:cNvPr id="7" name="TextBox 6"/>
          <p:cNvSpPr txBox="1"/>
          <p:nvPr/>
        </p:nvSpPr>
        <p:spPr>
          <a:xfrm>
            <a:off x="3892425" y="1674747"/>
            <a:ext cx="5025430" cy="1938992"/>
          </a:xfrm>
          <a:prstGeom prst="rect">
            <a:avLst/>
          </a:prstGeom>
          <a:solidFill>
            <a:schemeClr val="accent4"/>
          </a:solidFill>
          <a:ln>
            <a:solidFill>
              <a:schemeClr val="accent4"/>
            </a:solidFill>
          </a:ln>
        </p:spPr>
        <p:txBody>
          <a:bodyPr wrap="square" rtlCol="0">
            <a:spAutoFit/>
          </a:bodyPr>
          <a:lstStyle/>
          <a:p>
            <a:pPr algn="ctr"/>
            <a:r>
              <a:rPr lang="en-US" sz="12000" dirty="0" smtClean="0">
                <a:solidFill>
                  <a:schemeClr val="bg1"/>
                </a:solidFill>
              </a:rPr>
              <a:t>8%</a:t>
            </a:r>
            <a:endParaRPr lang="en-US" sz="12000" dirty="0">
              <a:solidFill>
                <a:schemeClr val="bg1"/>
              </a:solidFill>
            </a:endParaRPr>
          </a:p>
        </p:txBody>
      </p:sp>
      <p:sp>
        <p:nvSpPr>
          <p:cNvPr id="10" name="TextBox 9"/>
          <p:cNvSpPr txBox="1"/>
          <p:nvPr/>
        </p:nvSpPr>
        <p:spPr>
          <a:xfrm>
            <a:off x="667012" y="4550073"/>
            <a:ext cx="2841952" cy="461665"/>
          </a:xfrm>
          <a:prstGeom prst="rect">
            <a:avLst/>
          </a:prstGeom>
          <a:noFill/>
        </p:spPr>
        <p:txBody>
          <a:bodyPr wrap="square" rtlCol="0">
            <a:spAutoFit/>
          </a:bodyPr>
          <a:lstStyle/>
          <a:p>
            <a:pPr lvl="0">
              <a:buClr>
                <a:srgbClr val="A5B93D"/>
              </a:buClr>
              <a:defRPr/>
            </a:pPr>
            <a:r>
              <a:rPr lang="en-US" sz="800" dirty="0">
                <a:solidFill>
                  <a:prstClr val="black"/>
                </a:solidFill>
              </a:rPr>
              <a:t>Source: Stanford: Improving Corporate-Nonprofit Partnerships: 3 ways corporations can more effectively partner with nonprofits</a:t>
            </a:r>
          </a:p>
        </p:txBody>
      </p:sp>
    </p:spTree>
    <p:extLst>
      <p:ext uri="{BB962C8B-B14F-4D97-AF65-F5344CB8AC3E}">
        <p14:creationId xmlns:p14="http://schemas.microsoft.com/office/powerpoint/2010/main" val="7587895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B010C24-E88D-C741-A9DD-BB4B042A0AD1}" type="slidenum">
              <a:rPr lang="en-US" smtClean="0"/>
              <a:pPr>
                <a:defRPr/>
              </a:pPr>
              <a:t>13</a:t>
            </a:fld>
            <a:endParaRPr lang="en-US" dirty="0"/>
          </a:p>
        </p:txBody>
      </p:sp>
      <p:grpSp>
        <p:nvGrpSpPr>
          <p:cNvPr id="5" name="Group 4"/>
          <p:cNvGrpSpPr/>
          <p:nvPr/>
        </p:nvGrpSpPr>
        <p:grpSpPr>
          <a:xfrm>
            <a:off x="5529379" y="0"/>
            <a:ext cx="3440118" cy="5202131"/>
            <a:chOff x="6812628" y="76200"/>
            <a:chExt cx="2156867" cy="4435336"/>
          </a:xfrm>
        </p:grpSpPr>
        <p:pic>
          <p:nvPicPr>
            <p:cNvPr id="6" name="Picture 5" descr="Image result for tinder"/>
            <p:cNvPicPr>
              <a:picLocks noChangeAspect="1" noChangeArrowheads="1"/>
            </p:cNvPicPr>
            <p:nvPr/>
          </p:nvPicPr>
          <p:blipFill rotWithShape="1">
            <a:blip r:embed="rId2">
              <a:extLst>
                <a:ext uri="{28A0092B-C50C-407E-A947-70E740481C1C}">
                  <a14:useLocalDpi xmlns:a14="http://schemas.microsoft.com/office/drawing/2010/main" val="0"/>
                </a:ext>
              </a:extLst>
            </a:blip>
            <a:srcRect l="52186" t="2535" r="28057" b="23879"/>
            <a:stretch/>
          </p:blipFill>
          <p:spPr bwMode="auto">
            <a:xfrm>
              <a:off x="6812628" y="76200"/>
              <a:ext cx="2156867" cy="443533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Image result for international rescue committee"/>
            <p:cNvPicPr>
              <a:picLocks noChangeAspect="1" noChangeArrowheads="1"/>
            </p:cNvPicPr>
            <p:nvPr/>
          </p:nvPicPr>
          <p:blipFill rotWithShape="1">
            <a:blip r:embed="rId3">
              <a:extLst>
                <a:ext uri="{28A0092B-C50C-407E-A947-70E740481C1C}">
                  <a14:useLocalDpi xmlns:a14="http://schemas.microsoft.com/office/drawing/2010/main" val="0"/>
                </a:ext>
              </a:extLst>
            </a:blip>
            <a:srcRect l="38632" t="256" r="8250" b="828"/>
            <a:stretch/>
          </p:blipFill>
          <p:spPr bwMode="auto">
            <a:xfrm>
              <a:off x="6980153" y="597934"/>
              <a:ext cx="1842760" cy="193022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Image result for international rescue committe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086" y="651732"/>
              <a:ext cx="374917" cy="49910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052614" y="2538787"/>
              <a:ext cx="1708614" cy="980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tlCol="0" anchor="t"/>
            <a:lstStyle/>
            <a:p>
              <a:r>
                <a:rPr lang="en-US" sz="700" b="1" dirty="0" smtClean="0">
                  <a:solidFill>
                    <a:schemeClr val="tx1">
                      <a:lumMod val="75000"/>
                      <a:lumOff val="25000"/>
                    </a:schemeClr>
                  </a:solidFill>
                  <a:latin typeface="Gadugi" panose="020B0502040204020203" pitchFamily="34" charset="0"/>
                </a:rPr>
                <a:t>International Rescue Committee</a:t>
              </a:r>
            </a:p>
            <a:p>
              <a:r>
                <a:rPr lang="en-US" sz="700" dirty="0" smtClean="0">
                  <a:solidFill>
                    <a:schemeClr val="bg1">
                      <a:lumMod val="50000"/>
                    </a:schemeClr>
                  </a:solidFill>
                  <a:latin typeface="Gadugi" panose="020B0502040204020203" pitchFamily="34" charset="0"/>
                </a:rPr>
                <a:t>2 miles away</a:t>
              </a:r>
            </a:p>
            <a:p>
              <a:endParaRPr lang="en-US" sz="700" dirty="0">
                <a:solidFill>
                  <a:schemeClr val="bg1">
                    <a:lumMod val="50000"/>
                  </a:schemeClr>
                </a:solidFill>
                <a:latin typeface="Gadugi" panose="020B0502040204020203" pitchFamily="34" charset="0"/>
              </a:endParaRPr>
            </a:p>
            <a:p>
              <a:r>
                <a:rPr lang="en-US" sz="700" dirty="0" smtClean="0">
                  <a:solidFill>
                    <a:schemeClr val="bg1">
                      <a:lumMod val="50000"/>
                    </a:schemeClr>
                  </a:solidFill>
                  <a:latin typeface="Gadugi" panose="020B0502040204020203" pitchFamily="34" charset="0"/>
                </a:rPr>
                <a:t>The </a:t>
              </a:r>
              <a:r>
                <a:rPr lang="en-US" sz="700" dirty="0">
                  <a:solidFill>
                    <a:schemeClr val="bg1">
                      <a:lumMod val="50000"/>
                    </a:schemeClr>
                  </a:solidFill>
                  <a:latin typeface="Gadugi" panose="020B0502040204020203" pitchFamily="34" charset="0"/>
                </a:rPr>
                <a:t>International Rescue Committee responds to the world’s worst humanitarian crises and helps people whose lives and livelihoods are shattered by conflict and disaster to survive, recover, and gain control of their future.</a:t>
              </a:r>
            </a:p>
            <a:p>
              <a:endParaRPr lang="en-US" sz="700" b="1" dirty="0" smtClean="0">
                <a:solidFill>
                  <a:schemeClr val="bg1">
                    <a:lumMod val="50000"/>
                  </a:schemeClr>
                </a:solidFill>
                <a:latin typeface="Gadugi" panose="020B0502040204020203" pitchFamily="34" charset="0"/>
              </a:endParaRPr>
            </a:p>
            <a:p>
              <a:endParaRPr lang="en-US" sz="700" b="1" dirty="0">
                <a:solidFill>
                  <a:schemeClr val="tx1">
                    <a:lumMod val="75000"/>
                    <a:lumOff val="25000"/>
                  </a:schemeClr>
                </a:solidFill>
                <a:latin typeface="Gadugi" panose="020B0502040204020203" pitchFamily="34" charset="0"/>
              </a:endParaRPr>
            </a:p>
            <a:p>
              <a:endParaRPr lang="en-US" sz="700" b="1" dirty="0">
                <a:solidFill>
                  <a:schemeClr val="tx1">
                    <a:lumMod val="75000"/>
                    <a:lumOff val="25000"/>
                  </a:schemeClr>
                </a:solidFill>
                <a:latin typeface="Gadugi" panose="020B0502040204020203" pitchFamily="34" charset="0"/>
              </a:endParaRPr>
            </a:p>
          </p:txBody>
        </p:sp>
        <p:sp>
          <p:nvSpPr>
            <p:cNvPr id="10" name="Rectangle 9"/>
            <p:cNvSpPr/>
            <p:nvPr/>
          </p:nvSpPr>
          <p:spPr>
            <a:xfrm>
              <a:off x="8385882" y="3577853"/>
              <a:ext cx="338132" cy="3030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tlCol="0" anchor="t"/>
            <a:lstStyle/>
            <a:p>
              <a:endParaRPr lang="en-US" sz="700" b="1" dirty="0">
                <a:solidFill>
                  <a:schemeClr val="tx1">
                    <a:lumMod val="75000"/>
                    <a:lumOff val="25000"/>
                  </a:schemeClr>
                </a:solidFill>
                <a:latin typeface="Gadugi" panose="020B0502040204020203" pitchFamily="34" charset="0"/>
              </a:endParaRPr>
            </a:p>
          </p:txBody>
        </p:sp>
      </p:grpSp>
      <p:sp>
        <p:nvSpPr>
          <p:cNvPr id="2" name="Rectangle 1"/>
          <p:cNvSpPr/>
          <p:nvPr/>
        </p:nvSpPr>
        <p:spPr>
          <a:xfrm>
            <a:off x="243754" y="2045904"/>
            <a:ext cx="5157332" cy="1384995"/>
          </a:xfrm>
          <a:prstGeom prst="rect">
            <a:avLst/>
          </a:prstGeom>
        </p:spPr>
        <p:txBody>
          <a:bodyPr wrap="square">
            <a:spAutoFit/>
          </a:bodyPr>
          <a:lstStyle/>
          <a:p>
            <a:pPr marL="514350" indent="-514350">
              <a:buFont typeface="+mj-lt"/>
              <a:buAutoNum type="arabicPeriod" startAt="2"/>
            </a:pPr>
            <a:r>
              <a:rPr lang="en-US" sz="2800" b="1" dirty="0" smtClean="0"/>
              <a:t>Speed Dating:        </a:t>
            </a:r>
            <a:r>
              <a:rPr lang="en-US" sz="2800" dirty="0" smtClean="0"/>
              <a:t>Reviewing an NPOs 990 Form</a:t>
            </a:r>
            <a:endParaRPr lang="en-US" sz="2800" dirty="0"/>
          </a:p>
        </p:txBody>
      </p:sp>
    </p:spTree>
    <p:extLst>
      <p:ext uri="{BB962C8B-B14F-4D97-AF65-F5344CB8AC3E}">
        <p14:creationId xmlns:p14="http://schemas.microsoft.com/office/powerpoint/2010/main" val="1967137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wpixel-com-611110-unspla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097219"/>
          </a:xfrm>
          <a:prstGeom prst="rect">
            <a:avLst/>
          </a:prstGeom>
        </p:spPr>
      </p:pic>
      <p:sp>
        <p:nvSpPr>
          <p:cNvPr id="3" name="Content Placeholder 2"/>
          <p:cNvSpPr>
            <a:spLocks noGrp="1"/>
          </p:cNvSpPr>
          <p:nvPr>
            <p:ph idx="1"/>
          </p:nvPr>
        </p:nvSpPr>
        <p:spPr>
          <a:xfrm>
            <a:off x="2607846" y="2279773"/>
            <a:ext cx="6147503" cy="3167324"/>
          </a:xfrm>
          <a:solidFill>
            <a:schemeClr val="accent3">
              <a:lumMod val="40000"/>
              <a:lumOff val="60000"/>
            </a:schemeClr>
          </a:solidFill>
          <a:ln w="38100" cmpd="sng">
            <a:solidFill>
              <a:schemeClr val="accent3">
                <a:lumMod val="50000"/>
              </a:schemeClr>
            </a:solidFill>
          </a:ln>
        </p:spPr>
        <p:txBody>
          <a:bodyPr/>
          <a:lstStyle/>
          <a:p>
            <a:pPr marL="202247" lvl="1" indent="0">
              <a:lnSpc>
                <a:spcPct val="130000"/>
              </a:lnSpc>
              <a:spcBef>
                <a:spcPts val="0"/>
              </a:spcBef>
              <a:buNone/>
            </a:pPr>
            <a:r>
              <a:rPr lang="en-US" sz="3200" dirty="0" smtClean="0"/>
              <a:t>IRS Compliance Checklist</a:t>
            </a:r>
          </a:p>
          <a:p>
            <a:pPr lvl="1">
              <a:lnSpc>
                <a:spcPct val="130000"/>
              </a:lnSpc>
              <a:spcBef>
                <a:spcPts val="0"/>
              </a:spcBef>
              <a:buClrTx/>
              <a:buSzPct val="100000"/>
            </a:pPr>
            <a:r>
              <a:rPr lang="en-US" sz="1800" dirty="0" smtClean="0"/>
              <a:t>Verify the recipient's eligibility to receive a charitable gift.</a:t>
            </a:r>
          </a:p>
          <a:p>
            <a:pPr lvl="1">
              <a:lnSpc>
                <a:spcPct val="130000"/>
              </a:lnSpc>
              <a:spcBef>
                <a:spcPts val="0"/>
              </a:spcBef>
              <a:buClrTx/>
              <a:buSzPct val="100000"/>
            </a:pPr>
            <a:r>
              <a:rPr lang="en-US" sz="1800" dirty="0" smtClean="0"/>
              <a:t>Determine if the recipient is a supporting organization. lf it is, determine what type.</a:t>
            </a:r>
          </a:p>
          <a:p>
            <a:pPr lvl="1">
              <a:lnSpc>
                <a:spcPct val="130000"/>
              </a:lnSpc>
              <a:spcBef>
                <a:spcPts val="0"/>
              </a:spcBef>
              <a:buClrTx/>
              <a:buSzPct val="100000"/>
            </a:pPr>
            <a:r>
              <a:rPr lang="en-US" sz="1800" dirty="0" smtClean="0"/>
              <a:t>Confirm that the recipient does not appear on the </a:t>
            </a:r>
            <a:r>
              <a:rPr lang="en-US" sz="1800" dirty="0"/>
              <a:t>Office of Foreign </a:t>
            </a:r>
            <a:r>
              <a:rPr lang="en-US" sz="1800" dirty="0" smtClean="0"/>
              <a:t>Assets </a:t>
            </a:r>
            <a:r>
              <a:rPr lang="en-US" sz="1800" dirty="0"/>
              <a:t>Control (OFAC) at the U.S. Department of the Treasury </a:t>
            </a:r>
            <a:r>
              <a:rPr lang="en-US" sz="1800" dirty="0" smtClean="0"/>
              <a:t> list of organizations and persons linked to terrorism.</a:t>
            </a:r>
          </a:p>
          <a:p>
            <a:pPr marL="0" indent="0">
              <a:lnSpc>
                <a:spcPct val="130000"/>
              </a:lnSpc>
              <a:spcBef>
                <a:spcPts val="0"/>
              </a:spcBef>
              <a:buClrTx/>
              <a:buSzPct val="100000"/>
              <a:buNone/>
            </a:pPr>
            <a:endParaRPr lang="en-US" sz="1400" dirty="0"/>
          </a:p>
        </p:txBody>
      </p:sp>
      <p:sp>
        <p:nvSpPr>
          <p:cNvPr id="4" name="TextBox 3"/>
          <p:cNvSpPr txBox="1"/>
          <p:nvPr/>
        </p:nvSpPr>
        <p:spPr>
          <a:xfrm>
            <a:off x="327788" y="5638570"/>
            <a:ext cx="2078043" cy="338554"/>
          </a:xfrm>
          <a:prstGeom prst="rect">
            <a:avLst/>
          </a:prstGeom>
          <a:noFill/>
        </p:spPr>
        <p:txBody>
          <a:bodyPr wrap="square" rtlCol="0">
            <a:spAutoFit/>
          </a:bodyPr>
          <a:lstStyle/>
          <a:p>
            <a:r>
              <a:rPr lang="en-US" sz="800" dirty="0" smtClean="0">
                <a:solidFill>
                  <a:schemeClr val="bg1"/>
                </a:solidFill>
              </a:rPr>
              <a:t>Source: “New Rules for Grantmakers and Donors,” Guidestar</a:t>
            </a:r>
            <a:endParaRPr lang="en-US" sz="800" dirty="0">
              <a:solidFill>
                <a:schemeClr val="bg1"/>
              </a:solidFill>
            </a:endParaRPr>
          </a:p>
        </p:txBody>
      </p:sp>
    </p:spTree>
    <p:extLst>
      <p:ext uri="{BB962C8B-B14F-4D97-AF65-F5344CB8AC3E}">
        <p14:creationId xmlns:p14="http://schemas.microsoft.com/office/powerpoint/2010/main" val="1007708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7194" y="4789657"/>
            <a:ext cx="2539925" cy="30860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quarter" idx="13"/>
          </p:nvPr>
        </p:nvSpPr>
        <p:spPr>
          <a:xfrm>
            <a:off x="365921" y="898397"/>
            <a:ext cx="3906197" cy="4009655"/>
          </a:xfrm>
        </p:spPr>
        <p:txBody>
          <a:bodyPr>
            <a:normAutofit/>
          </a:bodyPr>
          <a:lstStyle/>
          <a:p>
            <a:pPr marL="0" indent="0">
              <a:lnSpc>
                <a:spcPct val="130000"/>
              </a:lnSpc>
              <a:buNone/>
            </a:pPr>
            <a:r>
              <a:rPr lang="en-US" sz="1100" dirty="0" smtClean="0"/>
              <a:t>The Form 990 is an information return, not an income tax return, since the organizations that file it do not pay income tax. In addition to being the main IRS reporting form for nonprofits, is the basic component of the annual report that must be filed with a large number of state offices that regulate charitable solicitation. The 990 serves two purposes: </a:t>
            </a:r>
          </a:p>
          <a:p>
            <a:pPr marL="228600" lvl="0" indent="-228600">
              <a:lnSpc>
                <a:spcPct val="130000"/>
              </a:lnSpc>
              <a:buFont typeface="+mj-lt"/>
              <a:buAutoNum type="arabicPeriod"/>
            </a:pPr>
            <a:r>
              <a:rPr lang="en-US" sz="1100" dirty="0" smtClean="0"/>
              <a:t>Provides information that helps the IRS and state charity regulators enforce laws that govern nonprofits.</a:t>
            </a:r>
          </a:p>
          <a:p>
            <a:pPr marL="228600" lvl="0" indent="-228600">
              <a:lnSpc>
                <a:spcPct val="130000"/>
              </a:lnSpc>
              <a:buFont typeface="+mj-lt"/>
              <a:buAutoNum type="arabicPeriod"/>
            </a:pPr>
            <a:r>
              <a:rPr lang="en-US" sz="1100" dirty="0" smtClean="0"/>
              <a:t>Provides transparency into and encourages accountability of a nonprofit.</a:t>
            </a:r>
          </a:p>
          <a:p>
            <a:pPr marL="0" indent="0">
              <a:lnSpc>
                <a:spcPct val="130000"/>
              </a:lnSpc>
              <a:buNone/>
            </a:pPr>
            <a:r>
              <a:rPr lang="en-US" sz="1100" dirty="0" smtClean="0"/>
              <a:t>The primary audience for 990s used to be the IRS, but since an update in 2008 to increase transparency and accountability, the general public – especially donors and other stakeholders – is now as important an audience as the IRS. </a:t>
            </a:r>
          </a:p>
          <a:p>
            <a:pPr marL="0" indent="0">
              <a:lnSpc>
                <a:spcPct val="130000"/>
              </a:lnSpc>
              <a:buNone/>
            </a:pPr>
            <a:r>
              <a:rPr lang="en-US" sz="1100" dirty="0" smtClean="0"/>
              <a:t>The Form 990 is a long and complex financial document. In the accompanying handout, we will show you what is important and how to use a Form 990 when assessing the health on a nonprofit. </a:t>
            </a:r>
          </a:p>
          <a:p>
            <a:pPr lvl="0">
              <a:lnSpc>
                <a:spcPct val="130000"/>
              </a:lnSpc>
            </a:pPr>
            <a:endParaRPr lang="en-US" sz="1100" dirty="0" smtClean="0"/>
          </a:p>
          <a:p>
            <a:pPr lvl="0">
              <a:lnSpc>
                <a:spcPct val="130000"/>
              </a:lnSpc>
            </a:pPr>
            <a:endParaRPr lang="en-US" sz="1100" dirty="0" smtClean="0"/>
          </a:p>
          <a:p>
            <a:pPr lvl="0">
              <a:lnSpc>
                <a:spcPct val="130000"/>
              </a:lnSpc>
            </a:pPr>
            <a:endParaRPr lang="en-US" sz="1100" dirty="0" smtClean="0"/>
          </a:p>
          <a:p>
            <a:pPr>
              <a:lnSpc>
                <a:spcPct val="130000"/>
              </a:lnSpc>
            </a:pPr>
            <a:endParaRPr lang="en-US" sz="1100" dirty="0"/>
          </a:p>
        </p:txBody>
      </p:sp>
      <p:sp>
        <p:nvSpPr>
          <p:cNvPr id="3" name="Title 2"/>
          <p:cNvSpPr>
            <a:spLocks noGrp="1"/>
          </p:cNvSpPr>
          <p:nvPr>
            <p:ph type="title"/>
          </p:nvPr>
        </p:nvSpPr>
        <p:spPr>
          <a:xfrm>
            <a:off x="236774" y="206992"/>
            <a:ext cx="6712666" cy="471644"/>
          </a:xfrm>
        </p:spPr>
        <p:txBody>
          <a:bodyPr>
            <a:noAutofit/>
          </a:bodyPr>
          <a:lstStyle/>
          <a:p>
            <a:r>
              <a:rPr lang="en-US" sz="2800" dirty="0" smtClean="0"/>
              <a:t>Form 990</a:t>
            </a:r>
            <a:endParaRPr lang="en-US"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057" y="39355"/>
            <a:ext cx="4380765" cy="5058903"/>
          </a:xfrm>
          <a:prstGeom prst="rect">
            <a:avLst/>
          </a:prstGeom>
          <a:noFill/>
          <a:ln w="38100" cmpd="sng">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val="446276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Resource: GuideStar</a:t>
            </a:r>
            <a:endParaRPr lang="en-US" sz="2800" dirty="0"/>
          </a:p>
        </p:txBody>
      </p:sp>
      <p:sp>
        <p:nvSpPr>
          <p:cNvPr id="3" name="Content Placeholder 2"/>
          <p:cNvSpPr>
            <a:spLocks noGrp="1"/>
          </p:cNvSpPr>
          <p:nvPr>
            <p:ph idx="1"/>
          </p:nvPr>
        </p:nvSpPr>
        <p:spPr>
          <a:xfrm>
            <a:off x="457200" y="964187"/>
            <a:ext cx="5546858" cy="3208338"/>
          </a:xfrm>
        </p:spPr>
        <p:txBody>
          <a:bodyPr/>
          <a:lstStyle/>
          <a:p>
            <a:pPr marL="0" indent="0">
              <a:lnSpc>
                <a:spcPct val="130000"/>
              </a:lnSpc>
              <a:spcBef>
                <a:spcPts val="0"/>
              </a:spcBef>
              <a:buNone/>
            </a:pPr>
            <a:r>
              <a:rPr lang="en-US" sz="1600" b="1" dirty="0" smtClean="0">
                <a:solidFill>
                  <a:schemeClr val="tx1"/>
                </a:solidFill>
              </a:rPr>
              <a:t>GuideStar's Mission</a:t>
            </a:r>
          </a:p>
          <a:p>
            <a:pPr marL="0" indent="0">
              <a:lnSpc>
                <a:spcPct val="130000"/>
              </a:lnSpc>
              <a:spcBef>
                <a:spcPts val="0"/>
              </a:spcBef>
              <a:buNone/>
            </a:pPr>
            <a:r>
              <a:rPr lang="en-US" sz="1600" dirty="0">
                <a:solidFill>
                  <a:schemeClr val="tx1"/>
                </a:solidFill>
              </a:rPr>
              <a:t>T</a:t>
            </a:r>
            <a:r>
              <a:rPr lang="en-US" sz="1600" dirty="0" smtClean="0">
                <a:solidFill>
                  <a:schemeClr val="tx1"/>
                </a:solidFill>
              </a:rPr>
              <a:t>o revolutionize philanthropy and nonprofit practice by providing information that advances transparency, enables users to make better decisions, and encourages charitable giving.</a:t>
            </a:r>
          </a:p>
          <a:p>
            <a:pPr>
              <a:lnSpc>
                <a:spcPct val="130000"/>
              </a:lnSpc>
              <a:spcBef>
                <a:spcPts val="0"/>
              </a:spcBef>
            </a:pPr>
            <a:endParaRPr lang="en-US" sz="1600" dirty="0" smtClean="0">
              <a:solidFill>
                <a:schemeClr val="tx1"/>
              </a:solidFill>
            </a:endParaRPr>
          </a:p>
          <a:p>
            <a:pPr marL="0" indent="0">
              <a:lnSpc>
                <a:spcPct val="130000"/>
              </a:lnSpc>
              <a:spcBef>
                <a:spcPts val="0"/>
              </a:spcBef>
              <a:buNone/>
            </a:pPr>
            <a:r>
              <a:rPr lang="en-US" sz="1600" b="1" dirty="0" smtClean="0">
                <a:solidFill>
                  <a:schemeClr val="tx1"/>
                </a:solidFill>
              </a:rPr>
              <a:t>Free reports from GuideStar</a:t>
            </a:r>
          </a:p>
          <a:p>
            <a:pPr>
              <a:lnSpc>
                <a:spcPct val="130000"/>
              </a:lnSpc>
              <a:spcBef>
                <a:spcPts val="0"/>
              </a:spcBef>
            </a:pPr>
            <a:r>
              <a:rPr lang="en-US" sz="1600" dirty="0" smtClean="0">
                <a:solidFill>
                  <a:schemeClr val="tx1"/>
                </a:solidFill>
              </a:rPr>
              <a:t>What you need to know about nonprofit executive compensation (November 2015)</a:t>
            </a:r>
          </a:p>
          <a:p>
            <a:pPr>
              <a:lnSpc>
                <a:spcPct val="130000"/>
              </a:lnSpc>
              <a:spcBef>
                <a:spcPts val="0"/>
              </a:spcBef>
            </a:pPr>
            <a:r>
              <a:rPr lang="en-US" sz="1600" dirty="0" smtClean="0">
                <a:solidFill>
                  <a:schemeClr val="tx1"/>
                </a:solidFill>
              </a:rPr>
              <a:t>Data-Driven Funders: In Search of Insight (April 2016)</a:t>
            </a:r>
          </a:p>
          <a:p>
            <a:pPr>
              <a:lnSpc>
                <a:spcPct val="130000"/>
              </a:lnSpc>
              <a:spcBef>
                <a:spcPts val="0"/>
              </a:spcBef>
            </a:pPr>
            <a:r>
              <a:rPr lang="en-US" sz="1600" dirty="0" smtClean="0">
                <a:solidFill>
                  <a:schemeClr val="tx1"/>
                </a:solidFill>
              </a:rPr>
              <a:t>Unlocking the world’s largest nonprofit database (Feb. 2016)</a:t>
            </a:r>
          </a:p>
          <a:p>
            <a:pPr>
              <a:lnSpc>
                <a:spcPct val="130000"/>
              </a:lnSpc>
              <a:spcBef>
                <a:spcPts val="0"/>
              </a:spcBef>
            </a:pPr>
            <a:r>
              <a:rPr lang="en-US" sz="1600" dirty="0" smtClean="0">
                <a:solidFill>
                  <a:schemeClr val="tx1"/>
                </a:solidFill>
              </a:rPr>
              <a:t>US Veterans Organizations by the Numbers (November 2015)</a:t>
            </a:r>
          </a:p>
          <a:p>
            <a:pPr>
              <a:lnSpc>
                <a:spcPct val="130000"/>
              </a:lnSpc>
              <a:spcBef>
                <a:spcPts val="0"/>
              </a:spcBef>
            </a:pPr>
            <a:endParaRPr lang="en-US" sz="1400"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178" y="849293"/>
            <a:ext cx="2772871" cy="73093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6145179" y="1796967"/>
            <a:ext cx="2772871" cy="2544542"/>
          </a:xfrm>
          <a:prstGeom prst="rect">
            <a:avLst/>
          </a:prstGeom>
          <a:solidFill>
            <a:schemeClr val="accent1">
              <a:alpha val="40000"/>
            </a:schemeClr>
          </a:solidFill>
          <a:ln>
            <a:solidFill>
              <a:schemeClr val="tx1"/>
            </a:solidFill>
          </a:ln>
        </p:spPr>
        <p:txBody>
          <a:bodyPr wrap="square" rtlCol="0">
            <a:spAutoFit/>
          </a:bodyPr>
          <a:lstStyle/>
          <a:p>
            <a:pPr>
              <a:lnSpc>
                <a:spcPct val="130000"/>
              </a:lnSpc>
            </a:pPr>
            <a:r>
              <a:rPr lang="en-US" sz="1400" b="1" dirty="0"/>
              <a:t>GuideStar data at a glance</a:t>
            </a:r>
          </a:p>
          <a:p>
            <a:pPr marL="171450" indent="-171450">
              <a:lnSpc>
                <a:spcPct val="130000"/>
              </a:lnSpc>
              <a:buFont typeface="Arial" panose="020B0604020202020204" pitchFamily="34" charset="0"/>
              <a:buChar char="•"/>
            </a:pPr>
            <a:r>
              <a:rPr lang="en-US" sz="1400" dirty="0"/>
              <a:t>1.8 million IRS-recognized tax-exempt organizations.</a:t>
            </a:r>
          </a:p>
          <a:p>
            <a:pPr marL="171450" indent="-171450">
              <a:lnSpc>
                <a:spcPct val="130000"/>
              </a:lnSpc>
              <a:buFont typeface="Arial" panose="020B0604020202020204" pitchFamily="34" charset="0"/>
              <a:buChar char="•"/>
            </a:pPr>
            <a:r>
              <a:rPr lang="en-US" sz="1400" dirty="0"/>
              <a:t>5.4 million Form 990 images.</a:t>
            </a:r>
          </a:p>
          <a:p>
            <a:pPr marL="171450" indent="-171450">
              <a:lnSpc>
                <a:spcPct val="130000"/>
              </a:lnSpc>
              <a:buFont typeface="Arial" panose="020B0604020202020204" pitchFamily="34" charset="0"/>
              <a:buChar char="•"/>
            </a:pPr>
            <a:r>
              <a:rPr lang="en-US" sz="1400" dirty="0"/>
              <a:t>3.2 million digitized Form 990 records.</a:t>
            </a:r>
          </a:p>
          <a:p>
            <a:pPr marL="171450" indent="-171450">
              <a:lnSpc>
                <a:spcPct val="130000"/>
              </a:lnSpc>
              <a:buFont typeface="Arial" panose="020B0604020202020204" pitchFamily="34" charset="0"/>
              <a:buChar char="•"/>
            </a:pPr>
            <a:r>
              <a:rPr lang="en-US" sz="1400" dirty="0"/>
              <a:t>6.6 million individuals in the nonprofit sector.</a:t>
            </a:r>
          </a:p>
          <a:p>
            <a:pPr>
              <a:lnSpc>
                <a:spcPct val="130000"/>
              </a:lnSpc>
              <a:buClr>
                <a:schemeClr val="accent2"/>
              </a:buClr>
            </a:pPr>
            <a:endParaRPr lang="en-US" sz="1100" dirty="0" smtClean="0"/>
          </a:p>
        </p:txBody>
      </p:sp>
    </p:spTree>
    <p:extLst>
      <p:ext uri="{BB962C8B-B14F-4D97-AF65-F5344CB8AC3E}">
        <p14:creationId xmlns:p14="http://schemas.microsoft.com/office/powerpoint/2010/main" val="528964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178087" cy="5143500"/>
          </a:xfrm>
          <a:prstGeom prst="rect">
            <a:avLst/>
          </a:prstGeom>
          <a:solidFill>
            <a:schemeClr val="accent4"/>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36772" y="1333838"/>
            <a:ext cx="2744411" cy="2567182"/>
          </a:xfrm>
        </p:spPr>
        <p:txBody>
          <a:bodyPr>
            <a:noAutofit/>
          </a:bodyPr>
          <a:lstStyle/>
          <a:p>
            <a:pPr algn="ctr"/>
            <a:r>
              <a:rPr lang="en-US" dirty="0" smtClean="0">
                <a:solidFill>
                  <a:srgbClr val="FFFFFF"/>
                </a:solidFill>
              </a:rPr>
              <a:t>Scavenger Hunt</a:t>
            </a:r>
            <a:br>
              <a:rPr lang="en-US" dirty="0" smtClean="0">
                <a:solidFill>
                  <a:srgbClr val="FFFFFF"/>
                </a:solidFill>
              </a:rPr>
            </a:br>
            <a:r>
              <a:rPr lang="en-US" dirty="0">
                <a:solidFill>
                  <a:srgbClr val="FFFFFF"/>
                </a:solidFill>
              </a:rPr>
              <a:t/>
            </a:r>
            <a:br>
              <a:rPr lang="en-US" dirty="0">
                <a:solidFill>
                  <a:srgbClr val="FFFFFF"/>
                </a:solidFill>
              </a:rPr>
            </a:br>
            <a:r>
              <a:rPr lang="en-US" dirty="0" smtClean="0">
                <a:solidFill>
                  <a:srgbClr val="FFFFFF"/>
                </a:solidFill>
              </a:rPr>
              <a:t>Form </a:t>
            </a:r>
            <a:r>
              <a:rPr lang="en-US" dirty="0">
                <a:solidFill>
                  <a:srgbClr val="FFFFFF"/>
                </a:solidFill>
              </a:rPr>
              <a:t>990 Exercise </a:t>
            </a: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17</a:t>
            </a:fld>
            <a:endParaRPr lang="en-US" dirty="0"/>
          </a:p>
        </p:txBody>
      </p:sp>
      <p:sp>
        <p:nvSpPr>
          <p:cNvPr id="6" name="TextBox 5"/>
          <p:cNvSpPr txBox="1"/>
          <p:nvPr/>
        </p:nvSpPr>
        <p:spPr>
          <a:xfrm>
            <a:off x="3443966" y="270933"/>
            <a:ext cx="5370436" cy="4241161"/>
          </a:xfrm>
          <a:prstGeom prst="rect">
            <a:avLst/>
          </a:prstGeom>
          <a:noFill/>
        </p:spPr>
        <p:txBody>
          <a:bodyPr wrap="square" rtlCol="0">
            <a:spAutoFit/>
          </a:bodyPr>
          <a:lstStyle/>
          <a:p>
            <a:pPr marL="342900" indent="-342900">
              <a:lnSpc>
                <a:spcPct val="130000"/>
              </a:lnSpc>
              <a:spcBef>
                <a:spcPts val="0"/>
              </a:spcBef>
              <a:buFont typeface="+mj-lt"/>
              <a:buAutoNum type="arabicPeriod"/>
            </a:pPr>
            <a:r>
              <a:rPr lang="en-US" sz="1600" dirty="0"/>
              <a:t>You have received a 990 from BELL (Building Educated Leaders for Life). </a:t>
            </a:r>
            <a:endParaRPr lang="en-US" sz="1600" dirty="0" smtClean="0"/>
          </a:p>
          <a:p>
            <a:pPr marL="342900" indent="-342900">
              <a:lnSpc>
                <a:spcPct val="130000"/>
              </a:lnSpc>
              <a:spcBef>
                <a:spcPts val="0"/>
              </a:spcBef>
              <a:buFont typeface="+mj-lt"/>
              <a:buAutoNum type="arabicPeriod"/>
            </a:pPr>
            <a:r>
              <a:rPr lang="en-US" sz="1600" dirty="0" smtClean="0"/>
              <a:t>BELL </a:t>
            </a:r>
            <a:r>
              <a:rPr lang="en-US" sz="1600" dirty="0"/>
              <a:t>is a national nonprofit with headquarters in Boston’s Dorchester neighborhood. BELL is a typical nonprofit, partners with regional corporations, and has a corporate presence on its national board of directors.  </a:t>
            </a:r>
            <a:endParaRPr lang="en-US" sz="1600" dirty="0" smtClean="0"/>
          </a:p>
          <a:p>
            <a:pPr marL="342900" indent="-342900">
              <a:lnSpc>
                <a:spcPct val="130000"/>
              </a:lnSpc>
              <a:spcBef>
                <a:spcPts val="0"/>
              </a:spcBef>
              <a:buFont typeface="+mj-lt"/>
              <a:buAutoNum type="arabicPeriod"/>
            </a:pPr>
            <a:r>
              <a:rPr lang="en-US" sz="1600" dirty="0" smtClean="0"/>
              <a:t>Take </a:t>
            </a:r>
            <a:r>
              <a:rPr lang="en-US" sz="1600" dirty="0"/>
              <a:t>a moment to look through BELL’s 990. Then </a:t>
            </a:r>
            <a:r>
              <a:rPr lang="en-US" sz="1600" dirty="0" smtClean="0"/>
              <a:t>answer </a:t>
            </a:r>
            <a:r>
              <a:rPr lang="en-US" sz="1600" dirty="0"/>
              <a:t>the </a:t>
            </a:r>
            <a:r>
              <a:rPr lang="en-US" sz="1600" dirty="0" smtClean="0"/>
              <a:t>questions on the worksheet. </a:t>
            </a:r>
          </a:p>
          <a:p>
            <a:pPr marL="342900" indent="-342900">
              <a:lnSpc>
                <a:spcPct val="130000"/>
              </a:lnSpc>
              <a:spcBef>
                <a:spcPts val="0"/>
              </a:spcBef>
              <a:buFont typeface="+mj-lt"/>
              <a:buAutoNum type="arabicPeriod"/>
            </a:pPr>
            <a:r>
              <a:rPr lang="en-US" sz="1600" dirty="0" smtClean="0"/>
              <a:t>You will have 15 minutes to work as a team to complete the worksheet.</a:t>
            </a:r>
          </a:p>
          <a:p>
            <a:pPr marL="342900" indent="-342900">
              <a:lnSpc>
                <a:spcPct val="130000"/>
              </a:lnSpc>
              <a:spcBef>
                <a:spcPts val="0"/>
              </a:spcBef>
              <a:buFont typeface="+mj-lt"/>
              <a:buAutoNum type="arabicPeriod"/>
            </a:pPr>
            <a:r>
              <a:rPr lang="en-US" sz="1600" dirty="0" smtClean="0"/>
              <a:t>We </a:t>
            </a:r>
            <a:r>
              <a:rPr lang="en-US" sz="1600" dirty="0"/>
              <a:t>will take time as a class to review answers and discuss what you found. </a:t>
            </a:r>
          </a:p>
        </p:txBody>
      </p:sp>
    </p:spTree>
    <p:extLst>
      <p:ext uri="{BB962C8B-B14F-4D97-AF65-F5344CB8AC3E}">
        <p14:creationId xmlns:p14="http://schemas.microsoft.com/office/powerpoint/2010/main" val="25342768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B010C24-E88D-C741-A9DD-BB4B042A0AD1}" type="slidenum">
              <a:rPr lang="en-US" smtClean="0"/>
              <a:pPr>
                <a:defRPr/>
              </a:pPr>
              <a:t>18</a:t>
            </a:fld>
            <a:endParaRPr lang="en-US" dirty="0"/>
          </a:p>
        </p:txBody>
      </p:sp>
      <p:grpSp>
        <p:nvGrpSpPr>
          <p:cNvPr id="5" name="Group 4"/>
          <p:cNvGrpSpPr/>
          <p:nvPr/>
        </p:nvGrpSpPr>
        <p:grpSpPr>
          <a:xfrm>
            <a:off x="5529379" y="0"/>
            <a:ext cx="3440118" cy="5202131"/>
            <a:chOff x="6812628" y="76200"/>
            <a:chExt cx="2156867" cy="4435336"/>
          </a:xfrm>
        </p:grpSpPr>
        <p:pic>
          <p:nvPicPr>
            <p:cNvPr id="6" name="Picture 5" descr="Image result for tinder"/>
            <p:cNvPicPr>
              <a:picLocks noChangeAspect="1" noChangeArrowheads="1"/>
            </p:cNvPicPr>
            <p:nvPr/>
          </p:nvPicPr>
          <p:blipFill rotWithShape="1">
            <a:blip r:embed="rId3">
              <a:extLst>
                <a:ext uri="{28A0092B-C50C-407E-A947-70E740481C1C}">
                  <a14:useLocalDpi xmlns:a14="http://schemas.microsoft.com/office/drawing/2010/main" val="0"/>
                </a:ext>
              </a:extLst>
            </a:blip>
            <a:srcRect l="52186" t="2535" r="28057" b="23879"/>
            <a:stretch/>
          </p:blipFill>
          <p:spPr bwMode="auto">
            <a:xfrm>
              <a:off x="6812628" y="76200"/>
              <a:ext cx="2156867" cy="443533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Image result for international rescue committee"/>
            <p:cNvPicPr>
              <a:picLocks noChangeAspect="1" noChangeArrowheads="1"/>
            </p:cNvPicPr>
            <p:nvPr/>
          </p:nvPicPr>
          <p:blipFill rotWithShape="1">
            <a:blip r:embed="rId4">
              <a:extLst>
                <a:ext uri="{28A0092B-C50C-407E-A947-70E740481C1C}">
                  <a14:useLocalDpi xmlns:a14="http://schemas.microsoft.com/office/drawing/2010/main" val="0"/>
                </a:ext>
              </a:extLst>
            </a:blip>
            <a:srcRect l="38632" t="256" r="8250" b="828"/>
            <a:stretch/>
          </p:blipFill>
          <p:spPr bwMode="auto">
            <a:xfrm>
              <a:off x="6980153" y="597934"/>
              <a:ext cx="1842760" cy="193022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Image result for international rescue committe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086" y="651732"/>
              <a:ext cx="374917" cy="49910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052614" y="2538787"/>
              <a:ext cx="1708614" cy="980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tlCol="0" anchor="t"/>
            <a:lstStyle/>
            <a:p>
              <a:r>
                <a:rPr lang="en-US" sz="700" b="1" dirty="0" smtClean="0">
                  <a:solidFill>
                    <a:schemeClr val="tx1">
                      <a:lumMod val="75000"/>
                      <a:lumOff val="25000"/>
                    </a:schemeClr>
                  </a:solidFill>
                  <a:latin typeface="Gadugi" panose="020B0502040204020203" pitchFamily="34" charset="0"/>
                </a:rPr>
                <a:t>International Rescue Committee</a:t>
              </a:r>
            </a:p>
            <a:p>
              <a:r>
                <a:rPr lang="en-US" sz="700" dirty="0" smtClean="0">
                  <a:solidFill>
                    <a:schemeClr val="bg1">
                      <a:lumMod val="50000"/>
                    </a:schemeClr>
                  </a:solidFill>
                  <a:latin typeface="Gadugi" panose="020B0502040204020203" pitchFamily="34" charset="0"/>
                </a:rPr>
                <a:t>2 miles away</a:t>
              </a:r>
            </a:p>
            <a:p>
              <a:endParaRPr lang="en-US" sz="700" dirty="0">
                <a:solidFill>
                  <a:schemeClr val="bg1">
                    <a:lumMod val="50000"/>
                  </a:schemeClr>
                </a:solidFill>
                <a:latin typeface="Gadugi" panose="020B0502040204020203" pitchFamily="34" charset="0"/>
              </a:endParaRPr>
            </a:p>
            <a:p>
              <a:r>
                <a:rPr lang="en-US" sz="700" dirty="0" smtClean="0">
                  <a:solidFill>
                    <a:schemeClr val="bg1">
                      <a:lumMod val="50000"/>
                    </a:schemeClr>
                  </a:solidFill>
                  <a:latin typeface="Gadugi" panose="020B0502040204020203" pitchFamily="34" charset="0"/>
                </a:rPr>
                <a:t>The </a:t>
              </a:r>
              <a:r>
                <a:rPr lang="en-US" sz="700" dirty="0">
                  <a:solidFill>
                    <a:schemeClr val="bg1">
                      <a:lumMod val="50000"/>
                    </a:schemeClr>
                  </a:solidFill>
                  <a:latin typeface="Gadugi" panose="020B0502040204020203" pitchFamily="34" charset="0"/>
                </a:rPr>
                <a:t>International Rescue Committee responds to the world’s worst humanitarian crises and helps people whose lives and livelihoods are shattered by conflict and disaster to survive, recover, and gain control of their future.</a:t>
              </a:r>
            </a:p>
            <a:p>
              <a:endParaRPr lang="en-US" sz="700" b="1" dirty="0" smtClean="0">
                <a:solidFill>
                  <a:schemeClr val="bg1">
                    <a:lumMod val="50000"/>
                  </a:schemeClr>
                </a:solidFill>
                <a:latin typeface="Gadugi" panose="020B0502040204020203" pitchFamily="34" charset="0"/>
              </a:endParaRPr>
            </a:p>
            <a:p>
              <a:endParaRPr lang="en-US" sz="700" b="1" dirty="0">
                <a:solidFill>
                  <a:schemeClr val="tx1">
                    <a:lumMod val="75000"/>
                    <a:lumOff val="25000"/>
                  </a:schemeClr>
                </a:solidFill>
                <a:latin typeface="Gadugi" panose="020B0502040204020203" pitchFamily="34" charset="0"/>
              </a:endParaRPr>
            </a:p>
            <a:p>
              <a:endParaRPr lang="en-US" sz="700" b="1" dirty="0">
                <a:solidFill>
                  <a:schemeClr val="tx1">
                    <a:lumMod val="75000"/>
                    <a:lumOff val="25000"/>
                  </a:schemeClr>
                </a:solidFill>
                <a:latin typeface="Gadugi" panose="020B0502040204020203" pitchFamily="34" charset="0"/>
              </a:endParaRPr>
            </a:p>
          </p:txBody>
        </p:sp>
        <p:sp>
          <p:nvSpPr>
            <p:cNvPr id="10" name="Rectangle 9"/>
            <p:cNvSpPr/>
            <p:nvPr/>
          </p:nvSpPr>
          <p:spPr>
            <a:xfrm>
              <a:off x="8385882" y="3577853"/>
              <a:ext cx="338132" cy="3030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tlCol="0" anchor="t"/>
            <a:lstStyle/>
            <a:p>
              <a:endParaRPr lang="en-US" sz="700" b="1" dirty="0">
                <a:solidFill>
                  <a:schemeClr val="tx1">
                    <a:lumMod val="75000"/>
                    <a:lumOff val="25000"/>
                  </a:schemeClr>
                </a:solidFill>
                <a:latin typeface="Gadugi" panose="020B0502040204020203" pitchFamily="34" charset="0"/>
              </a:endParaRPr>
            </a:p>
          </p:txBody>
        </p:sp>
      </p:grpSp>
      <p:sp>
        <p:nvSpPr>
          <p:cNvPr id="2" name="Rectangle 1"/>
          <p:cNvSpPr/>
          <p:nvPr/>
        </p:nvSpPr>
        <p:spPr>
          <a:xfrm>
            <a:off x="243753" y="2045904"/>
            <a:ext cx="5384980" cy="954107"/>
          </a:xfrm>
          <a:prstGeom prst="rect">
            <a:avLst/>
          </a:prstGeom>
        </p:spPr>
        <p:txBody>
          <a:bodyPr wrap="square">
            <a:spAutoFit/>
          </a:bodyPr>
          <a:lstStyle/>
          <a:p>
            <a:pPr marL="514350" indent="-514350">
              <a:buFont typeface="+mj-lt"/>
              <a:buAutoNum type="arabicPeriod" startAt="3"/>
            </a:pPr>
            <a:r>
              <a:rPr lang="en-US" sz="2800" b="1" dirty="0" smtClean="0"/>
              <a:t>Breaking Up: </a:t>
            </a:r>
          </a:p>
          <a:p>
            <a:r>
              <a:rPr lang="en-US" sz="2800" dirty="0" smtClean="0"/>
              <a:t>    Exiting a NPO Partnership</a:t>
            </a:r>
            <a:endParaRPr lang="en-US" sz="2800" dirty="0"/>
          </a:p>
        </p:txBody>
      </p:sp>
    </p:spTree>
    <p:extLst>
      <p:ext uri="{BB962C8B-B14F-4D97-AF65-F5344CB8AC3E}">
        <p14:creationId xmlns:p14="http://schemas.microsoft.com/office/powerpoint/2010/main" val="3282225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ichael-jasmund-581395-unsplash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835361"/>
          </a:xfrm>
          <a:prstGeom prst="rect">
            <a:avLst/>
          </a:prstGeom>
        </p:spPr>
      </p:pic>
      <p:sp>
        <p:nvSpPr>
          <p:cNvPr id="4" name="Content Placeholder 5"/>
          <p:cNvSpPr txBox="1">
            <a:spLocks/>
          </p:cNvSpPr>
          <p:nvPr/>
        </p:nvSpPr>
        <p:spPr>
          <a:xfrm>
            <a:off x="3895987" y="934147"/>
            <a:ext cx="5026039" cy="3549274"/>
          </a:xfrm>
          <a:prstGeom prst="rect">
            <a:avLst/>
          </a:prstGeom>
          <a:solidFill>
            <a:schemeClr val="accent5"/>
          </a:solidFill>
          <a:ln w="28575" cmpd="sng">
            <a:solidFill>
              <a:schemeClr val="tx1"/>
            </a:solidFill>
          </a:ln>
        </p:spPr>
        <p:txBody>
          <a:bodyPr>
            <a:normAutofit/>
          </a:bodyPr>
          <a:lstStyle>
            <a:lvl1pPr marL="163513" indent="-163513" algn="l" defTabSz="457200" rtl="0" eaLnBrk="0" fontAlgn="base" hangingPunct="0">
              <a:spcBef>
                <a:spcPts val="500"/>
              </a:spcBef>
              <a:spcAft>
                <a:spcPct val="0"/>
              </a:spcAft>
              <a:buClr>
                <a:srgbClr val="C6BBAE"/>
              </a:buClr>
              <a:buSzPct val="80000"/>
              <a:buFont typeface="Arial" charset="0"/>
              <a:buChar char="•"/>
              <a:defRPr sz="2000" kern="1200">
                <a:solidFill>
                  <a:srgbClr val="8C2332"/>
                </a:solidFill>
                <a:latin typeface="Arial"/>
                <a:ea typeface="ＭＳ Ｐゴシック" charset="0"/>
                <a:cs typeface="ＭＳ Ｐゴシック" charset="0"/>
              </a:defRPr>
            </a:lvl1pPr>
            <a:lvl2pPr marL="346075" indent="-190500" algn="l" defTabSz="457200" rtl="0" eaLnBrk="0" fontAlgn="base" hangingPunct="0">
              <a:spcBef>
                <a:spcPts val="600"/>
              </a:spcBef>
              <a:spcAft>
                <a:spcPct val="0"/>
              </a:spcAft>
              <a:buClr>
                <a:srgbClr val="C6BBAE"/>
              </a:buClr>
              <a:buSzPct val="80000"/>
              <a:buFont typeface="Arial" charset="0"/>
              <a:buChar char="•"/>
              <a:defRPr sz="2000" kern="1200">
                <a:solidFill>
                  <a:srgbClr val="5E7C8A"/>
                </a:solidFill>
                <a:latin typeface="Arial"/>
                <a:ea typeface="ＭＳ Ｐゴシック" charset="0"/>
                <a:cs typeface="+mn-cs"/>
              </a:defRPr>
            </a:lvl2pPr>
            <a:lvl3pPr marL="530225" indent="-163513" algn="l" defTabSz="457200" rtl="0" eaLnBrk="0" fontAlgn="base" hangingPunct="0">
              <a:spcBef>
                <a:spcPts val="600"/>
              </a:spcBef>
              <a:spcAft>
                <a:spcPct val="0"/>
              </a:spcAft>
              <a:buClr>
                <a:srgbClr val="C6BBAE"/>
              </a:buClr>
              <a:buSzPct val="55000"/>
              <a:buFont typeface="Courier New" charset="0"/>
              <a:buChar char="o"/>
              <a:defRPr sz="1600" kern="1200">
                <a:solidFill>
                  <a:srgbClr val="C6BBAE"/>
                </a:solidFill>
                <a:latin typeface="Arial"/>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Arial"/>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562" lvl="1" indent="0">
              <a:lnSpc>
                <a:spcPct val="140000"/>
              </a:lnSpc>
              <a:buClrTx/>
              <a:buSzPct val="100000"/>
              <a:buNone/>
              <a:defRPr/>
            </a:pPr>
            <a:endParaRPr lang="en-US" sz="800" dirty="0" smtClean="0">
              <a:solidFill>
                <a:schemeClr val="bg1"/>
              </a:solidFill>
            </a:endParaRPr>
          </a:p>
          <a:p>
            <a:pPr marL="182562" lvl="1" indent="0">
              <a:lnSpc>
                <a:spcPct val="140000"/>
              </a:lnSpc>
              <a:buClrTx/>
              <a:buSzPct val="100000"/>
              <a:buNone/>
              <a:defRPr/>
            </a:pPr>
            <a:r>
              <a:rPr lang="en-US" sz="2800" b="1" u="sng" dirty="0" smtClean="0">
                <a:solidFill>
                  <a:schemeClr val="bg1"/>
                </a:solidFill>
              </a:rPr>
              <a:t>4 “C”s of Exit Strategies</a:t>
            </a:r>
            <a:endParaRPr lang="en-US" sz="2800" b="1" u="sng" dirty="0">
              <a:solidFill>
                <a:schemeClr val="bg1"/>
              </a:solidFill>
            </a:endParaRPr>
          </a:p>
        </p:txBody>
      </p:sp>
      <p:sp>
        <p:nvSpPr>
          <p:cNvPr id="6" name="TextBox 5"/>
          <p:cNvSpPr txBox="1"/>
          <p:nvPr/>
        </p:nvSpPr>
        <p:spPr>
          <a:xfrm>
            <a:off x="4294195" y="2023496"/>
            <a:ext cx="4315721" cy="2224712"/>
          </a:xfrm>
          <a:prstGeom prst="rect">
            <a:avLst/>
          </a:prstGeom>
          <a:noFill/>
        </p:spPr>
        <p:txBody>
          <a:bodyPr wrap="square" numCol="2" rtlCol="0">
            <a:spAutoFit/>
          </a:bodyPr>
          <a:lstStyle/>
          <a:p>
            <a:pPr lvl="1" indent="-163513">
              <a:lnSpc>
                <a:spcPct val="140000"/>
              </a:lnSpc>
              <a:spcBef>
                <a:spcPts val="500"/>
              </a:spcBef>
              <a:buClrTx/>
              <a:buSzPct val="100000"/>
              <a:defRPr/>
            </a:pPr>
            <a:r>
              <a:rPr lang="en-US" sz="4800" dirty="0">
                <a:solidFill>
                  <a:schemeClr val="bg1"/>
                </a:solidFill>
              </a:rPr>
              <a:t>C</a:t>
            </a:r>
            <a:r>
              <a:rPr lang="en-US" dirty="0">
                <a:solidFill>
                  <a:schemeClr val="bg1"/>
                </a:solidFill>
                <a:latin typeface="Arial"/>
              </a:rPr>
              <a:t>hallenges </a:t>
            </a:r>
          </a:p>
          <a:p>
            <a:pPr lvl="1" indent="-163513">
              <a:lnSpc>
                <a:spcPct val="140000"/>
              </a:lnSpc>
              <a:spcBef>
                <a:spcPts val="500"/>
              </a:spcBef>
              <a:buClrTx/>
              <a:buSzPct val="100000"/>
              <a:defRPr/>
            </a:pPr>
            <a:r>
              <a:rPr lang="en-US" sz="4800" dirty="0">
                <a:solidFill>
                  <a:schemeClr val="bg1"/>
                </a:solidFill>
              </a:rPr>
              <a:t>C</a:t>
            </a:r>
            <a:r>
              <a:rPr lang="en-US" dirty="0">
                <a:solidFill>
                  <a:schemeClr val="bg1"/>
                </a:solidFill>
                <a:latin typeface="Arial"/>
              </a:rPr>
              <a:t>onsensus </a:t>
            </a:r>
          </a:p>
          <a:p>
            <a:pPr lvl="1" indent="-163513">
              <a:lnSpc>
                <a:spcPct val="140000"/>
              </a:lnSpc>
              <a:spcBef>
                <a:spcPts val="500"/>
              </a:spcBef>
              <a:buClrTx/>
              <a:buSzPct val="100000"/>
              <a:defRPr/>
            </a:pPr>
            <a:r>
              <a:rPr lang="en-US" sz="4800" dirty="0">
                <a:solidFill>
                  <a:schemeClr val="bg1"/>
                </a:solidFill>
              </a:rPr>
              <a:t>C</a:t>
            </a:r>
            <a:r>
              <a:rPr lang="en-US" dirty="0">
                <a:solidFill>
                  <a:schemeClr val="bg1"/>
                </a:solidFill>
              </a:rPr>
              <a:t>onsistency </a:t>
            </a:r>
          </a:p>
          <a:p>
            <a:pPr lvl="1" indent="-163513">
              <a:lnSpc>
                <a:spcPct val="140000"/>
              </a:lnSpc>
              <a:spcBef>
                <a:spcPts val="500"/>
              </a:spcBef>
              <a:buClrTx/>
              <a:buSzPct val="100000"/>
              <a:defRPr/>
            </a:pPr>
            <a:r>
              <a:rPr lang="en-US" sz="4800" dirty="0">
                <a:solidFill>
                  <a:schemeClr val="bg1"/>
                </a:solidFill>
              </a:rPr>
              <a:t>C</a:t>
            </a:r>
            <a:r>
              <a:rPr lang="en-US" dirty="0">
                <a:solidFill>
                  <a:schemeClr val="bg1"/>
                </a:solidFill>
                <a:latin typeface="Arial"/>
              </a:rPr>
              <a:t>ustomize</a:t>
            </a:r>
          </a:p>
        </p:txBody>
      </p:sp>
    </p:spTree>
    <p:extLst>
      <p:ext uri="{BB962C8B-B14F-4D97-AF65-F5344CB8AC3E}">
        <p14:creationId xmlns:p14="http://schemas.microsoft.com/office/powerpoint/2010/main" val="1136427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178087" cy="5143500"/>
          </a:xfrm>
          <a:prstGeom prst="rect">
            <a:avLst/>
          </a:prstGeom>
          <a:solidFill>
            <a:schemeClr val="accent5"/>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1423" y="1333838"/>
            <a:ext cx="3178087" cy="2567182"/>
          </a:xfrm>
        </p:spPr>
        <p:txBody>
          <a:bodyPr>
            <a:noAutofit/>
          </a:bodyPr>
          <a:lstStyle/>
          <a:p>
            <a:pPr algn="ctr"/>
            <a:r>
              <a:rPr lang="en-US" dirty="0" smtClean="0">
                <a:solidFill>
                  <a:srgbClr val="FFFFFF"/>
                </a:solidFill>
              </a:rPr>
              <a:t>Ice Breaker</a:t>
            </a:r>
            <a:endParaRPr lang="en-US" dirty="0">
              <a:solidFill>
                <a:srgbClr val="FFFFFF"/>
              </a:solidFill>
            </a:endParaRP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2</a:t>
            </a:fld>
            <a:endParaRPr lang="en-US" dirty="0"/>
          </a:p>
        </p:txBody>
      </p:sp>
      <p:sp>
        <p:nvSpPr>
          <p:cNvPr id="8" name="Rectangle 7"/>
          <p:cNvSpPr/>
          <p:nvPr/>
        </p:nvSpPr>
        <p:spPr>
          <a:xfrm>
            <a:off x="3440536" y="205620"/>
            <a:ext cx="5481041" cy="4247317"/>
          </a:xfrm>
          <a:prstGeom prst="rect">
            <a:avLst/>
          </a:prstGeom>
        </p:spPr>
        <p:txBody>
          <a:bodyPr wrap="square">
            <a:spAutoFit/>
          </a:bodyPr>
          <a:lstStyle/>
          <a:p>
            <a:pPr marL="514350" indent="-514350" defTabSz="914400" fontAlgn="auto">
              <a:spcBef>
                <a:spcPts val="600"/>
              </a:spcBef>
              <a:spcAft>
                <a:spcPts val="600"/>
              </a:spcAft>
              <a:buFont typeface="+mj-lt"/>
              <a:buAutoNum type="arabicPeriod"/>
            </a:pPr>
            <a:r>
              <a:rPr lang="en-US" sz="2000" dirty="0">
                <a:solidFill>
                  <a:prstClr val="black"/>
                </a:solidFill>
                <a:latin typeface="Arial"/>
                <a:ea typeface=""/>
                <a:cs typeface=""/>
              </a:rPr>
              <a:t>Think of a partnership you have with a non-profit organization.</a:t>
            </a:r>
          </a:p>
          <a:p>
            <a:pPr marL="514350" indent="-514350" defTabSz="914400" fontAlgn="auto">
              <a:spcBef>
                <a:spcPts val="600"/>
              </a:spcBef>
              <a:spcAft>
                <a:spcPts val="600"/>
              </a:spcAft>
              <a:buFont typeface="+mj-lt"/>
              <a:buAutoNum type="arabicPeriod"/>
            </a:pPr>
            <a:r>
              <a:rPr lang="en-US" sz="2000" dirty="0">
                <a:solidFill>
                  <a:prstClr val="black"/>
                </a:solidFill>
                <a:latin typeface="Arial"/>
                <a:ea typeface=""/>
                <a:cs typeface=""/>
              </a:rPr>
              <a:t>How would you describe that relationship with </a:t>
            </a:r>
            <a:r>
              <a:rPr lang="en-US" sz="2000" b="1" dirty="0">
                <a:solidFill>
                  <a:prstClr val="black"/>
                </a:solidFill>
                <a:latin typeface="Arial"/>
                <a:ea typeface=""/>
                <a:cs typeface=""/>
              </a:rPr>
              <a:t>1, 2 or 3 words</a:t>
            </a:r>
            <a:r>
              <a:rPr lang="en-US" sz="2000" dirty="0">
                <a:solidFill>
                  <a:prstClr val="black"/>
                </a:solidFill>
                <a:latin typeface="Arial"/>
                <a:ea typeface=""/>
                <a:cs typeface=""/>
              </a:rPr>
              <a:t>?</a:t>
            </a:r>
          </a:p>
          <a:p>
            <a:pPr marL="514350" indent="-514350" defTabSz="914400" fontAlgn="auto">
              <a:spcBef>
                <a:spcPts val="600"/>
              </a:spcBef>
              <a:spcAft>
                <a:spcPts val="600"/>
              </a:spcAft>
              <a:buFont typeface="+mj-lt"/>
              <a:buAutoNum type="arabicPeriod"/>
            </a:pPr>
            <a:r>
              <a:rPr lang="en-US" sz="2000" b="1" dirty="0">
                <a:solidFill>
                  <a:prstClr val="black"/>
                </a:solidFill>
                <a:latin typeface="Arial"/>
                <a:ea typeface=""/>
                <a:cs typeface=""/>
              </a:rPr>
              <a:t>Write</a:t>
            </a:r>
            <a:r>
              <a:rPr lang="en-US" sz="2000" dirty="0">
                <a:solidFill>
                  <a:prstClr val="black"/>
                </a:solidFill>
                <a:latin typeface="Arial"/>
                <a:ea typeface=""/>
                <a:cs typeface=""/>
              </a:rPr>
              <a:t> those words on a </a:t>
            </a:r>
            <a:r>
              <a:rPr lang="en-US" sz="2000" b="1" dirty="0">
                <a:solidFill>
                  <a:prstClr val="black"/>
                </a:solidFill>
                <a:latin typeface="Arial"/>
                <a:ea typeface=""/>
                <a:cs typeface=""/>
              </a:rPr>
              <a:t>sticky note</a:t>
            </a:r>
            <a:r>
              <a:rPr lang="en-US" sz="2000" dirty="0">
                <a:solidFill>
                  <a:prstClr val="black"/>
                </a:solidFill>
                <a:latin typeface="Arial"/>
                <a:ea typeface=""/>
                <a:cs typeface=""/>
              </a:rPr>
              <a:t>.</a:t>
            </a:r>
          </a:p>
          <a:p>
            <a:pPr marL="514350" indent="-514350" defTabSz="914400" fontAlgn="auto">
              <a:spcBef>
                <a:spcPts val="600"/>
              </a:spcBef>
              <a:spcAft>
                <a:spcPts val="600"/>
              </a:spcAft>
              <a:buFont typeface="+mj-lt"/>
              <a:buAutoNum type="arabicPeriod"/>
            </a:pPr>
            <a:r>
              <a:rPr lang="en-US" sz="2000" b="1" dirty="0">
                <a:solidFill>
                  <a:prstClr val="black"/>
                </a:solidFill>
                <a:latin typeface="Arial"/>
                <a:ea typeface=""/>
                <a:cs typeface=""/>
              </a:rPr>
              <a:t>Silently</a:t>
            </a:r>
            <a:r>
              <a:rPr lang="en-US" sz="2000" dirty="0">
                <a:solidFill>
                  <a:prstClr val="black"/>
                </a:solidFill>
                <a:latin typeface="Arial"/>
                <a:ea typeface=""/>
                <a:cs typeface=""/>
              </a:rPr>
              <a:t> walk around the room and review sticky notes (3 minutes)</a:t>
            </a:r>
          </a:p>
          <a:p>
            <a:pPr marL="514350" indent="-514350" defTabSz="914400" fontAlgn="auto">
              <a:spcBef>
                <a:spcPts val="600"/>
              </a:spcBef>
              <a:spcAft>
                <a:spcPts val="600"/>
              </a:spcAft>
              <a:buFont typeface="+mj-lt"/>
              <a:buAutoNum type="arabicPeriod"/>
            </a:pPr>
            <a:r>
              <a:rPr lang="en-US" sz="2000" dirty="0">
                <a:solidFill>
                  <a:prstClr val="black"/>
                </a:solidFill>
                <a:latin typeface="Arial"/>
                <a:ea typeface=""/>
                <a:cs typeface=""/>
              </a:rPr>
              <a:t>Silently find </a:t>
            </a:r>
            <a:r>
              <a:rPr lang="en-US" sz="2000" b="1" dirty="0">
                <a:solidFill>
                  <a:prstClr val="black"/>
                </a:solidFill>
                <a:latin typeface="Arial"/>
                <a:ea typeface=""/>
                <a:cs typeface=""/>
              </a:rPr>
              <a:t>3 colleagues </a:t>
            </a:r>
            <a:r>
              <a:rPr lang="en-US" sz="2000" dirty="0">
                <a:solidFill>
                  <a:prstClr val="black"/>
                </a:solidFill>
                <a:latin typeface="Arial"/>
                <a:ea typeface=""/>
                <a:cs typeface=""/>
              </a:rPr>
              <a:t>you should group with.</a:t>
            </a:r>
          </a:p>
          <a:p>
            <a:pPr marL="514350" indent="-514350" defTabSz="914400" fontAlgn="auto">
              <a:spcBef>
                <a:spcPts val="600"/>
              </a:spcBef>
              <a:spcAft>
                <a:spcPts val="600"/>
              </a:spcAft>
              <a:buFont typeface="+mj-lt"/>
              <a:buAutoNum type="arabicPeriod"/>
            </a:pPr>
            <a:r>
              <a:rPr lang="en-US" sz="2000" dirty="0">
                <a:solidFill>
                  <a:prstClr val="black"/>
                </a:solidFill>
                <a:latin typeface="Arial"/>
                <a:ea typeface=""/>
                <a:cs typeface=""/>
              </a:rPr>
              <a:t>In </a:t>
            </a:r>
            <a:r>
              <a:rPr lang="en-US" sz="2000" b="1" dirty="0">
                <a:solidFill>
                  <a:prstClr val="black"/>
                </a:solidFill>
                <a:latin typeface="Arial"/>
                <a:ea typeface=""/>
                <a:cs typeface=""/>
              </a:rPr>
              <a:t>groups of 4 </a:t>
            </a:r>
            <a:r>
              <a:rPr lang="en-US" sz="2000" dirty="0">
                <a:solidFill>
                  <a:prstClr val="black"/>
                </a:solidFill>
                <a:latin typeface="Arial"/>
                <a:ea typeface=""/>
                <a:cs typeface=""/>
              </a:rPr>
              <a:t>describe your experience in </a:t>
            </a:r>
            <a:r>
              <a:rPr lang="en-US" sz="2000" b="1" dirty="0">
                <a:solidFill>
                  <a:prstClr val="black"/>
                </a:solidFill>
                <a:latin typeface="Arial"/>
                <a:ea typeface=""/>
                <a:cs typeface=""/>
              </a:rPr>
              <a:t>1 minute or less</a:t>
            </a:r>
            <a:r>
              <a:rPr lang="en-US" sz="2000" dirty="0">
                <a:solidFill>
                  <a:prstClr val="black"/>
                </a:solidFill>
                <a:latin typeface="Arial"/>
                <a:ea typeface=""/>
                <a:cs typeface=""/>
              </a:rPr>
              <a:t>.</a:t>
            </a:r>
          </a:p>
        </p:txBody>
      </p:sp>
    </p:spTree>
    <p:extLst>
      <p:ext uri="{BB962C8B-B14F-4D97-AF65-F5344CB8AC3E}">
        <p14:creationId xmlns:p14="http://schemas.microsoft.com/office/powerpoint/2010/main" val="22476576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Nike and LIVESTRONG</a:t>
            </a:r>
            <a:endParaRPr lang="en-US" dirty="0"/>
          </a:p>
        </p:txBody>
      </p:sp>
      <p:pic>
        <p:nvPicPr>
          <p:cNvPr id="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b="62838"/>
          <a:stretch/>
        </p:blipFill>
        <p:spPr bwMode="auto">
          <a:xfrm>
            <a:off x="76200" y="1436181"/>
            <a:ext cx="8991600" cy="12682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4" name="Picture 2" descr="Image result for nik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0931" y="184903"/>
            <a:ext cx="1205869" cy="631072"/>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Image result for livestrong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563" y="967566"/>
            <a:ext cx="1812606" cy="29915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51996"/>
          <a:stretch/>
        </p:blipFill>
        <p:spPr bwMode="auto">
          <a:xfrm>
            <a:off x="76200" y="2781949"/>
            <a:ext cx="8991600" cy="16382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322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ke-wilson-36140-unsplash.jpg"/>
          <p:cNvPicPr>
            <a:picLocks noChangeAspect="1"/>
          </p:cNvPicPr>
          <p:nvPr/>
        </p:nvPicPr>
        <p:blipFill rotWithShape="1">
          <a:blip r:embed="rId3">
            <a:extLst>
              <a:ext uri="{28A0092B-C50C-407E-A947-70E740481C1C}">
                <a14:useLocalDpi xmlns:a14="http://schemas.microsoft.com/office/drawing/2010/main" val="0"/>
              </a:ext>
            </a:extLst>
          </a:blip>
          <a:srcRect t="12525"/>
          <a:stretch/>
        </p:blipFill>
        <p:spPr>
          <a:xfrm>
            <a:off x="0" y="-115441"/>
            <a:ext cx="9233994" cy="5361553"/>
          </a:xfrm>
          <a:prstGeom prst="rect">
            <a:avLst/>
          </a:prstGeom>
        </p:spPr>
      </p:pic>
      <p:sp>
        <p:nvSpPr>
          <p:cNvPr id="7" name="TextBox 6"/>
          <p:cNvSpPr txBox="1"/>
          <p:nvPr/>
        </p:nvSpPr>
        <p:spPr>
          <a:xfrm>
            <a:off x="3297100" y="142703"/>
            <a:ext cx="5606353" cy="4647426"/>
          </a:xfrm>
          <a:prstGeom prst="rect">
            <a:avLst/>
          </a:prstGeom>
          <a:solidFill>
            <a:srgbClr val="8C2332"/>
          </a:solidFill>
          <a:ln w="38100" cmpd="sng">
            <a:solidFill>
              <a:schemeClr val="bg1"/>
            </a:solidFill>
          </a:ln>
        </p:spPr>
        <p:txBody>
          <a:bodyPr wrap="square" rtlCol="0">
            <a:spAutoFit/>
          </a:bodyPr>
          <a:lstStyle/>
          <a:p>
            <a:pPr lvl="1"/>
            <a:r>
              <a:rPr lang="en-US" sz="2800" b="1" u="sng" dirty="0" smtClean="0">
                <a:solidFill>
                  <a:srgbClr val="FFFFFF"/>
                </a:solidFill>
              </a:rPr>
              <a:t>5 Steps Towards the Exit</a:t>
            </a:r>
          </a:p>
          <a:p>
            <a:pPr lvl="1"/>
            <a:endParaRPr lang="en-US" dirty="0">
              <a:solidFill>
                <a:srgbClr val="FFFFFF"/>
              </a:solidFill>
            </a:endParaRPr>
          </a:p>
          <a:p>
            <a:pPr marL="800100" lvl="1" indent="-342900">
              <a:buAutoNum type="arabicPeriod"/>
            </a:pPr>
            <a:r>
              <a:rPr lang="en-US" b="1" dirty="0" smtClean="0">
                <a:solidFill>
                  <a:srgbClr val="FFFFFF"/>
                </a:solidFill>
              </a:rPr>
              <a:t>Secure internal champions</a:t>
            </a:r>
          </a:p>
          <a:p>
            <a:pPr marL="1257300" lvl="2" indent="-342900">
              <a:buFont typeface="Arial"/>
              <a:buChar char="•"/>
            </a:pPr>
            <a:r>
              <a:rPr lang="en-US" sz="1600" dirty="0" smtClean="0">
                <a:solidFill>
                  <a:srgbClr val="FFFFFF"/>
                </a:solidFill>
              </a:rPr>
              <a:t>Senior leaders and ambassadors</a:t>
            </a:r>
          </a:p>
          <a:p>
            <a:pPr marL="800100" lvl="1" indent="-342900">
              <a:buAutoNum type="arabicPeriod"/>
            </a:pPr>
            <a:endParaRPr lang="en-US" sz="800" dirty="0" smtClean="0">
              <a:solidFill>
                <a:srgbClr val="FFFFFF"/>
              </a:solidFill>
            </a:endParaRPr>
          </a:p>
          <a:p>
            <a:pPr marL="800100" lvl="1" indent="-342900">
              <a:buAutoNum type="arabicPeriod"/>
            </a:pPr>
            <a:r>
              <a:rPr lang="en-US" b="1" dirty="0" smtClean="0">
                <a:solidFill>
                  <a:srgbClr val="FFFFFF"/>
                </a:solidFill>
              </a:rPr>
              <a:t>Identify key external stakeholder </a:t>
            </a:r>
          </a:p>
          <a:p>
            <a:pPr marL="1257300" lvl="2" indent="-342900">
              <a:buFont typeface="Arial"/>
              <a:buChar char="•"/>
            </a:pPr>
            <a:r>
              <a:rPr lang="en-US" sz="1600" dirty="0">
                <a:solidFill>
                  <a:srgbClr val="FFFFFF"/>
                </a:solidFill>
              </a:rPr>
              <a:t>A</a:t>
            </a:r>
            <a:r>
              <a:rPr lang="en-US" sz="1600" dirty="0" smtClean="0">
                <a:solidFill>
                  <a:srgbClr val="FFFFFF"/>
                </a:solidFill>
              </a:rPr>
              <a:t>dvocates and critics</a:t>
            </a:r>
          </a:p>
          <a:p>
            <a:pPr marL="1257300" lvl="2" indent="-342900">
              <a:buFont typeface="Arial"/>
              <a:buChar char="•"/>
            </a:pPr>
            <a:endParaRPr lang="en-US" sz="800" dirty="0" smtClean="0">
              <a:solidFill>
                <a:srgbClr val="FFFFFF"/>
              </a:solidFill>
            </a:endParaRPr>
          </a:p>
          <a:p>
            <a:pPr marL="800100" lvl="1" indent="-342900">
              <a:buAutoNum type="arabicPeriod"/>
            </a:pPr>
            <a:r>
              <a:rPr lang="en-US" b="1" dirty="0" smtClean="0">
                <a:solidFill>
                  <a:srgbClr val="FFFFFF"/>
                </a:solidFill>
              </a:rPr>
              <a:t>Examine company’s transition resources</a:t>
            </a:r>
          </a:p>
          <a:p>
            <a:pPr marL="1257300" lvl="2" indent="-342900">
              <a:buFont typeface="Arial"/>
              <a:buChar char="•"/>
            </a:pPr>
            <a:r>
              <a:rPr lang="en-US" sz="1600" dirty="0" smtClean="0">
                <a:solidFill>
                  <a:srgbClr val="FFFFFF"/>
                </a:solidFill>
              </a:rPr>
              <a:t>Cash, non-cash, influence</a:t>
            </a:r>
          </a:p>
          <a:p>
            <a:pPr marL="1257300" lvl="2" indent="-342900">
              <a:buFont typeface="Arial"/>
              <a:buChar char="•"/>
            </a:pPr>
            <a:endParaRPr lang="en-US" sz="800" dirty="0" smtClean="0">
              <a:solidFill>
                <a:srgbClr val="FFFFFF"/>
              </a:solidFill>
            </a:endParaRPr>
          </a:p>
          <a:p>
            <a:pPr marL="800100" lvl="1" indent="-342900">
              <a:buAutoNum type="arabicPeriod"/>
            </a:pPr>
            <a:r>
              <a:rPr lang="en-US" b="1" dirty="0" smtClean="0">
                <a:solidFill>
                  <a:srgbClr val="FFFFFF"/>
                </a:solidFill>
              </a:rPr>
              <a:t>Determine company’s transition plan </a:t>
            </a:r>
          </a:p>
          <a:p>
            <a:pPr marL="1257300" lvl="2" indent="-342900">
              <a:buFont typeface="Arial"/>
              <a:buChar char="•"/>
            </a:pPr>
            <a:r>
              <a:rPr lang="en-US" sz="1600" dirty="0" smtClean="0">
                <a:solidFill>
                  <a:srgbClr val="FFFFFF"/>
                </a:solidFill>
              </a:rPr>
              <a:t>1,2, and 3 years</a:t>
            </a:r>
          </a:p>
          <a:p>
            <a:pPr marL="1257300" lvl="2" indent="-342900">
              <a:buFont typeface="Arial"/>
              <a:buChar char="•"/>
            </a:pPr>
            <a:endParaRPr lang="en-US" sz="800" dirty="0" smtClean="0">
              <a:solidFill>
                <a:srgbClr val="FFFFFF"/>
              </a:solidFill>
            </a:endParaRPr>
          </a:p>
          <a:p>
            <a:pPr marL="800100" lvl="1" indent="-342900">
              <a:buAutoNum type="arabicPeriod"/>
            </a:pPr>
            <a:r>
              <a:rPr lang="en-US" b="1" dirty="0" smtClean="0">
                <a:solidFill>
                  <a:srgbClr val="FFFFFF"/>
                </a:solidFill>
              </a:rPr>
              <a:t>Communicate the exit</a:t>
            </a:r>
          </a:p>
          <a:p>
            <a:pPr marL="1257300" lvl="2" indent="-342900">
              <a:buAutoNum type="arabicPeriod"/>
            </a:pPr>
            <a:r>
              <a:rPr lang="en-US" sz="1600" dirty="0" smtClean="0">
                <a:solidFill>
                  <a:srgbClr val="FFFFFF"/>
                </a:solidFill>
              </a:rPr>
              <a:t>Celebrate and recognize </a:t>
            </a:r>
            <a:r>
              <a:rPr lang="en-US" sz="1600" smtClean="0">
                <a:solidFill>
                  <a:srgbClr val="FFFFFF"/>
                </a:solidFill>
              </a:rPr>
              <a:t>past success.</a:t>
            </a:r>
          </a:p>
          <a:p>
            <a:pPr marL="1257300" lvl="2" indent="-342900">
              <a:buAutoNum type="arabicPeriod"/>
            </a:pPr>
            <a:r>
              <a:rPr lang="en-US" sz="1600" dirty="0" smtClean="0">
                <a:solidFill>
                  <a:srgbClr val="FFFFFF"/>
                </a:solidFill>
              </a:rPr>
              <a:t>Why is the company exiting?</a:t>
            </a:r>
            <a:endParaRPr lang="en-US" sz="1600" dirty="0" smtClean="0">
              <a:solidFill>
                <a:srgbClr val="FFFFFF"/>
              </a:solidFill>
            </a:endParaRPr>
          </a:p>
          <a:p>
            <a:pPr marL="1257300" lvl="2" indent="-342900">
              <a:buAutoNum type="arabicPeriod"/>
            </a:pPr>
            <a:r>
              <a:rPr lang="en-US" sz="1600" dirty="0" smtClean="0">
                <a:solidFill>
                  <a:srgbClr val="FFFFFF"/>
                </a:solidFill>
              </a:rPr>
              <a:t>How the transition will </a:t>
            </a:r>
            <a:r>
              <a:rPr lang="en-US" sz="1600" dirty="0" smtClean="0">
                <a:solidFill>
                  <a:srgbClr val="FFFFFF"/>
                </a:solidFill>
              </a:rPr>
              <a:t>happen?</a:t>
            </a:r>
            <a:endParaRPr lang="en-US" sz="1600" dirty="0" smtClean="0">
              <a:solidFill>
                <a:srgbClr val="FFFFFF"/>
              </a:solidFill>
            </a:endParaRPr>
          </a:p>
          <a:p>
            <a:pPr lvl="2"/>
            <a:endParaRPr lang="en-US" sz="1600" dirty="0" smtClean="0">
              <a:solidFill>
                <a:srgbClr val="FFFFFF"/>
              </a:solidFill>
            </a:endParaRPr>
          </a:p>
        </p:txBody>
      </p:sp>
    </p:spTree>
    <p:extLst>
      <p:ext uri="{BB962C8B-B14F-4D97-AF65-F5344CB8AC3E}">
        <p14:creationId xmlns:p14="http://schemas.microsoft.com/office/powerpoint/2010/main" val="3503569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195873" cy="5143500"/>
          </a:xfrm>
          <a:prstGeom prst="rect">
            <a:avLst/>
          </a:prstGeom>
          <a:solidFill>
            <a:schemeClr val="accent1"/>
          </a:solid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210154" y="1333838"/>
            <a:ext cx="2740558" cy="2567182"/>
          </a:xfrm>
        </p:spPr>
        <p:txBody>
          <a:bodyPr>
            <a:noAutofit/>
          </a:bodyPr>
          <a:lstStyle/>
          <a:p>
            <a:pPr algn="ctr"/>
            <a:r>
              <a:rPr lang="en-US" sz="2800" dirty="0" smtClean="0">
                <a:solidFill>
                  <a:srgbClr val="FFFFFF"/>
                </a:solidFill>
              </a:rPr>
              <a:t>Exit Plan</a:t>
            </a:r>
            <a:br>
              <a:rPr lang="en-US" sz="2800" dirty="0" smtClean="0">
                <a:solidFill>
                  <a:srgbClr val="FFFFFF"/>
                </a:solidFill>
              </a:rPr>
            </a:br>
            <a:r>
              <a:rPr lang="en-US" sz="2800" dirty="0">
                <a:solidFill>
                  <a:srgbClr val="FFFFFF"/>
                </a:solidFill>
              </a:rPr>
              <a:t/>
            </a:r>
            <a:br>
              <a:rPr lang="en-US" sz="2800" dirty="0">
                <a:solidFill>
                  <a:srgbClr val="FFFFFF"/>
                </a:solidFill>
              </a:rPr>
            </a:br>
            <a:r>
              <a:rPr lang="en-US" sz="2800" dirty="0" smtClean="0">
                <a:solidFill>
                  <a:srgbClr val="FFFFFF"/>
                </a:solidFill>
              </a:rPr>
              <a:t>Scenario Exercise</a:t>
            </a:r>
            <a:endParaRPr lang="en-US" sz="2800" dirty="0">
              <a:solidFill>
                <a:srgbClr val="FFFFFF"/>
              </a:solidFill>
            </a:endParaRP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22</a:t>
            </a:fld>
            <a:endParaRPr lang="en-US" dirty="0"/>
          </a:p>
        </p:txBody>
      </p:sp>
      <p:sp>
        <p:nvSpPr>
          <p:cNvPr id="5" name="Rectangle 4"/>
          <p:cNvSpPr/>
          <p:nvPr/>
        </p:nvSpPr>
        <p:spPr>
          <a:xfrm>
            <a:off x="3540854" y="458037"/>
            <a:ext cx="5388257" cy="3908763"/>
          </a:xfrm>
          <a:prstGeom prst="rect">
            <a:avLst/>
          </a:prstGeom>
        </p:spPr>
        <p:txBody>
          <a:bodyPr wrap="square">
            <a:spAutoFit/>
          </a:bodyPr>
          <a:lstStyle/>
          <a:p>
            <a:r>
              <a:rPr lang="en-US" b="1" dirty="0"/>
              <a:t>Directions: </a:t>
            </a:r>
            <a:endParaRPr lang="en-US" b="1" dirty="0" smtClean="0"/>
          </a:p>
          <a:p>
            <a:endParaRPr lang="en-US" b="1" dirty="0" smtClean="0"/>
          </a:p>
          <a:p>
            <a:pPr marL="342900" indent="-342900">
              <a:buFont typeface="+mj-lt"/>
              <a:buAutoNum type="arabicPeriod"/>
            </a:pPr>
            <a:r>
              <a:rPr lang="en-US" dirty="0" smtClean="0"/>
              <a:t>Read </a:t>
            </a:r>
            <a:r>
              <a:rPr lang="en-US" dirty="0"/>
              <a:t>the exit scenario provided. </a:t>
            </a:r>
            <a:endParaRPr lang="en-US" dirty="0" smtClean="0"/>
          </a:p>
          <a:p>
            <a:endParaRPr lang="en-US" sz="800" dirty="0" smtClean="0"/>
          </a:p>
          <a:p>
            <a:pPr marL="342900" indent="-342900">
              <a:buFont typeface="+mj-lt"/>
              <a:buAutoNum type="arabicPeriod"/>
            </a:pPr>
            <a:r>
              <a:rPr lang="en-US" dirty="0"/>
              <a:t>D</a:t>
            </a:r>
            <a:r>
              <a:rPr lang="en-US" dirty="0" smtClean="0"/>
              <a:t>etermine </a:t>
            </a:r>
            <a:r>
              <a:rPr lang="en-US" dirty="0"/>
              <a:t>what your exit strategy will </a:t>
            </a:r>
            <a:r>
              <a:rPr lang="en-US" dirty="0" smtClean="0"/>
              <a:t>be</a:t>
            </a:r>
            <a:r>
              <a:rPr lang="en-US" dirty="0"/>
              <a:t> </a:t>
            </a:r>
            <a:r>
              <a:rPr lang="en-US" dirty="0" smtClean="0"/>
              <a:t>based on the 5 Steps Towards the Exit.</a:t>
            </a:r>
          </a:p>
          <a:p>
            <a:pPr marL="342900" indent="-342900">
              <a:buFont typeface="+mj-lt"/>
              <a:buAutoNum type="arabicPeriod"/>
            </a:pPr>
            <a:endParaRPr lang="en-US" sz="800" dirty="0"/>
          </a:p>
          <a:p>
            <a:pPr marL="342900" indent="-342900">
              <a:buFont typeface="+mj-lt"/>
              <a:buAutoNum type="arabicPeriod"/>
            </a:pPr>
            <a:r>
              <a:rPr lang="en-US" dirty="0" smtClean="0"/>
              <a:t>These are illustrative examples, use your best judgment about what might be possible resources, constraints, and opportunities for your fictitious company.</a:t>
            </a:r>
          </a:p>
          <a:p>
            <a:endParaRPr lang="en-US" sz="800" dirty="0" smtClean="0"/>
          </a:p>
          <a:p>
            <a:pPr marL="342900" indent="-342900">
              <a:buFont typeface="+mj-lt"/>
              <a:buAutoNum type="arabicPeriod"/>
            </a:pPr>
            <a:r>
              <a:rPr lang="en-US" dirty="0" smtClean="0"/>
              <a:t>You will have 15 minutes to prepare as a group.</a:t>
            </a:r>
          </a:p>
          <a:p>
            <a:pPr marL="342900" indent="-342900">
              <a:buFont typeface="+mj-lt"/>
              <a:buAutoNum type="arabicPeriod"/>
            </a:pPr>
            <a:endParaRPr lang="en-US" sz="800" dirty="0"/>
          </a:p>
          <a:p>
            <a:pPr marL="342900" indent="-342900">
              <a:buFont typeface="+mj-lt"/>
              <a:buAutoNum type="arabicPeriod"/>
            </a:pPr>
            <a:r>
              <a:rPr lang="en-US" dirty="0" smtClean="0"/>
              <a:t>There will be 5 minutes to share and answer questions with another group. </a:t>
            </a:r>
            <a:endParaRPr lang="en-US" dirty="0"/>
          </a:p>
        </p:txBody>
      </p:sp>
    </p:spTree>
    <p:extLst>
      <p:ext uri="{BB962C8B-B14F-4D97-AF65-F5344CB8AC3E}">
        <p14:creationId xmlns:p14="http://schemas.microsoft.com/office/powerpoint/2010/main" val="2069109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851092" y="0"/>
            <a:ext cx="3292908" cy="5143500"/>
          </a:xfrm>
          <a:prstGeom prst="rect">
            <a:avLst/>
          </a:prstGeom>
          <a:solidFill>
            <a:schemeClr val="accent4"/>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itle 5"/>
          <p:cNvSpPr>
            <a:spLocks noGrp="1"/>
          </p:cNvSpPr>
          <p:nvPr>
            <p:ph type="title"/>
          </p:nvPr>
        </p:nvSpPr>
        <p:spPr>
          <a:xfrm>
            <a:off x="6096000" y="1774371"/>
            <a:ext cx="2817092" cy="3369129"/>
          </a:xfrm>
        </p:spPr>
        <p:txBody>
          <a:bodyPr anchor="t"/>
          <a:lstStyle/>
          <a:p>
            <a:pPr algn="r">
              <a:spcBef>
                <a:spcPts val="600"/>
              </a:spcBef>
              <a:spcAft>
                <a:spcPts val="600"/>
              </a:spcAft>
            </a:pPr>
            <a:r>
              <a:rPr lang="en-US" sz="4400" b="1" dirty="0" smtClean="0">
                <a:solidFill>
                  <a:schemeClr val="bg1"/>
                </a:solidFill>
                <a:latin typeface="Calibri" panose="020F0502020204030204" pitchFamily="34" charset="0"/>
                <a:cs typeface="Calibri" panose="020F0502020204030204" pitchFamily="34" charset="0"/>
              </a:rPr>
              <a:t>Gratitude!</a:t>
            </a:r>
            <a:br>
              <a:rPr lang="en-US" sz="4400" b="1" dirty="0" smtClean="0">
                <a:solidFill>
                  <a:schemeClr val="bg1"/>
                </a:solidFill>
                <a:latin typeface="Calibri" panose="020F0502020204030204" pitchFamily="34" charset="0"/>
                <a:cs typeface="Calibri" panose="020F0502020204030204" pitchFamily="34" charset="0"/>
              </a:rPr>
            </a:br>
            <a:r>
              <a:rPr lang="en-US" sz="2800" dirty="0" err="1" smtClean="0">
                <a:solidFill>
                  <a:schemeClr val="bg1"/>
                </a:solidFill>
                <a:latin typeface="Calibri" panose="020F0502020204030204" pitchFamily="34" charset="0"/>
                <a:cs typeface="Calibri" panose="020F0502020204030204" pitchFamily="34" charset="0"/>
              </a:rPr>
              <a:t>ccc.bc.edu</a:t>
            </a:r>
            <a:r>
              <a:rPr lang="en-US" sz="2800" dirty="0">
                <a:solidFill>
                  <a:schemeClr val="bg1"/>
                </a:solidFill>
                <a:latin typeface="Calibri" panose="020F0502020204030204" pitchFamily="34" charset="0"/>
                <a:cs typeface="Calibri" panose="020F0502020204030204" pitchFamily="34" charset="0"/>
              </a:rPr>
              <a:t/>
            </a:r>
            <a:br>
              <a:rPr lang="en-US" sz="28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ccc.bc.edu/learning</a:t>
            </a:r>
            <a:r>
              <a:rPr lang="en-US" sz="2800" dirty="0">
                <a:solidFill>
                  <a:schemeClr val="bg1"/>
                </a:solidFill>
                <a:latin typeface="Calibri" panose="020F0502020204030204" pitchFamily="34" charset="0"/>
                <a:cs typeface="Calibri" panose="020F0502020204030204" pitchFamily="34" charset="0"/>
              </a:rPr>
              <a:t/>
            </a:r>
            <a:br>
              <a:rPr lang="en-US" sz="2800" dirty="0">
                <a:solidFill>
                  <a:schemeClr val="bg1"/>
                </a:solidFill>
                <a:latin typeface="Calibri" panose="020F0502020204030204" pitchFamily="34" charset="0"/>
                <a:cs typeface="Calibri" panose="020F0502020204030204" pitchFamily="34" charset="0"/>
              </a:rPr>
            </a:br>
            <a:r>
              <a:rPr lang="en-US" sz="2800" dirty="0">
                <a:solidFill>
                  <a:schemeClr val="bg1"/>
                </a:solidFill>
                <a:latin typeface="Calibri" panose="020F0502020204030204" pitchFamily="34" charset="0"/>
                <a:cs typeface="Calibri" panose="020F0502020204030204" pitchFamily="34" charset="0"/>
              </a:rPr>
              <a:t>@bcccc</a:t>
            </a:r>
          </a:p>
        </p:txBody>
      </p:sp>
      <p:sp>
        <p:nvSpPr>
          <p:cNvPr id="2" name="TextBox 1"/>
          <p:cNvSpPr txBox="1"/>
          <p:nvPr/>
        </p:nvSpPr>
        <p:spPr>
          <a:xfrm>
            <a:off x="355159" y="726669"/>
            <a:ext cx="5353798" cy="3724097"/>
          </a:xfrm>
          <a:prstGeom prst="rect">
            <a:avLst/>
          </a:prstGeom>
          <a:noFill/>
        </p:spPr>
        <p:txBody>
          <a:bodyPr wrap="square" rtlCol="0">
            <a:spAutoFit/>
          </a:bodyPr>
          <a:lstStyle/>
          <a:p>
            <a:pPr>
              <a:spcBef>
                <a:spcPts val="600"/>
              </a:spcBef>
              <a:spcAft>
                <a:spcPts val="600"/>
              </a:spcAft>
            </a:pPr>
            <a:r>
              <a:rPr lang="en-US" sz="2800" b="1" dirty="0">
                <a:solidFill>
                  <a:srgbClr val="E29326"/>
                </a:solidFill>
                <a:latin typeface="Calibri" panose="020F0502020204030204" pitchFamily="34" charset="0"/>
                <a:cs typeface="Calibri" panose="020F0502020204030204" pitchFamily="34" charset="0"/>
              </a:rPr>
              <a:t>6</a:t>
            </a:r>
            <a:r>
              <a:rPr lang="en-US" sz="2800" b="1" dirty="0">
                <a:solidFill>
                  <a:prstClr val="black"/>
                </a:solidFill>
                <a:latin typeface="Calibri" panose="020F0502020204030204" pitchFamily="34" charset="0"/>
                <a:cs typeface="Calibri" panose="020F0502020204030204" pitchFamily="34" charset="0"/>
              </a:rPr>
              <a:t> Ways to Know More, Do More, Achieve More with @</a:t>
            </a:r>
            <a:r>
              <a:rPr lang="en-US" sz="2800" b="1" dirty="0" smtClean="0">
                <a:solidFill>
                  <a:prstClr val="black"/>
                </a:solidFill>
                <a:latin typeface="Calibri" panose="020F0502020204030204" pitchFamily="34" charset="0"/>
                <a:cs typeface="Calibri" panose="020F0502020204030204" pitchFamily="34" charset="0"/>
              </a:rPr>
              <a:t>BCCCC</a:t>
            </a:r>
            <a:endParaRPr lang="en-US" sz="800" b="1" dirty="0">
              <a:solidFill>
                <a:prstClr val="black"/>
              </a:solidFill>
              <a:latin typeface="Calibri" panose="020F0502020204030204" pitchFamily="34" charset="0"/>
            </a:endParaRPr>
          </a:p>
          <a:p>
            <a:pPr marL="514350" indent="-514350">
              <a:spcBef>
                <a:spcPts val="600"/>
              </a:spcBef>
              <a:spcAft>
                <a:spcPts val="600"/>
              </a:spcAft>
              <a:buFont typeface="+mj-lt"/>
              <a:buAutoNum type="arabicPeriod"/>
            </a:pPr>
            <a:r>
              <a:rPr lang="en-US" sz="2000" dirty="0">
                <a:solidFill>
                  <a:prstClr val="black"/>
                </a:solidFill>
                <a:latin typeface="Calibri" panose="020F0502020204030204" pitchFamily="34" charset="0"/>
                <a:cs typeface="Calibri" panose="020F0502020204030204" pitchFamily="34" charset="0"/>
              </a:rPr>
              <a:t>Read our </a:t>
            </a:r>
            <a:r>
              <a:rPr lang="en-US" sz="2000" b="1" dirty="0">
                <a:solidFill>
                  <a:prstClr val="black"/>
                </a:solidFill>
                <a:latin typeface="Calibri" panose="020F0502020204030204" pitchFamily="34" charset="0"/>
                <a:cs typeface="Calibri" panose="020F0502020204030204" pitchFamily="34" charset="0"/>
              </a:rPr>
              <a:t>Research</a:t>
            </a:r>
            <a:r>
              <a:rPr lang="en-US" sz="2000" dirty="0">
                <a:solidFill>
                  <a:prstClr val="black"/>
                </a:solidFill>
                <a:latin typeface="Calibri" panose="020F0502020204030204" pitchFamily="34" charset="0"/>
                <a:cs typeface="Calibri" panose="020F0502020204030204" pitchFamily="34" charset="0"/>
              </a:rPr>
              <a:t>.</a:t>
            </a:r>
          </a:p>
          <a:p>
            <a:pPr marL="514350" indent="-514350">
              <a:spcBef>
                <a:spcPts val="600"/>
              </a:spcBef>
              <a:spcAft>
                <a:spcPts val="600"/>
              </a:spcAft>
              <a:buFont typeface="+mj-lt"/>
              <a:buAutoNum type="arabicPeriod"/>
            </a:pPr>
            <a:r>
              <a:rPr lang="en-US" sz="2000" dirty="0" smtClean="0">
                <a:solidFill>
                  <a:prstClr val="black"/>
                </a:solidFill>
                <a:latin typeface="Calibri" panose="020F0502020204030204" pitchFamily="34" charset="0"/>
                <a:cs typeface="Calibri" panose="020F0502020204030204" pitchFamily="34" charset="0"/>
              </a:rPr>
              <a:t>Log </a:t>
            </a:r>
            <a:r>
              <a:rPr lang="en-US" sz="2000" dirty="0">
                <a:solidFill>
                  <a:prstClr val="black"/>
                </a:solidFill>
                <a:latin typeface="Calibri" panose="020F0502020204030204" pitchFamily="34" charset="0"/>
                <a:cs typeface="Calibri" panose="020F0502020204030204" pitchFamily="34" charset="0"/>
              </a:rPr>
              <a:t>on to a </a:t>
            </a:r>
            <a:r>
              <a:rPr lang="en-US" sz="2000" b="1" dirty="0">
                <a:solidFill>
                  <a:prstClr val="black"/>
                </a:solidFill>
                <a:latin typeface="Calibri" panose="020F0502020204030204" pitchFamily="34" charset="0"/>
                <a:cs typeface="Calibri" panose="020F0502020204030204" pitchFamily="34" charset="0"/>
              </a:rPr>
              <a:t>Webinar</a:t>
            </a:r>
            <a:r>
              <a:rPr lang="en-US" sz="2000" dirty="0">
                <a:solidFill>
                  <a:prstClr val="black"/>
                </a:solidFill>
                <a:latin typeface="Calibri" panose="020F0502020204030204" pitchFamily="34" charset="0"/>
                <a:cs typeface="Calibri" panose="020F0502020204030204" pitchFamily="34" charset="0"/>
              </a:rPr>
              <a:t>.</a:t>
            </a:r>
          </a:p>
          <a:p>
            <a:pPr marL="514350" indent="-514350">
              <a:spcBef>
                <a:spcPts val="600"/>
              </a:spcBef>
              <a:spcAft>
                <a:spcPts val="600"/>
              </a:spcAft>
              <a:buFont typeface="+mj-lt"/>
              <a:buAutoNum type="arabicPeriod"/>
            </a:pPr>
            <a:r>
              <a:rPr lang="en-US" sz="2000" dirty="0">
                <a:solidFill>
                  <a:prstClr val="black"/>
                </a:solidFill>
                <a:latin typeface="Calibri" panose="020F0502020204030204" pitchFamily="34" charset="0"/>
                <a:cs typeface="Calibri" panose="020F0502020204030204" pitchFamily="34" charset="0"/>
              </a:rPr>
              <a:t>Make a </a:t>
            </a:r>
            <a:r>
              <a:rPr lang="en-US" sz="2000" b="1" dirty="0">
                <a:solidFill>
                  <a:prstClr val="black"/>
                </a:solidFill>
                <a:latin typeface="Calibri" panose="020F0502020204030204" pitchFamily="34" charset="0"/>
                <a:cs typeface="Calibri" panose="020F0502020204030204" pitchFamily="34" charset="0"/>
              </a:rPr>
              <a:t>Knowledge </a:t>
            </a:r>
            <a:r>
              <a:rPr lang="en-US" sz="2000" b="1" dirty="0" smtClean="0">
                <a:solidFill>
                  <a:prstClr val="black"/>
                </a:solidFill>
                <a:latin typeface="Calibri" panose="020F0502020204030204" pitchFamily="34" charset="0"/>
                <a:cs typeface="Calibri" panose="020F0502020204030204" pitchFamily="34" charset="0"/>
              </a:rPr>
              <a:t>Request (</a:t>
            </a:r>
            <a:r>
              <a:rPr lang="en-US" b="1" dirty="0" smtClean="0">
                <a:solidFill>
                  <a:prstClr val="black"/>
                </a:solidFill>
                <a:latin typeface="Calibri" panose="020F0502020204030204" pitchFamily="34" charset="0"/>
                <a:cs typeface="Calibri" panose="020F0502020204030204" pitchFamily="34" charset="0"/>
              </a:rPr>
              <a:t>Members only</a:t>
            </a:r>
            <a:r>
              <a:rPr lang="en-US" sz="2000" b="1" dirty="0" smtClean="0">
                <a:solidFill>
                  <a:prstClr val="black"/>
                </a:solidFill>
                <a:latin typeface="Calibri" panose="020F0502020204030204" pitchFamily="34" charset="0"/>
                <a:cs typeface="Calibri" panose="020F0502020204030204" pitchFamily="34" charset="0"/>
              </a:rPr>
              <a:t>)</a:t>
            </a:r>
            <a:r>
              <a:rPr lang="en-US" sz="2000" dirty="0" smtClean="0">
                <a:solidFill>
                  <a:prstClr val="black"/>
                </a:solidFill>
                <a:latin typeface="Calibri" panose="020F0502020204030204" pitchFamily="34" charset="0"/>
                <a:cs typeface="Calibri" panose="020F0502020204030204" pitchFamily="34" charset="0"/>
              </a:rPr>
              <a:t>.</a:t>
            </a:r>
            <a:endParaRPr lang="en-US" sz="2000" dirty="0">
              <a:solidFill>
                <a:prstClr val="black"/>
              </a:solidFill>
              <a:latin typeface="Calibri" panose="020F0502020204030204" pitchFamily="34" charset="0"/>
              <a:cs typeface="Calibri" panose="020F0502020204030204" pitchFamily="34" charset="0"/>
            </a:endParaRPr>
          </a:p>
          <a:p>
            <a:pPr marL="514350" indent="-514350">
              <a:spcBef>
                <a:spcPts val="600"/>
              </a:spcBef>
              <a:spcAft>
                <a:spcPts val="600"/>
              </a:spcAft>
              <a:buFont typeface="+mj-lt"/>
              <a:buAutoNum type="arabicPeriod"/>
            </a:pPr>
            <a:r>
              <a:rPr lang="en-US" sz="2000" dirty="0">
                <a:solidFill>
                  <a:prstClr val="black"/>
                </a:solidFill>
                <a:latin typeface="Calibri" panose="020F0502020204030204" pitchFamily="34" charset="0"/>
                <a:cs typeface="Calibri" panose="020F0502020204030204" pitchFamily="34" charset="0"/>
              </a:rPr>
              <a:t>Follow us on </a:t>
            </a:r>
            <a:r>
              <a:rPr lang="en-US" sz="2000" b="1" dirty="0">
                <a:solidFill>
                  <a:prstClr val="black"/>
                </a:solidFill>
                <a:latin typeface="Calibri" panose="020F0502020204030204" pitchFamily="34" charset="0"/>
                <a:cs typeface="Calibri" panose="020F0502020204030204" pitchFamily="34" charset="0"/>
              </a:rPr>
              <a:t>Twitter</a:t>
            </a:r>
            <a:r>
              <a:rPr lang="en-US" sz="2000" dirty="0">
                <a:solidFill>
                  <a:prstClr val="black"/>
                </a:solidFill>
                <a:latin typeface="Calibri" panose="020F0502020204030204" pitchFamily="34" charset="0"/>
                <a:cs typeface="Calibri" panose="020F0502020204030204" pitchFamily="34" charset="0"/>
              </a:rPr>
              <a:t> - @</a:t>
            </a:r>
            <a:r>
              <a:rPr lang="en-US" sz="2000" dirty="0" err="1" smtClean="0">
                <a:solidFill>
                  <a:prstClr val="black"/>
                </a:solidFill>
                <a:latin typeface="Calibri" panose="020F0502020204030204" pitchFamily="34" charset="0"/>
                <a:cs typeface="Calibri" panose="020F0502020204030204" pitchFamily="34" charset="0"/>
              </a:rPr>
              <a:t>bcccc</a:t>
            </a:r>
            <a:r>
              <a:rPr lang="en-US" sz="2000" dirty="0" smtClean="0">
                <a:solidFill>
                  <a:prstClr val="black"/>
                </a:solidFill>
                <a:latin typeface="Calibri" panose="020F0502020204030204" pitchFamily="34" charset="0"/>
                <a:cs typeface="Calibri" panose="020F0502020204030204" pitchFamily="34" charset="0"/>
              </a:rPr>
              <a:t>.</a:t>
            </a:r>
            <a:endParaRPr lang="en-US" sz="2000" dirty="0">
              <a:solidFill>
                <a:prstClr val="black"/>
              </a:solidFill>
              <a:latin typeface="Calibri" panose="020F0502020204030204" pitchFamily="34" charset="0"/>
              <a:cs typeface="Calibri" panose="020F0502020204030204" pitchFamily="34" charset="0"/>
            </a:endParaRPr>
          </a:p>
          <a:p>
            <a:pPr marL="514350" indent="-514350">
              <a:spcBef>
                <a:spcPts val="600"/>
              </a:spcBef>
              <a:spcAft>
                <a:spcPts val="600"/>
              </a:spcAft>
              <a:buFont typeface="+mj-lt"/>
              <a:buAutoNum type="arabicPeriod"/>
            </a:pPr>
            <a:r>
              <a:rPr lang="en-US" sz="2000" dirty="0">
                <a:solidFill>
                  <a:prstClr val="black"/>
                </a:solidFill>
                <a:latin typeface="Calibri" panose="020F0502020204030204" pitchFamily="34" charset="0"/>
                <a:cs typeface="Calibri" panose="020F0502020204030204" pitchFamily="34" charset="0"/>
              </a:rPr>
              <a:t>Take a </a:t>
            </a:r>
            <a:r>
              <a:rPr lang="en-US" sz="2000" b="1" dirty="0">
                <a:solidFill>
                  <a:prstClr val="black"/>
                </a:solidFill>
                <a:latin typeface="Calibri" panose="020F0502020204030204" pitchFamily="34" charset="0"/>
                <a:cs typeface="Calibri" panose="020F0502020204030204" pitchFamily="34" charset="0"/>
              </a:rPr>
              <a:t>Course</a:t>
            </a:r>
            <a:r>
              <a:rPr lang="en-US" sz="2000" dirty="0">
                <a:solidFill>
                  <a:prstClr val="black"/>
                </a:solidFill>
                <a:latin typeface="Calibri" panose="020F0502020204030204" pitchFamily="34" charset="0"/>
                <a:cs typeface="Calibri" panose="020F0502020204030204" pitchFamily="34" charset="0"/>
              </a:rPr>
              <a:t> </a:t>
            </a:r>
            <a:r>
              <a:rPr lang="mr-IN" sz="2000" dirty="0">
                <a:solidFill>
                  <a:prstClr val="black"/>
                </a:solidFill>
                <a:latin typeface="Calibri" panose="020F0502020204030204" pitchFamily="34" charset="0"/>
              </a:rPr>
              <a:t>–</a:t>
            </a:r>
            <a:r>
              <a:rPr lang="en-US" sz="2000" dirty="0">
                <a:solidFill>
                  <a:prstClr val="black"/>
                </a:solidFill>
                <a:latin typeface="Calibri" panose="020F0502020204030204" pitchFamily="34" charset="0"/>
                <a:cs typeface="Calibri" panose="020F0502020204030204" pitchFamily="34" charset="0"/>
              </a:rPr>
              <a:t> online or </a:t>
            </a:r>
            <a:r>
              <a:rPr lang="en-US" sz="2000" dirty="0" smtClean="0">
                <a:solidFill>
                  <a:prstClr val="black"/>
                </a:solidFill>
                <a:latin typeface="Calibri" panose="020F0502020204030204" pitchFamily="34" charset="0"/>
                <a:cs typeface="Calibri" panose="020F0502020204030204" pitchFamily="34" charset="0"/>
              </a:rPr>
              <a:t>in-person.</a:t>
            </a:r>
            <a:endParaRPr lang="en-US" sz="2000" dirty="0">
              <a:solidFill>
                <a:prstClr val="black"/>
              </a:solidFill>
              <a:latin typeface="Calibri" panose="020F0502020204030204" pitchFamily="34" charset="0"/>
              <a:cs typeface="Calibri" panose="020F0502020204030204" pitchFamily="34" charset="0"/>
            </a:endParaRPr>
          </a:p>
          <a:p>
            <a:pPr marL="514350" indent="-514350">
              <a:spcBef>
                <a:spcPts val="600"/>
              </a:spcBef>
              <a:spcAft>
                <a:spcPts val="600"/>
              </a:spcAft>
              <a:buFont typeface="+mj-lt"/>
              <a:buAutoNum type="arabicPeriod"/>
            </a:pPr>
            <a:r>
              <a:rPr lang="en-US" sz="2000" dirty="0">
                <a:solidFill>
                  <a:prstClr val="black"/>
                </a:solidFill>
                <a:latin typeface="Calibri" panose="020F0502020204030204" pitchFamily="34" charset="0"/>
                <a:cs typeface="Calibri" panose="020F0502020204030204" pitchFamily="34" charset="0"/>
              </a:rPr>
              <a:t>Attend our </a:t>
            </a:r>
            <a:r>
              <a:rPr lang="en-US" sz="2000" b="1" dirty="0">
                <a:solidFill>
                  <a:prstClr val="black"/>
                </a:solidFill>
                <a:latin typeface="Calibri" panose="020F0502020204030204" pitchFamily="34" charset="0"/>
                <a:cs typeface="Calibri" panose="020F0502020204030204" pitchFamily="34" charset="0"/>
              </a:rPr>
              <a:t>Conference</a:t>
            </a:r>
            <a:r>
              <a:rPr lang="en-US" sz="2000" dirty="0">
                <a:solidFill>
                  <a:prstClr val="black"/>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41273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178087" cy="5143500"/>
          </a:xfrm>
          <a:prstGeom prst="rect">
            <a:avLst/>
          </a:prstGeom>
          <a:solidFill>
            <a:schemeClr val="accent4"/>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11423" y="1333838"/>
            <a:ext cx="3178087" cy="2567182"/>
          </a:xfrm>
        </p:spPr>
        <p:txBody>
          <a:bodyPr>
            <a:noAutofit/>
          </a:bodyPr>
          <a:lstStyle/>
          <a:p>
            <a:pPr algn="ctr"/>
            <a:r>
              <a:rPr lang="en-US" dirty="0" smtClean="0">
                <a:solidFill>
                  <a:srgbClr val="FFFFFF"/>
                </a:solidFill>
              </a:rPr>
              <a:t>Agenda</a:t>
            </a:r>
            <a:endParaRPr lang="en-US" dirty="0">
              <a:solidFill>
                <a:srgbClr val="FFFFFF"/>
              </a:solidFill>
            </a:endParaRP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3</a:t>
            </a:fld>
            <a:endParaRPr lang="en-US" dirty="0"/>
          </a:p>
        </p:txBody>
      </p:sp>
      <p:sp>
        <p:nvSpPr>
          <p:cNvPr id="6" name="TextBox 5"/>
          <p:cNvSpPr txBox="1"/>
          <p:nvPr/>
        </p:nvSpPr>
        <p:spPr>
          <a:xfrm>
            <a:off x="3443966" y="350125"/>
            <a:ext cx="5370436" cy="4524315"/>
          </a:xfrm>
          <a:prstGeom prst="rect">
            <a:avLst/>
          </a:prstGeom>
          <a:noFill/>
        </p:spPr>
        <p:txBody>
          <a:bodyPr wrap="square" rtlCol="0">
            <a:spAutoFit/>
          </a:bodyPr>
          <a:lstStyle/>
          <a:p>
            <a:endParaRPr lang="en-US" sz="2400" dirty="0"/>
          </a:p>
          <a:p>
            <a:pPr marL="457200" indent="-457200">
              <a:buFont typeface="+mj-lt"/>
              <a:buAutoNum type="arabicPeriod"/>
            </a:pPr>
            <a:r>
              <a:rPr lang="en-US" sz="2400" b="1" dirty="0"/>
              <a:t>Can I Get Your Number</a:t>
            </a:r>
            <a:r>
              <a:rPr lang="en-US" sz="2400" b="1" dirty="0" smtClean="0"/>
              <a:t>?</a:t>
            </a:r>
            <a:r>
              <a:rPr lang="en-US" sz="2400" b="1" dirty="0"/>
              <a:t> </a:t>
            </a:r>
            <a:r>
              <a:rPr lang="en-US" sz="2400" b="1" dirty="0" smtClean="0"/>
              <a:t>             </a:t>
            </a:r>
            <a:r>
              <a:rPr lang="en-US" sz="2000" dirty="0" smtClean="0"/>
              <a:t>Context </a:t>
            </a:r>
            <a:r>
              <a:rPr lang="en-US" sz="2000" dirty="0"/>
              <a:t>for Partnership</a:t>
            </a:r>
          </a:p>
          <a:p>
            <a:pPr marL="457200" indent="-457200">
              <a:buFont typeface="+mj-lt"/>
              <a:buAutoNum type="arabicPeriod"/>
            </a:pPr>
            <a:endParaRPr lang="en-US" sz="2000" b="1" dirty="0" smtClean="0"/>
          </a:p>
          <a:p>
            <a:pPr marL="457200" indent="-457200">
              <a:buFont typeface="+mj-lt"/>
              <a:buAutoNum type="arabicPeriod"/>
            </a:pPr>
            <a:r>
              <a:rPr lang="en-US" sz="2400" b="1" dirty="0" smtClean="0"/>
              <a:t>Non-Profit “Speed Dating”              </a:t>
            </a:r>
            <a:r>
              <a:rPr lang="en-US" sz="2000" dirty="0" smtClean="0"/>
              <a:t>Getting to know a NPO through their 990 Form</a:t>
            </a:r>
          </a:p>
          <a:p>
            <a:pPr marL="457200" indent="-457200">
              <a:buFont typeface="+mj-lt"/>
              <a:buAutoNum type="arabicPeriod"/>
            </a:pPr>
            <a:endParaRPr lang="en-US" sz="2000" dirty="0" smtClean="0"/>
          </a:p>
          <a:p>
            <a:pPr marL="457200" indent="-457200">
              <a:buFont typeface="+mj-lt"/>
              <a:buAutoNum type="arabicPeriod"/>
            </a:pPr>
            <a:r>
              <a:rPr lang="en-US" sz="2400" b="1" dirty="0" smtClean="0"/>
              <a:t>“Breaking Up” with your Non-Profit Partner                                                  </a:t>
            </a:r>
            <a:r>
              <a:rPr lang="en-US" sz="2000" dirty="0" smtClean="0"/>
              <a:t>Exit Strategies</a:t>
            </a:r>
          </a:p>
          <a:p>
            <a:pPr marL="342900" indent="-342900">
              <a:buAutoNum type="arabicPeriod"/>
            </a:pPr>
            <a:endParaRPr lang="en-US" sz="2400" dirty="0"/>
          </a:p>
          <a:p>
            <a:pPr marL="342900" indent="-342900">
              <a:buAutoNum type="arabicPeriod"/>
            </a:pPr>
            <a:endParaRPr lang="en-US" sz="2400" dirty="0"/>
          </a:p>
        </p:txBody>
      </p:sp>
    </p:spTree>
    <p:extLst>
      <p:ext uri="{BB962C8B-B14F-4D97-AF65-F5344CB8AC3E}">
        <p14:creationId xmlns:p14="http://schemas.microsoft.com/office/powerpoint/2010/main" val="38250526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B010C24-E88D-C741-A9DD-BB4B042A0AD1}" type="slidenum">
              <a:rPr lang="en-US" smtClean="0"/>
              <a:pPr>
                <a:defRPr/>
              </a:pPr>
              <a:t>4</a:t>
            </a:fld>
            <a:endParaRPr lang="en-US" dirty="0"/>
          </a:p>
        </p:txBody>
      </p:sp>
      <p:grpSp>
        <p:nvGrpSpPr>
          <p:cNvPr id="5" name="Group 4"/>
          <p:cNvGrpSpPr/>
          <p:nvPr/>
        </p:nvGrpSpPr>
        <p:grpSpPr>
          <a:xfrm>
            <a:off x="5529379" y="0"/>
            <a:ext cx="3440118" cy="5202131"/>
            <a:chOff x="6812628" y="76200"/>
            <a:chExt cx="2156867" cy="4435336"/>
          </a:xfrm>
        </p:grpSpPr>
        <p:pic>
          <p:nvPicPr>
            <p:cNvPr id="6" name="Picture 5" descr="Image result for tinder"/>
            <p:cNvPicPr>
              <a:picLocks noChangeAspect="1" noChangeArrowheads="1"/>
            </p:cNvPicPr>
            <p:nvPr/>
          </p:nvPicPr>
          <p:blipFill rotWithShape="1">
            <a:blip r:embed="rId2">
              <a:extLst>
                <a:ext uri="{28A0092B-C50C-407E-A947-70E740481C1C}">
                  <a14:useLocalDpi xmlns:a14="http://schemas.microsoft.com/office/drawing/2010/main" val="0"/>
                </a:ext>
              </a:extLst>
            </a:blip>
            <a:srcRect l="52186" t="2535" r="28057" b="23879"/>
            <a:stretch/>
          </p:blipFill>
          <p:spPr bwMode="auto">
            <a:xfrm>
              <a:off x="6812628" y="76200"/>
              <a:ext cx="2156867" cy="443533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Image result for international rescue committee"/>
            <p:cNvPicPr>
              <a:picLocks noChangeAspect="1" noChangeArrowheads="1"/>
            </p:cNvPicPr>
            <p:nvPr/>
          </p:nvPicPr>
          <p:blipFill rotWithShape="1">
            <a:blip r:embed="rId3">
              <a:extLst>
                <a:ext uri="{28A0092B-C50C-407E-A947-70E740481C1C}">
                  <a14:useLocalDpi xmlns:a14="http://schemas.microsoft.com/office/drawing/2010/main" val="0"/>
                </a:ext>
              </a:extLst>
            </a:blip>
            <a:srcRect l="38632" t="256" r="8250" b="828"/>
            <a:stretch/>
          </p:blipFill>
          <p:spPr bwMode="auto">
            <a:xfrm>
              <a:off x="6980153" y="597934"/>
              <a:ext cx="1842760" cy="193022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6" descr="Image result for international rescue committee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086" y="651732"/>
              <a:ext cx="374917" cy="49910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052614" y="2538787"/>
              <a:ext cx="1708614" cy="98059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tlCol="0" anchor="t"/>
            <a:lstStyle/>
            <a:p>
              <a:r>
                <a:rPr lang="en-US" sz="700" b="1" dirty="0" smtClean="0">
                  <a:solidFill>
                    <a:schemeClr val="tx1">
                      <a:lumMod val="75000"/>
                      <a:lumOff val="25000"/>
                    </a:schemeClr>
                  </a:solidFill>
                  <a:latin typeface="Gadugi" panose="020B0502040204020203" pitchFamily="34" charset="0"/>
                </a:rPr>
                <a:t>International Rescue Committee</a:t>
              </a:r>
            </a:p>
            <a:p>
              <a:r>
                <a:rPr lang="en-US" sz="700" dirty="0" smtClean="0">
                  <a:solidFill>
                    <a:schemeClr val="bg1">
                      <a:lumMod val="50000"/>
                    </a:schemeClr>
                  </a:solidFill>
                  <a:latin typeface="Gadugi" panose="020B0502040204020203" pitchFamily="34" charset="0"/>
                </a:rPr>
                <a:t>2 miles away</a:t>
              </a:r>
            </a:p>
            <a:p>
              <a:endParaRPr lang="en-US" sz="700" dirty="0">
                <a:solidFill>
                  <a:schemeClr val="bg1">
                    <a:lumMod val="50000"/>
                  </a:schemeClr>
                </a:solidFill>
                <a:latin typeface="Gadugi" panose="020B0502040204020203" pitchFamily="34" charset="0"/>
              </a:endParaRPr>
            </a:p>
            <a:p>
              <a:r>
                <a:rPr lang="en-US" sz="700" dirty="0" smtClean="0">
                  <a:solidFill>
                    <a:schemeClr val="bg1">
                      <a:lumMod val="50000"/>
                    </a:schemeClr>
                  </a:solidFill>
                  <a:latin typeface="Gadugi" panose="020B0502040204020203" pitchFamily="34" charset="0"/>
                </a:rPr>
                <a:t>The </a:t>
              </a:r>
              <a:r>
                <a:rPr lang="en-US" sz="700" dirty="0">
                  <a:solidFill>
                    <a:schemeClr val="bg1">
                      <a:lumMod val="50000"/>
                    </a:schemeClr>
                  </a:solidFill>
                  <a:latin typeface="Gadugi" panose="020B0502040204020203" pitchFamily="34" charset="0"/>
                </a:rPr>
                <a:t>International Rescue Committee responds to the world’s worst humanitarian crises and helps people whose lives and livelihoods are shattered by conflict and disaster to survive, recover, and gain control of their future.</a:t>
              </a:r>
            </a:p>
            <a:p>
              <a:endParaRPr lang="en-US" sz="700" b="1" dirty="0" smtClean="0">
                <a:solidFill>
                  <a:schemeClr val="bg1">
                    <a:lumMod val="50000"/>
                  </a:schemeClr>
                </a:solidFill>
                <a:latin typeface="Gadugi" panose="020B0502040204020203" pitchFamily="34" charset="0"/>
              </a:endParaRPr>
            </a:p>
            <a:p>
              <a:endParaRPr lang="en-US" sz="700" b="1" dirty="0">
                <a:solidFill>
                  <a:schemeClr val="tx1">
                    <a:lumMod val="75000"/>
                    <a:lumOff val="25000"/>
                  </a:schemeClr>
                </a:solidFill>
                <a:latin typeface="Gadugi" panose="020B0502040204020203" pitchFamily="34" charset="0"/>
              </a:endParaRPr>
            </a:p>
            <a:p>
              <a:endParaRPr lang="en-US" sz="700" b="1" dirty="0">
                <a:solidFill>
                  <a:schemeClr val="tx1">
                    <a:lumMod val="75000"/>
                    <a:lumOff val="25000"/>
                  </a:schemeClr>
                </a:solidFill>
                <a:latin typeface="Gadugi" panose="020B0502040204020203" pitchFamily="34" charset="0"/>
              </a:endParaRPr>
            </a:p>
          </p:txBody>
        </p:sp>
        <p:sp>
          <p:nvSpPr>
            <p:cNvPr id="10" name="Rectangle 9"/>
            <p:cNvSpPr/>
            <p:nvPr/>
          </p:nvSpPr>
          <p:spPr>
            <a:xfrm>
              <a:off x="8385882" y="3577853"/>
              <a:ext cx="338132" cy="3030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0" rtlCol="0" anchor="t"/>
            <a:lstStyle/>
            <a:p>
              <a:endParaRPr lang="en-US" sz="700" b="1" dirty="0">
                <a:solidFill>
                  <a:schemeClr val="tx1">
                    <a:lumMod val="75000"/>
                    <a:lumOff val="25000"/>
                  </a:schemeClr>
                </a:solidFill>
                <a:latin typeface="Gadugi" panose="020B0502040204020203" pitchFamily="34" charset="0"/>
              </a:endParaRPr>
            </a:p>
          </p:txBody>
        </p:sp>
      </p:grpSp>
      <p:sp>
        <p:nvSpPr>
          <p:cNvPr id="2" name="Rectangle 1"/>
          <p:cNvSpPr/>
          <p:nvPr/>
        </p:nvSpPr>
        <p:spPr>
          <a:xfrm>
            <a:off x="243754" y="2045904"/>
            <a:ext cx="5157332" cy="954107"/>
          </a:xfrm>
          <a:prstGeom prst="rect">
            <a:avLst/>
          </a:prstGeom>
        </p:spPr>
        <p:txBody>
          <a:bodyPr wrap="square">
            <a:spAutoFit/>
          </a:bodyPr>
          <a:lstStyle/>
          <a:p>
            <a:pPr marL="514350" indent="-514350">
              <a:buFont typeface="+mj-lt"/>
              <a:buAutoNum type="arabicPeriod"/>
            </a:pPr>
            <a:r>
              <a:rPr lang="en-US" sz="2800" b="1" dirty="0" smtClean="0"/>
              <a:t>Can I Get Your Number?              </a:t>
            </a:r>
            <a:r>
              <a:rPr lang="en-US" sz="2800" dirty="0" smtClean="0"/>
              <a:t>Context </a:t>
            </a:r>
            <a:r>
              <a:rPr lang="en-US" sz="2800" dirty="0"/>
              <a:t>for Partnership</a:t>
            </a:r>
          </a:p>
        </p:txBody>
      </p:sp>
    </p:spTree>
    <p:extLst>
      <p:ext uri="{BB962C8B-B14F-4D97-AF65-F5344CB8AC3E}">
        <p14:creationId xmlns:p14="http://schemas.microsoft.com/office/powerpoint/2010/main" val="1612247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Drivers for Partnerships</a:t>
            </a:r>
            <a:endParaRPr lang="en-US" dirty="0"/>
          </a:p>
        </p:txBody>
      </p:sp>
      <p:pic>
        <p:nvPicPr>
          <p:cNvPr id="4" name="Content Placeholder 9"/>
          <p:cNvPicPr>
            <a:picLocks/>
          </p:cNvPicPr>
          <p:nvPr/>
        </p:nvPicPr>
        <p:blipFill rotWithShape="1">
          <a:blip r:embed="rId3">
            <a:extLst>
              <a:ext uri="{28A0092B-C50C-407E-A947-70E740481C1C}">
                <a14:useLocalDpi xmlns:a14="http://schemas.microsoft.com/office/drawing/2010/main" val="0"/>
              </a:ext>
            </a:extLst>
          </a:blip>
          <a:srcRect l="5165" t="18977" r="6802" b="5865"/>
          <a:stretch/>
        </p:blipFill>
        <p:spPr>
          <a:xfrm>
            <a:off x="3088354" y="982689"/>
            <a:ext cx="5991685" cy="4072334"/>
          </a:xfrm>
          <a:prstGeom prst="rect">
            <a:avLst/>
          </a:prstGeom>
          <a:ln w="38100">
            <a:solidFill>
              <a:schemeClr val="tx1"/>
            </a:solidFill>
          </a:ln>
        </p:spPr>
      </p:pic>
      <p:sp>
        <p:nvSpPr>
          <p:cNvPr id="9" name="TextBox 4"/>
          <p:cNvSpPr txBox="1">
            <a:spLocks noChangeArrowheads="1"/>
          </p:cNvSpPr>
          <p:nvPr/>
        </p:nvSpPr>
        <p:spPr bwMode="auto">
          <a:xfrm>
            <a:off x="457200" y="4567824"/>
            <a:ext cx="2321169"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120000"/>
              </a:lnSpc>
              <a:spcBef>
                <a:spcPct val="30000"/>
              </a:spcBef>
              <a:buFont typeface="Times" pitchFamily="-103" charset="0"/>
              <a:buChar char="•"/>
              <a:defRPr sz="2400">
                <a:solidFill>
                  <a:schemeClr val="tx1"/>
                </a:solidFill>
                <a:latin typeface="Cambria" pitchFamily="-103" charset="0"/>
                <a:ea typeface="ＭＳ Ｐゴシック" pitchFamily="-103" charset="-128"/>
                <a:cs typeface="Cambria" pitchFamily="-103" charset="0"/>
              </a:defRPr>
            </a:lvl1pPr>
            <a:lvl2pPr marL="742950" indent="-285750" eaLnBrk="0" hangingPunct="0">
              <a:lnSpc>
                <a:spcPct val="120000"/>
              </a:lnSpc>
              <a:spcBef>
                <a:spcPct val="30000"/>
              </a:spcBef>
              <a:buFont typeface="Times" pitchFamily="-103" charset="0"/>
              <a:buChar char="•"/>
              <a:defRPr sz="2000">
                <a:solidFill>
                  <a:schemeClr val="tx1"/>
                </a:solidFill>
                <a:latin typeface="Cambria" pitchFamily="-103" charset="0"/>
                <a:ea typeface="ＭＳ Ｐゴシック" pitchFamily="-103" charset="-128"/>
                <a:cs typeface="Cambria" pitchFamily="-103" charset="0"/>
              </a:defRPr>
            </a:lvl2pPr>
            <a:lvl3pPr marL="1143000" indent="-228600" eaLnBrk="0" hangingPunct="0">
              <a:lnSpc>
                <a:spcPct val="120000"/>
              </a:lnSpc>
              <a:spcBef>
                <a:spcPct val="30000"/>
              </a:spcBef>
              <a:buFont typeface="Times" pitchFamily="-103" charset="0"/>
              <a:buChar char="•"/>
              <a:defRPr>
                <a:solidFill>
                  <a:schemeClr val="tx1"/>
                </a:solidFill>
                <a:latin typeface="Cambria" pitchFamily="-103" charset="0"/>
                <a:ea typeface="ＭＳ Ｐゴシック" pitchFamily="-103" charset="-128"/>
                <a:cs typeface="Cambria" pitchFamily="-103" charset="0"/>
              </a:defRPr>
            </a:lvl3pPr>
            <a:lvl4pPr marL="1600200" indent="-228600" eaLnBrk="0" hangingPunct="0">
              <a:lnSpc>
                <a:spcPct val="120000"/>
              </a:lnSpc>
              <a:spcBef>
                <a:spcPct val="30000"/>
              </a:spcBef>
              <a:buFont typeface="Times" pitchFamily="-103" charset="0"/>
              <a:buChar char="•"/>
              <a:defRPr sz="1600">
                <a:solidFill>
                  <a:schemeClr val="tx1"/>
                </a:solidFill>
                <a:latin typeface="Cambria" pitchFamily="-103" charset="0"/>
                <a:ea typeface="ＭＳ Ｐゴシック" pitchFamily="-103" charset="-128"/>
                <a:cs typeface="Cambria" pitchFamily="-103" charset="0"/>
              </a:defRPr>
            </a:lvl4pPr>
            <a:lvl5pPr marL="2057400" indent="-228600" eaLnBrk="0" hangingPunct="0">
              <a:lnSpc>
                <a:spcPct val="120000"/>
              </a:lnSpc>
              <a:spcBef>
                <a:spcPct val="30000"/>
              </a:spcBef>
              <a:buFont typeface="Times" pitchFamily="-103" charset="0"/>
              <a:buChar char="•"/>
              <a:defRPr sz="1400">
                <a:solidFill>
                  <a:schemeClr val="tx1"/>
                </a:solidFill>
                <a:latin typeface="Cambria" pitchFamily="-103" charset="0"/>
                <a:ea typeface="ＭＳ Ｐゴシック" pitchFamily="-103" charset="-128"/>
                <a:cs typeface="Cambria" pitchFamily="-103" charset="0"/>
              </a:defRPr>
            </a:lvl5pPr>
            <a:lvl6pPr marL="2514600" indent="-228600" defTabSz="457200" eaLnBrk="0" fontAlgn="base" hangingPunct="0">
              <a:lnSpc>
                <a:spcPct val="120000"/>
              </a:lnSpc>
              <a:spcBef>
                <a:spcPct val="30000"/>
              </a:spcBef>
              <a:spcAft>
                <a:spcPct val="0"/>
              </a:spcAft>
              <a:buFont typeface="Times" pitchFamily="-103" charset="0"/>
              <a:buChar char="•"/>
              <a:defRPr sz="1400">
                <a:solidFill>
                  <a:schemeClr val="tx1"/>
                </a:solidFill>
                <a:latin typeface="Cambria" pitchFamily="-103" charset="0"/>
                <a:ea typeface="ＭＳ Ｐゴシック" pitchFamily="-103" charset="-128"/>
                <a:cs typeface="Cambria" pitchFamily="-103" charset="0"/>
              </a:defRPr>
            </a:lvl6pPr>
            <a:lvl7pPr marL="2971800" indent="-228600" defTabSz="457200" eaLnBrk="0" fontAlgn="base" hangingPunct="0">
              <a:lnSpc>
                <a:spcPct val="120000"/>
              </a:lnSpc>
              <a:spcBef>
                <a:spcPct val="30000"/>
              </a:spcBef>
              <a:spcAft>
                <a:spcPct val="0"/>
              </a:spcAft>
              <a:buFont typeface="Times" pitchFamily="-103" charset="0"/>
              <a:buChar char="•"/>
              <a:defRPr sz="1400">
                <a:solidFill>
                  <a:schemeClr val="tx1"/>
                </a:solidFill>
                <a:latin typeface="Cambria" pitchFamily="-103" charset="0"/>
                <a:ea typeface="ＭＳ Ｐゴシック" pitchFamily="-103" charset="-128"/>
                <a:cs typeface="Cambria" pitchFamily="-103" charset="0"/>
              </a:defRPr>
            </a:lvl7pPr>
            <a:lvl8pPr marL="3429000" indent="-228600" defTabSz="457200" eaLnBrk="0" fontAlgn="base" hangingPunct="0">
              <a:lnSpc>
                <a:spcPct val="120000"/>
              </a:lnSpc>
              <a:spcBef>
                <a:spcPct val="30000"/>
              </a:spcBef>
              <a:spcAft>
                <a:spcPct val="0"/>
              </a:spcAft>
              <a:buFont typeface="Times" pitchFamily="-103" charset="0"/>
              <a:buChar char="•"/>
              <a:defRPr sz="1400">
                <a:solidFill>
                  <a:schemeClr val="tx1"/>
                </a:solidFill>
                <a:latin typeface="Cambria" pitchFamily="-103" charset="0"/>
                <a:ea typeface="ＭＳ Ｐゴシック" pitchFamily="-103" charset="-128"/>
                <a:cs typeface="Cambria" pitchFamily="-103" charset="0"/>
              </a:defRPr>
            </a:lvl8pPr>
            <a:lvl9pPr marL="3886200" indent="-228600" defTabSz="457200" eaLnBrk="0" fontAlgn="base" hangingPunct="0">
              <a:lnSpc>
                <a:spcPct val="120000"/>
              </a:lnSpc>
              <a:spcBef>
                <a:spcPct val="30000"/>
              </a:spcBef>
              <a:spcAft>
                <a:spcPct val="0"/>
              </a:spcAft>
              <a:buFont typeface="Times" pitchFamily="-103" charset="0"/>
              <a:buChar char="•"/>
              <a:defRPr sz="1400">
                <a:solidFill>
                  <a:schemeClr val="tx1"/>
                </a:solidFill>
                <a:latin typeface="Cambria" pitchFamily="-103" charset="0"/>
                <a:ea typeface="ＭＳ Ｐゴシック" pitchFamily="-103" charset="-128"/>
                <a:cs typeface="Cambria" pitchFamily="-103" charset="0"/>
              </a:defRPr>
            </a:lvl9pPr>
          </a:lstStyle>
          <a:p>
            <a:pPr defTabSz="457200" eaLnBrk="1" hangingPunct="1">
              <a:lnSpc>
                <a:spcPct val="100000"/>
              </a:lnSpc>
              <a:spcBef>
                <a:spcPct val="0"/>
              </a:spcBef>
              <a:buFontTx/>
              <a:buNone/>
            </a:pPr>
            <a:r>
              <a:rPr lang="en-US" altLang="en-US" sz="800" dirty="0">
                <a:solidFill>
                  <a:prstClr val="black"/>
                </a:solidFill>
                <a:latin typeface="+mn-lt"/>
              </a:rPr>
              <a:t>Source: </a:t>
            </a:r>
            <a:r>
              <a:rPr lang="en-US" sz="800" dirty="0">
                <a:solidFill>
                  <a:prstClr val="black"/>
                </a:solidFill>
                <a:latin typeface="+mn-lt"/>
              </a:rPr>
              <a:t>2016 Report of the Factors Influencing the importance of Corporate-NGO partnerships </a:t>
            </a:r>
            <a:endParaRPr lang="en-US" altLang="en-US" sz="800" dirty="0">
              <a:solidFill>
                <a:prstClr val="black"/>
              </a:solidFill>
              <a:latin typeface="+mn-lt"/>
            </a:endParaRPr>
          </a:p>
        </p:txBody>
      </p:sp>
      <p:sp>
        <p:nvSpPr>
          <p:cNvPr id="3" name="TextBox 2"/>
          <p:cNvSpPr txBox="1"/>
          <p:nvPr/>
        </p:nvSpPr>
        <p:spPr>
          <a:xfrm>
            <a:off x="374964" y="1248573"/>
            <a:ext cx="2713390" cy="3016211"/>
          </a:xfrm>
          <a:prstGeom prst="rect">
            <a:avLst/>
          </a:prstGeom>
          <a:noFill/>
        </p:spPr>
        <p:txBody>
          <a:bodyPr wrap="square" rtlCol="0">
            <a:spAutoFit/>
          </a:bodyPr>
          <a:lstStyle/>
          <a:p>
            <a:r>
              <a:rPr lang="en-US" sz="2000" b="1" i="1" u="sng" dirty="0" smtClean="0">
                <a:solidFill>
                  <a:schemeClr val="accent4"/>
                </a:solidFill>
              </a:rPr>
              <a:t>Top Drivers for Corporations</a:t>
            </a:r>
          </a:p>
          <a:p>
            <a:endParaRPr lang="en-US" i="1" dirty="0" smtClean="0"/>
          </a:p>
          <a:p>
            <a:pPr marL="342900" indent="-342900">
              <a:buAutoNum type="arabicPeriod"/>
            </a:pPr>
            <a:r>
              <a:rPr lang="en-US" i="1" dirty="0" smtClean="0"/>
              <a:t>Different Assets</a:t>
            </a:r>
          </a:p>
          <a:p>
            <a:endParaRPr lang="en-US" sz="1200" i="1" dirty="0" smtClean="0"/>
          </a:p>
          <a:p>
            <a:pPr marL="342900" indent="-342900">
              <a:buAutoNum type="arabicPeriod"/>
            </a:pPr>
            <a:r>
              <a:rPr lang="en-US" i="1" dirty="0" smtClean="0"/>
              <a:t>Demonstrate Commitment to Community</a:t>
            </a:r>
          </a:p>
          <a:p>
            <a:pPr marL="342900" indent="-342900">
              <a:buAutoNum type="arabicPeriod"/>
            </a:pPr>
            <a:endParaRPr lang="en-US" sz="1200" i="1" dirty="0" smtClean="0"/>
          </a:p>
          <a:p>
            <a:pPr marL="342900" indent="-342900">
              <a:buAutoNum type="arabicPeriod"/>
            </a:pPr>
            <a:r>
              <a:rPr lang="en-US" i="1" dirty="0" smtClean="0"/>
              <a:t>Brand Reputation     &amp; Credibility</a:t>
            </a:r>
          </a:p>
        </p:txBody>
      </p:sp>
    </p:spTree>
    <p:extLst>
      <p:ext uri="{BB962C8B-B14F-4D97-AF65-F5344CB8AC3E}">
        <p14:creationId xmlns:p14="http://schemas.microsoft.com/office/powerpoint/2010/main" val="1815052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640029" cy="5143500"/>
          </a:xfrm>
          <a:prstGeom prst="rect">
            <a:avLst/>
          </a:prstGeom>
          <a:solidFill>
            <a:schemeClr val="accent5"/>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8" descr="nick-hillier-339049-unsplash.jpg"/>
          <p:cNvPicPr>
            <a:picLocks noChangeAspect="1"/>
          </p:cNvPicPr>
          <p:nvPr/>
        </p:nvPicPr>
        <p:blipFill rotWithShape="1">
          <a:blip r:embed="rId2">
            <a:alphaModFix/>
            <a:extLst>
              <a:ext uri="{28A0092B-C50C-407E-A947-70E740481C1C}">
                <a14:useLocalDpi xmlns:a14="http://schemas.microsoft.com/office/drawing/2010/main" val="0"/>
              </a:ext>
            </a:extLst>
          </a:blip>
          <a:srcRect l="18362" t="1057" r="9300" b="416"/>
          <a:stretch/>
        </p:blipFill>
        <p:spPr>
          <a:xfrm>
            <a:off x="3638618" y="0"/>
            <a:ext cx="5505382" cy="5155518"/>
          </a:xfrm>
          <a:prstGeom prst="rect">
            <a:avLst/>
          </a:prstGeom>
          <a:ln w="38100" cmpd="sng">
            <a:noFill/>
          </a:ln>
        </p:spPr>
      </p:pic>
      <p:sp>
        <p:nvSpPr>
          <p:cNvPr id="2" name="Title 1"/>
          <p:cNvSpPr>
            <a:spLocks noGrp="1"/>
          </p:cNvSpPr>
          <p:nvPr>
            <p:ph type="title"/>
          </p:nvPr>
        </p:nvSpPr>
        <p:spPr>
          <a:xfrm>
            <a:off x="210154" y="1333838"/>
            <a:ext cx="3298810" cy="2567182"/>
          </a:xfrm>
        </p:spPr>
        <p:txBody>
          <a:bodyPr>
            <a:noAutofit/>
          </a:bodyPr>
          <a:lstStyle/>
          <a:p>
            <a:pPr algn="ctr"/>
            <a:r>
              <a:rPr lang="en-US" dirty="0" smtClean="0">
                <a:solidFill>
                  <a:srgbClr val="FFFFFF"/>
                </a:solidFill>
              </a:rPr>
              <a:t>% of total contribution to NPOs by companies</a:t>
            </a:r>
            <a:endParaRPr lang="en-US" dirty="0">
              <a:solidFill>
                <a:srgbClr val="FFFFFF"/>
              </a:solidFill>
            </a:endParaRP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6</a:t>
            </a:fld>
            <a:endParaRPr lang="en-US" dirty="0"/>
          </a:p>
        </p:txBody>
      </p:sp>
      <p:sp>
        <p:nvSpPr>
          <p:cNvPr id="7" name="TextBox 6"/>
          <p:cNvSpPr txBox="1"/>
          <p:nvPr/>
        </p:nvSpPr>
        <p:spPr>
          <a:xfrm>
            <a:off x="3892425" y="1674747"/>
            <a:ext cx="5025430" cy="1938992"/>
          </a:xfrm>
          <a:prstGeom prst="rect">
            <a:avLst/>
          </a:prstGeom>
          <a:solidFill>
            <a:srgbClr val="8C2332"/>
          </a:solidFill>
        </p:spPr>
        <p:txBody>
          <a:bodyPr wrap="square" rtlCol="0">
            <a:spAutoFit/>
          </a:bodyPr>
          <a:lstStyle/>
          <a:p>
            <a:pPr algn="ctr"/>
            <a:r>
              <a:rPr lang="en-US" sz="12000" dirty="0" smtClean="0">
                <a:solidFill>
                  <a:schemeClr val="bg1"/>
                </a:solidFill>
              </a:rPr>
              <a:t>5%</a:t>
            </a:r>
            <a:endParaRPr lang="en-US" sz="12000" dirty="0">
              <a:solidFill>
                <a:schemeClr val="bg1"/>
              </a:solidFill>
            </a:endParaRPr>
          </a:p>
        </p:txBody>
      </p:sp>
      <p:sp>
        <p:nvSpPr>
          <p:cNvPr id="10" name="TextBox 9"/>
          <p:cNvSpPr txBox="1"/>
          <p:nvPr/>
        </p:nvSpPr>
        <p:spPr>
          <a:xfrm>
            <a:off x="667012" y="4780906"/>
            <a:ext cx="2841952" cy="215444"/>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
                <a:srgbClr val="A5B93D"/>
              </a:buClr>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ＭＳ Ｐゴシック" charset="0"/>
              </a:rPr>
              <a:t>Source: Giving USA Foundation, Giving USA </a:t>
            </a:r>
            <a:r>
              <a:rPr kumimoji="0" lang="en-US" sz="800" b="0" i="0" u="none" strike="noStrike" kern="1200" cap="none" spc="0" normalizeH="0" baseline="0" noProof="0" dirty="0" smtClean="0">
                <a:ln>
                  <a:noFill/>
                </a:ln>
                <a:solidFill>
                  <a:prstClr val="black"/>
                </a:solidFill>
                <a:effectLst/>
                <a:uLnTx/>
                <a:uFillTx/>
                <a:latin typeface="Arial" charset="0"/>
                <a:ea typeface="ＭＳ Ｐゴシック" charset="0"/>
              </a:rPr>
              <a:t>2017</a:t>
            </a:r>
            <a:endParaRPr kumimoji="0" lang="en-US" sz="8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878675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640029" cy="5143500"/>
          </a:xfrm>
          <a:prstGeom prst="rect">
            <a:avLst/>
          </a:prstGeom>
          <a:solidFill>
            <a:schemeClr val="accent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8" descr="nick-hillier-339049-unsplash.jpg"/>
          <p:cNvPicPr>
            <a:picLocks noChangeAspect="1"/>
          </p:cNvPicPr>
          <p:nvPr/>
        </p:nvPicPr>
        <p:blipFill rotWithShape="1">
          <a:blip r:embed="rId3">
            <a:alphaModFix/>
            <a:extLst>
              <a:ext uri="{28A0092B-C50C-407E-A947-70E740481C1C}">
                <a14:useLocalDpi xmlns:a14="http://schemas.microsoft.com/office/drawing/2010/main" val="0"/>
              </a:ext>
            </a:extLst>
          </a:blip>
          <a:srcRect l="18362" t="1057" r="9300" b="416"/>
          <a:stretch/>
        </p:blipFill>
        <p:spPr>
          <a:xfrm>
            <a:off x="3638618" y="0"/>
            <a:ext cx="5505382" cy="5155518"/>
          </a:xfrm>
          <a:prstGeom prst="rect">
            <a:avLst/>
          </a:prstGeom>
          <a:ln w="38100" cmpd="sng">
            <a:noFill/>
          </a:ln>
        </p:spPr>
      </p:pic>
      <p:sp>
        <p:nvSpPr>
          <p:cNvPr id="2" name="Title 1"/>
          <p:cNvSpPr>
            <a:spLocks noGrp="1"/>
          </p:cNvSpPr>
          <p:nvPr>
            <p:ph type="title"/>
          </p:nvPr>
        </p:nvSpPr>
        <p:spPr>
          <a:xfrm>
            <a:off x="210154" y="1333838"/>
            <a:ext cx="3298810" cy="2567182"/>
          </a:xfrm>
        </p:spPr>
        <p:txBody>
          <a:bodyPr>
            <a:noAutofit/>
          </a:bodyPr>
          <a:lstStyle/>
          <a:p>
            <a:pPr algn="ctr"/>
            <a:r>
              <a:rPr lang="en-US" dirty="0" smtClean="0">
                <a:solidFill>
                  <a:srgbClr val="FFFFFF"/>
                </a:solidFill>
              </a:rPr>
              <a:t>% </a:t>
            </a:r>
            <a:r>
              <a:rPr lang="en-US" dirty="0">
                <a:solidFill>
                  <a:srgbClr val="FFFFFF"/>
                </a:solidFill>
              </a:rPr>
              <a:t>of nonprofits </a:t>
            </a:r>
            <a:r>
              <a:rPr lang="en-US" dirty="0" smtClean="0">
                <a:solidFill>
                  <a:srgbClr val="FFFFFF"/>
                </a:solidFill>
              </a:rPr>
              <a:t>who could </a:t>
            </a:r>
            <a:r>
              <a:rPr lang="en-US" dirty="0">
                <a:solidFill>
                  <a:srgbClr val="FFFFFF"/>
                </a:solidFill>
              </a:rPr>
              <a:t>not meet demand for their </a:t>
            </a:r>
            <a:r>
              <a:rPr lang="en-US" dirty="0" smtClean="0">
                <a:solidFill>
                  <a:srgbClr val="FFFFFF"/>
                </a:solidFill>
              </a:rPr>
              <a:t>services </a:t>
            </a:r>
            <a:endParaRPr lang="en-US" dirty="0">
              <a:solidFill>
                <a:srgbClr val="FFFFFF"/>
              </a:solidFill>
            </a:endParaRP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7</a:t>
            </a:fld>
            <a:endParaRPr lang="en-US" dirty="0"/>
          </a:p>
        </p:txBody>
      </p:sp>
      <p:sp>
        <p:nvSpPr>
          <p:cNvPr id="7" name="TextBox 6"/>
          <p:cNvSpPr txBox="1"/>
          <p:nvPr/>
        </p:nvSpPr>
        <p:spPr>
          <a:xfrm>
            <a:off x="3892425" y="1674747"/>
            <a:ext cx="5025430" cy="1938992"/>
          </a:xfrm>
          <a:prstGeom prst="rect">
            <a:avLst/>
          </a:prstGeom>
          <a:solidFill>
            <a:srgbClr val="5E7C8A"/>
          </a:solidFill>
          <a:ln>
            <a:solidFill>
              <a:schemeClr val="accent1"/>
            </a:solidFill>
          </a:ln>
        </p:spPr>
        <p:txBody>
          <a:bodyPr wrap="square" rtlCol="0">
            <a:spAutoFit/>
          </a:bodyPr>
          <a:lstStyle/>
          <a:p>
            <a:pPr algn="ctr"/>
            <a:r>
              <a:rPr lang="en-US" sz="12000" dirty="0" smtClean="0">
                <a:solidFill>
                  <a:schemeClr val="bg1"/>
                </a:solidFill>
              </a:rPr>
              <a:t>52%</a:t>
            </a:r>
            <a:endParaRPr lang="en-US" sz="12000" dirty="0">
              <a:solidFill>
                <a:schemeClr val="bg1"/>
              </a:solidFill>
            </a:endParaRPr>
          </a:p>
        </p:txBody>
      </p:sp>
      <p:sp>
        <p:nvSpPr>
          <p:cNvPr id="10" name="TextBox 9"/>
          <p:cNvSpPr txBox="1"/>
          <p:nvPr/>
        </p:nvSpPr>
        <p:spPr>
          <a:xfrm>
            <a:off x="667012" y="4737100"/>
            <a:ext cx="2841952" cy="338554"/>
          </a:xfrm>
          <a:prstGeom prst="rect">
            <a:avLst/>
          </a:prstGeom>
          <a:noFill/>
        </p:spPr>
        <p:txBody>
          <a:bodyPr wrap="square" rtlCol="0">
            <a:spAutoFit/>
          </a:bodyPr>
          <a:lstStyle/>
          <a:p>
            <a:pPr lvl="0">
              <a:buClr>
                <a:srgbClr val="A5B93D"/>
              </a:buClr>
              <a:defRPr/>
            </a:pPr>
            <a:r>
              <a:rPr lang="en-US" sz="800" dirty="0">
                <a:solidFill>
                  <a:prstClr val="black"/>
                </a:solidFill>
              </a:rPr>
              <a:t>Source: Nonprofit Finance Fund State of the Sector Survey 2015, Council on Nonprofits </a:t>
            </a:r>
          </a:p>
        </p:txBody>
      </p:sp>
    </p:spTree>
    <p:extLst>
      <p:ext uri="{BB962C8B-B14F-4D97-AF65-F5344CB8AC3E}">
        <p14:creationId xmlns:p14="http://schemas.microsoft.com/office/powerpoint/2010/main" val="1441934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640029" cy="5143500"/>
          </a:xfrm>
          <a:prstGeom prst="rect">
            <a:avLst/>
          </a:prstGeom>
          <a:solidFill>
            <a:schemeClr val="accent5"/>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8" descr="nick-hillier-339049-unsplash.jpg"/>
          <p:cNvPicPr>
            <a:picLocks noChangeAspect="1"/>
          </p:cNvPicPr>
          <p:nvPr/>
        </p:nvPicPr>
        <p:blipFill rotWithShape="1">
          <a:blip r:embed="rId3">
            <a:alphaModFix/>
            <a:extLst>
              <a:ext uri="{28A0092B-C50C-407E-A947-70E740481C1C}">
                <a14:useLocalDpi xmlns:a14="http://schemas.microsoft.com/office/drawing/2010/main" val="0"/>
              </a:ext>
            </a:extLst>
          </a:blip>
          <a:srcRect l="18362" t="1057" r="9300" b="416"/>
          <a:stretch/>
        </p:blipFill>
        <p:spPr>
          <a:xfrm>
            <a:off x="3638618" y="0"/>
            <a:ext cx="5505382" cy="5155518"/>
          </a:xfrm>
          <a:prstGeom prst="rect">
            <a:avLst/>
          </a:prstGeom>
          <a:ln w="38100" cmpd="sng">
            <a:noFill/>
          </a:ln>
        </p:spPr>
      </p:pic>
      <p:sp>
        <p:nvSpPr>
          <p:cNvPr id="2" name="Title 1"/>
          <p:cNvSpPr>
            <a:spLocks noGrp="1"/>
          </p:cNvSpPr>
          <p:nvPr>
            <p:ph type="title"/>
          </p:nvPr>
        </p:nvSpPr>
        <p:spPr>
          <a:xfrm>
            <a:off x="210154" y="1333838"/>
            <a:ext cx="3298810" cy="2567182"/>
          </a:xfrm>
        </p:spPr>
        <p:txBody>
          <a:bodyPr>
            <a:noAutofit/>
          </a:bodyPr>
          <a:lstStyle/>
          <a:p>
            <a:pPr algn="ctr"/>
            <a:r>
              <a:rPr lang="en-US" dirty="0" smtClean="0">
                <a:solidFill>
                  <a:srgbClr val="FFFFFF"/>
                </a:solidFill>
              </a:rPr>
              <a:t>% who said </a:t>
            </a:r>
            <a:r>
              <a:rPr lang="en-US" dirty="0">
                <a:solidFill>
                  <a:srgbClr val="FFFFFF"/>
                </a:solidFill>
              </a:rPr>
              <a:t>that community needs simply go unmet when they cannot provide services.  </a:t>
            </a: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8</a:t>
            </a:fld>
            <a:endParaRPr lang="en-US" dirty="0"/>
          </a:p>
        </p:txBody>
      </p:sp>
      <p:sp>
        <p:nvSpPr>
          <p:cNvPr id="7" name="TextBox 6"/>
          <p:cNvSpPr txBox="1"/>
          <p:nvPr/>
        </p:nvSpPr>
        <p:spPr>
          <a:xfrm>
            <a:off x="3892425" y="1674747"/>
            <a:ext cx="5025430" cy="1938992"/>
          </a:xfrm>
          <a:prstGeom prst="rect">
            <a:avLst/>
          </a:prstGeom>
          <a:solidFill>
            <a:srgbClr val="8C2332"/>
          </a:solidFill>
          <a:ln>
            <a:solidFill>
              <a:schemeClr val="accent5"/>
            </a:solidFill>
          </a:ln>
        </p:spPr>
        <p:txBody>
          <a:bodyPr wrap="square" rtlCol="0">
            <a:spAutoFit/>
          </a:bodyPr>
          <a:lstStyle/>
          <a:p>
            <a:pPr algn="ctr"/>
            <a:r>
              <a:rPr lang="en-US" sz="12000" dirty="0" smtClean="0">
                <a:solidFill>
                  <a:schemeClr val="bg1"/>
                </a:solidFill>
              </a:rPr>
              <a:t>71%</a:t>
            </a:r>
            <a:endParaRPr lang="en-US" sz="12000" dirty="0">
              <a:solidFill>
                <a:schemeClr val="bg1"/>
              </a:solidFill>
            </a:endParaRPr>
          </a:p>
        </p:txBody>
      </p:sp>
      <p:sp>
        <p:nvSpPr>
          <p:cNvPr id="10" name="TextBox 9"/>
          <p:cNvSpPr txBox="1"/>
          <p:nvPr/>
        </p:nvSpPr>
        <p:spPr>
          <a:xfrm>
            <a:off x="667012" y="4737100"/>
            <a:ext cx="2841952" cy="338554"/>
          </a:xfrm>
          <a:prstGeom prst="rect">
            <a:avLst/>
          </a:prstGeom>
          <a:noFill/>
        </p:spPr>
        <p:txBody>
          <a:bodyPr wrap="square" rtlCol="0">
            <a:spAutoFit/>
          </a:bodyPr>
          <a:lstStyle/>
          <a:p>
            <a:pPr lvl="0">
              <a:buClr>
                <a:srgbClr val="A5B93D"/>
              </a:buClr>
              <a:defRPr/>
            </a:pPr>
            <a:r>
              <a:rPr lang="en-US" sz="800" dirty="0">
                <a:solidFill>
                  <a:prstClr val="black"/>
                </a:solidFill>
              </a:rPr>
              <a:t>Source: Nonprofit Finance Fund State of the Sector Survey 2015, Council on Nonprofits </a:t>
            </a:r>
          </a:p>
        </p:txBody>
      </p:sp>
    </p:spTree>
    <p:extLst>
      <p:ext uri="{BB962C8B-B14F-4D97-AF65-F5344CB8AC3E}">
        <p14:creationId xmlns:p14="http://schemas.microsoft.com/office/powerpoint/2010/main" val="26803028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3" y="0"/>
            <a:ext cx="3640029" cy="5143500"/>
          </a:xfrm>
          <a:prstGeom prst="rect">
            <a:avLst/>
          </a:prstGeom>
          <a:solidFill>
            <a:schemeClr val="accent4"/>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8" descr="nick-hillier-339049-unsplash.jpg"/>
          <p:cNvPicPr>
            <a:picLocks noChangeAspect="1"/>
          </p:cNvPicPr>
          <p:nvPr/>
        </p:nvPicPr>
        <p:blipFill rotWithShape="1">
          <a:blip r:embed="rId3">
            <a:alphaModFix/>
            <a:extLst>
              <a:ext uri="{28A0092B-C50C-407E-A947-70E740481C1C}">
                <a14:useLocalDpi xmlns:a14="http://schemas.microsoft.com/office/drawing/2010/main" val="0"/>
              </a:ext>
            </a:extLst>
          </a:blip>
          <a:srcRect l="18362" t="1057" r="9300" b="416"/>
          <a:stretch/>
        </p:blipFill>
        <p:spPr>
          <a:xfrm>
            <a:off x="3638618" y="0"/>
            <a:ext cx="5505382" cy="5155518"/>
          </a:xfrm>
          <a:prstGeom prst="rect">
            <a:avLst/>
          </a:prstGeom>
          <a:ln w="38100" cmpd="sng">
            <a:noFill/>
          </a:ln>
        </p:spPr>
      </p:pic>
      <p:sp>
        <p:nvSpPr>
          <p:cNvPr id="2" name="Title 1"/>
          <p:cNvSpPr>
            <a:spLocks noGrp="1"/>
          </p:cNvSpPr>
          <p:nvPr>
            <p:ph type="title"/>
          </p:nvPr>
        </p:nvSpPr>
        <p:spPr>
          <a:xfrm>
            <a:off x="210154" y="1333838"/>
            <a:ext cx="3298810" cy="2567182"/>
          </a:xfrm>
        </p:spPr>
        <p:txBody>
          <a:bodyPr>
            <a:noAutofit/>
          </a:bodyPr>
          <a:lstStyle/>
          <a:p>
            <a:pPr algn="ctr"/>
            <a:r>
              <a:rPr lang="en-US" dirty="0" smtClean="0">
                <a:solidFill>
                  <a:srgbClr val="FFFFFF"/>
                </a:solidFill>
              </a:rPr>
              <a:t>% of funders </a:t>
            </a:r>
            <a:r>
              <a:rPr lang="en-US" dirty="0">
                <a:solidFill>
                  <a:srgbClr val="FFFFFF"/>
                </a:solidFill>
              </a:rPr>
              <a:t>ask </a:t>
            </a:r>
            <a:r>
              <a:rPr lang="en-US" dirty="0" smtClean="0">
                <a:solidFill>
                  <a:srgbClr val="FFFFFF"/>
                </a:solidFill>
              </a:rPr>
              <a:t>NPOs to </a:t>
            </a:r>
            <a:r>
              <a:rPr lang="en-US" dirty="0">
                <a:solidFill>
                  <a:srgbClr val="FFFFFF"/>
                </a:solidFill>
              </a:rPr>
              <a:t>collect data to capture the effectiveness of programming</a:t>
            </a:r>
          </a:p>
        </p:txBody>
      </p:sp>
      <p:sp>
        <p:nvSpPr>
          <p:cNvPr id="3" name="Slide Number Placeholder 2"/>
          <p:cNvSpPr>
            <a:spLocks noGrp="1"/>
          </p:cNvSpPr>
          <p:nvPr>
            <p:ph type="sldNum" sz="quarter" idx="10"/>
          </p:nvPr>
        </p:nvSpPr>
        <p:spPr/>
        <p:txBody>
          <a:bodyPr/>
          <a:lstStyle/>
          <a:p>
            <a:pPr>
              <a:defRPr/>
            </a:pPr>
            <a:fld id="{B52D134A-CDD4-0644-94EE-F7236374EB54}" type="slidenum">
              <a:rPr lang="en-US" smtClean="0"/>
              <a:pPr>
                <a:defRPr/>
              </a:pPr>
              <a:t>9</a:t>
            </a:fld>
            <a:endParaRPr lang="en-US" dirty="0"/>
          </a:p>
        </p:txBody>
      </p:sp>
      <p:sp>
        <p:nvSpPr>
          <p:cNvPr id="7" name="TextBox 6"/>
          <p:cNvSpPr txBox="1"/>
          <p:nvPr/>
        </p:nvSpPr>
        <p:spPr>
          <a:xfrm>
            <a:off x="3892425" y="1674747"/>
            <a:ext cx="5025430" cy="1938992"/>
          </a:xfrm>
          <a:prstGeom prst="rect">
            <a:avLst/>
          </a:prstGeom>
          <a:solidFill>
            <a:srgbClr val="E29326"/>
          </a:solidFill>
          <a:ln>
            <a:solidFill>
              <a:schemeClr val="accent4"/>
            </a:solidFill>
          </a:ln>
        </p:spPr>
        <p:txBody>
          <a:bodyPr wrap="square" rtlCol="0">
            <a:spAutoFit/>
          </a:bodyPr>
          <a:lstStyle/>
          <a:p>
            <a:pPr algn="ctr"/>
            <a:r>
              <a:rPr lang="en-US" sz="12000" dirty="0" smtClean="0">
                <a:solidFill>
                  <a:schemeClr val="bg1"/>
                </a:solidFill>
              </a:rPr>
              <a:t>89%</a:t>
            </a:r>
            <a:endParaRPr lang="en-US" sz="12000" dirty="0">
              <a:solidFill>
                <a:schemeClr val="bg1"/>
              </a:solidFill>
            </a:endParaRPr>
          </a:p>
        </p:txBody>
      </p:sp>
      <p:sp>
        <p:nvSpPr>
          <p:cNvPr id="10" name="TextBox 9"/>
          <p:cNvSpPr txBox="1"/>
          <p:nvPr/>
        </p:nvSpPr>
        <p:spPr>
          <a:xfrm>
            <a:off x="667012" y="4550073"/>
            <a:ext cx="2841952" cy="461665"/>
          </a:xfrm>
          <a:prstGeom prst="rect">
            <a:avLst/>
          </a:prstGeom>
          <a:noFill/>
        </p:spPr>
        <p:txBody>
          <a:bodyPr wrap="square" rtlCol="0">
            <a:spAutoFit/>
          </a:bodyPr>
          <a:lstStyle/>
          <a:p>
            <a:pPr lvl="0">
              <a:buClr>
                <a:srgbClr val="A5B93D"/>
              </a:buClr>
              <a:defRPr/>
            </a:pPr>
            <a:r>
              <a:rPr lang="en-US" sz="800" dirty="0">
                <a:solidFill>
                  <a:prstClr val="black"/>
                </a:solidFill>
              </a:rPr>
              <a:t>Source: Stanford: Improving Corporate-Nonprofit Partnerships: 3 ways corporations can more effectively partner with nonprofits</a:t>
            </a:r>
          </a:p>
        </p:txBody>
      </p:sp>
    </p:spTree>
    <p:extLst>
      <p:ext uri="{BB962C8B-B14F-4D97-AF65-F5344CB8AC3E}">
        <p14:creationId xmlns:p14="http://schemas.microsoft.com/office/powerpoint/2010/main" val="2772849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C CCC">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2011-Center TemplateV3-2017" id="{66A8E9E6-A3A7-034D-B124-E4C14AD34021}" vid="{9E7E0C9C-ED16-D043-A22D-471B712F64D1}"/>
    </a:ext>
  </a:extLst>
</a:theme>
</file>

<file path=ppt/theme/theme2.xml><?xml version="1.0" encoding="utf-8"?>
<a:theme xmlns:a="http://schemas.openxmlformats.org/drawingml/2006/main" name="1_Office Theme">
  <a:themeElements>
    <a:clrScheme name="BC CCC">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2011-Center TemplateV3-2017" id="{66A8E9E6-A3A7-034D-B124-E4C14AD34021}" vid="{13977C82-540A-FA4D-AB12-61D8186D977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BC CCC">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2011-Center TemplateV3-2017" id="{66A8E9E6-A3A7-034D-B124-E4C14AD34021}" vid="{9E7E0C9C-ED16-D043-A22D-471B712F64D1}"/>
    </a:ext>
  </a:extLst>
</a:theme>
</file>

<file path=ppt/theme/theme5.xml><?xml version="1.0" encoding="utf-8"?>
<a:theme xmlns:a="http://schemas.openxmlformats.org/drawingml/2006/main" name="3_Office Theme">
  <a:themeElements>
    <a:clrScheme name="BC CCC">
      <a:dk1>
        <a:sysClr val="windowText" lastClr="000000"/>
      </a:dk1>
      <a:lt1>
        <a:sysClr val="window" lastClr="FFFFFF"/>
      </a:lt1>
      <a:dk2>
        <a:srgbClr val="1F497D"/>
      </a:dk2>
      <a:lt2>
        <a:srgbClr val="EEECE1"/>
      </a:lt2>
      <a:accent1>
        <a:srgbClr val="5E7C8A"/>
      </a:accent1>
      <a:accent2>
        <a:srgbClr val="C0BBAE"/>
      </a:accent2>
      <a:accent3>
        <a:srgbClr val="A6C4BC"/>
      </a:accent3>
      <a:accent4>
        <a:srgbClr val="E29326"/>
      </a:accent4>
      <a:accent5>
        <a:srgbClr val="8C2332"/>
      </a:accent5>
      <a:accent6>
        <a:srgbClr val="8E734F"/>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PP2016-Center TemplateV3-2017</Template>
  <TotalTime>576</TotalTime>
  <Words>2822</Words>
  <Application>Microsoft Macintosh PowerPoint</Application>
  <PresentationFormat>On-screen Show (16:9)</PresentationFormat>
  <Paragraphs>287</Paragraphs>
  <Slides>23</Slides>
  <Notes>16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23</vt:i4>
      </vt:variant>
    </vt:vector>
  </HeadingPairs>
  <TitlesOfParts>
    <vt:vector size="35" baseType="lpstr">
      <vt:lpstr>Calibri</vt:lpstr>
      <vt:lpstr>Cambria</vt:lpstr>
      <vt:lpstr>Courier New</vt:lpstr>
      <vt:lpstr>Gadugi</vt:lpstr>
      <vt:lpstr>ＭＳ Ｐゴシック</vt:lpstr>
      <vt:lpstr>Wingdings</vt:lpstr>
      <vt:lpstr>Arial</vt:lpstr>
      <vt:lpstr>Office Theme</vt:lpstr>
      <vt:lpstr>1_Office Theme</vt:lpstr>
      <vt:lpstr>Custom Design</vt:lpstr>
      <vt:lpstr>2_Office Theme</vt:lpstr>
      <vt:lpstr>3_Office Theme</vt:lpstr>
      <vt:lpstr>Speed Dating and Breaking Up: Assessing your Corporate Citizenship Partnerships from Start to Finish</vt:lpstr>
      <vt:lpstr>Ice Breaker</vt:lpstr>
      <vt:lpstr>Agenda</vt:lpstr>
      <vt:lpstr>PowerPoint Presentation</vt:lpstr>
      <vt:lpstr>3 Drivers for Partnerships</vt:lpstr>
      <vt:lpstr>% of total contribution to NPOs by companies</vt:lpstr>
      <vt:lpstr>% of nonprofits who could not meet demand for their services </vt:lpstr>
      <vt:lpstr>% who said that community needs simply go unmet when they cannot provide services.  </vt:lpstr>
      <vt:lpstr>% of funders ask NPOs to collect data to capture the effectiveness of programming</vt:lpstr>
      <vt:lpstr>% of funders who "rarely" or "never" cover the costs associated with measuring program outputs or outcomes</vt:lpstr>
      <vt:lpstr>% of nonprofits think they can have an open conversation with their funders about flexible capital for organizational growth or change</vt:lpstr>
      <vt:lpstr>% of nonprofits comfortable talking with their funders about working capital needs</vt:lpstr>
      <vt:lpstr>PowerPoint Presentation</vt:lpstr>
      <vt:lpstr>PowerPoint Presentation</vt:lpstr>
      <vt:lpstr>Form 990</vt:lpstr>
      <vt:lpstr>Resource: GuideStar</vt:lpstr>
      <vt:lpstr>Scavenger Hunt  Form 990 Exercise </vt:lpstr>
      <vt:lpstr>PowerPoint Presentation</vt:lpstr>
      <vt:lpstr>PowerPoint Presentation</vt:lpstr>
      <vt:lpstr>Example: Nike and LIVESTRONG</vt:lpstr>
      <vt:lpstr>PowerPoint Presentation</vt:lpstr>
      <vt:lpstr>Exit Plan  Scenario Exercise</vt:lpstr>
      <vt:lpstr>Gratitude! ccc.bc.edu ccc.bc.edu/learning @bcccc</vt:lpstr>
    </vt:vector>
  </TitlesOfParts>
  <Company>Boston College</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the Success of Your Corporate Citizenship Programs</dc:title>
  <dc:creator>Katherine Duceman</dc:creator>
  <cp:lastModifiedBy>Stewart Rassier</cp:lastModifiedBy>
  <cp:revision>34</cp:revision>
  <dcterms:created xsi:type="dcterms:W3CDTF">2018-03-05T19:45:06Z</dcterms:created>
  <dcterms:modified xsi:type="dcterms:W3CDTF">2018-04-08T19:03:49Z</dcterms:modified>
</cp:coreProperties>
</file>