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722" r:id="rId3"/>
    <p:sldMasterId id="2147483702" r:id="rId4"/>
    <p:sldMasterId id="2147483730" r:id="rId5"/>
  </p:sldMasterIdLst>
  <p:notesMasterIdLst>
    <p:notesMasterId r:id="rId30"/>
  </p:notesMasterIdLst>
  <p:handoutMasterIdLst>
    <p:handoutMasterId r:id="rId31"/>
  </p:handoutMasterIdLst>
  <p:sldIdLst>
    <p:sldId id="306" r:id="rId6"/>
    <p:sldId id="267" r:id="rId7"/>
    <p:sldId id="263" r:id="rId8"/>
    <p:sldId id="304" r:id="rId9"/>
    <p:sldId id="272" r:id="rId10"/>
    <p:sldId id="273" r:id="rId11"/>
    <p:sldId id="303" r:id="rId12"/>
    <p:sldId id="302" r:id="rId13"/>
    <p:sldId id="275" r:id="rId14"/>
    <p:sldId id="276" r:id="rId15"/>
    <p:sldId id="278" r:id="rId16"/>
    <p:sldId id="279" r:id="rId17"/>
    <p:sldId id="277" r:id="rId18"/>
    <p:sldId id="266" r:id="rId19"/>
    <p:sldId id="287" r:id="rId20"/>
    <p:sldId id="305" r:id="rId21"/>
    <p:sldId id="288" r:id="rId22"/>
    <p:sldId id="286" r:id="rId23"/>
    <p:sldId id="307" r:id="rId24"/>
    <p:sldId id="308" r:id="rId25"/>
    <p:sldId id="310" r:id="rId26"/>
    <p:sldId id="311" r:id="rId27"/>
    <p:sldId id="312" r:id="rId28"/>
    <p:sldId id="313"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C86A98C-B391-4D00-8C44-C093C866C992}">
          <p14:sldIdLst>
            <p14:sldId id="306"/>
            <p14:sldId id="267"/>
            <p14:sldId id="263"/>
            <p14:sldId id="304"/>
            <p14:sldId id="272"/>
            <p14:sldId id="273"/>
            <p14:sldId id="303"/>
            <p14:sldId id="302"/>
            <p14:sldId id="275"/>
            <p14:sldId id="276"/>
            <p14:sldId id="278"/>
            <p14:sldId id="279"/>
            <p14:sldId id="277"/>
            <p14:sldId id="266"/>
            <p14:sldId id="287"/>
            <p14:sldId id="305"/>
            <p14:sldId id="288"/>
            <p14:sldId id="286"/>
            <p14:sldId id="307"/>
            <p14:sldId id="308"/>
            <p14:sldId id="310"/>
            <p14:sldId id="311"/>
            <p14:sldId id="312"/>
            <p14:sldId id="313"/>
          </p14:sldIdLst>
        </p14:section>
      </p14:sectionLst>
    </p:ext>
    <p:ext uri="{EFAFB233-063F-42B5-8137-9DF3F51BA10A}">
      <p15:sldGuideLst xmlns:p15="http://schemas.microsoft.com/office/powerpoint/2012/main">
        <p15:guide id="1" orient="horz" pos="393">
          <p15:clr>
            <a:srgbClr val="A4A3A4"/>
          </p15:clr>
        </p15:guide>
        <p15:guide id="2" pos="2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Bross" initials="DB" lastIdx="0" clrIdx="0">
    <p:extLst>
      <p:ext uri="{19B8F6BF-5375-455C-9EA6-DF929625EA0E}">
        <p15:presenceInfo xmlns:p15="http://schemas.microsoft.com/office/powerpoint/2012/main" userId="ee5de64f9af55a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C8A"/>
    <a:srgbClr val="A6C4BC"/>
    <a:srgbClr val="8C2332"/>
    <a:srgbClr val="F7F7DC"/>
    <a:srgbClr val="F7F8EC"/>
    <a:srgbClr val="C6B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7" autoAdjust="0"/>
    <p:restoredTop sz="88582" autoAdjust="0"/>
  </p:normalViewPr>
  <p:slideViewPr>
    <p:cSldViewPr snapToGrid="0" snapToObjects="1" showGuides="1">
      <p:cViewPr varScale="1">
        <p:scale>
          <a:sx n="81" d="100"/>
          <a:sy n="81" d="100"/>
        </p:scale>
        <p:origin x="704" y="48"/>
      </p:cViewPr>
      <p:guideLst>
        <p:guide orient="horz" pos="393"/>
        <p:guide pos="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oss" userId="ee5de64f9af55aaa" providerId="LiveId" clId="{CE09F061-F388-454D-B430-8BD4798F7DF9}"/>
    <pc:docChg chg="modSld">
      <pc:chgData name="Dan Bross" userId="ee5de64f9af55aaa" providerId="LiveId" clId="{CE09F061-F388-454D-B430-8BD4798F7DF9}" dt="2018-04-02T16:05:49.238" v="58"/>
      <pc:docMkLst>
        <pc:docMk/>
      </pc:docMkLst>
    </pc:docChg>
  </pc:docChgLst>
  <pc:docChgLst>
    <pc:chgData name="Dan Bross" userId="ee5de64f9af55aaa" providerId="LiveId" clId="{6C49E3B2-8E60-4436-B5DA-8E2015E0D440}"/>
    <pc:docChg chg="undo custSel addSld delSld modSld sldOrd modSection">
      <pc:chgData name="Dan Bross" userId="ee5de64f9af55aaa" providerId="LiveId" clId="{6C49E3B2-8E60-4436-B5DA-8E2015E0D440}" dt="2018-04-08T19:57:46.149" v="4886"/>
      <pc:docMkLst>
        <pc:docMk/>
      </pc:docMkLst>
      <pc:sldChg chg="modSp modAnim">
        <pc:chgData name="Dan Bross" userId="ee5de64f9af55aaa" providerId="LiveId" clId="{6C49E3B2-8E60-4436-B5DA-8E2015E0D440}" dt="2018-04-08T19:54:31.521" v="4884" actId="20577"/>
        <pc:sldMkLst>
          <pc:docMk/>
          <pc:sldMk cId="705265825" sldId="267"/>
        </pc:sldMkLst>
        <pc:spChg chg="mod">
          <ac:chgData name="Dan Bross" userId="ee5de64f9af55aaa" providerId="LiveId" clId="{6C49E3B2-8E60-4436-B5DA-8E2015E0D440}" dt="2018-04-02T20:15:23.582" v="170" actId="6549"/>
          <ac:spMkLst>
            <pc:docMk/>
            <pc:sldMk cId="705265825" sldId="267"/>
            <ac:spMk id="5" creationId="{7EFD82E3-B3C1-4C6E-B611-3BD9833C6622}"/>
          </ac:spMkLst>
        </pc:spChg>
        <pc:spChg chg="mod">
          <ac:chgData name="Dan Bross" userId="ee5de64f9af55aaa" providerId="LiveId" clId="{6C49E3B2-8E60-4436-B5DA-8E2015E0D440}" dt="2018-04-08T19:54:31.521" v="4884" actId="20577"/>
          <ac:spMkLst>
            <pc:docMk/>
            <pc:sldMk cId="705265825" sldId="267"/>
            <ac:spMk id="6" creationId="{8FC75949-2B09-4476-B95E-D46B3A0B3292}"/>
          </ac:spMkLst>
        </pc:spChg>
      </pc:sldChg>
      <pc:sldChg chg="ord">
        <pc:chgData name="Dan Bross" userId="ee5de64f9af55aaa" providerId="LiveId" clId="{6C49E3B2-8E60-4436-B5DA-8E2015E0D440}" dt="2018-04-02T20:20:34.233" v="204" actId="2696"/>
        <pc:sldMkLst>
          <pc:docMk/>
          <pc:sldMk cId="3128250608" sldId="272"/>
        </pc:sldMkLst>
      </pc:sldChg>
      <pc:sldChg chg="ord">
        <pc:chgData name="Dan Bross" userId="ee5de64f9af55aaa" providerId="LiveId" clId="{6C49E3B2-8E60-4436-B5DA-8E2015E0D440}" dt="2018-04-02T20:20:37.210" v="205" actId="2696"/>
        <pc:sldMkLst>
          <pc:docMk/>
          <pc:sldMk cId="3031060806" sldId="273"/>
        </pc:sldMkLst>
      </pc:sldChg>
      <pc:sldChg chg="ord">
        <pc:chgData name="Dan Bross" userId="ee5de64f9af55aaa" providerId="LiveId" clId="{6C49E3B2-8E60-4436-B5DA-8E2015E0D440}" dt="2018-04-02T20:21:44.398" v="209" actId="2696"/>
        <pc:sldMkLst>
          <pc:docMk/>
          <pc:sldMk cId="2099166912" sldId="275"/>
        </pc:sldMkLst>
      </pc:sldChg>
      <pc:sldChg chg="modSp">
        <pc:chgData name="Dan Bross" userId="ee5de64f9af55aaa" providerId="LiveId" clId="{6C49E3B2-8E60-4436-B5DA-8E2015E0D440}" dt="2018-04-02T20:40:31.687" v="665" actId="20577"/>
        <pc:sldMkLst>
          <pc:docMk/>
          <pc:sldMk cId="3218445917" sldId="276"/>
        </pc:sldMkLst>
        <pc:spChg chg="mod">
          <ac:chgData name="Dan Bross" userId="ee5de64f9af55aaa" providerId="LiveId" clId="{6C49E3B2-8E60-4436-B5DA-8E2015E0D440}" dt="2018-04-02T20:40:31.687" v="665" actId="20577"/>
          <ac:spMkLst>
            <pc:docMk/>
            <pc:sldMk cId="3218445917" sldId="276"/>
            <ac:spMk id="6" creationId="{887DAFDD-874E-4F72-A9D2-C530D88A34BA}"/>
          </ac:spMkLst>
        </pc:spChg>
      </pc:sldChg>
      <pc:sldChg chg="ord">
        <pc:chgData name="Dan Bross" userId="ee5de64f9af55aaa" providerId="LiveId" clId="{6C49E3B2-8E60-4436-B5DA-8E2015E0D440}" dt="2018-04-02T20:28:27.940" v="235" actId="2696"/>
        <pc:sldMkLst>
          <pc:docMk/>
          <pc:sldMk cId="3180989393" sldId="277"/>
        </pc:sldMkLst>
      </pc:sldChg>
      <pc:sldChg chg="ord">
        <pc:chgData name="Dan Bross" userId="ee5de64f9af55aaa" providerId="LiveId" clId="{6C49E3B2-8E60-4436-B5DA-8E2015E0D440}" dt="2018-04-02T20:27:47.161" v="233" actId="2696"/>
        <pc:sldMkLst>
          <pc:docMk/>
          <pc:sldMk cId="1059120855" sldId="278"/>
        </pc:sldMkLst>
      </pc:sldChg>
      <pc:sldChg chg="ord">
        <pc:chgData name="Dan Bross" userId="ee5de64f9af55aaa" providerId="LiveId" clId="{6C49E3B2-8E60-4436-B5DA-8E2015E0D440}" dt="2018-04-02T20:28:01.009" v="234" actId="2696"/>
        <pc:sldMkLst>
          <pc:docMk/>
          <pc:sldMk cId="667940250" sldId="279"/>
        </pc:sldMkLst>
      </pc:sldChg>
      <pc:sldChg chg="addSp delSp modSp mod setBg">
        <pc:chgData name="Dan Bross" userId="ee5de64f9af55aaa" providerId="LiveId" clId="{6C49E3B2-8E60-4436-B5DA-8E2015E0D440}" dt="2018-04-07T20:28:26.499" v="1503" actId="1076"/>
        <pc:sldMkLst>
          <pc:docMk/>
          <pc:sldMk cId="1811868519" sldId="286"/>
        </pc:sldMkLst>
        <pc:spChg chg="mod">
          <ac:chgData name="Dan Bross" userId="ee5de64f9af55aaa" providerId="LiveId" clId="{6C49E3B2-8E60-4436-B5DA-8E2015E0D440}" dt="2018-04-07T20:24:35.419" v="1478" actId="26606"/>
          <ac:spMkLst>
            <pc:docMk/>
            <pc:sldMk cId="1811868519" sldId="286"/>
            <ac:spMk id="2" creationId="{8A887D4D-534A-4C2D-9E14-BA5A7E2CEBA9}"/>
          </ac:spMkLst>
        </pc:spChg>
        <pc:spChg chg="mod">
          <ac:chgData name="Dan Bross" userId="ee5de64f9af55aaa" providerId="LiveId" clId="{6C49E3B2-8E60-4436-B5DA-8E2015E0D440}" dt="2018-04-07T20:26:38.719" v="1494" actId="255"/>
          <ac:spMkLst>
            <pc:docMk/>
            <pc:sldMk cId="1811868519" sldId="286"/>
            <ac:spMk id="3" creationId="{DF423BDA-5261-4617-A3F5-D4A668AC1056}"/>
          </ac:spMkLst>
        </pc:spChg>
        <pc:spChg chg="del mod">
          <ac:chgData name="Dan Bross" userId="ee5de64f9af55aaa" providerId="LiveId" clId="{6C49E3B2-8E60-4436-B5DA-8E2015E0D440}" dt="2018-04-07T19:45:41.564" v="988" actId="1076"/>
          <ac:spMkLst>
            <pc:docMk/>
            <pc:sldMk cId="1811868519" sldId="286"/>
            <ac:spMk id="4" creationId="{A86603F6-3D69-4849-83C2-F23AC9C01C85}"/>
          </ac:spMkLst>
        </pc:spChg>
        <pc:spChg chg="del mod">
          <ac:chgData name="Dan Bross" userId="ee5de64f9af55aaa" providerId="LiveId" clId="{6C49E3B2-8E60-4436-B5DA-8E2015E0D440}" dt="2018-04-07T19:45:18.392" v="987" actId="1076"/>
          <ac:spMkLst>
            <pc:docMk/>
            <pc:sldMk cId="1811868519" sldId="286"/>
            <ac:spMk id="5" creationId="{3BA6602C-4ABF-49AB-B188-88DF8EB43FD8}"/>
          </ac:spMkLst>
        </pc:spChg>
        <pc:spChg chg="add del mod">
          <ac:chgData name="Dan Bross" userId="ee5de64f9af55aaa" providerId="LiveId" clId="{6C49E3B2-8E60-4436-B5DA-8E2015E0D440}" dt="2018-04-07T19:46:06.755" v="990" actId="1076"/>
          <ac:spMkLst>
            <pc:docMk/>
            <pc:sldMk cId="1811868519" sldId="286"/>
            <ac:spMk id="6" creationId="{051CCB60-90CA-4AB3-896F-BE0A676A4192}"/>
          </ac:spMkLst>
        </pc:spChg>
        <pc:spChg chg="add del">
          <ac:chgData name="Dan Bross" userId="ee5de64f9af55aaa" providerId="LiveId" clId="{6C49E3B2-8E60-4436-B5DA-8E2015E0D440}" dt="2018-04-07T20:24:35.419" v="1478" actId="26606"/>
          <ac:spMkLst>
            <pc:docMk/>
            <pc:sldMk cId="1811868519" sldId="286"/>
            <ac:spMk id="15" creationId="{6753252F-4873-4F63-801D-CC719279A7D5}"/>
          </ac:spMkLst>
        </pc:spChg>
        <pc:spChg chg="add del">
          <ac:chgData name="Dan Bross" userId="ee5de64f9af55aaa" providerId="LiveId" clId="{6C49E3B2-8E60-4436-B5DA-8E2015E0D440}" dt="2018-04-07T20:24:35.419" v="1478" actId="26606"/>
          <ac:spMkLst>
            <pc:docMk/>
            <pc:sldMk cId="1811868519" sldId="286"/>
            <ac:spMk id="17" creationId="{047C8CCB-F95D-4249-92DD-651249D3535A}"/>
          </ac:spMkLst>
        </pc:spChg>
        <pc:picChg chg="add del mod">
          <ac:chgData name="Dan Bross" userId="ee5de64f9af55aaa" providerId="LiveId" clId="{6C49E3B2-8E60-4436-B5DA-8E2015E0D440}" dt="2018-04-07T20:22:20.883" v="1470" actId="1076"/>
          <ac:picMkLst>
            <pc:docMk/>
            <pc:sldMk cId="1811868519" sldId="286"/>
            <ac:picMk id="8" creationId="{A3D9C4F8-E681-4B27-A89B-B7D959F93019}"/>
          </ac:picMkLst>
        </pc:picChg>
        <pc:picChg chg="add mod ord">
          <ac:chgData name="Dan Bross" userId="ee5de64f9af55aaa" providerId="LiveId" clId="{6C49E3B2-8E60-4436-B5DA-8E2015E0D440}" dt="2018-04-07T20:28:09.605" v="1501" actId="1076"/>
          <ac:picMkLst>
            <pc:docMk/>
            <pc:sldMk cId="1811868519" sldId="286"/>
            <ac:picMk id="10" creationId="{3808DCCC-ED60-49C1-A09F-FC261B72DF5E}"/>
          </ac:picMkLst>
        </pc:picChg>
        <pc:picChg chg="add del mod">
          <ac:chgData name="Dan Bross" userId="ee5de64f9af55aaa" providerId="LiveId" clId="{6C49E3B2-8E60-4436-B5DA-8E2015E0D440}" dt="2018-04-07T20:25:31.684" v="1486" actId="1076"/>
          <ac:picMkLst>
            <pc:docMk/>
            <pc:sldMk cId="1811868519" sldId="286"/>
            <ac:picMk id="12" creationId="{24819D0A-2D35-4C36-8B87-58F9228A78BC}"/>
          </ac:picMkLst>
        </pc:picChg>
        <pc:picChg chg="add mod">
          <ac:chgData name="Dan Bross" userId="ee5de64f9af55aaa" providerId="LiveId" clId="{6C49E3B2-8E60-4436-B5DA-8E2015E0D440}" dt="2018-04-07T20:28:26.499" v="1503" actId="1076"/>
          <ac:picMkLst>
            <pc:docMk/>
            <pc:sldMk cId="1811868519" sldId="286"/>
            <ac:picMk id="13" creationId="{D2385711-8E46-42C4-8B77-D52E2F4A4399}"/>
          </ac:picMkLst>
        </pc:picChg>
      </pc:sldChg>
      <pc:sldChg chg="delSp modSp modAnim">
        <pc:chgData name="Dan Bross" userId="ee5de64f9af55aaa" providerId="LiveId" clId="{6C49E3B2-8E60-4436-B5DA-8E2015E0D440}" dt="2018-04-08T19:53:25.653" v="4818"/>
        <pc:sldMkLst>
          <pc:docMk/>
          <pc:sldMk cId="4082124060" sldId="287"/>
        </pc:sldMkLst>
        <pc:spChg chg="mod">
          <ac:chgData name="Dan Bross" userId="ee5de64f9af55aaa" providerId="LiveId" clId="{6C49E3B2-8E60-4436-B5DA-8E2015E0D440}" dt="2018-04-02T21:19:58.417" v="960" actId="6549"/>
          <ac:spMkLst>
            <pc:docMk/>
            <pc:sldMk cId="4082124060" sldId="287"/>
            <ac:spMk id="3" creationId="{DF423BDA-5261-4617-A3F5-D4A668AC1056}"/>
          </ac:spMkLst>
        </pc:spChg>
        <pc:spChg chg="del mod">
          <ac:chgData name="Dan Bross" userId="ee5de64f9af55aaa" providerId="LiveId" clId="{6C49E3B2-8E60-4436-B5DA-8E2015E0D440}" dt="2018-04-08T19:53:25.653" v="4818"/>
          <ac:spMkLst>
            <pc:docMk/>
            <pc:sldMk cId="4082124060" sldId="287"/>
            <ac:spMk id="6" creationId="{6C9F4518-F7D0-4EE2-ABF4-98041349ED58}"/>
          </ac:spMkLst>
        </pc:spChg>
      </pc:sldChg>
      <pc:sldChg chg="ord">
        <pc:chgData name="Dan Bross" userId="ee5de64f9af55aaa" providerId="LiveId" clId="{6C49E3B2-8E60-4436-B5DA-8E2015E0D440}" dt="2018-04-02T20:42:54.603" v="692" actId="2696"/>
        <pc:sldMkLst>
          <pc:docMk/>
          <pc:sldMk cId="1446980843" sldId="288"/>
        </pc:sldMkLst>
      </pc:sldChg>
      <pc:sldChg chg="modSp ord">
        <pc:chgData name="Dan Bross" userId="ee5de64f9af55aaa" providerId="LiveId" clId="{6C49E3B2-8E60-4436-B5DA-8E2015E0D440}" dt="2018-04-07T19:43:45.590" v="982" actId="6549"/>
        <pc:sldMkLst>
          <pc:docMk/>
          <pc:sldMk cId="3535450807" sldId="302"/>
        </pc:sldMkLst>
        <pc:spChg chg="mod">
          <ac:chgData name="Dan Bross" userId="ee5de64f9af55aaa" providerId="LiveId" clId="{6C49E3B2-8E60-4436-B5DA-8E2015E0D440}" dt="2018-04-07T19:43:45.590" v="982" actId="6549"/>
          <ac:spMkLst>
            <pc:docMk/>
            <pc:sldMk cId="3535450807" sldId="302"/>
            <ac:spMk id="3" creationId="{DF423BDA-5261-4617-A3F5-D4A668AC1056}"/>
          </ac:spMkLst>
        </pc:spChg>
        <pc:spChg chg="mod">
          <ac:chgData name="Dan Bross" userId="ee5de64f9af55aaa" providerId="LiveId" clId="{6C49E3B2-8E60-4436-B5DA-8E2015E0D440}" dt="2018-04-07T19:43:40.596" v="979" actId="20577"/>
          <ac:spMkLst>
            <pc:docMk/>
            <pc:sldMk cId="3535450807" sldId="302"/>
            <ac:spMk id="6" creationId="{6C9F4518-F7D0-4EE2-ABF4-98041349ED58}"/>
          </ac:spMkLst>
        </pc:spChg>
      </pc:sldChg>
      <pc:sldChg chg="ord">
        <pc:chgData name="Dan Bross" userId="ee5de64f9af55aaa" providerId="LiveId" clId="{6C49E3B2-8E60-4436-B5DA-8E2015E0D440}" dt="2018-04-02T20:20:59.610" v="208" actId="2696"/>
        <pc:sldMkLst>
          <pc:docMk/>
          <pc:sldMk cId="801418832" sldId="303"/>
        </pc:sldMkLst>
      </pc:sldChg>
      <pc:sldChg chg="ord">
        <pc:chgData name="Dan Bross" userId="ee5de64f9af55aaa" providerId="LiveId" clId="{6C49E3B2-8E60-4436-B5DA-8E2015E0D440}" dt="2018-04-02T20:20:45.721" v="206" actId="2696"/>
        <pc:sldMkLst>
          <pc:docMk/>
          <pc:sldMk cId="3646608341" sldId="304"/>
        </pc:sldMkLst>
      </pc:sldChg>
      <pc:sldChg chg="addSp modSp">
        <pc:chgData name="Dan Bross" userId="ee5de64f9af55aaa" providerId="LiveId" clId="{6C49E3B2-8E60-4436-B5DA-8E2015E0D440}" dt="2018-04-02T20:47:41.194" v="851" actId="255"/>
        <pc:sldMkLst>
          <pc:docMk/>
          <pc:sldMk cId="2921856910" sldId="305"/>
        </pc:sldMkLst>
        <pc:spChg chg="add mod">
          <ac:chgData name="Dan Bross" userId="ee5de64f9af55aaa" providerId="LiveId" clId="{6C49E3B2-8E60-4436-B5DA-8E2015E0D440}" dt="2018-04-02T20:47:41.194" v="851" actId="255"/>
          <ac:spMkLst>
            <pc:docMk/>
            <pc:sldMk cId="2921856910" sldId="305"/>
            <ac:spMk id="2" creationId="{C7DA3156-4AA2-4219-A448-D63C92E8C051}"/>
          </ac:spMkLst>
        </pc:spChg>
        <pc:spChg chg="mod">
          <ac:chgData name="Dan Bross" userId="ee5de64f9af55aaa" providerId="LiveId" clId="{6C49E3B2-8E60-4436-B5DA-8E2015E0D440}" dt="2018-04-02T20:45:20.131" v="790" actId="6549"/>
          <ac:spMkLst>
            <pc:docMk/>
            <pc:sldMk cId="2921856910" sldId="305"/>
            <ac:spMk id="6" creationId="{E055070F-DA29-46DA-B49B-B124746620BC}"/>
          </ac:spMkLst>
        </pc:spChg>
      </pc:sldChg>
      <pc:sldChg chg="modSp">
        <pc:chgData name="Dan Bross" userId="ee5de64f9af55aaa" providerId="LiveId" clId="{6C49E3B2-8E60-4436-B5DA-8E2015E0D440}" dt="2018-04-02T20:14:55.265" v="137" actId="1076"/>
        <pc:sldMkLst>
          <pc:docMk/>
          <pc:sldMk cId="1024861255" sldId="306"/>
        </pc:sldMkLst>
        <pc:spChg chg="mod">
          <ac:chgData name="Dan Bross" userId="ee5de64f9af55aaa" providerId="LiveId" clId="{6C49E3B2-8E60-4436-B5DA-8E2015E0D440}" dt="2018-04-02T20:14:55.265" v="137" actId="1076"/>
          <ac:spMkLst>
            <pc:docMk/>
            <pc:sldMk cId="1024861255" sldId="306"/>
            <ac:spMk id="4" creationId="{00000000-0000-0000-0000-000000000000}"/>
          </ac:spMkLst>
        </pc:spChg>
        <pc:spChg chg="mod">
          <ac:chgData name="Dan Bross" userId="ee5de64f9af55aaa" providerId="LiveId" clId="{6C49E3B2-8E60-4436-B5DA-8E2015E0D440}" dt="2018-04-02T20:14:50.296" v="136" actId="1076"/>
          <ac:spMkLst>
            <pc:docMk/>
            <pc:sldMk cId="1024861255" sldId="306"/>
            <ac:spMk id="5" creationId="{00000000-0000-0000-0000-000000000000}"/>
          </ac:spMkLst>
        </pc:spChg>
      </pc:sldChg>
      <pc:sldChg chg="addSp delSp modSp add">
        <pc:chgData name="Dan Bross" userId="ee5de64f9af55aaa" providerId="LiveId" clId="{6C49E3B2-8E60-4436-B5DA-8E2015E0D440}" dt="2018-04-07T20:30:58.788" v="1521" actId="1076"/>
        <pc:sldMkLst>
          <pc:docMk/>
          <pc:sldMk cId="2769445821" sldId="307"/>
        </pc:sldMkLst>
        <pc:spChg chg="add mod">
          <ac:chgData name="Dan Bross" userId="ee5de64f9af55aaa" providerId="LiveId" clId="{6C49E3B2-8E60-4436-B5DA-8E2015E0D440}" dt="2018-04-07T20:15:55.724" v="1347" actId="1076"/>
          <ac:spMkLst>
            <pc:docMk/>
            <pc:sldMk cId="2769445821" sldId="307"/>
            <ac:spMk id="3" creationId="{DE53091C-27C0-445C-ACB4-CDCE865A601C}"/>
          </ac:spMkLst>
        </pc:spChg>
        <pc:spChg chg="add del mod">
          <ac:chgData name="Dan Bross" userId="ee5de64f9af55aaa" providerId="LiveId" clId="{6C49E3B2-8E60-4436-B5DA-8E2015E0D440}" dt="2018-04-07T20:04:23.220" v="1143" actId="478"/>
          <ac:spMkLst>
            <pc:docMk/>
            <pc:sldMk cId="2769445821" sldId="307"/>
            <ac:spMk id="4" creationId="{70F98124-9741-4D7C-AC91-0AA1EB5A630E}"/>
          </ac:spMkLst>
        </pc:spChg>
        <pc:spChg chg="add del mod">
          <ac:chgData name="Dan Bross" userId="ee5de64f9af55aaa" providerId="LiveId" clId="{6C49E3B2-8E60-4436-B5DA-8E2015E0D440}" dt="2018-04-07T20:03:58.976" v="1139" actId="1076"/>
          <ac:spMkLst>
            <pc:docMk/>
            <pc:sldMk cId="2769445821" sldId="307"/>
            <ac:spMk id="5" creationId="{2D19889F-99C9-4E60-B105-0CA318C31470}"/>
          </ac:spMkLst>
        </pc:spChg>
        <pc:picChg chg="add mod">
          <ac:chgData name="Dan Bross" userId="ee5de64f9af55aaa" providerId="LiveId" clId="{6C49E3B2-8E60-4436-B5DA-8E2015E0D440}" dt="2018-04-07T20:30:58.788" v="1521" actId="1076"/>
          <ac:picMkLst>
            <pc:docMk/>
            <pc:sldMk cId="2769445821" sldId="307"/>
            <ac:picMk id="6" creationId="{C2583E4C-B72E-42D0-A1B7-9F5873F53E8F}"/>
          </ac:picMkLst>
        </pc:picChg>
      </pc:sldChg>
      <pc:sldChg chg="addSp modSp add">
        <pc:chgData name="Dan Bross" userId="ee5de64f9af55aaa" providerId="LiveId" clId="{6C49E3B2-8E60-4436-B5DA-8E2015E0D440}" dt="2018-04-07T20:30:52.632" v="1520" actId="1076"/>
        <pc:sldMkLst>
          <pc:docMk/>
          <pc:sldMk cId="3545918944" sldId="308"/>
        </pc:sldMkLst>
        <pc:spChg chg="add mod">
          <ac:chgData name="Dan Bross" userId="ee5de64f9af55aaa" providerId="LiveId" clId="{6C49E3B2-8E60-4436-B5DA-8E2015E0D440}" dt="2018-04-07T20:30:01.929" v="1514" actId="1076"/>
          <ac:spMkLst>
            <pc:docMk/>
            <pc:sldMk cId="3545918944" sldId="308"/>
            <ac:spMk id="3" creationId="{91FBBF03-946D-4315-BF7F-D2273CA6944F}"/>
          </ac:spMkLst>
        </pc:spChg>
        <pc:spChg chg="add mod">
          <ac:chgData name="Dan Bross" userId="ee5de64f9af55aaa" providerId="LiveId" clId="{6C49E3B2-8E60-4436-B5DA-8E2015E0D440}" dt="2018-04-07T20:29:40.977" v="1513" actId="1076"/>
          <ac:spMkLst>
            <pc:docMk/>
            <pc:sldMk cId="3545918944" sldId="308"/>
            <ac:spMk id="4" creationId="{07A05B8F-E680-42BE-B898-5F1ECD1D87B5}"/>
          </ac:spMkLst>
        </pc:spChg>
        <pc:picChg chg="add mod">
          <ac:chgData name="Dan Bross" userId="ee5de64f9af55aaa" providerId="LiveId" clId="{6C49E3B2-8E60-4436-B5DA-8E2015E0D440}" dt="2018-04-07T20:30:52.632" v="1520" actId="1076"/>
          <ac:picMkLst>
            <pc:docMk/>
            <pc:sldMk cId="3545918944" sldId="308"/>
            <ac:picMk id="5" creationId="{177CE964-AB87-410F-AC32-227CC14B0ADC}"/>
          </ac:picMkLst>
        </pc:picChg>
      </pc:sldChg>
      <pc:sldChg chg="addSp modSp add del">
        <pc:chgData name="Dan Bross" userId="ee5de64f9af55aaa" providerId="LiveId" clId="{6C49E3B2-8E60-4436-B5DA-8E2015E0D440}" dt="2018-04-07T20:50:51.816" v="3160" actId="2696"/>
        <pc:sldMkLst>
          <pc:docMk/>
          <pc:sldMk cId="44310718" sldId="309"/>
        </pc:sldMkLst>
        <pc:spChg chg="add mod">
          <ac:chgData name="Dan Bross" userId="ee5de64f9af55aaa" providerId="LiveId" clId="{6C49E3B2-8E60-4436-B5DA-8E2015E0D440}" dt="2018-04-07T20:19:23.832" v="1401" actId="114"/>
          <ac:spMkLst>
            <pc:docMk/>
            <pc:sldMk cId="44310718" sldId="309"/>
            <ac:spMk id="3" creationId="{99E51C4D-FD23-4BC6-9249-1431075945B1}"/>
          </ac:spMkLst>
        </pc:spChg>
        <pc:spChg chg="add mod">
          <ac:chgData name="Dan Bross" userId="ee5de64f9af55aaa" providerId="LiveId" clId="{6C49E3B2-8E60-4436-B5DA-8E2015E0D440}" dt="2018-04-07T20:16:14.561" v="1350" actId="1076"/>
          <ac:spMkLst>
            <pc:docMk/>
            <pc:sldMk cId="44310718" sldId="309"/>
            <ac:spMk id="4" creationId="{E8672C5C-34B3-43A6-AE4D-0850E4FCA9C8}"/>
          </ac:spMkLst>
        </pc:spChg>
        <pc:picChg chg="add mod">
          <ac:chgData name="Dan Bross" userId="ee5de64f9af55aaa" providerId="LiveId" clId="{6C49E3B2-8E60-4436-B5DA-8E2015E0D440}" dt="2018-04-07T20:30:45.813" v="1519" actId="1076"/>
          <ac:picMkLst>
            <pc:docMk/>
            <pc:sldMk cId="44310718" sldId="309"/>
            <ac:picMk id="5" creationId="{C0315ABE-9D72-400E-86E2-6909BB04597D}"/>
          </ac:picMkLst>
        </pc:picChg>
      </pc:sldChg>
      <pc:sldChg chg="addSp modSp add">
        <pc:chgData name="Dan Bross" userId="ee5de64f9af55aaa" providerId="LiveId" clId="{6C49E3B2-8E60-4436-B5DA-8E2015E0D440}" dt="2018-04-07T20:30:34.586" v="1518" actId="1076"/>
        <pc:sldMkLst>
          <pc:docMk/>
          <pc:sldMk cId="139694374" sldId="310"/>
        </pc:sldMkLst>
        <pc:spChg chg="add mod">
          <ac:chgData name="Dan Bross" userId="ee5de64f9af55aaa" providerId="LiveId" clId="{6C49E3B2-8E60-4436-B5DA-8E2015E0D440}" dt="2018-04-07T20:21:19.333" v="1446" actId="6549"/>
          <ac:spMkLst>
            <pc:docMk/>
            <pc:sldMk cId="139694374" sldId="310"/>
            <ac:spMk id="3" creationId="{2FE069A5-FE21-471A-A2D9-C59B3796445A}"/>
          </ac:spMkLst>
        </pc:spChg>
        <pc:spChg chg="add mod">
          <ac:chgData name="Dan Bross" userId="ee5de64f9af55aaa" providerId="LiveId" clId="{6C49E3B2-8E60-4436-B5DA-8E2015E0D440}" dt="2018-04-07T20:19:10.529" v="1400" actId="313"/>
          <ac:spMkLst>
            <pc:docMk/>
            <pc:sldMk cId="139694374" sldId="310"/>
            <ac:spMk id="4" creationId="{FDF8C407-36D0-48B8-8163-AB83D0205D00}"/>
          </ac:spMkLst>
        </pc:spChg>
        <pc:picChg chg="add mod">
          <ac:chgData name="Dan Bross" userId="ee5de64f9af55aaa" providerId="LiveId" clId="{6C49E3B2-8E60-4436-B5DA-8E2015E0D440}" dt="2018-04-07T20:30:34.586" v="1518" actId="1076"/>
          <ac:picMkLst>
            <pc:docMk/>
            <pc:sldMk cId="139694374" sldId="310"/>
            <ac:picMk id="5" creationId="{58BFDDD3-480D-48B4-A2A8-DA66BA50EF73}"/>
          </ac:picMkLst>
        </pc:picChg>
      </pc:sldChg>
      <pc:sldChg chg="addSp modSp add modAnim">
        <pc:chgData name="Dan Bross" userId="ee5de64f9af55aaa" providerId="LiveId" clId="{6C49E3B2-8E60-4436-B5DA-8E2015E0D440}" dt="2018-04-07T21:38:18.165" v="4590"/>
        <pc:sldMkLst>
          <pc:docMk/>
          <pc:sldMk cId="1192057074" sldId="311"/>
        </pc:sldMkLst>
        <pc:spChg chg="add mod">
          <ac:chgData name="Dan Bross" userId="ee5de64f9af55aaa" providerId="LiveId" clId="{6C49E3B2-8E60-4436-B5DA-8E2015E0D440}" dt="2018-04-07T21:37:33.289" v="4587" actId="20577"/>
          <ac:spMkLst>
            <pc:docMk/>
            <pc:sldMk cId="1192057074" sldId="311"/>
            <ac:spMk id="3" creationId="{8C235587-4AF9-4A28-AC1A-10E346808A97}"/>
          </ac:spMkLst>
        </pc:spChg>
        <pc:picChg chg="add mod">
          <ac:chgData name="Dan Bross" userId="ee5de64f9af55aaa" providerId="LiveId" clId="{6C49E3B2-8E60-4436-B5DA-8E2015E0D440}" dt="2018-04-07T20:50:15.314" v="3075" actId="1076"/>
          <ac:picMkLst>
            <pc:docMk/>
            <pc:sldMk cId="1192057074" sldId="311"/>
            <ac:picMk id="4" creationId="{6B8CF192-2B71-4CFA-8710-A930957B8726}"/>
          </ac:picMkLst>
        </pc:picChg>
      </pc:sldChg>
      <pc:sldChg chg="addSp modSp add modAnim">
        <pc:chgData name="Dan Bross" userId="ee5de64f9af55aaa" providerId="LiveId" clId="{6C49E3B2-8E60-4436-B5DA-8E2015E0D440}" dt="2018-04-08T19:45:32.439" v="4650" actId="6549"/>
        <pc:sldMkLst>
          <pc:docMk/>
          <pc:sldMk cId="2949722355" sldId="312"/>
        </pc:sldMkLst>
        <pc:spChg chg="add mod">
          <ac:chgData name="Dan Bross" userId="ee5de64f9af55aaa" providerId="LiveId" clId="{6C49E3B2-8E60-4436-B5DA-8E2015E0D440}" dt="2018-04-08T19:45:32.439" v="4650" actId="6549"/>
          <ac:spMkLst>
            <pc:docMk/>
            <pc:sldMk cId="2949722355" sldId="312"/>
            <ac:spMk id="3" creationId="{B183A18A-140A-4E37-BCB3-2C49CEDF20F8}"/>
          </ac:spMkLst>
        </pc:spChg>
        <pc:picChg chg="add mod">
          <ac:chgData name="Dan Bross" userId="ee5de64f9af55aaa" providerId="LiveId" clId="{6C49E3B2-8E60-4436-B5DA-8E2015E0D440}" dt="2018-04-07T20:55:21.759" v="3170" actId="1076"/>
          <ac:picMkLst>
            <pc:docMk/>
            <pc:sldMk cId="2949722355" sldId="312"/>
            <ac:picMk id="4" creationId="{FA543ED8-51C0-4A64-A9EA-9754EB4AF179}"/>
          </ac:picMkLst>
        </pc:picChg>
      </pc:sldChg>
      <pc:sldChg chg="addSp modSp add modAnim">
        <pc:chgData name="Dan Bross" userId="ee5de64f9af55aaa" providerId="LiveId" clId="{6C49E3B2-8E60-4436-B5DA-8E2015E0D440}" dt="2018-04-08T19:51:38.977" v="4817" actId="6549"/>
        <pc:sldMkLst>
          <pc:docMk/>
          <pc:sldMk cId="803077501" sldId="313"/>
        </pc:sldMkLst>
        <pc:spChg chg="add mod">
          <ac:chgData name="Dan Bross" userId="ee5de64f9af55aaa" providerId="LiveId" clId="{6C49E3B2-8E60-4436-B5DA-8E2015E0D440}" dt="2018-04-08T19:51:38.977" v="4817" actId="6549"/>
          <ac:spMkLst>
            <pc:docMk/>
            <pc:sldMk cId="803077501" sldId="313"/>
            <ac:spMk id="3" creationId="{F122ABAB-37C7-4F96-8B1A-58A4FCDCCE73}"/>
          </ac:spMkLst>
        </pc:spChg>
      </pc:sldChg>
      <pc:sldChg chg="add del">
        <pc:chgData name="Dan Bross" userId="ee5de64f9af55aaa" providerId="LiveId" clId="{6C49E3B2-8E60-4436-B5DA-8E2015E0D440}" dt="2018-04-08T19:57:46.149" v="4886"/>
        <pc:sldMkLst>
          <pc:docMk/>
          <pc:sldMk cId="2388293045" sldId="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8293963254593E-2"/>
          <c:y val="0.23011213720316623"/>
          <c:w val="0.89218372703412074"/>
          <c:h val="0.63801624015748026"/>
        </c:manualLayout>
      </c:layout>
      <c:barChart>
        <c:barDir val="col"/>
        <c:grouping val="clustered"/>
        <c:varyColors val="0"/>
        <c:ser>
          <c:idx val="0"/>
          <c:order val="0"/>
          <c:tx>
            <c:strRef>
              <c:f>Sheet1!$B$1</c:f>
              <c:strCache>
                <c:ptCount val="1"/>
                <c:pt idx="0">
                  <c:v>1960</c:v>
                </c:pt>
              </c:strCache>
            </c:strRef>
          </c:tx>
          <c:spPr>
            <a:solidFill>
              <a:schemeClr val="accent1"/>
            </a:solidFill>
            <a:ln>
              <a:noFill/>
            </a:ln>
            <a:effectLst/>
          </c:spPr>
          <c:invertIfNegative val="0"/>
          <c:cat>
            <c:strRef>
              <c:f>Sheet1!$A$2:$A$5</c:f>
              <c:strCache>
                <c:ptCount val="4"/>
                <c:pt idx="0">
                  <c:v>White</c:v>
                </c:pt>
                <c:pt idx="1">
                  <c:v>Hispanic</c:v>
                </c:pt>
                <c:pt idx="2">
                  <c:v>Black</c:v>
                </c:pt>
                <c:pt idx="3">
                  <c:v>Asian</c:v>
                </c:pt>
              </c:strCache>
            </c:strRef>
          </c:cat>
          <c:val>
            <c:numRef>
              <c:f>Sheet1!$B$2:$B$5</c:f>
              <c:numCache>
                <c:formatCode>0.00%</c:formatCode>
                <c:ptCount val="4"/>
                <c:pt idx="0" formatCode="0%">
                  <c:v>0.85</c:v>
                </c:pt>
                <c:pt idx="1">
                  <c:v>3.5000000000000003E-2</c:v>
                </c:pt>
                <c:pt idx="2" formatCode="0%">
                  <c:v>0.11</c:v>
                </c:pt>
                <c:pt idx="3">
                  <c:v>6.0000000000000001E-3</c:v>
                </c:pt>
              </c:numCache>
            </c:numRef>
          </c:val>
          <c:extLst>
            <c:ext xmlns:c16="http://schemas.microsoft.com/office/drawing/2014/chart" uri="{C3380CC4-5D6E-409C-BE32-E72D297353CC}">
              <c16:uniqueId val="{00000000-79B6-4D51-8306-0FF081659006}"/>
            </c:ext>
          </c:extLst>
        </c:ser>
        <c:ser>
          <c:idx val="1"/>
          <c:order val="1"/>
          <c:tx>
            <c:strRef>
              <c:f>Sheet1!$C$1</c:f>
              <c:strCache>
                <c:ptCount val="1"/>
                <c:pt idx="0">
                  <c:v>2005</c:v>
                </c:pt>
              </c:strCache>
            </c:strRef>
          </c:tx>
          <c:spPr>
            <a:solidFill>
              <a:schemeClr val="accent2"/>
            </a:solidFill>
            <a:ln>
              <a:noFill/>
            </a:ln>
            <a:effectLst/>
          </c:spPr>
          <c:invertIfNegative val="0"/>
          <c:cat>
            <c:strRef>
              <c:f>Sheet1!$A$2:$A$5</c:f>
              <c:strCache>
                <c:ptCount val="4"/>
                <c:pt idx="0">
                  <c:v>White</c:v>
                </c:pt>
                <c:pt idx="1">
                  <c:v>Hispanic</c:v>
                </c:pt>
                <c:pt idx="2">
                  <c:v>Black</c:v>
                </c:pt>
                <c:pt idx="3">
                  <c:v>Asian</c:v>
                </c:pt>
              </c:strCache>
            </c:strRef>
          </c:cat>
          <c:val>
            <c:numRef>
              <c:f>Sheet1!$C$2:$C$5</c:f>
              <c:numCache>
                <c:formatCode>0%</c:formatCode>
                <c:ptCount val="4"/>
                <c:pt idx="0">
                  <c:v>0.67</c:v>
                </c:pt>
                <c:pt idx="1">
                  <c:v>0.14000000000000001</c:v>
                </c:pt>
                <c:pt idx="2">
                  <c:v>0.13</c:v>
                </c:pt>
                <c:pt idx="3">
                  <c:v>0.05</c:v>
                </c:pt>
              </c:numCache>
            </c:numRef>
          </c:val>
          <c:extLst>
            <c:ext xmlns:c16="http://schemas.microsoft.com/office/drawing/2014/chart" uri="{C3380CC4-5D6E-409C-BE32-E72D297353CC}">
              <c16:uniqueId val="{00000001-79B6-4D51-8306-0FF081659006}"/>
            </c:ext>
          </c:extLst>
        </c:ser>
        <c:ser>
          <c:idx val="2"/>
          <c:order val="2"/>
          <c:tx>
            <c:strRef>
              <c:f>Sheet1!$D$1</c:f>
              <c:strCache>
                <c:ptCount val="1"/>
                <c:pt idx="0">
                  <c:v>2050</c:v>
                </c:pt>
              </c:strCache>
            </c:strRef>
          </c:tx>
          <c:spPr>
            <a:solidFill>
              <a:schemeClr val="accent3"/>
            </a:solidFill>
            <a:ln>
              <a:noFill/>
            </a:ln>
            <a:effectLst/>
          </c:spPr>
          <c:invertIfNegative val="0"/>
          <c:cat>
            <c:strRef>
              <c:f>Sheet1!$A$2:$A$5</c:f>
              <c:strCache>
                <c:ptCount val="4"/>
                <c:pt idx="0">
                  <c:v>White</c:v>
                </c:pt>
                <c:pt idx="1">
                  <c:v>Hispanic</c:v>
                </c:pt>
                <c:pt idx="2">
                  <c:v>Black</c:v>
                </c:pt>
                <c:pt idx="3">
                  <c:v>Asian</c:v>
                </c:pt>
              </c:strCache>
            </c:strRef>
          </c:cat>
          <c:val>
            <c:numRef>
              <c:f>Sheet1!$D$2:$D$5</c:f>
              <c:numCache>
                <c:formatCode>0%</c:formatCode>
                <c:ptCount val="4"/>
                <c:pt idx="0">
                  <c:v>0.47</c:v>
                </c:pt>
                <c:pt idx="1">
                  <c:v>0.28999999999999998</c:v>
                </c:pt>
                <c:pt idx="2">
                  <c:v>0.13</c:v>
                </c:pt>
                <c:pt idx="3">
                  <c:v>0.09</c:v>
                </c:pt>
              </c:numCache>
            </c:numRef>
          </c:val>
          <c:extLst>
            <c:ext xmlns:c16="http://schemas.microsoft.com/office/drawing/2014/chart" uri="{C3380CC4-5D6E-409C-BE32-E72D297353CC}">
              <c16:uniqueId val="{00000002-79B6-4D51-8306-0FF081659006}"/>
            </c:ext>
          </c:extLst>
        </c:ser>
        <c:dLbls>
          <c:showLegendKey val="0"/>
          <c:showVal val="0"/>
          <c:showCatName val="0"/>
          <c:showSerName val="0"/>
          <c:showPercent val="0"/>
          <c:showBubbleSize val="0"/>
        </c:dLbls>
        <c:gapWidth val="219"/>
        <c:overlap val="-27"/>
        <c:axId val="450911968"/>
        <c:axId val="450914920"/>
      </c:barChart>
      <c:catAx>
        <c:axId val="4509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914920"/>
        <c:crosses val="autoZero"/>
        <c:auto val="1"/>
        <c:lblAlgn val="ctr"/>
        <c:lblOffset val="100"/>
        <c:noMultiLvlLbl val="0"/>
      </c:catAx>
      <c:valAx>
        <c:axId val="450914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91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4A60684-CF53-6244-A99F-EC731864A5D2}" type="datetimeFigureOut">
              <a:rPr lang="en-US"/>
              <a:pPr>
                <a:defRPr/>
              </a:pPr>
              <a:t>4/8/2018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68EB6EF-B0E1-5849-99CE-609240E1F069}" type="slidenum">
              <a:rPr lang="en-US"/>
              <a:pPr>
                <a:defRPr/>
              </a:pPr>
              <a:t>‹#›</a:t>
            </a:fld>
            <a:endParaRPr lang="en-US"/>
          </a:p>
        </p:txBody>
      </p:sp>
    </p:spTree>
    <p:extLst>
      <p:ext uri="{BB962C8B-B14F-4D97-AF65-F5344CB8AC3E}">
        <p14:creationId xmlns:p14="http://schemas.microsoft.com/office/powerpoint/2010/main" val="1869120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1CD95E9-78DC-7D42-AC9B-8E8B1C893186}" type="datetimeFigureOut">
              <a:rPr lang="en-US"/>
              <a:pPr>
                <a:defRPr/>
              </a:pPr>
              <a:t>4/8/2018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E71F78A-1898-9F4F-9A08-EDF01BC9DFE3}" type="slidenum">
              <a:rPr lang="en-US"/>
              <a:pPr>
                <a:defRPr/>
              </a:pPr>
              <a:t>‹#›</a:t>
            </a:fld>
            <a:endParaRPr lang="en-US"/>
          </a:p>
        </p:txBody>
      </p:sp>
    </p:spTree>
    <p:extLst>
      <p:ext uri="{BB962C8B-B14F-4D97-AF65-F5344CB8AC3E}">
        <p14:creationId xmlns:p14="http://schemas.microsoft.com/office/powerpoint/2010/main" val="601953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71F78A-1898-9F4F-9A08-EDF01BC9DFE3}" type="slidenum">
              <a:rPr lang="en-US" smtClean="0"/>
              <a:pPr>
                <a:defRPr/>
              </a:pPr>
              <a:t>3</a:t>
            </a:fld>
            <a:endParaRPr lang="en-US"/>
          </a:p>
        </p:txBody>
      </p:sp>
    </p:spTree>
    <p:extLst>
      <p:ext uri="{BB962C8B-B14F-4D97-AF65-F5344CB8AC3E}">
        <p14:creationId xmlns:p14="http://schemas.microsoft.com/office/powerpoint/2010/main" val="25243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71F78A-1898-9F4F-9A08-EDF01BC9DFE3}" type="slidenum">
              <a:rPr lang="en-US" smtClean="0"/>
              <a:pPr>
                <a:defRPr/>
              </a:pPr>
              <a:t>16</a:t>
            </a:fld>
            <a:endParaRPr lang="en-US"/>
          </a:p>
        </p:txBody>
      </p:sp>
    </p:spTree>
    <p:extLst>
      <p:ext uri="{BB962C8B-B14F-4D97-AF65-F5344CB8AC3E}">
        <p14:creationId xmlns:p14="http://schemas.microsoft.com/office/powerpoint/2010/main" val="413965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71F78A-1898-9F4F-9A08-EDF01BC9DFE3}" type="slidenum">
              <a:rPr lang="en-US" smtClean="0"/>
              <a:pPr>
                <a:defRPr/>
              </a:pPr>
              <a:t>20</a:t>
            </a:fld>
            <a:endParaRPr lang="en-US"/>
          </a:p>
        </p:txBody>
      </p:sp>
    </p:spTree>
    <p:extLst>
      <p:ext uri="{BB962C8B-B14F-4D97-AF65-F5344CB8AC3E}">
        <p14:creationId xmlns:p14="http://schemas.microsoft.com/office/powerpoint/2010/main" val="28167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71F78A-1898-9F4F-9A08-EDF01BC9DFE3}" type="slidenum">
              <a:rPr lang="en-US" smtClean="0"/>
              <a:pPr>
                <a:defRPr/>
              </a:pPr>
              <a:t>24</a:t>
            </a:fld>
            <a:endParaRPr lang="en-US"/>
          </a:p>
        </p:txBody>
      </p:sp>
    </p:spTree>
    <p:extLst>
      <p:ext uri="{BB962C8B-B14F-4D97-AF65-F5344CB8AC3E}">
        <p14:creationId xmlns:p14="http://schemas.microsoft.com/office/powerpoint/2010/main" val="136034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txBox="1">
            <a:spLocks/>
          </p:cNvSpPr>
          <p:nvPr userDrawn="1"/>
        </p:nvSpPr>
        <p:spPr>
          <a:xfrm>
            <a:off x="6756400" y="4784725"/>
            <a:ext cx="1847850" cy="282575"/>
          </a:xfrm>
          <a:prstGeom prst="rect">
            <a:avLst/>
          </a:prstGeom>
        </p:spPr>
        <p:txBody>
          <a:bodyPr lIns="0" tIns="0" rIns="0" bIns="0"/>
          <a:lstStyle>
            <a:defPPr>
              <a:defRPr lang="en-US"/>
            </a:defPPr>
            <a:lvl1pPr marL="0" algn="l" defTabSz="457200" rtl="0" eaLnBrk="1" latinLnBrk="0" hangingPunct="1">
              <a:defRPr sz="1000" kern="1200">
                <a:solidFill>
                  <a:srgbClr val="C6BBAE"/>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t>@BCCCC</a:t>
            </a:r>
          </a:p>
        </p:txBody>
      </p:sp>
      <p:sp>
        <p:nvSpPr>
          <p:cNvPr id="3" name="Date Placeholder 3"/>
          <p:cNvSpPr>
            <a:spLocks noGrp="1"/>
          </p:cNvSpPr>
          <p:nvPr>
            <p:ph type="dt" sz="half" idx="10"/>
          </p:nvPr>
        </p:nvSpPr>
        <p:spPr>
          <a:xfrm>
            <a:off x="447675" y="4751917"/>
            <a:ext cx="2006600" cy="282575"/>
          </a:xfrm>
          <a:prstGeom prst="rect">
            <a:avLst/>
          </a:prstGeom>
        </p:spPr>
        <p:txBody>
          <a:bodyPr lIns="0" tIns="0" rIns="0" bIns="0"/>
          <a:lstStyle>
            <a:lvl1pPr fontAlgn="auto">
              <a:spcBef>
                <a:spcPts val="0"/>
              </a:spcBef>
              <a:spcAft>
                <a:spcPts val="0"/>
              </a:spcAft>
              <a:defRPr sz="1000" smtClean="0">
                <a:solidFill>
                  <a:srgbClr val="C6BBAE"/>
                </a:solidFill>
                <a:latin typeface="Arial"/>
                <a:ea typeface="+mn-ea"/>
                <a:cs typeface="+mn-cs"/>
              </a:defRPr>
            </a:lvl1pPr>
          </a:lstStyle>
          <a:p>
            <a:pPr>
              <a:defRPr/>
            </a:pPr>
            <a:fld id="{5D6DAE43-C1F6-4469-A8FA-B8A616C2A93C}" type="datetime1">
              <a:rPr lang="en-US" smtClean="0"/>
              <a:t>4/8/2018</a:t>
            </a:fld>
            <a:endParaRPr lang="en-US" dirty="0"/>
          </a:p>
        </p:txBody>
      </p:sp>
    </p:spTree>
    <p:extLst>
      <p:ext uri="{BB962C8B-B14F-4D97-AF65-F5344CB8AC3E}">
        <p14:creationId xmlns:p14="http://schemas.microsoft.com/office/powerpoint/2010/main" val="313005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066800"/>
            <a:ext cx="8229600" cy="3252788"/>
          </a:xfrm>
        </p:spPr>
        <p:txBody>
          <a:bodyPr/>
          <a:lstStyle>
            <a:lvl1pPr>
              <a:defRPr>
                <a:solidFill>
                  <a:schemeClr val="accent5"/>
                </a:solidFill>
              </a:defRPr>
            </a:lvl1pPr>
            <a:lvl2pPr marL="365760">
              <a:defRPr>
                <a:solidFill>
                  <a:srgbClr val="5E7C8A"/>
                </a:solidFill>
              </a:defRPr>
            </a:lvl2pPr>
            <a:lvl3pPr marL="530352" indent="-164592">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p:txBody>
          <a:bodyPr/>
          <a:lstStyle>
            <a:lvl1pPr>
              <a:defRPr/>
            </a:lvl1pPr>
          </a:lstStyle>
          <a:p>
            <a:pPr>
              <a:defRPr/>
            </a:pPr>
            <a:fld id="{FB010C24-E88D-C741-A9DD-BB4B042A0AD1}" type="slidenum">
              <a:rPr lang="en-US"/>
              <a:pPr>
                <a:defRPr/>
              </a:pPr>
              <a:t>‹#›</a:t>
            </a:fld>
            <a:endParaRPr lang="en-US" dirty="0"/>
          </a:p>
        </p:txBody>
      </p:sp>
    </p:spTree>
    <p:extLst>
      <p:ext uri="{BB962C8B-B14F-4D97-AF65-F5344CB8AC3E}">
        <p14:creationId xmlns:p14="http://schemas.microsoft.com/office/powerpoint/2010/main" val="26117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57150"/>
            <a:ext cx="8686800" cy="778422"/>
          </a:xfrm>
        </p:spPr>
        <p:txBody>
          <a:bodyPr/>
          <a:lstStyle/>
          <a:p>
            <a:r>
              <a:rPr lang="en-US" dirty="0"/>
              <a:t>Click to edit Master title style</a:t>
            </a:r>
          </a:p>
        </p:txBody>
      </p:sp>
      <p:sp>
        <p:nvSpPr>
          <p:cNvPr id="3" name="Content Placeholder 2"/>
          <p:cNvSpPr>
            <a:spLocks noGrp="1"/>
          </p:cNvSpPr>
          <p:nvPr>
            <p:ph sz="half" idx="1"/>
          </p:nvPr>
        </p:nvSpPr>
        <p:spPr>
          <a:xfrm>
            <a:off x="457200" y="1073150"/>
            <a:ext cx="4038600" cy="2607469"/>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073150"/>
            <a:ext cx="4038600" cy="2607469"/>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a:lvl1pPr>
          </a:lstStyle>
          <a:p>
            <a:pPr>
              <a:defRPr/>
            </a:pPr>
            <a:fld id="{518353D2-B8B2-2A4C-B811-5543CAF420F0}" type="slidenum">
              <a:rPr lang="en-US"/>
              <a:pPr>
                <a:defRPr/>
              </a:pPr>
              <a:t>‹#›</a:t>
            </a:fld>
            <a:endParaRPr lang="en-US"/>
          </a:p>
        </p:txBody>
      </p:sp>
    </p:spTree>
    <p:extLst>
      <p:ext uri="{BB962C8B-B14F-4D97-AF65-F5344CB8AC3E}">
        <p14:creationId xmlns:p14="http://schemas.microsoft.com/office/powerpoint/2010/main" val="17910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52D134A-CDD4-0644-94EE-F7236374EB54}" type="slidenum">
              <a:rPr lang="en-US"/>
              <a:pPr>
                <a:defRPr/>
              </a:pPr>
              <a:t>‹#›</a:t>
            </a:fld>
            <a:endParaRPr lang="en-US" dirty="0"/>
          </a:p>
        </p:txBody>
      </p:sp>
    </p:spTree>
    <p:extLst>
      <p:ext uri="{BB962C8B-B14F-4D97-AF65-F5344CB8AC3E}">
        <p14:creationId xmlns:p14="http://schemas.microsoft.com/office/powerpoint/2010/main" val="339065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7D5AD54-608D-0244-942A-B36E58B5619B}" type="slidenum">
              <a:rPr lang="en-US"/>
              <a:pPr>
                <a:defRPr/>
              </a:pPr>
              <a:t>‹#›</a:t>
            </a:fld>
            <a:endParaRPr lang="en-US" dirty="0"/>
          </a:p>
        </p:txBody>
      </p:sp>
    </p:spTree>
    <p:extLst>
      <p:ext uri="{BB962C8B-B14F-4D97-AF65-F5344CB8AC3E}">
        <p14:creationId xmlns:p14="http://schemas.microsoft.com/office/powerpoint/2010/main" val="2402821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5810250" y="215900"/>
            <a:ext cx="0" cy="398145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27750" y="212725"/>
            <a:ext cx="2559050" cy="276225"/>
          </a:xfrm>
        </p:spPr>
        <p:txBody>
          <a:bodyPr anchor="t">
            <a:normAutofit/>
          </a:bodyPr>
          <a:lstStyle>
            <a:lvl1pPr algn="l">
              <a:defRPr sz="1400" b="1"/>
            </a:lvl1pPr>
          </a:lstStyle>
          <a:p>
            <a:r>
              <a:rPr lang="en-US" dirty="0"/>
              <a:t>Click to edit Master title style</a:t>
            </a:r>
          </a:p>
        </p:txBody>
      </p:sp>
      <p:sp>
        <p:nvSpPr>
          <p:cNvPr id="3" name="Content Placeholder 2"/>
          <p:cNvSpPr>
            <a:spLocks noGrp="1"/>
          </p:cNvSpPr>
          <p:nvPr>
            <p:ph idx="1"/>
          </p:nvPr>
        </p:nvSpPr>
        <p:spPr>
          <a:xfrm>
            <a:off x="457200" y="1003300"/>
            <a:ext cx="5111750" cy="3194050"/>
          </a:xfrm>
        </p:spPr>
        <p:txBody>
          <a:bodyPr/>
          <a:lstStyle>
            <a:lvl1pPr>
              <a:defRPr sz="2400"/>
            </a:lvl1pPr>
            <a:lvl2pPr>
              <a:defRPr sz="20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127750" y="666751"/>
            <a:ext cx="2559050" cy="353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7DCCFC95-AC13-644F-B92C-91755EB028CF}" type="slidenum">
              <a:rPr lang="en-US"/>
              <a:pPr>
                <a:defRPr/>
              </a:pPr>
              <a:t>‹#›</a:t>
            </a:fld>
            <a:endParaRPr lang="en-US"/>
          </a:p>
        </p:txBody>
      </p:sp>
      <p:sp>
        <p:nvSpPr>
          <p:cNvPr id="7" name="Title 1"/>
          <p:cNvSpPr txBox="1">
            <a:spLocks/>
          </p:cNvSpPr>
          <p:nvPr userDrawn="1"/>
        </p:nvSpPr>
        <p:spPr bwMode="auto">
          <a:xfrm>
            <a:off x="450850" y="61639"/>
            <a:ext cx="5238750" cy="77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tx1"/>
                </a:solidFill>
                <a:latin typeface="Arial"/>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a:lstStyle>
          <a:p>
            <a:r>
              <a:rPr lang="en-US"/>
              <a:t>Click to edit Master title style</a:t>
            </a:r>
            <a:endParaRPr lang="en-US" dirty="0"/>
          </a:p>
        </p:txBody>
      </p:sp>
    </p:spTree>
    <p:extLst>
      <p:ext uri="{BB962C8B-B14F-4D97-AF65-F5344CB8AC3E}">
        <p14:creationId xmlns:p14="http://schemas.microsoft.com/office/powerpoint/2010/main" val="559512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3746501"/>
            <a:ext cx="5486400" cy="527049"/>
          </a:xfrm>
        </p:spPr>
        <p:txBody>
          <a:bodyPr>
            <a:normAutofit/>
          </a:bodyPr>
          <a:lstStyle>
            <a:lvl1pPr marL="0" indent="0">
              <a:buNone/>
              <a:defRPr sz="1000">
                <a:solidFill>
                  <a:srgbClr val="5E7C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097A77-0685-E34C-9940-BFE2795F54BB}" type="slidenum">
              <a:rPr lang="en-US"/>
              <a:pPr>
                <a:defRPr/>
              </a:pPr>
              <a:t>‹#›</a:t>
            </a:fld>
            <a:endParaRPr lang="en-US" dirty="0"/>
          </a:p>
        </p:txBody>
      </p:sp>
    </p:spTree>
    <p:extLst>
      <p:ext uri="{BB962C8B-B14F-4D97-AF65-F5344CB8AC3E}">
        <p14:creationId xmlns:p14="http://schemas.microsoft.com/office/powerpoint/2010/main" val="2993059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36651"/>
            <a:ext cx="8273418" cy="1295400"/>
          </a:xfrm>
          <a:prstGeom prst="rect">
            <a:avLst/>
          </a:prstGeom>
        </p:spPr>
        <p:txBody>
          <a:bodyPr lIns="0" tIns="0" rIns="0" bIns="0" anchor="t" anchorCtr="0"/>
          <a:lstStyle>
            <a:lvl1pPr algn="l">
              <a:lnSpc>
                <a:spcPts val="3800"/>
              </a:lnSpc>
              <a:defRPr sz="3200" b="0" i="0" baseline="0">
                <a:latin typeface="Arial"/>
                <a:cs typeface="Arial"/>
              </a:defRPr>
            </a:lvl1pPr>
          </a:lstStyle>
          <a:p>
            <a:r>
              <a:rPr lang="en-US" dirty="0"/>
              <a:t>Add breakout title here</a:t>
            </a:r>
          </a:p>
        </p:txBody>
      </p:sp>
      <p:sp>
        <p:nvSpPr>
          <p:cNvPr id="8" name="Subtitle 2"/>
          <p:cNvSpPr>
            <a:spLocks noGrp="1"/>
          </p:cNvSpPr>
          <p:nvPr>
            <p:ph type="subTitle" idx="1" hasCustomPrompt="1"/>
          </p:nvPr>
        </p:nvSpPr>
        <p:spPr>
          <a:xfrm>
            <a:off x="457200" y="2552700"/>
            <a:ext cx="8246962" cy="1428750"/>
          </a:xfrm>
          <a:prstGeom prst="rect">
            <a:avLst/>
          </a:prstGeom>
        </p:spPr>
        <p:txBody>
          <a:bodyPr lIns="0" tIns="0" rIns="0" bIns="0">
            <a:normAutofit/>
          </a:bodyPr>
          <a:lstStyle>
            <a:lvl1pPr marL="0" indent="0" algn="l">
              <a:spcBef>
                <a:spcPts val="600"/>
              </a:spcBef>
              <a:buClr>
                <a:schemeClr val="accent2"/>
              </a:buClr>
              <a:buFontTx/>
              <a:buNone/>
              <a:defRPr sz="12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indent="0">
              <a:buClr>
                <a:schemeClr val="accent2"/>
              </a:buClr>
              <a:buFontTx/>
              <a:buNone/>
            </a:pPr>
            <a:r>
              <a:rPr lang="en-US" sz="1600" dirty="0"/>
              <a:t>Add moderator</a:t>
            </a:r>
            <a:r>
              <a:rPr lang="en-US" sz="1600" baseline="0" dirty="0"/>
              <a:t> here</a:t>
            </a:r>
          </a:p>
          <a:p>
            <a:pPr marL="0" indent="0">
              <a:buClr>
                <a:schemeClr val="accent2"/>
              </a:buClr>
              <a:buFontTx/>
              <a:buNone/>
            </a:pPr>
            <a:r>
              <a:rPr lang="en-US" sz="1600" baseline="0" dirty="0"/>
              <a:t>Add speaker #1 here</a:t>
            </a:r>
          </a:p>
          <a:p>
            <a:pPr marL="0" indent="0">
              <a:buClr>
                <a:schemeClr val="accent2"/>
              </a:buClr>
              <a:buFontTx/>
              <a:buNone/>
            </a:pPr>
            <a:r>
              <a:rPr lang="en-US" sz="1600" baseline="0" dirty="0"/>
              <a:t>Add Speaker #2 here</a:t>
            </a:r>
          </a:p>
          <a:p>
            <a:pPr marL="0" indent="0">
              <a:buClr>
                <a:schemeClr val="accent2"/>
              </a:buClr>
              <a:buFontTx/>
              <a:buNone/>
            </a:pPr>
            <a:r>
              <a:rPr lang="en-US" sz="1600" baseline="0" dirty="0"/>
              <a:t>Add Speaker #3 here</a:t>
            </a:r>
            <a:endParaRPr lang="en-US" sz="1600" dirty="0"/>
          </a:p>
        </p:txBody>
      </p:sp>
    </p:spTree>
    <p:extLst>
      <p:ext uri="{BB962C8B-B14F-4D97-AF65-F5344CB8AC3E}">
        <p14:creationId xmlns:p14="http://schemas.microsoft.com/office/powerpoint/2010/main" val="229403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7042150" y="4784725"/>
            <a:ext cx="1847850" cy="282575"/>
          </a:xfrm>
          <a:prstGeom prst="rect">
            <a:avLst/>
          </a:prstGeom>
        </p:spPr>
        <p:txBody>
          <a:bodyPr lIns="0" tIns="0" rIns="0" bIns="0"/>
          <a:lstStyle>
            <a:defPPr>
              <a:defRPr lang="en-US"/>
            </a:defPPr>
            <a:lvl1pPr marL="0" algn="l" defTabSz="457200" rtl="0" eaLnBrk="1" latinLnBrk="0" hangingPunct="1">
              <a:defRPr sz="1000" kern="1200">
                <a:solidFill>
                  <a:srgbClr val="C6BBAE"/>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t>@BCCCC</a:t>
            </a:r>
          </a:p>
        </p:txBody>
      </p:sp>
      <p:sp>
        <p:nvSpPr>
          <p:cNvPr id="2" name="Title 1"/>
          <p:cNvSpPr>
            <a:spLocks noGrp="1"/>
          </p:cNvSpPr>
          <p:nvPr>
            <p:ph type="ctrTitle"/>
          </p:nvPr>
        </p:nvSpPr>
        <p:spPr>
          <a:xfrm>
            <a:off x="819150" y="2455863"/>
            <a:ext cx="7772400" cy="846137"/>
          </a:xfrm>
          <a:prstGeom prst="rect">
            <a:avLst/>
          </a:prstGeom>
        </p:spPr>
        <p:txBody>
          <a:bodyPr lIns="0" tIns="0" rIns="0" bIns="0"/>
          <a:lstStyle>
            <a:lvl1pPr algn="ctr">
              <a:defRPr/>
            </a:lvl1pPr>
          </a:lstStyle>
          <a:p>
            <a:r>
              <a:rPr lang="en-US" dirty="0"/>
              <a:t>Click to edit Master title style</a:t>
            </a:r>
          </a:p>
        </p:txBody>
      </p:sp>
      <p:sp>
        <p:nvSpPr>
          <p:cNvPr id="3" name="Subtitle 2"/>
          <p:cNvSpPr>
            <a:spLocks noGrp="1"/>
          </p:cNvSpPr>
          <p:nvPr>
            <p:ph type="subTitle" idx="1"/>
          </p:nvPr>
        </p:nvSpPr>
        <p:spPr>
          <a:xfrm>
            <a:off x="819150" y="3452813"/>
            <a:ext cx="7867650" cy="738187"/>
          </a:xfrm>
          <a:prstGeom prst="rect">
            <a:avLst/>
          </a:prstGeom>
        </p:spPr>
        <p:txBody>
          <a:bodyPr lIns="0" tIns="0" rIns="0" bIns="0"/>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447675" y="4759325"/>
            <a:ext cx="2006600" cy="282575"/>
          </a:xfrm>
          <a:prstGeom prst="rect">
            <a:avLst/>
          </a:prstGeom>
        </p:spPr>
        <p:txBody>
          <a:bodyPr lIns="0" tIns="0" rIns="0" bIns="0"/>
          <a:lstStyle>
            <a:lvl1pPr fontAlgn="auto">
              <a:spcBef>
                <a:spcPts val="0"/>
              </a:spcBef>
              <a:spcAft>
                <a:spcPts val="0"/>
              </a:spcAft>
              <a:defRPr sz="1000" smtClean="0">
                <a:solidFill>
                  <a:srgbClr val="C6BBAE"/>
                </a:solidFill>
                <a:latin typeface="Arial"/>
                <a:ea typeface="+mn-ea"/>
                <a:cs typeface="+mn-cs"/>
              </a:defRPr>
            </a:lvl1pPr>
          </a:lstStyle>
          <a:p>
            <a:pPr>
              <a:defRPr/>
            </a:pPr>
            <a:fld id="{92C8CAF6-86C9-46E0-AAA1-FDCA864CAAB6}" type="datetime1">
              <a:rPr lang="en-US" smtClean="0"/>
              <a:t>4/8/2018</a:t>
            </a:fld>
            <a:endParaRPr lang="en-US" dirty="0"/>
          </a:p>
        </p:txBody>
      </p:sp>
    </p:spTree>
    <p:extLst>
      <p:ext uri="{BB962C8B-B14F-4D97-AF65-F5344CB8AC3E}">
        <p14:creationId xmlns:p14="http://schemas.microsoft.com/office/powerpoint/2010/main" val="79033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gradFill flip="none" rotWithShape="1">
            <a:gsLst>
              <a:gs pos="0">
                <a:srgbClr val="C6BBAE"/>
              </a:gs>
              <a:gs pos="57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9150" y="2307166"/>
            <a:ext cx="7772400" cy="91439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418415"/>
            <a:ext cx="6400800" cy="1092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275FD815-A5CA-CD42-9AFB-55C32CFF8861}" type="slidenum">
              <a:rPr lang="en-US"/>
              <a:pPr>
                <a:defRPr/>
              </a:pPr>
              <a:t>‹#›</a:t>
            </a:fld>
            <a:endParaRPr lang="en-US" dirty="0"/>
          </a:p>
        </p:txBody>
      </p:sp>
      <p:pic>
        <p:nvPicPr>
          <p:cNvPr id="7" name="Picture 6" descr="BCCCC_logo_1line_BC_left_RGB_Large_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333" y="161750"/>
            <a:ext cx="8390467" cy="1859852"/>
          </a:xfrm>
          <a:prstGeom prst="rect">
            <a:avLst/>
          </a:prstGeom>
        </p:spPr>
      </p:pic>
    </p:spTree>
    <p:extLst>
      <p:ext uri="{BB962C8B-B14F-4D97-AF65-F5344CB8AC3E}">
        <p14:creationId xmlns:p14="http://schemas.microsoft.com/office/powerpoint/2010/main" val="165128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365760">
              <a:defRPr/>
            </a:lvl2pPr>
            <a:lvl3pPr marL="530352" indent="-164592">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p:txBody>
          <a:bodyPr/>
          <a:lstStyle>
            <a:lvl1pPr>
              <a:defRPr/>
            </a:lvl1pPr>
          </a:lstStyle>
          <a:p>
            <a:pPr>
              <a:defRPr/>
            </a:pPr>
            <a:fld id="{FB010C24-E88D-C741-A9DD-BB4B042A0AD1}" type="slidenum">
              <a:rPr lang="en-US"/>
              <a:pPr>
                <a:defRPr/>
              </a:pPr>
              <a:t>‹#›</a:t>
            </a:fld>
            <a:endParaRPr lang="en-US" dirty="0"/>
          </a:p>
        </p:txBody>
      </p:sp>
    </p:spTree>
    <p:extLst>
      <p:ext uri="{BB962C8B-B14F-4D97-AF65-F5344CB8AC3E}">
        <p14:creationId xmlns:p14="http://schemas.microsoft.com/office/powerpoint/2010/main" val="77227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696"/>
            <a:ext cx="8686800" cy="778422"/>
          </a:xfrm>
        </p:spPr>
        <p:txBody>
          <a:bodyPr/>
          <a:lstStyle/>
          <a:p>
            <a:r>
              <a:rPr lang="en-US" dirty="0"/>
              <a:t>Click to edit Master title style</a:t>
            </a:r>
          </a:p>
        </p:txBody>
      </p:sp>
      <p:sp>
        <p:nvSpPr>
          <p:cNvPr id="3" name="Content Placeholder 2"/>
          <p:cNvSpPr>
            <a:spLocks noGrp="1"/>
          </p:cNvSpPr>
          <p:nvPr>
            <p:ph sz="half" idx="1"/>
          </p:nvPr>
        </p:nvSpPr>
        <p:spPr>
          <a:xfrm>
            <a:off x="457200" y="1066802"/>
            <a:ext cx="4038600" cy="2545556"/>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066802"/>
            <a:ext cx="4038600" cy="2545556"/>
          </a:xfrm>
        </p:spPr>
        <p:txBody>
          <a:bodyPr/>
          <a:lstStyle>
            <a:lvl1pPr>
              <a:defRPr sz="2000"/>
            </a:lvl1pPr>
            <a:lvl2pPr>
              <a:defRPr sz="16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a:lvl1pPr>
          </a:lstStyle>
          <a:p>
            <a:pPr>
              <a:defRPr/>
            </a:pPr>
            <a:fld id="{518353D2-B8B2-2A4C-B811-5543CAF420F0}" type="slidenum">
              <a:rPr lang="en-US"/>
              <a:pPr>
                <a:defRPr/>
              </a:pPr>
              <a:t>‹#›</a:t>
            </a:fld>
            <a:endParaRPr lang="en-US"/>
          </a:p>
        </p:txBody>
      </p:sp>
    </p:spTree>
    <p:extLst>
      <p:ext uri="{BB962C8B-B14F-4D97-AF65-F5344CB8AC3E}">
        <p14:creationId xmlns:p14="http://schemas.microsoft.com/office/powerpoint/2010/main" val="61080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52D134A-CDD4-0644-94EE-F7236374EB54}" type="slidenum">
              <a:rPr lang="en-US"/>
              <a:pPr>
                <a:defRPr/>
              </a:pPr>
              <a:t>‹#›</a:t>
            </a:fld>
            <a:endParaRPr lang="en-US" dirty="0"/>
          </a:p>
        </p:txBody>
      </p:sp>
    </p:spTree>
    <p:extLst>
      <p:ext uri="{BB962C8B-B14F-4D97-AF65-F5344CB8AC3E}">
        <p14:creationId xmlns:p14="http://schemas.microsoft.com/office/powerpoint/2010/main" val="381643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7D5AD54-608D-0244-942A-B36E58B5619B}" type="slidenum">
              <a:rPr lang="en-US"/>
              <a:pPr>
                <a:defRPr/>
              </a:pPr>
              <a:t>‹#›</a:t>
            </a:fld>
            <a:endParaRPr lang="en-US" dirty="0"/>
          </a:p>
        </p:txBody>
      </p:sp>
    </p:spTree>
    <p:extLst>
      <p:ext uri="{BB962C8B-B14F-4D97-AF65-F5344CB8AC3E}">
        <p14:creationId xmlns:p14="http://schemas.microsoft.com/office/powerpoint/2010/main" val="411099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5810250" y="215900"/>
            <a:ext cx="0" cy="398145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127750" y="212725"/>
            <a:ext cx="2559050" cy="276225"/>
          </a:xfrm>
        </p:spPr>
        <p:txBody>
          <a:bodyPr anchor="t">
            <a:normAutofit/>
          </a:bodyPr>
          <a:lstStyle>
            <a:lvl1pPr algn="l">
              <a:defRPr sz="1400" b="1"/>
            </a:lvl1pPr>
          </a:lstStyle>
          <a:p>
            <a:r>
              <a:rPr lang="en-US" dirty="0"/>
              <a:t>Click to edit Master title style</a:t>
            </a:r>
          </a:p>
        </p:txBody>
      </p:sp>
      <p:sp>
        <p:nvSpPr>
          <p:cNvPr id="3" name="Content Placeholder 2"/>
          <p:cNvSpPr>
            <a:spLocks noGrp="1"/>
          </p:cNvSpPr>
          <p:nvPr>
            <p:ph idx="1"/>
          </p:nvPr>
        </p:nvSpPr>
        <p:spPr>
          <a:xfrm>
            <a:off x="450850" y="1009651"/>
            <a:ext cx="5111750" cy="3219450"/>
          </a:xfrm>
        </p:spPr>
        <p:txBody>
          <a:bodyPr/>
          <a:lstStyle>
            <a:lvl1pPr>
              <a:defRPr sz="2400">
                <a:solidFill>
                  <a:srgbClr val="8C2332"/>
                </a:solidFill>
              </a:defRPr>
            </a:lvl1pPr>
            <a:lvl2pPr>
              <a:defRPr sz="2000">
                <a:solidFill>
                  <a:srgbClr val="5E7C8A"/>
                </a:solidFill>
              </a:defRPr>
            </a:lvl2pPr>
            <a:lvl3pPr>
              <a:defRPr sz="1600">
                <a:solidFill>
                  <a:srgbClr val="C6BBAE"/>
                </a:solidFill>
              </a:defRPr>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127750" y="666751"/>
            <a:ext cx="2559050" cy="353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7DCCFC95-AC13-644F-B92C-91755EB028CF}" type="slidenum">
              <a:rPr lang="en-US"/>
              <a:pPr>
                <a:defRPr/>
              </a:pPr>
              <a:t>‹#›</a:t>
            </a:fld>
            <a:endParaRPr lang="en-US"/>
          </a:p>
        </p:txBody>
      </p:sp>
      <p:sp>
        <p:nvSpPr>
          <p:cNvPr id="7" name="Title 1"/>
          <p:cNvSpPr txBox="1">
            <a:spLocks/>
          </p:cNvSpPr>
          <p:nvPr userDrawn="1"/>
        </p:nvSpPr>
        <p:spPr bwMode="auto">
          <a:xfrm>
            <a:off x="457200" y="76200"/>
            <a:ext cx="526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tx1"/>
                </a:solidFill>
                <a:latin typeface="Arial"/>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a:lstStyle>
          <a:p>
            <a:r>
              <a:rPr lang="en-US"/>
              <a:t>Click to edit Master title style</a:t>
            </a:r>
            <a:endParaRPr lang="en-US" dirty="0"/>
          </a:p>
        </p:txBody>
      </p:sp>
    </p:spTree>
    <p:extLst>
      <p:ext uri="{BB962C8B-B14F-4D97-AF65-F5344CB8AC3E}">
        <p14:creationId xmlns:p14="http://schemas.microsoft.com/office/powerpoint/2010/main" val="395589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3746501"/>
            <a:ext cx="5486400" cy="527049"/>
          </a:xfrm>
        </p:spPr>
        <p:txBody>
          <a:bodyPr>
            <a:normAutofit/>
          </a:bodyPr>
          <a:lstStyle>
            <a:lvl1pPr marL="0" indent="0">
              <a:buNone/>
              <a:defRPr sz="1000">
                <a:solidFill>
                  <a:srgbClr val="5E7C8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097A77-0685-E34C-9940-BFE2795F54BB}" type="slidenum">
              <a:rPr lang="en-US"/>
              <a:pPr>
                <a:defRPr/>
              </a:pPr>
              <a:t>‹#›</a:t>
            </a:fld>
            <a:endParaRPr lang="en-US" dirty="0"/>
          </a:p>
        </p:txBody>
      </p:sp>
    </p:spTree>
    <p:extLst>
      <p:ext uri="{BB962C8B-B14F-4D97-AF65-F5344CB8AC3E}">
        <p14:creationId xmlns:p14="http://schemas.microsoft.com/office/powerpoint/2010/main" val="1825008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6.xml"/><Relationship Id="rId5" Type="http://schemas.openxmlformats.org/officeDocument/2006/relationships/image" Target="../media/image6.emf"/><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CCCC_logo_3line_BC_left_RGB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7" y="372373"/>
            <a:ext cx="8568266" cy="4276746"/>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CCCC_logo_1line_BC_left_RGB_Large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67" y="160818"/>
            <a:ext cx="8520113" cy="188859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686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066800"/>
            <a:ext cx="82296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4737100"/>
            <a:ext cx="2133600" cy="274638"/>
          </a:xfrm>
          <a:prstGeom prst="rect">
            <a:avLst/>
          </a:prstGeom>
        </p:spPr>
        <p:txBody>
          <a:bodyPr vert="horz" lIns="0" tIns="0" rIns="0" bIns="0" rtlCol="0" anchor="ctr"/>
          <a:lstStyle>
            <a:lvl1pPr algn="r" fontAlgn="auto">
              <a:spcBef>
                <a:spcPts val="0"/>
              </a:spcBef>
              <a:spcAft>
                <a:spcPts val="0"/>
              </a:spcAft>
              <a:defRPr sz="900">
                <a:solidFill>
                  <a:srgbClr val="C6BBAE"/>
                </a:solidFill>
                <a:latin typeface="Arial"/>
                <a:ea typeface="+mn-ea"/>
                <a:cs typeface="+mn-cs"/>
              </a:defRPr>
            </a:lvl1pPr>
          </a:lstStyle>
          <a:p>
            <a:pPr>
              <a:defRPr/>
            </a:pPr>
            <a:fld id="{184A19A9-C817-6249-A0A2-E6459FDCC5C5}" type="slidenum">
              <a:rPr lang="en-US"/>
              <a:pPr>
                <a:defRPr/>
              </a:pPr>
              <a:t>‹#›</a:t>
            </a:fld>
            <a:endParaRPr lang="en-US" dirty="0"/>
          </a:p>
        </p:txBody>
      </p:sp>
      <p:sp>
        <p:nvSpPr>
          <p:cNvPr id="9" name="Slide Number Placeholder 5"/>
          <p:cNvSpPr txBox="1">
            <a:spLocks/>
          </p:cNvSpPr>
          <p:nvPr/>
        </p:nvSpPr>
        <p:spPr>
          <a:xfrm>
            <a:off x="3790950" y="4737100"/>
            <a:ext cx="2089150" cy="274638"/>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dirty="0">
                <a:solidFill>
                  <a:srgbClr val="C6BBAE"/>
                </a:solidFill>
                <a:latin typeface="Arial"/>
              </a:rPr>
              <a:t>© 2017 Center for Corporate Citizenship </a:t>
            </a:r>
          </a:p>
        </p:txBody>
      </p:sp>
      <p:pic>
        <p:nvPicPr>
          <p:cNvPr id="4" name="Picture 3" descr="BCCCC_logo_1line_BC_left_RGB_Large_Transparen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982" y="4512584"/>
            <a:ext cx="2827867" cy="626832"/>
          </a:xfrm>
          <a:prstGeom prst="rect">
            <a:avLst/>
          </a:prstGeom>
        </p:spPr>
      </p:pic>
    </p:spTree>
    <p:extLst>
      <p:ext uri="{BB962C8B-B14F-4D97-AF65-F5344CB8AC3E}">
        <p14:creationId xmlns:p14="http://schemas.microsoft.com/office/powerpoint/2010/main" val="48535723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ftr="0" dt="0"/>
  <p:txStyles>
    <p:titleStyle>
      <a:lvl1pPr algn="l" defTabSz="457200" rtl="0" eaLnBrk="0" fontAlgn="base" hangingPunct="0">
        <a:spcBef>
          <a:spcPct val="0"/>
        </a:spcBef>
        <a:spcAft>
          <a:spcPct val="0"/>
        </a:spcAft>
        <a:defRPr sz="3200" kern="1200">
          <a:solidFill>
            <a:schemeClr val="tx1"/>
          </a:solidFill>
          <a:latin typeface="Arial"/>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163513" indent="-163513" algn="l" defTabSz="457200" rtl="0" eaLnBrk="0" fontAlgn="base" hangingPunct="0">
        <a:spcBef>
          <a:spcPts val="500"/>
        </a:spcBef>
        <a:spcAft>
          <a:spcPct val="0"/>
        </a:spcAft>
        <a:buClr>
          <a:srgbClr val="C6BBAE"/>
        </a:buClr>
        <a:buSzPct val="80000"/>
        <a:buFont typeface="Arial" charset="0"/>
        <a:buChar char="•"/>
        <a:defRPr sz="2000" kern="1200">
          <a:solidFill>
            <a:srgbClr val="8C2332"/>
          </a:solidFill>
          <a:latin typeface="Arial"/>
          <a:ea typeface="ＭＳ Ｐゴシック" charset="0"/>
          <a:cs typeface="ＭＳ Ｐゴシック" charset="0"/>
        </a:defRPr>
      </a:lvl1pPr>
      <a:lvl2pPr marL="346075" indent="-190500" algn="l" defTabSz="457200" rtl="0" eaLnBrk="0" fontAlgn="base" hangingPunct="0">
        <a:spcBef>
          <a:spcPts val="600"/>
        </a:spcBef>
        <a:spcAft>
          <a:spcPct val="0"/>
        </a:spcAft>
        <a:buClr>
          <a:srgbClr val="C6BBAE"/>
        </a:buClr>
        <a:buSzPct val="80000"/>
        <a:buFont typeface="Arial" charset="0"/>
        <a:buChar char="•"/>
        <a:defRPr sz="2000" kern="1200">
          <a:solidFill>
            <a:srgbClr val="5E7C8A"/>
          </a:solidFill>
          <a:latin typeface="Arial"/>
          <a:ea typeface="ＭＳ Ｐゴシック" charset="0"/>
          <a:cs typeface="+mn-cs"/>
        </a:defRPr>
      </a:lvl2pPr>
      <a:lvl3pPr marL="530225" indent="-163513" algn="l" defTabSz="457200" rtl="0" eaLnBrk="0" fontAlgn="base" hangingPunct="0">
        <a:spcBef>
          <a:spcPts val="600"/>
        </a:spcBef>
        <a:spcAft>
          <a:spcPct val="0"/>
        </a:spcAft>
        <a:buClr>
          <a:srgbClr val="C6BBAE"/>
        </a:buClr>
        <a:buSzPct val="55000"/>
        <a:buFont typeface="Courier New" charset="0"/>
        <a:buChar char="o"/>
        <a:defRPr sz="1600" kern="1200">
          <a:solidFill>
            <a:srgbClr val="C6BBAE"/>
          </a:solidFill>
          <a:latin typeface="Arial"/>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0850" y="127000"/>
            <a:ext cx="8686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30300"/>
            <a:ext cx="82296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4737100"/>
            <a:ext cx="2133600" cy="274638"/>
          </a:xfrm>
          <a:prstGeom prst="rect">
            <a:avLst/>
          </a:prstGeom>
        </p:spPr>
        <p:txBody>
          <a:bodyPr vert="horz" lIns="0" tIns="0" rIns="0" bIns="0" rtlCol="0" anchor="ctr"/>
          <a:lstStyle>
            <a:lvl1pPr algn="r" fontAlgn="auto">
              <a:spcBef>
                <a:spcPts val="0"/>
              </a:spcBef>
              <a:spcAft>
                <a:spcPts val="0"/>
              </a:spcAft>
              <a:defRPr sz="900">
                <a:solidFill>
                  <a:srgbClr val="C6BBAE"/>
                </a:solidFill>
                <a:latin typeface="Arial"/>
                <a:ea typeface="+mn-ea"/>
                <a:cs typeface="+mn-cs"/>
              </a:defRPr>
            </a:lvl1pPr>
          </a:lstStyle>
          <a:p>
            <a:pPr>
              <a:defRPr/>
            </a:pPr>
            <a:fld id="{184A19A9-C817-6249-A0A2-E6459FDCC5C5}" type="slidenum">
              <a:rPr lang="en-US"/>
              <a:pPr>
                <a:defRPr/>
              </a:pPr>
              <a:t>‹#›</a:t>
            </a:fld>
            <a:endParaRPr lang="en-US" dirty="0"/>
          </a:p>
        </p:txBody>
      </p:sp>
      <p:sp>
        <p:nvSpPr>
          <p:cNvPr id="9" name="Slide Number Placeholder 5"/>
          <p:cNvSpPr txBox="1">
            <a:spLocks/>
          </p:cNvSpPr>
          <p:nvPr/>
        </p:nvSpPr>
        <p:spPr>
          <a:xfrm>
            <a:off x="3790950" y="4737100"/>
            <a:ext cx="2089150" cy="274638"/>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dirty="0">
                <a:solidFill>
                  <a:srgbClr val="C6BBAE"/>
                </a:solidFill>
                <a:latin typeface="Arial"/>
              </a:rPr>
              <a:t>© 2017 Center for Corporate Citizenship </a:t>
            </a:r>
          </a:p>
        </p:txBody>
      </p:sp>
      <p:pic>
        <p:nvPicPr>
          <p:cNvPr id="8" name="Picture 7" descr="BCCCC_logo_1line_BC_left_RGB_WarmGrayLar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4510149"/>
            <a:ext cx="2832389" cy="658751"/>
          </a:xfrm>
          <a:prstGeom prst="rect">
            <a:avLst/>
          </a:prstGeom>
        </p:spPr>
      </p:pic>
    </p:spTree>
    <p:extLst>
      <p:ext uri="{BB962C8B-B14F-4D97-AF65-F5344CB8AC3E}">
        <p14:creationId xmlns:p14="http://schemas.microsoft.com/office/powerpoint/2010/main" val="41672821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ftr="0" dt="0"/>
  <p:txStyles>
    <p:titleStyle>
      <a:lvl1pPr algn="l" defTabSz="457200" rtl="0" eaLnBrk="0" fontAlgn="base" hangingPunct="0">
        <a:spcBef>
          <a:spcPct val="0"/>
        </a:spcBef>
        <a:spcAft>
          <a:spcPct val="0"/>
        </a:spcAft>
        <a:defRPr sz="3200" kern="1200">
          <a:solidFill>
            <a:schemeClr val="tx1"/>
          </a:solidFill>
          <a:latin typeface="Arial"/>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163513" indent="-163513" algn="l" defTabSz="457200" rtl="0" eaLnBrk="0" fontAlgn="base" hangingPunct="0">
        <a:spcBef>
          <a:spcPts val="500"/>
        </a:spcBef>
        <a:spcAft>
          <a:spcPct val="0"/>
        </a:spcAft>
        <a:buClr>
          <a:srgbClr val="C6BBAE"/>
        </a:buClr>
        <a:buSzPct val="80000"/>
        <a:buFont typeface="Arial" charset="0"/>
        <a:buChar char="•"/>
        <a:defRPr sz="2000" kern="1200">
          <a:solidFill>
            <a:schemeClr val="accent5"/>
          </a:solidFill>
          <a:latin typeface="Arial"/>
          <a:ea typeface="ＭＳ Ｐゴシック" charset="0"/>
          <a:cs typeface="ＭＳ Ｐゴシック" charset="0"/>
        </a:defRPr>
      </a:lvl1pPr>
      <a:lvl2pPr marL="346075" indent="-190500" algn="l" defTabSz="457200" rtl="0" eaLnBrk="0" fontAlgn="base" hangingPunct="0">
        <a:spcBef>
          <a:spcPts val="600"/>
        </a:spcBef>
        <a:spcAft>
          <a:spcPct val="0"/>
        </a:spcAft>
        <a:buClr>
          <a:srgbClr val="C6BBAE"/>
        </a:buClr>
        <a:buSzPct val="80000"/>
        <a:buFont typeface="Arial" charset="0"/>
        <a:buChar char="•"/>
        <a:defRPr sz="2000" kern="1200">
          <a:solidFill>
            <a:schemeClr val="accent1"/>
          </a:solidFill>
          <a:latin typeface="Arial"/>
          <a:ea typeface="ＭＳ Ｐゴシック" charset="0"/>
          <a:cs typeface="+mn-cs"/>
        </a:defRPr>
      </a:lvl2pPr>
      <a:lvl3pPr marL="530225" indent="-163513" algn="l" defTabSz="457200" rtl="0" eaLnBrk="0" fontAlgn="base" hangingPunct="0">
        <a:spcBef>
          <a:spcPts val="600"/>
        </a:spcBef>
        <a:spcAft>
          <a:spcPct val="0"/>
        </a:spcAft>
        <a:buClr>
          <a:srgbClr val="C6BBAE"/>
        </a:buClr>
        <a:buSzPct val="55000"/>
        <a:buFont typeface="Courier New" charset="0"/>
        <a:buChar char="o"/>
        <a:defRPr sz="1600" kern="1200">
          <a:solidFill>
            <a:schemeClr val="bg1">
              <a:lumMod val="50000"/>
            </a:schemeClr>
          </a:solidFill>
          <a:latin typeface="Arial"/>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774832"/>
            <a:ext cx="675132" cy="161033"/>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133350"/>
            <a:ext cx="2483993" cy="819150"/>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0149" y="4444474"/>
            <a:ext cx="2483993" cy="547321"/>
          </a:xfrm>
          <a:prstGeom prst="rect">
            <a:avLst/>
          </a:prstGeom>
        </p:spPr>
      </p:pic>
    </p:spTree>
    <p:extLst>
      <p:ext uri="{BB962C8B-B14F-4D97-AF65-F5344CB8AC3E}">
        <p14:creationId xmlns:p14="http://schemas.microsoft.com/office/powerpoint/2010/main" val="3648625566"/>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p15:clr>
            <a:srgbClr val="F26B43"/>
          </p15:clr>
        </p15:guide>
        <p15:guide id="2" pos="288">
          <p15:clr>
            <a:srgbClr val="F26B43"/>
          </p15:clr>
        </p15:guide>
        <p15:guide id="3" pos="1824">
          <p15:clr>
            <a:srgbClr val="F26B43"/>
          </p15:clr>
        </p15:guide>
        <p15:guide id="4" orient="horz" pos="948">
          <p15:clr>
            <a:srgbClr val="F26B43"/>
          </p15:clr>
        </p15:guide>
        <p15:guide id="5" orient="horz" pos="1716">
          <p15:clr>
            <a:srgbClr val="F26B43"/>
          </p15:clr>
        </p15:guide>
        <p15:guide id="6" orient="horz" pos="3084">
          <p15:clr>
            <a:srgbClr val="F26B43"/>
          </p15:clr>
        </p15:guide>
        <p15:guide id="7" pos="54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3656" y="1640747"/>
            <a:ext cx="8273418" cy="1295400"/>
          </a:xfrm>
        </p:spPr>
        <p:txBody>
          <a:bodyPr/>
          <a:lstStyle/>
          <a:p>
            <a:r>
              <a:rPr lang="en-US" dirty="0"/>
              <a:t>Advancing Diversity and Inclusion Through Strategic Corporate Citizenship</a:t>
            </a:r>
          </a:p>
        </p:txBody>
      </p:sp>
      <p:sp>
        <p:nvSpPr>
          <p:cNvPr id="5" name="Subtitle 4"/>
          <p:cNvSpPr>
            <a:spLocks noGrp="1"/>
          </p:cNvSpPr>
          <p:nvPr>
            <p:ph type="subTitle" idx="1"/>
          </p:nvPr>
        </p:nvSpPr>
        <p:spPr>
          <a:xfrm>
            <a:off x="483656" y="3105646"/>
            <a:ext cx="8246962" cy="1428750"/>
          </a:xfrm>
        </p:spPr>
        <p:txBody>
          <a:bodyPr>
            <a:normAutofit/>
          </a:bodyPr>
          <a:lstStyle/>
          <a:p>
            <a:r>
              <a:rPr lang="es-ES" b="1" dirty="0"/>
              <a:t>Dan Bross, </a:t>
            </a:r>
            <a:r>
              <a:rPr lang="en-US" dirty="0"/>
              <a:t>Teaching Fellow, Boston College Center for Corporate Citizenship</a:t>
            </a:r>
          </a:p>
        </p:txBody>
      </p:sp>
    </p:spTree>
    <p:extLst>
      <p:ext uri="{BB962C8B-B14F-4D97-AF65-F5344CB8AC3E}">
        <p14:creationId xmlns:p14="http://schemas.microsoft.com/office/powerpoint/2010/main" val="102486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7DAFDD-874E-4F72-A9D2-C530D88A34BA}"/>
              </a:ext>
            </a:extLst>
          </p:cNvPr>
          <p:cNvSpPr>
            <a:spLocks noGrp="1"/>
          </p:cNvSpPr>
          <p:nvPr>
            <p:ph type="title"/>
          </p:nvPr>
        </p:nvSpPr>
        <p:spPr>
          <a:xfrm>
            <a:off x="165100" y="1784350"/>
            <a:ext cx="8686800" cy="650875"/>
          </a:xfrm>
        </p:spPr>
        <p:txBody>
          <a:bodyPr/>
          <a:lstStyle/>
          <a:p>
            <a:pPr algn="ctr"/>
            <a:r>
              <a:rPr lang="en-US" dirty="0">
                <a:solidFill>
                  <a:schemeClr val="tx2">
                    <a:lumMod val="60000"/>
                    <a:lumOff val="40000"/>
                  </a:schemeClr>
                </a:solidFill>
              </a:rPr>
              <a:t>Making It Real</a:t>
            </a:r>
          </a:p>
        </p:txBody>
      </p:sp>
      <p:sp>
        <p:nvSpPr>
          <p:cNvPr id="5" name="Slide Number Placeholder 4">
            <a:extLst>
              <a:ext uri="{FF2B5EF4-FFF2-40B4-BE49-F238E27FC236}">
                <a16:creationId xmlns:a16="http://schemas.microsoft.com/office/drawing/2014/main" id="{1D953159-7B24-4B55-942A-1E047E46121E}"/>
              </a:ext>
            </a:extLst>
          </p:cNvPr>
          <p:cNvSpPr>
            <a:spLocks noGrp="1"/>
          </p:cNvSpPr>
          <p:nvPr>
            <p:ph type="sldNum" sz="quarter" idx="10"/>
          </p:nvPr>
        </p:nvSpPr>
        <p:spPr/>
        <p:txBody>
          <a:bodyPr/>
          <a:lstStyle/>
          <a:p>
            <a:pPr>
              <a:defRPr/>
            </a:pPr>
            <a:fld id="{518353D2-B8B2-2A4C-B811-5543CAF420F0}" type="slidenum">
              <a:rPr lang="en-US" smtClean="0"/>
              <a:pPr>
                <a:defRPr/>
              </a:pPr>
              <a:t>10</a:t>
            </a:fld>
            <a:endParaRPr lang="en-US"/>
          </a:p>
        </p:txBody>
      </p:sp>
    </p:spTree>
    <p:extLst>
      <p:ext uri="{BB962C8B-B14F-4D97-AF65-F5344CB8AC3E}">
        <p14:creationId xmlns:p14="http://schemas.microsoft.com/office/powerpoint/2010/main" val="32184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49598-81F0-42DF-952E-4E71E6F2144C}"/>
              </a:ext>
            </a:extLst>
          </p:cNvPr>
          <p:cNvPicPr>
            <a:picLocks noChangeAspect="1"/>
          </p:cNvPicPr>
          <p:nvPr/>
        </p:nvPicPr>
        <p:blipFill>
          <a:blip r:embed="rId2"/>
          <a:stretch>
            <a:fillRect/>
          </a:stretch>
        </p:blipFill>
        <p:spPr>
          <a:xfrm>
            <a:off x="614054" y="1225813"/>
            <a:ext cx="3546011" cy="2437882"/>
          </a:xfrm>
          <a:prstGeom prst="rect">
            <a:avLst/>
          </a:prstGeom>
        </p:spPr>
      </p:pic>
      <p:pic>
        <p:nvPicPr>
          <p:cNvPr id="6" name="Picture 5" descr="A picture containing object&#10;&#10;Description generated with very high confidence">
            <a:extLst>
              <a:ext uri="{FF2B5EF4-FFF2-40B4-BE49-F238E27FC236}">
                <a16:creationId xmlns:a16="http://schemas.microsoft.com/office/drawing/2014/main" id="{3A93DBCB-DE0C-450D-A35D-DA2403CAABA7}"/>
              </a:ext>
            </a:extLst>
          </p:cNvPr>
          <p:cNvPicPr>
            <a:picLocks noChangeAspect="1"/>
          </p:cNvPicPr>
          <p:nvPr/>
        </p:nvPicPr>
        <p:blipFill>
          <a:blip r:embed="rId3"/>
          <a:stretch>
            <a:fillRect/>
          </a:stretch>
        </p:blipFill>
        <p:spPr>
          <a:xfrm>
            <a:off x="4921737" y="1606268"/>
            <a:ext cx="3557245" cy="1387325"/>
          </a:xfrm>
          <a:prstGeom prst="rect">
            <a:avLst/>
          </a:prstGeom>
        </p:spPr>
      </p:pic>
      <p:cxnSp>
        <p:nvCxnSpPr>
          <p:cNvPr id="11" name="Straight Connector 10">
            <a:extLst>
              <a:ext uri="{FF2B5EF4-FFF2-40B4-BE49-F238E27FC236}">
                <a16:creationId xmlns:a16="http://schemas.microsoft.com/office/drawing/2014/main" id="{4D56677B-C0B7-4DAC-ACAD-8054FF1B599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1180415"/>
            <a:ext cx="0" cy="2782670"/>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991DC33-08F2-4922-B56D-E171945BAA17}"/>
              </a:ext>
            </a:extLst>
          </p:cNvPr>
          <p:cNvSpPr>
            <a:spLocks noGrp="1"/>
          </p:cNvSpPr>
          <p:nvPr>
            <p:ph type="sldNum" sz="quarter" idx="10"/>
          </p:nvPr>
        </p:nvSpPr>
        <p:spPr>
          <a:xfrm>
            <a:off x="6457950" y="4767262"/>
            <a:ext cx="2057400" cy="273844"/>
          </a:xfrm>
        </p:spPr>
        <p:txBody>
          <a:bodyPr>
            <a:normAutofit/>
          </a:bodyPr>
          <a:lstStyle/>
          <a:p>
            <a:pPr>
              <a:spcAft>
                <a:spcPts val="600"/>
              </a:spcAft>
              <a:defRPr/>
            </a:pPr>
            <a:fld id="{B52D134A-CDD4-0644-94EE-F7236374EB54}" type="slidenum">
              <a:rPr lang="en-US" smtClean="0"/>
              <a:pPr>
                <a:spcAft>
                  <a:spcPts val="600"/>
                </a:spcAft>
                <a:defRPr/>
              </a:pPr>
              <a:t>11</a:t>
            </a:fld>
            <a:endParaRPr lang="en-US"/>
          </a:p>
        </p:txBody>
      </p:sp>
      <p:sp>
        <p:nvSpPr>
          <p:cNvPr id="7" name="TextBox 6">
            <a:extLst>
              <a:ext uri="{FF2B5EF4-FFF2-40B4-BE49-F238E27FC236}">
                <a16:creationId xmlns:a16="http://schemas.microsoft.com/office/drawing/2014/main" id="{E1E60926-4197-45E6-9783-85F56F645383}"/>
              </a:ext>
            </a:extLst>
          </p:cNvPr>
          <p:cNvSpPr txBox="1"/>
          <p:nvPr/>
        </p:nvSpPr>
        <p:spPr>
          <a:xfrm>
            <a:off x="514941" y="3912177"/>
            <a:ext cx="8454559" cy="477054"/>
          </a:xfrm>
          <a:prstGeom prst="rect">
            <a:avLst/>
          </a:prstGeom>
          <a:noFill/>
        </p:spPr>
        <p:txBody>
          <a:bodyPr wrap="none" rtlCol="0">
            <a:spAutoFit/>
          </a:bodyPr>
          <a:lstStyle/>
          <a:p>
            <a:r>
              <a:rPr lang="en-US" sz="2500" dirty="0">
                <a:solidFill>
                  <a:schemeClr val="tx2">
                    <a:lumMod val="60000"/>
                    <a:lumOff val="40000"/>
                  </a:schemeClr>
                </a:solidFill>
              </a:rPr>
              <a:t>D &amp; I is not just about what happens in the HR department</a:t>
            </a:r>
          </a:p>
        </p:txBody>
      </p:sp>
    </p:spTree>
    <p:extLst>
      <p:ext uri="{BB962C8B-B14F-4D97-AF65-F5344CB8AC3E}">
        <p14:creationId xmlns:p14="http://schemas.microsoft.com/office/powerpoint/2010/main" val="105912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9A7AB-2585-459D-BAE9-E802DADA336F}"/>
              </a:ext>
            </a:extLst>
          </p:cNvPr>
          <p:cNvSpPr>
            <a:spLocks noGrp="1"/>
          </p:cNvSpPr>
          <p:nvPr>
            <p:ph type="sldNum" sz="quarter" idx="10"/>
          </p:nvPr>
        </p:nvSpPr>
        <p:spPr/>
        <p:txBody>
          <a:bodyPr/>
          <a:lstStyle/>
          <a:p>
            <a:pPr>
              <a:defRPr/>
            </a:pPr>
            <a:fld id="{B7D5AD54-608D-0244-942A-B36E58B5619B}" type="slidenum">
              <a:rPr lang="en-US" smtClean="0"/>
              <a:pPr>
                <a:defRPr/>
              </a:pPr>
              <a:t>12</a:t>
            </a:fld>
            <a:endParaRPr lang="en-US" dirty="0"/>
          </a:p>
        </p:txBody>
      </p:sp>
      <p:pic>
        <p:nvPicPr>
          <p:cNvPr id="3" name="Picture 2" descr="A close up of text on a white background&#10;&#10;Description generated with high confidence">
            <a:extLst>
              <a:ext uri="{FF2B5EF4-FFF2-40B4-BE49-F238E27FC236}">
                <a16:creationId xmlns:a16="http://schemas.microsoft.com/office/drawing/2014/main" id="{E67C4760-489C-4E24-A917-4554241E77B9}"/>
              </a:ext>
            </a:extLst>
          </p:cNvPr>
          <p:cNvPicPr>
            <a:picLocks noChangeAspect="1"/>
          </p:cNvPicPr>
          <p:nvPr/>
        </p:nvPicPr>
        <p:blipFill>
          <a:blip r:embed="rId2"/>
          <a:stretch>
            <a:fillRect/>
          </a:stretch>
        </p:blipFill>
        <p:spPr>
          <a:xfrm>
            <a:off x="3071380" y="368005"/>
            <a:ext cx="2541270" cy="3286125"/>
          </a:xfrm>
          <a:prstGeom prst="rect">
            <a:avLst/>
          </a:prstGeom>
        </p:spPr>
      </p:pic>
      <p:sp>
        <p:nvSpPr>
          <p:cNvPr id="4" name="TextBox 3">
            <a:extLst>
              <a:ext uri="{FF2B5EF4-FFF2-40B4-BE49-F238E27FC236}">
                <a16:creationId xmlns:a16="http://schemas.microsoft.com/office/drawing/2014/main" id="{CAAC6977-1DF3-4638-ACA7-D2FEDB90CF55}"/>
              </a:ext>
            </a:extLst>
          </p:cNvPr>
          <p:cNvSpPr txBox="1"/>
          <p:nvPr/>
        </p:nvSpPr>
        <p:spPr>
          <a:xfrm>
            <a:off x="180690" y="3985380"/>
            <a:ext cx="9144285" cy="415498"/>
          </a:xfrm>
          <a:prstGeom prst="rect">
            <a:avLst/>
          </a:prstGeom>
          <a:noFill/>
        </p:spPr>
        <p:txBody>
          <a:bodyPr wrap="square" rtlCol="0">
            <a:spAutoFit/>
          </a:bodyPr>
          <a:lstStyle/>
          <a:p>
            <a:r>
              <a:rPr lang="en-US" sz="2100" dirty="0">
                <a:solidFill>
                  <a:schemeClr val="tx2">
                    <a:lumMod val="60000"/>
                    <a:lumOff val="40000"/>
                  </a:schemeClr>
                </a:solidFill>
              </a:rPr>
              <a:t>Citizenship is not just about what happens in the Citizenship Department</a:t>
            </a:r>
          </a:p>
        </p:txBody>
      </p:sp>
    </p:spTree>
    <p:extLst>
      <p:ext uri="{BB962C8B-B14F-4D97-AF65-F5344CB8AC3E}">
        <p14:creationId xmlns:p14="http://schemas.microsoft.com/office/powerpoint/2010/main" val="667940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D0CDB-D7FE-4F51-BA43-92CB9972B4B6}"/>
              </a:ext>
            </a:extLst>
          </p:cNvPr>
          <p:cNvPicPr>
            <a:picLocks noChangeAspect="1"/>
          </p:cNvPicPr>
          <p:nvPr/>
        </p:nvPicPr>
        <p:blipFill>
          <a:blip r:embed="rId2"/>
          <a:stretch>
            <a:fillRect/>
          </a:stretch>
        </p:blipFill>
        <p:spPr>
          <a:xfrm>
            <a:off x="84560" y="1178012"/>
            <a:ext cx="4295800" cy="2080260"/>
          </a:xfrm>
          <a:prstGeom prst="rect">
            <a:avLst/>
          </a:prstGeom>
        </p:spPr>
      </p:pic>
      <p:sp>
        <p:nvSpPr>
          <p:cNvPr id="3" name="Title 2">
            <a:extLst>
              <a:ext uri="{FF2B5EF4-FFF2-40B4-BE49-F238E27FC236}">
                <a16:creationId xmlns:a16="http://schemas.microsoft.com/office/drawing/2014/main" id="{F2EF630A-B9AE-4663-A64A-AD3DBF4F1064}"/>
              </a:ext>
            </a:extLst>
          </p:cNvPr>
          <p:cNvSpPr>
            <a:spLocks noGrp="1"/>
          </p:cNvSpPr>
          <p:nvPr>
            <p:ph type="title"/>
          </p:nvPr>
        </p:nvSpPr>
        <p:spPr/>
        <p:txBody>
          <a:bodyPr/>
          <a:lstStyle/>
          <a:p>
            <a:pPr algn="ctr"/>
            <a:r>
              <a:rPr lang="en-US" dirty="0">
                <a:solidFill>
                  <a:schemeClr val="tx2">
                    <a:lumMod val="60000"/>
                    <a:lumOff val="40000"/>
                  </a:schemeClr>
                </a:solidFill>
              </a:rPr>
              <a:t>Roles and Responsibilities</a:t>
            </a:r>
          </a:p>
        </p:txBody>
      </p:sp>
      <p:sp>
        <p:nvSpPr>
          <p:cNvPr id="2" name="Slide Number Placeholder 1">
            <a:extLst>
              <a:ext uri="{FF2B5EF4-FFF2-40B4-BE49-F238E27FC236}">
                <a16:creationId xmlns:a16="http://schemas.microsoft.com/office/drawing/2014/main" id="{A93B0628-F876-4847-8276-F09F25D8C371}"/>
              </a:ext>
            </a:extLst>
          </p:cNvPr>
          <p:cNvSpPr>
            <a:spLocks noGrp="1"/>
          </p:cNvSpPr>
          <p:nvPr>
            <p:ph type="sldNum" sz="quarter" idx="12"/>
          </p:nvPr>
        </p:nvSpPr>
        <p:spPr/>
        <p:txBody>
          <a:bodyPr/>
          <a:lstStyle/>
          <a:p>
            <a:pPr>
              <a:defRPr/>
            </a:pPr>
            <a:fld id="{B7D5AD54-608D-0244-942A-B36E58B5619B}" type="slidenum">
              <a:rPr lang="en-US" smtClean="0"/>
              <a:pPr>
                <a:defRPr/>
              </a:pPr>
              <a:t>13</a:t>
            </a:fld>
            <a:endParaRPr lang="en-US" dirty="0"/>
          </a:p>
        </p:txBody>
      </p:sp>
      <p:pic>
        <p:nvPicPr>
          <p:cNvPr id="6" name="Picture 5">
            <a:extLst>
              <a:ext uri="{FF2B5EF4-FFF2-40B4-BE49-F238E27FC236}">
                <a16:creationId xmlns:a16="http://schemas.microsoft.com/office/drawing/2014/main" id="{64B8F428-5737-4831-962A-CB3EF6493DD9}"/>
              </a:ext>
            </a:extLst>
          </p:cNvPr>
          <p:cNvPicPr>
            <a:picLocks noChangeAspect="1"/>
          </p:cNvPicPr>
          <p:nvPr/>
        </p:nvPicPr>
        <p:blipFill>
          <a:blip r:embed="rId3"/>
          <a:stretch>
            <a:fillRect/>
          </a:stretch>
        </p:blipFill>
        <p:spPr>
          <a:xfrm>
            <a:off x="128084" y="1672931"/>
            <a:ext cx="1748790" cy="1154430"/>
          </a:xfrm>
          <a:prstGeom prst="rect">
            <a:avLst/>
          </a:prstGeom>
        </p:spPr>
      </p:pic>
      <p:sp>
        <p:nvSpPr>
          <p:cNvPr id="9" name="AutoShape 6" descr="Image result for corporate citizenship">
            <a:extLst>
              <a:ext uri="{FF2B5EF4-FFF2-40B4-BE49-F238E27FC236}">
                <a16:creationId xmlns:a16="http://schemas.microsoft.com/office/drawing/2014/main" id="{8EDA6720-8AE1-411F-B1B6-784F746DF448}"/>
              </a:ext>
            </a:extLst>
          </p:cNvPr>
          <p:cNvSpPr>
            <a:spLocks noChangeAspect="1" noChangeArrowheads="1"/>
          </p:cNvSpPr>
          <p:nvPr/>
        </p:nvSpPr>
        <p:spPr bwMode="auto">
          <a:xfrm>
            <a:off x="3929063" y="2076450"/>
            <a:ext cx="1285875" cy="99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F968DAF7-7E9D-4FC6-9B9C-64959E3B5E81}"/>
              </a:ext>
            </a:extLst>
          </p:cNvPr>
          <p:cNvPicPr>
            <a:picLocks noChangeAspect="1"/>
          </p:cNvPicPr>
          <p:nvPr/>
        </p:nvPicPr>
        <p:blipFill>
          <a:blip r:embed="rId4"/>
          <a:stretch>
            <a:fillRect/>
          </a:stretch>
        </p:blipFill>
        <p:spPr>
          <a:xfrm>
            <a:off x="2621554" y="1608923"/>
            <a:ext cx="1581626" cy="1218438"/>
          </a:xfrm>
          <a:prstGeom prst="rect">
            <a:avLst/>
          </a:prstGeom>
        </p:spPr>
      </p:pic>
      <p:sp>
        <p:nvSpPr>
          <p:cNvPr id="11" name="Rectangle 10">
            <a:extLst>
              <a:ext uri="{FF2B5EF4-FFF2-40B4-BE49-F238E27FC236}">
                <a16:creationId xmlns:a16="http://schemas.microsoft.com/office/drawing/2014/main" id="{D37592C1-17E7-4683-8685-22ACE0F70932}"/>
              </a:ext>
            </a:extLst>
          </p:cNvPr>
          <p:cNvSpPr/>
          <p:nvPr/>
        </p:nvSpPr>
        <p:spPr>
          <a:xfrm>
            <a:off x="2157412" y="2437930"/>
            <a:ext cx="5729288" cy="276999"/>
          </a:xfrm>
          <a:prstGeom prst="rect">
            <a:avLst/>
          </a:prstGeom>
        </p:spPr>
        <p:txBody>
          <a:bodyPr wrap="square">
            <a:spAutoFit/>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pic>
        <p:nvPicPr>
          <p:cNvPr id="12" name="Content Placeholder 11">
            <a:extLst>
              <a:ext uri="{FF2B5EF4-FFF2-40B4-BE49-F238E27FC236}">
                <a16:creationId xmlns:a16="http://schemas.microsoft.com/office/drawing/2014/main" id="{542A9CB3-4734-4246-A656-3A6C0693D044}"/>
              </a:ext>
            </a:extLst>
          </p:cNvPr>
          <p:cNvPicPr>
            <a:picLocks noGrp="1" noChangeAspect="1"/>
          </p:cNvPicPr>
          <p:nvPr>
            <p:ph sz="half" idx="2"/>
          </p:nvPr>
        </p:nvPicPr>
        <p:blipFill>
          <a:blip r:embed="rId3"/>
          <a:stretch>
            <a:fillRect/>
          </a:stretch>
        </p:blipFill>
        <p:spPr>
          <a:xfrm>
            <a:off x="4727420" y="1672931"/>
            <a:ext cx="1748790" cy="1154430"/>
          </a:xfrm>
          <a:prstGeom prst="rect">
            <a:avLst/>
          </a:prstGeom>
        </p:spPr>
      </p:pic>
      <p:pic>
        <p:nvPicPr>
          <p:cNvPr id="13" name="Picture 12">
            <a:extLst>
              <a:ext uri="{FF2B5EF4-FFF2-40B4-BE49-F238E27FC236}">
                <a16:creationId xmlns:a16="http://schemas.microsoft.com/office/drawing/2014/main" id="{E16B8A58-B78F-4174-B41D-BB38A2E6196B}"/>
              </a:ext>
            </a:extLst>
          </p:cNvPr>
          <p:cNvPicPr>
            <a:picLocks noChangeAspect="1"/>
          </p:cNvPicPr>
          <p:nvPr/>
        </p:nvPicPr>
        <p:blipFill>
          <a:blip r:embed="rId4"/>
          <a:stretch>
            <a:fillRect/>
          </a:stretch>
        </p:blipFill>
        <p:spPr>
          <a:xfrm>
            <a:off x="7358007" y="1608923"/>
            <a:ext cx="1581626" cy="1218438"/>
          </a:xfrm>
          <a:prstGeom prst="rect">
            <a:avLst/>
          </a:prstGeom>
        </p:spPr>
      </p:pic>
      <p:sp>
        <p:nvSpPr>
          <p:cNvPr id="8" name="Arrow: Left-Right 7">
            <a:extLst>
              <a:ext uri="{FF2B5EF4-FFF2-40B4-BE49-F238E27FC236}">
                <a16:creationId xmlns:a16="http://schemas.microsoft.com/office/drawing/2014/main" id="{21DC4BFC-A1F4-4C6E-8AC4-12A6CD6902DF}"/>
              </a:ext>
            </a:extLst>
          </p:cNvPr>
          <p:cNvSpPr/>
          <p:nvPr/>
        </p:nvSpPr>
        <p:spPr>
          <a:xfrm>
            <a:off x="6476210" y="1893776"/>
            <a:ext cx="104158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9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0822670-2D7E-4815-A19F-624BBD3E6433}"/>
              </a:ext>
            </a:extLst>
          </p:cNvPr>
          <p:cNvSpPr/>
          <p:nvPr/>
        </p:nvSpPr>
        <p:spPr>
          <a:xfrm>
            <a:off x="4720556" y="2270060"/>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Leadership</a:t>
            </a:r>
          </a:p>
        </p:txBody>
      </p:sp>
      <p:sp>
        <p:nvSpPr>
          <p:cNvPr id="13" name="Oval 12">
            <a:extLst>
              <a:ext uri="{FF2B5EF4-FFF2-40B4-BE49-F238E27FC236}">
                <a16:creationId xmlns:a16="http://schemas.microsoft.com/office/drawing/2014/main" id="{B5CA8951-C85E-42FA-9337-E631303049AD}"/>
              </a:ext>
            </a:extLst>
          </p:cNvPr>
          <p:cNvSpPr/>
          <p:nvPr/>
        </p:nvSpPr>
        <p:spPr>
          <a:xfrm>
            <a:off x="2284567" y="174413"/>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Mission</a:t>
            </a:r>
          </a:p>
        </p:txBody>
      </p:sp>
      <p:sp>
        <p:nvSpPr>
          <p:cNvPr id="5" name="Slide Number Placeholder 4">
            <a:extLst>
              <a:ext uri="{FF2B5EF4-FFF2-40B4-BE49-F238E27FC236}">
                <a16:creationId xmlns:a16="http://schemas.microsoft.com/office/drawing/2014/main" id="{F189845E-2F49-4E90-99B8-600B2E2BDEE4}"/>
              </a:ext>
            </a:extLst>
          </p:cNvPr>
          <p:cNvSpPr>
            <a:spLocks noGrp="1"/>
          </p:cNvSpPr>
          <p:nvPr>
            <p:ph type="sldNum" sz="quarter" idx="10"/>
          </p:nvPr>
        </p:nvSpPr>
        <p:spPr/>
        <p:txBody>
          <a:bodyPr/>
          <a:lstStyle/>
          <a:p>
            <a:pPr>
              <a:defRPr/>
            </a:pPr>
            <a:fld id="{518353D2-B8B2-2A4C-B811-5543CAF420F0}" type="slidenum">
              <a:rPr lang="en-US" smtClean="0"/>
              <a:pPr>
                <a:defRPr/>
              </a:pPr>
              <a:t>14</a:t>
            </a:fld>
            <a:endParaRPr lang="en-US"/>
          </a:p>
        </p:txBody>
      </p:sp>
      <p:sp>
        <p:nvSpPr>
          <p:cNvPr id="9" name="Oval 8">
            <a:extLst>
              <a:ext uri="{FF2B5EF4-FFF2-40B4-BE49-F238E27FC236}">
                <a16:creationId xmlns:a16="http://schemas.microsoft.com/office/drawing/2014/main" id="{044B2710-0285-47D5-B954-64313E14076B}"/>
              </a:ext>
            </a:extLst>
          </p:cNvPr>
          <p:cNvSpPr/>
          <p:nvPr/>
        </p:nvSpPr>
        <p:spPr>
          <a:xfrm>
            <a:off x="4460269" y="26044"/>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Values</a:t>
            </a:r>
          </a:p>
        </p:txBody>
      </p:sp>
      <p:sp>
        <p:nvSpPr>
          <p:cNvPr id="11" name="Oval 10">
            <a:extLst>
              <a:ext uri="{FF2B5EF4-FFF2-40B4-BE49-F238E27FC236}">
                <a16:creationId xmlns:a16="http://schemas.microsoft.com/office/drawing/2014/main" id="{AD7BE82D-A184-43F8-8D4E-4A737CD0726F}"/>
              </a:ext>
            </a:extLst>
          </p:cNvPr>
          <p:cNvSpPr/>
          <p:nvPr/>
        </p:nvSpPr>
        <p:spPr>
          <a:xfrm>
            <a:off x="2434556" y="2354027"/>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Policies </a:t>
            </a:r>
          </a:p>
          <a:p>
            <a:pPr algn="ctr"/>
            <a:r>
              <a:rPr lang="en-US" sz="2000" dirty="0"/>
              <a:t>&amp; Practices</a:t>
            </a:r>
          </a:p>
        </p:txBody>
      </p:sp>
      <p:sp>
        <p:nvSpPr>
          <p:cNvPr id="12" name="Oval 11">
            <a:extLst>
              <a:ext uri="{FF2B5EF4-FFF2-40B4-BE49-F238E27FC236}">
                <a16:creationId xmlns:a16="http://schemas.microsoft.com/office/drawing/2014/main" id="{2EC4AE37-13CE-4468-9960-82C562C50836}"/>
              </a:ext>
            </a:extLst>
          </p:cNvPr>
          <p:cNvSpPr/>
          <p:nvPr/>
        </p:nvSpPr>
        <p:spPr>
          <a:xfrm>
            <a:off x="3427567" y="1169044"/>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Culture</a:t>
            </a:r>
          </a:p>
        </p:txBody>
      </p:sp>
      <p:sp>
        <p:nvSpPr>
          <p:cNvPr id="2" name="TextBox 1">
            <a:extLst>
              <a:ext uri="{FF2B5EF4-FFF2-40B4-BE49-F238E27FC236}">
                <a16:creationId xmlns:a16="http://schemas.microsoft.com/office/drawing/2014/main" id="{B215DB8A-B9EC-44F3-BB43-DE88D8CBEFC9}"/>
              </a:ext>
            </a:extLst>
          </p:cNvPr>
          <p:cNvSpPr txBox="1"/>
          <p:nvPr/>
        </p:nvSpPr>
        <p:spPr>
          <a:xfrm>
            <a:off x="148556" y="2265231"/>
            <a:ext cx="2492990" cy="461665"/>
          </a:xfrm>
          <a:prstGeom prst="rect">
            <a:avLst/>
          </a:prstGeom>
          <a:noFill/>
        </p:spPr>
        <p:txBody>
          <a:bodyPr wrap="none" rtlCol="0">
            <a:spAutoFit/>
          </a:bodyPr>
          <a:lstStyle/>
          <a:p>
            <a:r>
              <a:rPr lang="en-US" sz="2400" dirty="0">
                <a:solidFill>
                  <a:schemeClr val="tx2">
                    <a:lumMod val="60000"/>
                    <a:lumOff val="40000"/>
                  </a:schemeClr>
                </a:solidFill>
              </a:rPr>
              <a:t>Is D&amp;I Baked In?</a:t>
            </a:r>
          </a:p>
        </p:txBody>
      </p:sp>
    </p:spTree>
    <p:extLst>
      <p:ext uri="{BB962C8B-B14F-4D97-AF65-F5344CB8AC3E}">
        <p14:creationId xmlns:p14="http://schemas.microsoft.com/office/powerpoint/2010/main" val="26096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23BDA-5261-4617-A3F5-D4A668AC1056}"/>
              </a:ext>
            </a:extLst>
          </p:cNvPr>
          <p:cNvSpPr>
            <a:spLocks noGrp="1"/>
          </p:cNvSpPr>
          <p:nvPr>
            <p:ph type="title"/>
          </p:nvPr>
        </p:nvSpPr>
        <p:spPr>
          <a:xfrm>
            <a:off x="320313" y="594646"/>
            <a:ext cx="8686800" cy="739775"/>
          </a:xfrm>
        </p:spPr>
        <p:txBody>
          <a:bodyPr/>
          <a:lstStyle/>
          <a:p>
            <a:r>
              <a:rPr lang="en-US" i="1" dirty="0">
                <a:solidFill>
                  <a:schemeClr val="tx2">
                    <a:lumMod val="60000"/>
                    <a:lumOff val="40000"/>
                  </a:schemeClr>
                </a:solidFill>
                <a:effectLst>
                  <a:outerShdw blurRad="38100" dist="38100" dir="2700000" algn="tl">
                    <a:srgbClr val="000000">
                      <a:alpha val="43137"/>
                    </a:srgbClr>
                  </a:outerShdw>
                </a:effectLst>
              </a:rPr>
              <a:t>Comparing Notes (10 minutes)</a:t>
            </a:r>
            <a:br>
              <a:rPr lang="en-US" i="1" dirty="0">
                <a:solidFill>
                  <a:schemeClr val="tx2">
                    <a:lumMod val="60000"/>
                    <a:lumOff val="40000"/>
                  </a:schemeClr>
                </a:solidFill>
                <a:effectLst>
                  <a:outerShdw blurRad="38100" dist="38100" dir="2700000" algn="tl">
                    <a:srgbClr val="000000">
                      <a:alpha val="43137"/>
                    </a:srgbClr>
                  </a:outerShdw>
                </a:effectLst>
              </a:rPr>
            </a:br>
            <a:r>
              <a:rPr lang="en-US" dirty="0">
                <a:solidFill>
                  <a:schemeClr val="tx2">
                    <a:lumMod val="60000"/>
                    <a:lumOff val="40000"/>
                  </a:schemeClr>
                </a:solidFill>
              </a:rPr>
              <a:t/>
            </a:r>
            <a:br>
              <a:rPr lang="en-US" dirty="0">
                <a:solidFill>
                  <a:schemeClr val="tx2">
                    <a:lumMod val="60000"/>
                    <a:lumOff val="40000"/>
                  </a:schemeClr>
                </a:solidFill>
              </a:rPr>
            </a:br>
            <a:r>
              <a:rPr lang="en-US" sz="3000" dirty="0">
                <a:solidFill>
                  <a:schemeClr val="tx2">
                    <a:lumMod val="60000"/>
                    <a:lumOff val="40000"/>
                  </a:schemeClr>
                </a:solidFill>
              </a:rPr>
              <a:t>Is Diversity &amp; Inclusion Baked in at Your Company?</a:t>
            </a:r>
            <a:endParaRPr lang="en-US" sz="3000" i="1" dirty="0">
              <a:solidFill>
                <a:schemeClr val="tx2">
                  <a:lumMod val="60000"/>
                  <a:lumOff val="40000"/>
                </a:schemeClr>
              </a:solidFill>
            </a:endParaRPr>
          </a:p>
        </p:txBody>
      </p:sp>
      <p:sp>
        <p:nvSpPr>
          <p:cNvPr id="4" name="Content Placeholder 3">
            <a:extLst>
              <a:ext uri="{FF2B5EF4-FFF2-40B4-BE49-F238E27FC236}">
                <a16:creationId xmlns:a16="http://schemas.microsoft.com/office/drawing/2014/main" id="{A86603F6-3D69-4849-83C2-F23AC9C01C85}"/>
              </a:ext>
            </a:extLst>
          </p:cNvPr>
          <p:cNvSpPr>
            <a:spLocks noGrp="1"/>
          </p:cNvSpPr>
          <p:nvPr>
            <p:ph idx="1"/>
          </p:nvPr>
        </p:nvSpPr>
        <p:spPr>
          <a:xfrm>
            <a:off x="685800" y="2102201"/>
            <a:ext cx="8229600" cy="1257301"/>
          </a:xfrm>
        </p:spPr>
        <p:txBody>
          <a:bodyPr/>
          <a:lstStyle/>
          <a:p>
            <a:pPr lvl="1"/>
            <a:r>
              <a:rPr lang="en-US" dirty="0">
                <a:solidFill>
                  <a:schemeClr val="tx2">
                    <a:lumMod val="60000"/>
                    <a:lumOff val="40000"/>
                  </a:schemeClr>
                </a:solidFill>
              </a:rPr>
              <a:t>Are the facts indisputable in your company?</a:t>
            </a:r>
          </a:p>
          <a:p>
            <a:pPr lvl="1"/>
            <a:r>
              <a:rPr lang="en-US" dirty="0">
                <a:solidFill>
                  <a:schemeClr val="tx2">
                    <a:lumMod val="60000"/>
                    <a:lumOff val="40000"/>
                  </a:schemeClr>
                </a:solidFill>
              </a:rPr>
              <a:t>Is Diversity &amp; Inclusion part of your culture?</a:t>
            </a:r>
          </a:p>
          <a:p>
            <a:pPr lvl="1"/>
            <a:r>
              <a:rPr lang="en-US" dirty="0">
                <a:solidFill>
                  <a:schemeClr val="tx2">
                    <a:lumMod val="60000"/>
                    <a:lumOff val="40000"/>
                  </a:schemeClr>
                </a:solidFill>
              </a:rPr>
              <a:t>Is Diversity &amp; Inclusion a priority for your CEO?</a:t>
            </a:r>
          </a:p>
        </p:txBody>
      </p:sp>
      <p:sp>
        <p:nvSpPr>
          <p:cNvPr id="2" name="TextBox 1">
            <a:extLst>
              <a:ext uri="{FF2B5EF4-FFF2-40B4-BE49-F238E27FC236}">
                <a16:creationId xmlns:a16="http://schemas.microsoft.com/office/drawing/2014/main" id="{6DE2069B-CBD6-401E-B62B-F71D3BBAEF83}"/>
              </a:ext>
            </a:extLst>
          </p:cNvPr>
          <p:cNvSpPr txBox="1"/>
          <p:nvPr/>
        </p:nvSpPr>
        <p:spPr>
          <a:xfrm>
            <a:off x="399708" y="4497169"/>
            <a:ext cx="5716369" cy="646331"/>
          </a:xfrm>
          <a:prstGeom prst="rect">
            <a:avLst/>
          </a:prstGeom>
          <a:solidFill>
            <a:schemeClr val="bg1"/>
          </a:solid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408212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5070F-DA29-46DA-B49B-B124746620BC}"/>
              </a:ext>
            </a:extLst>
          </p:cNvPr>
          <p:cNvSpPr>
            <a:spLocks noGrp="1"/>
          </p:cNvSpPr>
          <p:nvPr>
            <p:ph type="title"/>
          </p:nvPr>
        </p:nvSpPr>
        <p:spPr>
          <a:xfrm>
            <a:off x="228600" y="1936363"/>
            <a:ext cx="8686800" cy="650875"/>
          </a:xfrm>
        </p:spPr>
        <p:txBody>
          <a:bodyPr>
            <a:normAutofit fontScale="90000"/>
          </a:bodyPr>
          <a:lstStyle/>
          <a:p>
            <a:pPr algn="ctr"/>
            <a:r>
              <a:rPr lang="en-US" dirty="0">
                <a:solidFill>
                  <a:schemeClr val="tx2">
                    <a:lumMod val="60000"/>
                    <a:lumOff val="40000"/>
                  </a:schemeClr>
                </a:solidFill>
              </a:rPr>
              <a:t>Advancing Diversity and Inclusion Through Strategic		 Corporate Citizenship</a:t>
            </a:r>
            <a:br>
              <a:rPr lang="en-US" dirty="0">
                <a:solidFill>
                  <a:schemeClr val="tx2">
                    <a:lumMod val="60000"/>
                    <a:lumOff val="40000"/>
                  </a:schemeClr>
                </a:solidFill>
              </a:rPr>
            </a:b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						</a:t>
            </a:r>
            <a:endParaRPr lang="en-US" sz="2800" dirty="0">
              <a:solidFill>
                <a:schemeClr val="tx2">
                  <a:lumMod val="60000"/>
                  <a:lumOff val="40000"/>
                </a:schemeClr>
              </a:solidFill>
            </a:endParaRPr>
          </a:p>
        </p:txBody>
      </p:sp>
      <p:sp>
        <p:nvSpPr>
          <p:cNvPr id="5" name="Slide Number Placeholder 4">
            <a:extLst>
              <a:ext uri="{FF2B5EF4-FFF2-40B4-BE49-F238E27FC236}">
                <a16:creationId xmlns:a16="http://schemas.microsoft.com/office/drawing/2014/main" id="{5ABB329A-1DAE-46CC-BDEE-C749D08920DE}"/>
              </a:ext>
            </a:extLst>
          </p:cNvPr>
          <p:cNvSpPr>
            <a:spLocks noGrp="1"/>
          </p:cNvSpPr>
          <p:nvPr>
            <p:ph type="sldNum" sz="quarter" idx="10"/>
          </p:nvPr>
        </p:nvSpPr>
        <p:spPr/>
        <p:txBody>
          <a:bodyPr/>
          <a:lstStyle/>
          <a:p>
            <a:pPr>
              <a:defRPr/>
            </a:pPr>
            <a:fld id="{518353D2-B8B2-2A4C-B811-5543CAF420F0}" type="slidenum">
              <a:rPr lang="en-US" smtClean="0"/>
              <a:pPr>
                <a:defRPr/>
              </a:pPr>
              <a:t>16</a:t>
            </a:fld>
            <a:endParaRPr lang="en-US"/>
          </a:p>
        </p:txBody>
      </p:sp>
      <p:sp>
        <p:nvSpPr>
          <p:cNvPr id="2" name="TextBox 1">
            <a:extLst>
              <a:ext uri="{FF2B5EF4-FFF2-40B4-BE49-F238E27FC236}">
                <a16:creationId xmlns:a16="http://schemas.microsoft.com/office/drawing/2014/main" id="{C7DA3156-4AA2-4219-A448-D63C92E8C051}"/>
              </a:ext>
            </a:extLst>
          </p:cNvPr>
          <p:cNvSpPr txBox="1"/>
          <p:nvPr/>
        </p:nvSpPr>
        <p:spPr>
          <a:xfrm>
            <a:off x="1690525" y="2785006"/>
            <a:ext cx="6543536" cy="523220"/>
          </a:xfrm>
          <a:prstGeom prst="rect">
            <a:avLst/>
          </a:prstGeom>
          <a:noFill/>
        </p:spPr>
        <p:txBody>
          <a:bodyPr wrap="square" rtlCol="0">
            <a:spAutoFit/>
          </a:bodyPr>
          <a:lstStyle/>
          <a:p>
            <a:r>
              <a:rPr lang="en-US" sz="2800" dirty="0"/>
              <a:t>- </a:t>
            </a:r>
            <a:r>
              <a:rPr lang="en-US" sz="2800" dirty="0">
                <a:solidFill>
                  <a:schemeClr val="tx2">
                    <a:lumMod val="60000"/>
                    <a:lumOff val="40000"/>
                  </a:schemeClr>
                </a:solidFill>
              </a:rPr>
              <a:t>Working At The Edge of the Inside</a:t>
            </a:r>
          </a:p>
        </p:txBody>
      </p:sp>
    </p:spTree>
    <p:extLst>
      <p:ext uri="{BB962C8B-B14F-4D97-AF65-F5344CB8AC3E}">
        <p14:creationId xmlns:p14="http://schemas.microsoft.com/office/powerpoint/2010/main" val="292185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775895-4C85-4347-831D-D444CB531389}"/>
              </a:ext>
            </a:extLst>
          </p:cNvPr>
          <p:cNvPicPr>
            <a:picLocks noChangeAspect="1"/>
          </p:cNvPicPr>
          <p:nvPr/>
        </p:nvPicPr>
        <p:blipFill>
          <a:blip r:embed="rId2"/>
          <a:stretch>
            <a:fillRect/>
          </a:stretch>
        </p:blipFill>
        <p:spPr>
          <a:xfrm>
            <a:off x="68105" y="120933"/>
            <a:ext cx="2914650" cy="1924050"/>
          </a:xfrm>
          <a:prstGeom prst="rect">
            <a:avLst/>
          </a:prstGeom>
        </p:spPr>
      </p:pic>
      <p:sp>
        <p:nvSpPr>
          <p:cNvPr id="5" name="Slide Number Placeholder 4">
            <a:extLst>
              <a:ext uri="{FF2B5EF4-FFF2-40B4-BE49-F238E27FC236}">
                <a16:creationId xmlns:a16="http://schemas.microsoft.com/office/drawing/2014/main" id="{9796F659-3CEB-4DEC-A3C2-394F4F2D3814}"/>
              </a:ext>
            </a:extLst>
          </p:cNvPr>
          <p:cNvSpPr>
            <a:spLocks noGrp="1"/>
          </p:cNvSpPr>
          <p:nvPr>
            <p:ph type="sldNum" sz="quarter" idx="10"/>
          </p:nvPr>
        </p:nvSpPr>
        <p:spPr/>
        <p:txBody>
          <a:bodyPr/>
          <a:lstStyle/>
          <a:p>
            <a:pPr>
              <a:defRPr/>
            </a:pPr>
            <a:fld id="{518353D2-B8B2-2A4C-B811-5543CAF420F0}" type="slidenum">
              <a:rPr lang="en-US" smtClean="0"/>
              <a:pPr>
                <a:defRPr/>
              </a:pPr>
              <a:t>17</a:t>
            </a:fld>
            <a:endParaRPr lang="en-US" dirty="0"/>
          </a:p>
        </p:txBody>
      </p:sp>
      <p:sp>
        <p:nvSpPr>
          <p:cNvPr id="13" name="TextBox 12">
            <a:extLst>
              <a:ext uri="{FF2B5EF4-FFF2-40B4-BE49-F238E27FC236}">
                <a16:creationId xmlns:a16="http://schemas.microsoft.com/office/drawing/2014/main" id="{8D877BC4-9861-4B2B-8ED6-86A9D67D9301}"/>
              </a:ext>
            </a:extLst>
          </p:cNvPr>
          <p:cNvSpPr txBox="1"/>
          <p:nvPr/>
        </p:nvSpPr>
        <p:spPr>
          <a:xfrm>
            <a:off x="2496868" y="241598"/>
            <a:ext cx="6763390" cy="2862322"/>
          </a:xfrm>
          <a:prstGeom prst="rect">
            <a:avLst/>
          </a:prstGeom>
          <a:noFill/>
        </p:spPr>
        <p:txBody>
          <a:bodyPr wrap="none" rtlCol="0">
            <a:spAutoFit/>
          </a:bodyPr>
          <a:lstStyle/>
          <a:p>
            <a:r>
              <a:rPr lang="en-US" dirty="0">
                <a:solidFill>
                  <a:srgbClr val="5E7C8A"/>
                </a:solidFill>
              </a:rPr>
              <a:t>“In any organization there are </a:t>
            </a:r>
            <a:r>
              <a:rPr lang="en-US" b="1" dirty="0">
                <a:solidFill>
                  <a:srgbClr val="5E7C8A"/>
                </a:solidFill>
              </a:rPr>
              <a:t>people who serve at the core</a:t>
            </a:r>
            <a:r>
              <a:rPr lang="en-US" dirty="0">
                <a:solidFill>
                  <a:srgbClr val="5E7C8A"/>
                </a:solidFill>
              </a:rPr>
              <a:t>.</a:t>
            </a:r>
          </a:p>
          <a:p>
            <a:r>
              <a:rPr lang="en-US" dirty="0">
                <a:solidFill>
                  <a:srgbClr val="5E7C8A"/>
                </a:solidFill>
              </a:rPr>
              <a:t>These insiders are in “</a:t>
            </a:r>
            <a:r>
              <a:rPr lang="en-US" i="1" dirty="0">
                <a:solidFill>
                  <a:srgbClr val="5E7C8A"/>
                </a:solidFill>
              </a:rPr>
              <a:t>the room where it happens</a:t>
            </a:r>
            <a:r>
              <a:rPr lang="en-US" dirty="0">
                <a:solidFill>
                  <a:srgbClr val="5E7C8A"/>
                </a:solidFill>
              </a:rPr>
              <a:t>!”</a:t>
            </a:r>
          </a:p>
          <a:p>
            <a:endParaRPr lang="en-US" dirty="0">
              <a:solidFill>
                <a:srgbClr val="5E7C8A"/>
              </a:solidFill>
            </a:endParaRPr>
          </a:p>
          <a:p>
            <a:r>
              <a:rPr lang="en-US" dirty="0">
                <a:solidFill>
                  <a:srgbClr val="5E7C8A"/>
                </a:solidFill>
              </a:rPr>
              <a:t>“Then there are </a:t>
            </a:r>
            <a:r>
              <a:rPr lang="en-US" b="1" dirty="0">
                <a:solidFill>
                  <a:srgbClr val="5E7C8A"/>
                </a:solidFill>
              </a:rPr>
              <a:t>outsiders</a:t>
            </a:r>
            <a:r>
              <a:rPr lang="en-US" dirty="0">
                <a:solidFill>
                  <a:srgbClr val="5E7C8A"/>
                </a:solidFill>
              </a:rPr>
              <a:t> - they try and take over from without</a:t>
            </a:r>
          </a:p>
          <a:p>
            <a:r>
              <a:rPr lang="en-US" dirty="0">
                <a:solidFill>
                  <a:srgbClr val="5E7C8A"/>
                </a:solidFill>
              </a:rPr>
              <a:t>– they throw missiles from the outside in.”</a:t>
            </a:r>
          </a:p>
          <a:p>
            <a:endParaRPr lang="en-US" dirty="0">
              <a:solidFill>
                <a:srgbClr val="5E7C8A"/>
              </a:solidFill>
            </a:endParaRPr>
          </a:p>
          <a:p>
            <a:r>
              <a:rPr lang="en-US" dirty="0">
                <a:solidFill>
                  <a:srgbClr val="5E7C8A"/>
                </a:solidFill>
              </a:rPr>
              <a:t>“There is a third group – those who are the </a:t>
            </a:r>
            <a:r>
              <a:rPr lang="en-US" b="1" dirty="0">
                <a:solidFill>
                  <a:srgbClr val="5E7C8A"/>
                </a:solidFill>
              </a:rPr>
              <a:t>edge of the inside</a:t>
            </a:r>
            <a:r>
              <a:rPr lang="en-US" dirty="0">
                <a:solidFill>
                  <a:srgbClr val="5E7C8A"/>
                </a:solidFill>
              </a:rPr>
              <a:t>.  </a:t>
            </a:r>
          </a:p>
          <a:p>
            <a:r>
              <a:rPr lang="en-US" dirty="0">
                <a:solidFill>
                  <a:srgbClr val="5E7C8A"/>
                </a:solidFill>
              </a:rPr>
              <a:t>These are people within the organization but they are not</a:t>
            </a:r>
          </a:p>
          <a:p>
            <a:r>
              <a:rPr lang="en-US" dirty="0">
                <a:solidFill>
                  <a:srgbClr val="5E7C8A"/>
                </a:solidFill>
              </a:rPr>
              <a:t>subsumed by the group think.  They work at the boundaries, </a:t>
            </a:r>
          </a:p>
          <a:p>
            <a:r>
              <a:rPr lang="en-US" dirty="0">
                <a:solidFill>
                  <a:srgbClr val="5E7C8A"/>
                </a:solidFill>
              </a:rPr>
              <a:t>bridges and entranceways.”</a:t>
            </a:r>
          </a:p>
        </p:txBody>
      </p:sp>
      <p:pic>
        <p:nvPicPr>
          <p:cNvPr id="14" name="Picture 13" descr="A person wearing glasses and smiling at the camera&#10;&#10;Description generated with very high confidence">
            <a:extLst>
              <a:ext uri="{FF2B5EF4-FFF2-40B4-BE49-F238E27FC236}">
                <a16:creationId xmlns:a16="http://schemas.microsoft.com/office/drawing/2014/main" id="{7CE13EB4-DDA4-4540-8C17-4891F882BF43}"/>
              </a:ext>
            </a:extLst>
          </p:cNvPr>
          <p:cNvPicPr>
            <a:picLocks noChangeAspect="1"/>
          </p:cNvPicPr>
          <p:nvPr/>
        </p:nvPicPr>
        <p:blipFill>
          <a:blip r:embed="rId3"/>
          <a:stretch>
            <a:fillRect/>
          </a:stretch>
        </p:blipFill>
        <p:spPr>
          <a:xfrm>
            <a:off x="408096" y="1924892"/>
            <a:ext cx="1314450" cy="2000250"/>
          </a:xfrm>
          <a:prstGeom prst="rect">
            <a:avLst/>
          </a:prstGeom>
        </p:spPr>
      </p:pic>
      <p:sp>
        <p:nvSpPr>
          <p:cNvPr id="16" name="TextBox 15">
            <a:extLst>
              <a:ext uri="{FF2B5EF4-FFF2-40B4-BE49-F238E27FC236}">
                <a16:creationId xmlns:a16="http://schemas.microsoft.com/office/drawing/2014/main" id="{722D62C4-D225-446C-9454-AC5EF77B5F74}"/>
              </a:ext>
            </a:extLst>
          </p:cNvPr>
          <p:cNvSpPr txBox="1"/>
          <p:nvPr/>
        </p:nvSpPr>
        <p:spPr>
          <a:xfrm>
            <a:off x="310906" y="1315846"/>
            <a:ext cx="1943161" cy="86177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At the Edge of Inside</a:t>
            </a:r>
          </a:p>
          <a:p>
            <a:r>
              <a:rPr lang="en-US" sz="1600" dirty="0">
                <a:latin typeface="Times New Roman" panose="02020603050405020304" pitchFamily="18" charset="0"/>
                <a:cs typeface="Times New Roman" panose="02020603050405020304" pitchFamily="18" charset="0"/>
              </a:rPr>
              <a:t>June 24, 2016</a:t>
            </a:r>
          </a:p>
          <a:p>
            <a:r>
              <a:rPr lang="en-US" dirty="0"/>
              <a:t>	</a:t>
            </a:r>
          </a:p>
        </p:txBody>
      </p:sp>
      <p:sp>
        <p:nvSpPr>
          <p:cNvPr id="17" name="TextBox 16">
            <a:extLst>
              <a:ext uri="{FF2B5EF4-FFF2-40B4-BE49-F238E27FC236}">
                <a16:creationId xmlns:a16="http://schemas.microsoft.com/office/drawing/2014/main" id="{93A0F02D-A2E4-493C-8B80-A53BF6E523AF}"/>
              </a:ext>
            </a:extLst>
          </p:cNvPr>
          <p:cNvSpPr txBox="1"/>
          <p:nvPr/>
        </p:nvSpPr>
        <p:spPr>
          <a:xfrm>
            <a:off x="1819736" y="3188034"/>
            <a:ext cx="7058343" cy="1477328"/>
          </a:xfrm>
          <a:prstGeom prst="rect">
            <a:avLst/>
          </a:prstGeom>
          <a:noFill/>
        </p:spPr>
        <p:txBody>
          <a:bodyPr wrap="none" rtlCol="0">
            <a:spAutoFit/>
          </a:bodyPr>
          <a:lstStyle/>
          <a:p>
            <a:r>
              <a:rPr lang="en-US" b="1" dirty="0">
                <a:solidFill>
                  <a:srgbClr val="5E7C8A"/>
                </a:solidFill>
                <a:effectLst>
                  <a:outerShdw blurRad="38100" dist="38100" dir="2700000" algn="tl">
                    <a:srgbClr val="000000">
                      <a:alpha val="43137"/>
                    </a:srgbClr>
                  </a:outerShdw>
                </a:effectLst>
              </a:rPr>
              <a:t>Our jobs as Corporate Citizenship leaders require us to work </a:t>
            </a:r>
          </a:p>
          <a:p>
            <a:r>
              <a:rPr lang="en-US" b="1" dirty="0">
                <a:solidFill>
                  <a:srgbClr val="5E7C8A"/>
                </a:solidFill>
                <a:effectLst>
                  <a:outerShdw blurRad="38100" dist="38100" dir="2700000" algn="tl">
                    <a:srgbClr val="000000">
                      <a:alpha val="43137"/>
                    </a:srgbClr>
                  </a:outerShdw>
                </a:effectLst>
              </a:rPr>
              <a:t>at the edge of the inside</a:t>
            </a:r>
          </a:p>
          <a:p>
            <a:endParaRPr lang="en-US" dirty="0"/>
          </a:p>
          <a:p>
            <a:r>
              <a:rPr lang="en-US" b="1" dirty="0">
                <a:solidFill>
                  <a:srgbClr val="5E7C8A"/>
                </a:solidFill>
                <a:effectLst>
                  <a:outerShdw blurRad="38100" dist="38100" dir="2700000" algn="tl">
                    <a:srgbClr val="000000">
                      <a:alpha val="43137"/>
                    </a:srgbClr>
                  </a:outerShdw>
                </a:effectLst>
              </a:rPr>
              <a:t>We must be free from the core’s central seductions – but hear </a:t>
            </a:r>
          </a:p>
          <a:p>
            <a:r>
              <a:rPr lang="en-US" b="1" dirty="0">
                <a:solidFill>
                  <a:srgbClr val="5E7C8A"/>
                </a:solidFill>
                <a:effectLst>
                  <a:outerShdw blurRad="38100" dist="38100" dir="2700000" algn="tl">
                    <a:srgbClr val="000000">
                      <a:alpha val="43137"/>
                    </a:srgbClr>
                  </a:outerShdw>
                </a:effectLst>
              </a:rPr>
              <a:t>its message in new and creative ways</a:t>
            </a:r>
          </a:p>
        </p:txBody>
      </p:sp>
    </p:spTree>
    <p:extLst>
      <p:ext uri="{BB962C8B-B14F-4D97-AF65-F5344CB8AC3E}">
        <p14:creationId xmlns:p14="http://schemas.microsoft.com/office/powerpoint/2010/main" val="1446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 calcmode="lin" valueType="num">
                                      <p:cBhvr additive="base">
                                        <p:cTn id="3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 calcmode="lin" valueType="num">
                                      <p:cBhvr additive="base">
                                        <p:cTn id="3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xEl>
                                              <p:pRg st="4" end="4"/>
                                            </p:txEl>
                                          </p:spTgt>
                                        </p:tgtEl>
                                        <p:attrNameLst>
                                          <p:attrName>style.visibility</p:attrName>
                                        </p:attrNameLst>
                                      </p:cBhvr>
                                      <p:to>
                                        <p:strVal val="visible"/>
                                      </p:to>
                                    </p:set>
                                    <p:anim calcmode="lin" valueType="num">
                                      <p:cBhvr additive="base">
                                        <p:cTn id="41"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23BDA-5261-4617-A3F5-D4A668AC1056}"/>
              </a:ext>
            </a:extLst>
          </p:cNvPr>
          <p:cNvSpPr>
            <a:spLocks noGrp="1"/>
          </p:cNvSpPr>
          <p:nvPr>
            <p:ph type="title"/>
          </p:nvPr>
        </p:nvSpPr>
        <p:spPr>
          <a:xfrm>
            <a:off x="228600" y="1111777"/>
            <a:ext cx="8686800" cy="739775"/>
          </a:xfrm>
        </p:spPr>
        <p:txBody>
          <a:bodyPr/>
          <a:lstStyle/>
          <a:p>
            <a:pPr algn="ctr"/>
            <a:r>
              <a:rPr lang="en-US" sz="5400" i="1" dirty="0">
                <a:solidFill>
                  <a:schemeClr val="tx2">
                    <a:lumMod val="60000"/>
                    <a:lumOff val="40000"/>
                  </a:schemeClr>
                </a:solidFill>
                <a:effectLst>
                  <a:outerShdw blurRad="38100" dist="38100" dir="2700000" algn="tl">
                    <a:srgbClr val="000000">
                      <a:alpha val="43137"/>
                    </a:srgbClr>
                  </a:outerShdw>
                </a:effectLst>
              </a:rPr>
              <a:t>Case Study Exercise</a:t>
            </a:r>
            <a:br>
              <a:rPr lang="en-US" sz="5400" i="1" dirty="0">
                <a:solidFill>
                  <a:schemeClr val="tx2">
                    <a:lumMod val="60000"/>
                    <a:lumOff val="40000"/>
                  </a:schemeClr>
                </a:solidFill>
                <a:effectLst>
                  <a:outerShdw blurRad="38100" dist="38100" dir="2700000" algn="tl">
                    <a:srgbClr val="000000">
                      <a:alpha val="43137"/>
                    </a:srgbClr>
                  </a:outerShdw>
                </a:effectLst>
              </a:rPr>
            </a:br>
            <a:r>
              <a:rPr lang="en-US" sz="5400" i="1" dirty="0">
                <a:solidFill>
                  <a:schemeClr val="tx2">
                    <a:lumMod val="60000"/>
                    <a:lumOff val="40000"/>
                  </a:schemeClr>
                </a:solidFill>
                <a:effectLst>
                  <a:outerShdw blurRad="38100" dist="38100" dir="2700000" algn="tl">
                    <a:srgbClr val="000000">
                      <a:alpha val="43137"/>
                    </a:srgbClr>
                  </a:outerShdw>
                </a:effectLst>
              </a:rPr>
              <a:t/>
            </a:r>
            <a:br>
              <a:rPr lang="en-US" sz="5400" i="1" dirty="0">
                <a:solidFill>
                  <a:schemeClr val="tx2">
                    <a:lumMod val="60000"/>
                    <a:lumOff val="40000"/>
                  </a:schemeClr>
                </a:solidFill>
                <a:effectLst>
                  <a:outerShdw blurRad="38100" dist="38100" dir="2700000" algn="tl">
                    <a:srgbClr val="000000">
                      <a:alpha val="43137"/>
                    </a:srgbClr>
                  </a:outerShdw>
                </a:effectLst>
              </a:rPr>
            </a:br>
            <a:r>
              <a:rPr lang="en-US" i="1" dirty="0">
                <a:solidFill>
                  <a:schemeClr val="tx2">
                    <a:lumMod val="60000"/>
                    <a:lumOff val="40000"/>
                  </a:schemeClr>
                </a:solidFill>
                <a:effectLst>
                  <a:outerShdw blurRad="38100" dist="38100" dir="2700000" algn="tl">
                    <a:srgbClr val="000000">
                      <a:alpha val="43137"/>
                    </a:srgbClr>
                  </a:outerShdw>
                </a:effectLst>
              </a:rPr>
              <a:t>Jigsaw Corporation</a:t>
            </a:r>
            <a:endParaRPr lang="en-US" i="1" dirty="0">
              <a:solidFill>
                <a:schemeClr val="tx2">
                  <a:lumMod val="60000"/>
                  <a:lumOff val="40000"/>
                </a:schemeClr>
              </a:solidFill>
            </a:endParaRPr>
          </a:p>
        </p:txBody>
      </p:sp>
      <p:sp>
        <p:nvSpPr>
          <p:cNvPr id="2" name="Slide Number Placeholder 1">
            <a:extLst>
              <a:ext uri="{FF2B5EF4-FFF2-40B4-BE49-F238E27FC236}">
                <a16:creationId xmlns:a16="http://schemas.microsoft.com/office/drawing/2014/main" id="{8A887D4D-534A-4C2D-9E14-BA5A7E2CEBA9}"/>
              </a:ext>
            </a:extLst>
          </p:cNvPr>
          <p:cNvSpPr>
            <a:spLocks noGrp="1"/>
          </p:cNvSpPr>
          <p:nvPr>
            <p:ph type="sldNum" sz="quarter" idx="10"/>
          </p:nvPr>
        </p:nvSpPr>
        <p:spPr>
          <a:xfrm>
            <a:off x="6553200" y="4737100"/>
            <a:ext cx="2133600" cy="274638"/>
          </a:xfrm>
        </p:spPr>
        <p:txBody>
          <a:bodyPr/>
          <a:lstStyle/>
          <a:p>
            <a:pPr>
              <a:defRPr/>
            </a:pPr>
            <a:fld id="{B7D5AD54-608D-0244-942A-B36E58B5619B}" type="slidenum">
              <a:rPr lang="en-US" smtClean="0"/>
              <a:pPr>
                <a:defRPr/>
              </a:pPr>
              <a:t>18</a:t>
            </a:fld>
            <a:endParaRPr lang="en-US" dirty="0"/>
          </a:p>
        </p:txBody>
      </p:sp>
      <p:pic>
        <p:nvPicPr>
          <p:cNvPr id="10" name="Picture 9" descr="A picture containing clipart&#10;&#10;Description generated with very high confidence">
            <a:extLst>
              <a:ext uri="{FF2B5EF4-FFF2-40B4-BE49-F238E27FC236}">
                <a16:creationId xmlns:a16="http://schemas.microsoft.com/office/drawing/2014/main" id="{3808DCCC-ED60-49C1-A09F-FC261B72DF5E}"/>
              </a:ext>
            </a:extLst>
          </p:cNvPr>
          <p:cNvPicPr>
            <a:picLocks noChangeAspect="1"/>
          </p:cNvPicPr>
          <p:nvPr/>
        </p:nvPicPr>
        <p:blipFill>
          <a:blip r:embed="rId2"/>
          <a:stretch>
            <a:fillRect/>
          </a:stretch>
        </p:blipFill>
        <p:spPr>
          <a:xfrm>
            <a:off x="2943805" y="1229155"/>
            <a:ext cx="4505325" cy="2287010"/>
          </a:xfrm>
          <a:prstGeom prst="rect">
            <a:avLst/>
          </a:prstGeom>
        </p:spPr>
      </p:pic>
      <p:pic>
        <p:nvPicPr>
          <p:cNvPr id="13" name="Picture 12">
            <a:extLst>
              <a:ext uri="{FF2B5EF4-FFF2-40B4-BE49-F238E27FC236}">
                <a16:creationId xmlns:a16="http://schemas.microsoft.com/office/drawing/2014/main" id="{D2385711-8E46-42C4-8B77-D52E2F4A4399}"/>
              </a:ext>
            </a:extLst>
          </p:cNvPr>
          <p:cNvPicPr>
            <a:picLocks noChangeAspect="1"/>
          </p:cNvPicPr>
          <p:nvPr/>
        </p:nvPicPr>
        <p:blipFill>
          <a:blip r:embed="rId3"/>
          <a:stretch>
            <a:fillRect/>
          </a:stretch>
        </p:blipFill>
        <p:spPr>
          <a:xfrm>
            <a:off x="970039" y="1465070"/>
            <a:ext cx="2210172" cy="1993900"/>
          </a:xfrm>
          <a:prstGeom prst="rect">
            <a:avLst/>
          </a:prstGeom>
        </p:spPr>
      </p:pic>
    </p:spTree>
    <p:extLst>
      <p:ext uri="{BB962C8B-B14F-4D97-AF65-F5344CB8AC3E}">
        <p14:creationId xmlns:p14="http://schemas.microsoft.com/office/powerpoint/2010/main" val="181186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7C3CE-3EB1-4C30-B8A7-63C85C1BDA43}"/>
              </a:ext>
            </a:extLst>
          </p:cNvPr>
          <p:cNvSpPr>
            <a:spLocks noGrp="1"/>
          </p:cNvSpPr>
          <p:nvPr>
            <p:ph type="sldNum" sz="quarter" idx="10"/>
          </p:nvPr>
        </p:nvSpPr>
        <p:spPr/>
        <p:txBody>
          <a:bodyPr/>
          <a:lstStyle/>
          <a:p>
            <a:pPr>
              <a:defRPr/>
            </a:pPr>
            <a:fld id="{B7D5AD54-608D-0244-942A-B36E58B5619B}" type="slidenum">
              <a:rPr lang="en-US" smtClean="0"/>
              <a:pPr>
                <a:defRPr/>
              </a:pPr>
              <a:t>19</a:t>
            </a:fld>
            <a:endParaRPr lang="en-US" dirty="0"/>
          </a:p>
        </p:txBody>
      </p:sp>
      <p:sp>
        <p:nvSpPr>
          <p:cNvPr id="3" name="Rectangle: Rounded Corners 2">
            <a:extLst>
              <a:ext uri="{FF2B5EF4-FFF2-40B4-BE49-F238E27FC236}">
                <a16:creationId xmlns:a16="http://schemas.microsoft.com/office/drawing/2014/main" id="{DE53091C-27C0-445C-ACB4-CDCE865A601C}"/>
              </a:ext>
            </a:extLst>
          </p:cNvPr>
          <p:cNvSpPr/>
          <p:nvPr/>
        </p:nvSpPr>
        <p:spPr>
          <a:xfrm>
            <a:off x="236406" y="281012"/>
            <a:ext cx="8733635" cy="42330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3600" b="1" dirty="0">
                <a:solidFill>
                  <a:schemeClr val="bg2"/>
                </a:solidFill>
                <a:effectLst>
                  <a:outerShdw blurRad="38100" dist="38100" dir="2700000" algn="tl">
                    <a:srgbClr val="000000">
                      <a:alpha val="43137"/>
                    </a:srgbClr>
                  </a:outerShdw>
                </a:effectLst>
              </a:rPr>
              <a:t>Mission Statement</a:t>
            </a:r>
          </a:p>
          <a:p>
            <a:r>
              <a:rPr lang="en-US" b="1" dirty="0"/>
              <a:t>	</a:t>
            </a:r>
          </a:p>
          <a:p>
            <a:r>
              <a:rPr lang="en-US" sz="2800" b="1" dirty="0">
                <a:effectLst>
                  <a:outerShdw blurRad="38100" dist="38100" dir="2700000" algn="tl">
                    <a:srgbClr val="000000">
                      <a:alpha val="43137"/>
                    </a:srgbClr>
                  </a:outerShdw>
                </a:effectLst>
              </a:rPr>
              <a:t>We believe in what people make possible</a:t>
            </a:r>
          </a:p>
          <a:p>
            <a:endParaRPr lang="en-US" sz="2800" b="1" dirty="0">
              <a:effectLst>
                <a:outerShdw blurRad="38100" dist="38100" dir="2700000" algn="tl">
                  <a:srgbClr val="000000">
                    <a:alpha val="43137"/>
                  </a:srgbClr>
                </a:outerShdw>
              </a:effectLst>
            </a:endParaRPr>
          </a:p>
          <a:p>
            <a:r>
              <a:rPr lang="en-US" dirty="0"/>
              <a:t>		</a:t>
            </a:r>
            <a:r>
              <a:rPr lang="en-US" sz="2400" i="1" dirty="0"/>
              <a:t>Our mission is to empower every person and 				every organization on the planet to achieve 	more.</a:t>
            </a:r>
          </a:p>
        </p:txBody>
      </p:sp>
      <p:pic>
        <p:nvPicPr>
          <p:cNvPr id="6" name="Picture 5">
            <a:extLst>
              <a:ext uri="{FF2B5EF4-FFF2-40B4-BE49-F238E27FC236}">
                <a16:creationId xmlns:a16="http://schemas.microsoft.com/office/drawing/2014/main" id="{C2583E4C-B72E-42D0-A1B7-9F5873F53E8F}"/>
              </a:ext>
            </a:extLst>
          </p:cNvPr>
          <p:cNvPicPr>
            <a:picLocks noChangeAspect="1"/>
          </p:cNvPicPr>
          <p:nvPr/>
        </p:nvPicPr>
        <p:blipFill>
          <a:blip r:embed="rId2"/>
          <a:stretch>
            <a:fillRect/>
          </a:stretch>
        </p:blipFill>
        <p:spPr>
          <a:xfrm>
            <a:off x="6952520" y="3161323"/>
            <a:ext cx="1473341" cy="1178731"/>
          </a:xfrm>
          <a:prstGeom prst="rect">
            <a:avLst/>
          </a:prstGeom>
        </p:spPr>
      </p:pic>
    </p:spTree>
    <p:extLst>
      <p:ext uri="{BB962C8B-B14F-4D97-AF65-F5344CB8AC3E}">
        <p14:creationId xmlns:p14="http://schemas.microsoft.com/office/powerpoint/2010/main" val="27694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FD82E3-B3C1-4C6E-B611-3BD9833C6622}"/>
              </a:ext>
            </a:extLst>
          </p:cNvPr>
          <p:cNvSpPr>
            <a:spLocks noGrp="1"/>
          </p:cNvSpPr>
          <p:nvPr>
            <p:ph type="title"/>
          </p:nvPr>
        </p:nvSpPr>
        <p:spPr/>
        <p:txBody>
          <a:bodyPr/>
          <a:lstStyle/>
          <a:p>
            <a:r>
              <a:rPr lang="en-US" dirty="0">
                <a:solidFill>
                  <a:schemeClr val="tx2">
                    <a:lumMod val="60000"/>
                    <a:lumOff val="40000"/>
                  </a:schemeClr>
                </a:solidFill>
              </a:rPr>
              <a:t>Workshop Agenda</a:t>
            </a:r>
          </a:p>
        </p:txBody>
      </p:sp>
      <p:sp>
        <p:nvSpPr>
          <p:cNvPr id="6" name="Content Placeholder 5">
            <a:extLst>
              <a:ext uri="{FF2B5EF4-FFF2-40B4-BE49-F238E27FC236}">
                <a16:creationId xmlns:a16="http://schemas.microsoft.com/office/drawing/2014/main" id="{8FC75949-2B09-4476-B95E-D46B3A0B3292}"/>
              </a:ext>
            </a:extLst>
          </p:cNvPr>
          <p:cNvSpPr>
            <a:spLocks noGrp="1"/>
          </p:cNvSpPr>
          <p:nvPr>
            <p:ph idx="1"/>
          </p:nvPr>
        </p:nvSpPr>
        <p:spPr/>
        <p:txBody>
          <a:bodyPr/>
          <a:lstStyle/>
          <a:p>
            <a:pPr lvl="1"/>
            <a:r>
              <a:rPr lang="en-US" dirty="0"/>
              <a:t>The What and The Why</a:t>
            </a:r>
          </a:p>
          <a:p>
            <a:pPr marL="365760" lvl="2" indent="0">
              <a:buNone/>
            </a:pPr>
            <a:r>
              <a:rPr lang="en-US" i="1" dirty="0"/>
              <a:t>		</a:t>
            </a:r>
            <a:r>
              <a:rPr lang="en-US" i="1" dirty="0">
                <a:solidFill>
                  <a:srgbClr val="5E7C8A"/>
                </a:solidFill>
              </a:rPr>
              <a:t>Comparing Notes Exercise (10 minutes)		</a:t>
            </a:r>
          </a:p>
          <a:p>
            <a:pPr marL="365760" lvl="2" indent="0">
              <a:buNone/>
            </a:pPr>
            <a:r>
              <a:rPr lang="en-US" i="1" dirty="0">
                <a:solidFill>
                  <a:srgbClr val="5E7C8A"/>
                </a:solidFill>
              </a:rPr>
              <a:t>		</a:t>
            </a:r>
          </a:p>
          <a:p>
            <a:pPr lvl="1"/>
            <a:r>
              <a:rPr lang="en-US" dirty="0"/>
              <a:t>Making it Real – A Citizenship Leadership Opportunity</a:t>
            </a:r>
          </a:p>
          <a:p>
            <a:pPr marL="365760" lvl="2" indent="0">
              <a:buNone/>
            </a:pPr>
            <a:r>
              <a:rPr lang="en-US" dirty="0"/>
              <a:t>		</a:t>
            </a:r>
            <a:r>
              <a:rPr lang="en-US" i="1" dirty="0">
                <a:solidFill>
                  <a:srgbClr val="5E7C8A"/>
                </a:solidFill>
              </a:rPr>
              <a:t>Comparing Notes Exercise (10 minutes)</a:t>
            </a:r>
          </a:p>
          <a:p>
            <a:pPr marL="365760" lvl="2" indent="0">
              <a:buNone/>
            </a:pPr>
            <a:endParaRPr lang="en-US" i="1" dirty="0">
              <a:solidFill>
                <a:srgbClr val="5E7C8A"/>
              </a:solidFill>
            </a:endParaRPr>
          </a:p>
          <a:p>
            <a:pPr lvl="1"/>
            <a:r>
              <a:rPr lang="en-US" dirty="0"/>
              <a:t>Advancing Diversity and Inclusion Through Strategic Corporate Citizenship – Working at the Edge of the Inside</a:t>
            </a:r>
          </a:p>
          <a:p>
            <a:pPr marL="175260" lvl="1" indent="0">
              <a:buNone/>
            </a:pPr>
            <a:r>
              <a:rPr lang="en-US" sz="1600" i="1" dirty="0">
                <a:solidFill>
                  <a:srgbClr val="5E7C8A"/>
                </a:solidFill>
              </a:rPr>
              <a:t>		Jigsaw Corporation Case Study Exercise (45 minutes)</a:t>
            </a:r>
          </a:p>
          <a:p>
            <a:pPr marL="175260" lvl="1" indent="0">
              <a:buNone/>
            </a:pPr>
            <a:endParaRPr lang="en-US" dirty="0"/>
          </a:p>
        </p:txBody>
      </p:sp>
      <p:sp>
        <p:nvSpPr>
          <p:cNvPr id="2" name="Slide Number Placeholder 1">
            <a:extLst>
              <a:ext uri="{FF2B5EF4-FFF2-40B4-BE49-F238E27FC236}">
                <a16:creationId xmlns:a16="http://schemas.microsoft.com/office/drawing/2014/main" id="{2C519D87-6EA2-46DC-BE9B-19477DCAF2BA}"/>
              </a:ext>
            </a:extLst>
          </p:cNvPr>
          <p:cNvSpPr>
            <a:spLocks noGrp="1"/>
          </p:cNvSpPr>
          <p:nvPr>
            <p:ph type="sldNum" sz="quarter" idx="10"/>
          </p:nvPr>
        </p:nvSpPr>
        <p:spPr/>
        <p:txBody>
          <a:bodyPr/>
          <a:lstStyle/>
          <a:p>
            <a:pPr>
              <a:defRPr/>
            </a:pPr>
            <a:fld id="{FB010C24-E88D-C741-A9DD-BB4B042A0AD1}" type="slidenum">
              <a:rPr lang="en-US" smtClean="0"/>
              <a:pPr>
                <a:defRPr/>
              </a:pPr>
              <a:t>2</a:t>
            </a:fld>
            <a:endParaRPr lang="en-US" dirty="0"/>
          </a:p>
        </p:txBody>
      </p:sp>
    </p:spTree>
    <p:extLst>
      <p:ext uri="{BB962C8B-B14F-4D97-AF65-F5344CB8AC3E}">
        <p14:creationId xmlns:p14="http://schemas.microsoft.com/office/powerpoint/2010/main" val="7052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1000"/>
                                        <p:tgtEl>
                                          <p:spTgt spid="6">
                                            <p:txEl>
                                              <p:pRg st="7" end="7"/>
                                            </p:txEl>
                                          </p:spTgt>
                                        </p:tgtEl>
                                      </p:cBhvr>
                                    </p:animEffect>
                                    <p:anim calcmode="lin" valueType="num">
                                      <p:cBhvr>
                                        <p:cTn id="4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0CA4B-3C59-43BD-81A8-4D662D6897BC}"/>
              </a:ext>
            </a:extLst>
          </p:cNvPr>
          <p:cNvSpPr>
            <a:spLocks noGrp="1"/>
          </p:cNvSpPr>
          <p:nvPr>
            <p:ph type="sldNum" sz="quarter" idx="10"/>
          </p:nvPr>
        </p:nvSpPr>
        <p:spPr/>
        <p:txBody>
          <a:bodyPr/>
          <a:lstStyle/>
          <a:p>
            <a:pPr>
              <a:defRPr/>
            </a:pPr>
            <a:fld id="{B7D5AD54-608D-0244-942A-B36E58B5619B}" type="slidenum">
              <a:rPr lang="en-US" smtClean="0"/>
              <a:pPr>
                <a:defRPr/>
              </a:pPr>
              <a:t>20</a:t>
            </a:fld>
            <a:endParaRPr lang="en-US" dirty="0"/>
          </a:p>
        </p:txBody>
      </p:sp>
      <p:sp>
        <p:nvSpPr>
          <p:cNvPr id="3" name="Rectangle: Rounded Corners 2">
            <a:extLst>
              <a:ext uri="{FF2B5EF4-FFF2-40B4-BE49-F238E27FC236}">
                <a16:creationId xmlns:a16="http://schemas.microsoft.com/office/drawing/2014/main" id="{91FBBF03-946D-4315-BF7F-D2273CA6944F}"/>
              </a:ext>
            </a:extLst>
          </p:cNvPr>
          <p:cNvSpPr/>
          <p:nvPr/>
        </p:nvSpPr>
        <p:spPr>
          <a:xfrm>
            <a:off x="254248" y="131762"/>
            <a:ext cx="8724714" cy="42374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i="1" dirty="0"/>
              <a:t>At Jigsaw we combine human ingenuity with advanced and intelligent technologies to solve complex problems and deliver innovation to build a more equal and inclusive society. </a:t>
            </a:r>
          </a:p>
          <a:p>
            <a:endParaRPr lang="en-US" i="1" dirty="0"/>
          </a:p>
          <a:p>
            <a:r>
              <a:rPr lang="en-US" i="1" dirty="0"/>
              <a:t>From gender equality and climate action to decent work and economic growth and quality education, we are committed to addressing the United Nations’ Global Goals and contributing to the new sustainable development agenda. </a:t>
            </a:r>
          </a:p>
        </p:txBody>
      </p:sp>
      <p:sp>
        <p:nvSpPr>
          <p:cNvPr id="4" name="TextBox 3">
            <a:extLst>
              <a:ext uri="{FF2B5EF4-FFF2-40B4-BE49-F238E27FC236}">
                <a16:creationId xmlns:a16="http://schemas.microsoft.com/office/drawing/2014/main" id="{07A05B8F-E680-42BE-B898-5F1ECD1D87B5}"/>
              </a:ext>
            </a:extLst>
          </p:cNvPr>
          <p:cNvSpPr txBox="1"/>
          <p:nvPr/>
        </p:nvSpPr>
        <p:spPr>
          <a:xfrm>
            <a:off x="477273" y="359847"/>
            <a:ext cx="5596404" cy="646331"/>
          </a:xfrm>
          <a:prstGeom prst="rect">
            <a:avLst/>
          </a:prstGeom>
          <a:noFill/>
        </p:spPr>
        <p:txBody>
          <a:bodyPr wrap="none" rtlCol="0">
            <a:spAutoFit/>
          </a:bodyPr>
          <a:lstStyle/>
          <a:p>
            <a:r>
              <a:rPr lang="en-US" sz="3600" b="1" dirty="0">
                <a:solidFill>
                  <a:schemeClr val="bg2"/>
                </a:solidFill>
                <a:effectLst>
                  <a:outerShdw blurRad="38100" dist="38100" dir="2700000" algn="tl">
                    <a:srgbClr val="000000">
                      <a:alpha val="43137"/>
                    </a:srgbClr>
                  </a:outerShdw>
                </a:effectLst>
              </a:rPr>
              <a:t>Citizenship Commitment</a:t>
            </a:r>
          </a:p>
        </p:txBody>
      </p:sp>
      <p:pic>
        <p:nvPicPr>
          <p:cNvPr id="5" name="Picture 4">
            <a:extLst>
              <a:ext uri="{FF2B5EF4-FFF2-40B4-BE49-F238E27FC236}">
                <a16:creationId xmlns:a16="http://schemas.microsoft.com/office/drawing/2014/main" id="{177CE964-AB87-410F-AC32-227CC14B0ADC}"/>
              </a:ext>
            </a:extLst>
          </p:cNvPr>
          <p:cNvPicPr>
            <a:picLocks noChangeAspect="1"/>
          </p:cNvPicPr>
          <p:nvPr/>
        </p:nvPicPr>
        <p:blipFill>
          <a:blip r:embed="rId3"/>
          <a:stretch>
            <a:fillRect/>
          </a:stretch>
        </p:blipFill>
        <p:spPr>
          <a:xfrm>
            <a:off x="7047572" y="3192596"/>
            <a:ext cx="1469263" cy="1176630"/>
          </a:xfrm>
          <a:prstGeom prst="rect">
            <a:avLst/>
          </a:prstGeom>
        </p:spPr>
      </p:pic>
    </p:spTree>
    <p:extLst>
      <p:ext uri="{BB962C8B-B14F-4D97-AF65-F5344CB8AC3E}">
        <p14:creationId xmlns:p14="http://schemas.microsoft.com/office/powerpoint/2010/main" val="354591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2ECCE3-2BF7-4EC0-A0D5-E6C67FE1D577}"/>
              </a:ext>
            </a:extLst>
          </p:cNvPr>
          <p:cNvSpPr>
            <a:spLocks noGrp="1"/>
          </p:cNvSpPr>
          <p:nvPr>
            <p:ph type="sldNum" sz="quarter" idx="10"/>
          </p:nvPr>
        </p:nvSpPr>
        <p:spPr/>
        <p:txBody>
          <a:bodyPr/>
          <a:lstStyle/>
          <a:p>
            <a:pPr>
              <a:defRPr/>
            </a:pPr>
            <a:fld id="{B7D5AD54-608D-0244-942A-B36E58B5619B}" type="slidenum">
              <a:rPr lang="en-US" smtClean="0"/>
              <a:pPr>
                <a:defRPr/>
              </a:pPr>
              <a:t>21</a:t>
            </a:fld>
            <a:endParaRPr lang="en-US" dirty="0"/>
          </a:p>
        </p:txBody>
      </p:sp>
      <p:sp>
        <p:nvSpPr>
          <p:cNvPr id="3" name="Rectangle: Rounded Corners 2">
            <a:extLst>
              <a:ext uri="{FF2B5EF4-FFF2-40B4-BE49-F238E27FC236}">
                <a16:creationId xmlns:a16="http://schemas.microsoft.com/office/drawing/2014/main" id="{2FE069A5-FE21-471A-A2D9-C59B3796445A}"/>
              </a:ext>
            </a:extLst>
          </p:cNvPr>
          <p:cNvSpPr/>
          <p:nvPr/>
        </p:nvSpPr>
        <p:spPr>
          <a:xfrm>
            <a:off x="142736" y="268188"/>
            <a:ext cx="8936214" cy="4166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i="1" dirty="0"/>
              <a:t>Jigsaw should be a place where people from different backgrounds and experiences come to do their best work–a place where every </a:t>
            </a:r>
            <a:r>
              <a:rPr lang="en-US" i="1" dirty="0" err="1"/>
              <a:t>Jigsawer</a:t>
            </a:r>
            <a:r>
              <a:rPr lang="en-US" i="1" dirty="0"/>
              <a:t> feels they belong. The truth is that we’re not there yet. We know diversity and inclusion are values critical to our success and future innovation. We also know challenging bias–inside and outside our walls–is the right thing to do. That’s why we continue to support efforts that fuel our commitments to progress. These commitments require us to look at bias through a wider lens: at Jigsaw, in the industry, and in society. And while progress will take time, our actions today will determine who we are in the future. </a:t>
            </a:r>
          </a:p>
        </p:txBody>
      </p:sp>
      <p:sp>
        <p:nvSpPr>
          <p:cNvPr id="4" name="TextBox 3">
            <a:extLst>
              <a:ext uri="{FF2B5EF4-FFF2-40B4-BE49-F238E27FC236}">
                <a16:creationId xmlns:a16="http://schemas.microsoft.com/office/drawing/2014/main" id="{FDF8C407-36D0-48B8-8163-AB83D0205D00}"/>
              </a:ext>
            </a:extLst>
          </p:cNvPr>
          <p:cNvSpPr txBox="1"/>
          <p:nvPr/>
        </p:nvSpPr>
        <p:spPr>
          <a:xfrm>
            <a:off x="450510" y="437128"/>
            <a:ext cx="7673896" cy="646331"/>
          </a:xfrm>
          <a:prstGeom prst="rect">
            <a:avLst/>
          </a:prstGeom>
          <a:noFill/>
        </p:spPr>
        <p:txBody>
          <a:bodyPr wrap="none" rtlCol="0">
            <a:spAutoFit/>
          </a:bodyPr>
          <a:lstStyle/>
          <a:p>
            <a:r>
              <a:rPr lang="en-US" sz="3600" dirty="0">
                <a:solidFill>
                  <a:schemeClr val="bg2"/>
                </a:solidFill>
              </a:rPr>
              <a:t>Diversity and Inclusion Commitment</a:t>
            </a:r>
          </a:p>
        </p:txBody>
      </p:sp>
      <p:pic>
        <p:nvPicPr>
          <p:cNvPr id="5" name="Picture 4">
            <a:extLst>
              <a:ext uri="{FF2B5EF4-FFF2-40B4-BE49-F238E27FC236}">
                <a16:creationId xmlns:a16="http://schemas.microsoft.com/office/drawing/2014/main" id="{58BFDDD3-480D-48B4-A2A8-DA66BA50EF73}"/>
              </a:ext>
            </a:extLst>
          </p:cNvPr>
          <p:cNvPicPr>
            <a:picLocks noChangeAspect="1"/>
          </p:cNvPicPr>
          <p:nvPr/>
        </p:nvPicPr>
        <p:blipFill>
          <a:blip r:embed="rId2"/>
          <a:stretch>
            <a:fillRect/>
          </a:stretch>
        </p:blipFill>
        <p:spPr>
          <a:xfrm>
            <a:off x="7195235" y="3409062"/>
            <a:ext cx="1469263" cy="1176630"/>
          </a:xfrm>
          <a:prstGeom prst="rect">
            <a:avLst/>
          </a:prstGeom>
        </p:spPr>
      </p:pic>
    </p:spTree>
    <p:extLst>
      <p:ext uri="{BB962C8B-B14F-4D97-AF65-F5344CB8AC3E}">
        <p14:creationId xmlns:p14="http://schemas.microsoft.com/office/powerpoint/2010/main" val="13969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817390-2531-4769-9F24-AA0ABDFFEDD6}"/>
              </a:ext>
            </a:extLst>
          </p:cNvPr>
          <p:cNvSpPr>
            <a:spLocks noGrp="1"/>
          </p:cNvSpPr>
          <p:nvPr>
            <p:ph type="sldNum" sz="quarter" idx="10"/>
          </p:nvPr>
        </p:nvSpPr>
        <p:spPr/>
        <p:txBody>
          <a:bodyPr/>
          <a:lstStyle/>
          <a:p>
            <a:pPr>
              <a:defRPr/>
            </a:pPr>
            <a:fld id="{B7D5AD54-608D-0244-942A-B36E58B5619B}" type="slidenum">
              <a:rPr lang="en-US" smtClean="0"/>
              <a:pPr>
                <a:defRPr/>
              </a:pPr>
              <a:t>22</a:t>
            </a:fld>
            <a:endParaRPr lang="en-US" dirty="0"/>
          </a:p>
        </p:txBody>
      </p:sp>
      <p:sp>
        <p:nvSpPr>
          <p:cNvPr id="3" name="Rectangle: Rounded Corners 2">
            <a:extLst>
              <a:ext uri="{FF2B5EF4-FFF2-40B4-BE49-F238E27FC236}">
                <a16:creationId xmlns:a16="http://schemas.microsoft.com/office/drawing/2014/main" id="{8C235587-4AF9-4A28-AC1A-10E346808A97}"/>
              </a:ext>
            </a:extLst>
          </p:cNvPr>
          <p:cNvSpPr/>
          <p:nvPr/>
        </p:nvSpPr>
        <p:spPr>
          <a:xfrm>
            <a:off x="151657" y="131762"/>
            <a:ext cx="8854068" cy="44134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dirty="0"/>
              <a:t>The </a:t>
            </a:r>
            <a:r>
              <a:rPr lang="en-US" sz="1600" b="1" dirty="0"/>
              <a:t>Employment Non-Discrimination Act</a:t>
            </a:r>
            <a:r>
              <a:rPr lang="en-US" sz="1600" dirty="0"/>
              <a:t> (</a:t>
            </a:r>
            <a:r>
              <a:rPr lang="en-US" sz="1600" b="1" dirty="0"/>
              <a:t>ENDA</a:t>
            </a:r>
            <a:r>
              <a:rPr lang="en-US" sz="1600" dirty="0"/>
              <a:t>) was introduced in the US Senate that would prohibit discrimination in hiring and employment nationally on the basis of sexual orientation or gender identity by employers with at least 15 employees.</a:t>
            </a:r>
          </a:p>
          <a:p>
            <a:endParaRPr lang="en-US" sz="1600" dirty="0"/>
          </a:p>
          <a:p>
            <a:r>
              <a:rPr lang="en-US" sz="1600" dirty="0"/>
              <a:t>Jigsaw was among the first companies in the US to provide non discrimination protection to its gay and lesbian employees and has supported state non discrimination legislation in the states where it operates.</a:t>
            </a:r>
          </a:p>
          <a:p>
            <a:endParaRPr lang="en-US" sz="1600" dirty="0"/>
          </a:p>
          <a:p>
            <a:r>
              <a:rPr lang="en-US" sz="1600" dirty="0"/>
              <a:t>The Senate Finance Committee will be considering a bill critically important to Jigsaw in the next few months.  The bill could result in a huge tax savings for Jigsaw.</a:t>
            </a:r>
          </a:p>
          <a:p>
            <a:endParaRPr lang="en-US" sz="1600" dirty="0"/>
          </a:p>
          <a:p>
            <a:r>
              <a:rPr lang="en-US" sz="1600" dirty="0"/>
              <a:t>Senator Smith, the Chairman of the Finance Committee, is strongly opposed to ENDA and has asked Jigsaw to oppose the bill.</a:t>
            </a:r>
          </a:p>
          <a:p>
            <a:endParaRPr lang="en-US" sz="1600" dirty="0"/>
          </a:p>
          <a:p>
            <a:r>
              <a:rPr lang="en-US" sz="1600" dirty="0"/>
              <a:t>A Jigsaw senior executive told Senator Smith that while Jigsaw would not</a:t>
            </a:r>
          </a:p>
          <a:p>
            <a:r>
              <a:rPr lang="en-US" sz="1600" dirty="0"/>
              <a:t>oppose the bill, the company would remain neutral.  </a:t>
            </a:r>
          </a:p>
          <a:p>
            <a:endParaRPr lang="en-US" dirty="0"/>
          </a:p>
        </p:txBody>
      </p:sp>
      <p:pic>
        <p:nvPicPr>
          <p:cNvPr id="4" name="Picture 3">
            <a:extLst>
              <a:ext uri="{FF2B5EF4-FFF2-40B4-BE49-F238E27FC236}">
                <a16:creationId xmlns:a16="http://schemas.microsoft.com/office/drawing/2014/main" id="{6B8CF192-2B71-4CFA-8710-A930957B8726}"/>
              </a:ext>
            </a:extLst>
          </p:cNvPr>
          <p:cNvPicPr>
            <a:picLocks noChangeAspect="1"/>
          </p:cNvPicPr>
          <p:nvPr/>
        </p:nvPicPr>
        <p:blipFill>
          <a:blip r:embed="rId2"/>
          <a:stretch>
            <a:fillRect/>
          </a:stretch>
        </p:blipFill>
        <p:spPr>
          <a:xfrm>
            <a:off x="7370075" y="3285898"/>
            <a:ext cx="1469263" cy="1176630"/>
          </a:xfrm>
          <a:prstGeom prst="rect">
            <a:avLst/>
          </a:prstGeom>
        </p:spPr>
      </p:pic>
    </p:spTree>
    <p:extLst>
      <p:ext uri="{BB962C8B-B14F-4D97-AF65-F5344CB8AC3E}">
        <p14:creationId xmlns:p14="http://schemas.microsoft.com/office/powerpoint/2010/main" val="11920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DCFEB-B140-4185-9437-DC91A50A8CFA}"/>
              </a:ext>
            </a:extLst>
          </p:cNvPr>
          <p:cNvSpPr>
            <a:spLocks noGrp="1"/>
          </p:cNvSpPr>
          <p:nvPr>
            <p:ph type="sldNum" sz="quarter" idx="10"/>
          </p:nvPr>
        </p:nvSpPr>
        <p:spPr/>
        <p:txBody>
          <a:bodyPr/>
          <a:lstStyle/>
          <a:p>
            <a:pPr>
              <a:defRPr/>
            </a:pPr>
            <a:fld id="{B7D5AD54-608D-0244-942A-B36E58B5619B}" type="slidenum">
              <a:rPr lang="en-US" smtClean="0"/>
              <a:pPr>
                <a:defRPr/>
              </a:pPr>
              <a:t>23</a:t>
            </a:fld>
            <a:endParaRPr lang="en-US" dirty="0"/>
          </a:p>
        </p:txBody>
      </p:sp>
      <p:sp>
        <p:nvSpPr>
          <p:cNvPr id="3" name="Rectangle: Rounded Corners 2">
            <a:extLst>
              <a:ext uri="{FF2B5EF4-FFF2-40B4-BE49-F238E27FC236}">
                <a16:creationId xmlns:a16="http://schemas.microsoft.com/office/drawing/2014/main" id="{B183A18A-140A-4E37-BCB3-2C49CEDF20F8}"/>
              </a:ext>
            </a:extLst>
          </p:cNvPr>
          <p:cNvSpPr/>
          <p:nvPr/>
        </p:nvSpPr>
        <p:spPr>
          <a:xfrm>
            <a:off x="307774" y="272089"/>
            <a:ext cx="8622123" cy="42196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Senator Smith issued a statement applauding Jigsaw’s position of neutrality which received widespread coverage </a:t>
            </a:r>
          </a:p>
          <a:p>
            <a:endParaRPr lang="en-US" dirty="0"/>
          </a:p>
          <a:p>
            <a:pPr marL="285750" indent="-285750">
              <a:buFont typeface="Wingdings" panose="05000000000000000000" pitchFamily="2" charset="2"/>
              <a:buChar char="Ø"/>
            </a:pPr>
            <a:r>
              <a:rPr lang="en-US" dirty="0"/>
              <a:t>Members of Jigsaw’s LGBTI ERG were outraged and a large number of other employees joined their protest</a:t>
            </a:r>
          </a:p>
          <a:p>
            <a:pPr marL="285750" indent="-285750">
              <a:buFont typeface="Wingdings" panose="05000000000000000000" pitchFamily="2" charset="2"/>
              <a:buChar char="Ø"/>
            </a:pPr>
            <a:r>
              <a:rPr lang="en-US" dirty="0"/>
              <a:t>Activists investors launched a write in campaign against Jigsaw</a:t>
            </a:r>
          </a:p>
          <a:p>
            <a:pPr marL="285750" indent="-285750">
              <a:buFont typeface="Wingdings" panose="05000000000000000000" pitchFamily="2" charset="2"/>
              <a:buChar char="Ø"/>
            </a:pPr>
            <a:r>
              <a:rPr lang="en-US" dirty="0"/>
              <a:t>Gay and Lesbian NGOs asked Jigsaw to return awards </a:t>
            </a:r>
          </a:p>
          <a:p>
            <a:pPr marL="285750" indent="-285750">
              <a:buFont typeface="Wingdings" panose="05000000000000000000" pitchFamily="2" charset="2"/>
              <a:buChar char="Ø"/>
            </a:pPr>
            <a:r>
              <a:rPr lang="en-US" dirty="0"/>
              <a:t>Significant negative press coverage of Jigsaw’s position of neutrality</a:t>
            </a:r>
          </a:p>
          <a:p>
            <a:pPr marL="285750" indent="-285750">
              <a:buFont typeface="Wingdings" panose="05000000000000000000" pitchFamily="2" charset="2"/>
              <a:buChar char="Ø"/>
            </a:pPr>
            <a:r>
              <a:rPr lang="en-US" dirty="0"/>
              <a:t>Boycotts threatened</a:t>
            </a:r>
          </a:p>
          <a:p>
            <a:pPr marL="285750" indent="-285750">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FA543ED8-51C0-4A64-A9EA-9754EB4AF179}"/>
              </a:ext>
            </a:extLst>
          </p:cNvPr>
          <p:cNvPicPr>
            <a:picLocks noChangeAspect="1"/>
          </p:cNvPicPr>
          <p:nvPr/>
        </p:nvPicPr>
        <p:blipFill>
          <a:blip r:embed="rId2"/>
          <a:stretch>
            <a:fillRect/>
          </a:stretch>
        </p:blipFill>
        <p:spPr>
          <a:xfrm>
            <a:off x="7053381" y="3259134"/>
            <a:ext cx="1469263" cy="1176630"/>
          </a:xfrm>
          <a:prstGeom prst="rect">
            <a:avLst/>
          </a:prstGeom>
        </p:spPr>
      </p:pic>
    </p:spTree>
    <p:extLst>
      <p:ext uri="{BB962C8B-B14F-4D97-AF65-F5344CB8AC3E}">
        <p14:creationId xmlns:p14="http://schemas.microsoft.com/office/powerpoint/2010/main" val="294972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0041A5-63E1-4A16-B97C-2FE507DF8E98}"/>
              </a:ext>
            </a:extLst>
          </p:cNvPr>
          <p:cNvSpPr>
            <a:spLocks noGrp="1"/>
          </p:cNvSpPr>
          <p:nvPr>
            <p:ph type="sldNum" sz="quarter" idx="10"/>
          </p:nvPr>
        </p:nvSpPr>
        <p:spPr/>
        <p:txBody>
          <a:bodyPr/>
          <a:lstStyle/>
          <a:p>
            <a:pPr>
              <a:defRPr/>
            </a:pPr>
            <a:fld id="{B7D5AD54-608D-0244-942A-B36E58B5619B}" type="slidenum">
              <a:rPr lang="en-US" smtClean="0"/>
              <a:pPr>
                <a:defRPr/>
              </a:pPr>
              <a:t>24</a:t>
            </a:fld>
            <a:endParaRPr lang="en-US" dirty="0"/>
          </a:p>
        </p:txBody>
      </p:sp>
      <p:sp>
        <p:nvSpPr>
          <p:cNvPr id="3" name="Rectangle: Rounded Corners 2">
            <a:extLst>
              <a:ext uri="{FF2B5EF4-FFF2-40B4-BE49-F238E27FC236}">
                <a16:creationId xmlns:a16="http://schemas.microsoft.com/office/drawing/2014/main" id="{F122ABAB-37C7-4F96-8B1A-58A4FCDCCE73}"/>
              </a:ext>
            </a:extLst>
          </p:cNvPr>
          <p:cNvSpPr/>
          <p:nvPr/>
        </p:nvSpPr>
        <p:spPr>
          <a:xfrm>
            <a:off x="379141" y="131762"/>
            <a:ext cx="8523993" cy="44134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3600" dirty="0">
                <a:solidFill>
                  <a:schemeClr val="bg2"/>
                </a:solidFill>
              </a:rPr>
              <a:t>Questions</a:t>
            </a:r>
          </a:p>
          <a:p>
            <a:r>
              <a:rPr lang="en-US" dirty="0"/>
              <a:t>	1. Who is the internal issue owner(s)?</a:t>
            </a:r>
          </a:p>
          <a:p>
            <a:r>
              <a:rPr lang="en-US" dirty="0"/>
              <a:t>	2. Who are the internal stakeholders?</a:t>
            </a:r>
          </a:p>
          <a:p>
            <a:r>
              <a:rPr lang="en-US" dirty="0"/>
              <a:t>	3. Who are the external stakeholders?</a:t>
            </a:r>
          </a:p>
          <a:p>
            <a:r>
              <a:rPr lang="en-US" dirty="0"/>
              <a:t>	4. Is this a Citizenship issue?</a:t>
            </a:r>
          </a:p>
          <a:p>
            <a:r>
              <a:rPr lang="en-US" dirty="0"/>
              <a:t>	5. If not, why not?</a:t>
            </a:r>
          </a:p>
          <a:p>
            <a:r>
              <a:rPr lang="en-US" dirty="0"/>
              <a:t>	6. If yes, why?</a:t>
            </a:r>
          </a:p>
          <a:p>
            <a:r>
              <a:rPr lang="en-US" dirty="0"/>
              <a:t>	7. Yes, this is a Citizenship issue.  What role should the Citizenship team 		play?</a:t>
            </a:r>
          </a:p>
          <a:p>
            <a:r>
              <a:rPr lang="en-US" dirty="0"/>
              <a:t>			a.  Internally</a:t>
            </a:r>
          </a:p>
          <a:p>
            <a:r>
              <a:rPr lang="en-US" dirty="0"/>
              <a:t>			b.  Externally</a:t>
            </a:r>
          </a:p>
          <a:p>
            <a:r>
              <a:rPr lang="en-US" dirty="0"/>
              <a:t>	</a:t>
            </a:r>
          </a:p>
          <a:p>
            <a:r>
              <a:rPr lang="en-US" sz="1600" i="1" dirty="0"/>
              <a:t>Work individually and complete your worksheets (15 min)</a:t>
            </a:r>
          </a:p>
          <a:p>
            <a:r>
              <a:rPr lang="en-US" sz="1600" i="1" dirty="0"/>
              <a:t>Be prepared to share (20 min)</a:t>
            </a:r>
          </a:p>
        </p:txBody>
      </p:sp>
    </p:spTree>
    <p:extLst>
      <p:ext uri="{BB962C8B-B14F-4D97-AF65-F5344CB8AC3E}">
        <p14:creationId xmlns:p14="http://schemas.microsoft.com/office/powerpoint/2010/main" val="8030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FBCE6-6D26-4ABF-BB8A-BD64A34EFC0C}"/>
              </a:ext>
            </a:extLst>
          </p:cNvPr>
          <p:cNvSpPr>
            <a:spLocks noGrp="1"/>
          </p:cNvSpPr>
          <p:nvPr>
            <p:ph type="sldNum" sz="quarter" idx="10"/>
          </p:nvPr>
        </p:nvSpPr>
        <p:spPr/>
        <p:txBody>
          <a:bodyPr/>
          <a:lstStyle/>
          <a:p>
            <a:pPr>
              <a:defRPr/>
            </a:pPr>
            <a:fld id="{B7D5AD54-608D-0244-942A-B36E58B5619B}" type="slidenum">
              <a:rPr lang="en-US" smtClean="0"/>
              <a:pPr>
                <a:defRPr/>
              </a:pPr>
              <a:t>3</a:t>
            </a:fld>
            <a:endParaRPr lang="en-US" dirty="0"/>
          </a:p>
        </p:txBody>
      </p:sp>
      <p:sp>
        <p:nvSpPr>
          <p:cNvPr id="3" name="Rectangle 2">
            <a:extLst>
              <a:ext uri="{FF2B5EF4-FFF2-40B4-BE49-F238E27FC236}">
                <a16:creationId xmlns:a16="http://schemas.microsoft.com/office/drawing/2014/main" id="{2F6957BD-E370-4F3A-AA4C-222C0767CDE1}"/>
              </a:ext>
            </a:extLst>
          </p:cNvPr>
          <p:cNvSpPr/>
          <p:nvPr/>
        </p:nvSpPr>
        <p:spPr>
          <a:xfrm>
            <a:off x="632438" y="1130959"/>
            <a:ext cx="8795333" cy="1877437"/>
          </a:xfrm>
          <a:prstGeom prst="rect">
            <a:avLst/>
          </a:prstGeom>
        </p:spPr>
        <p:txBody>
          <a:bodyPr wrap="square">
            <a:spAutoFit/>
          </a:bodyPr>
          <a:lstStyle/>
          <a:p>
            <a:r>
              <a:rPr lang="en-US" sz="1600" dirty="0">
                <a:solidFill>
                  <a:srgbClr val="5E7C8A"/>
                </a:solidFill>
                <a:latin typeface="Arial" panose="020B0604020202020204" pitchFamily="34" charset="0"/>
                <a:ea typeface="Calibri" panose="020F0502020204030204" pitchFamily="34" charset="0"/>
                <a:cs typeface="Arial" panose="020B0604020202020204" pitchFamily="34" charset="0"/>
              </a:rPr>
              <a:t>This Discussion is about -  </a:t>
            </a:r>
          </a:p>
          <a:p>
            <a:r>
              <a:rPr lang="en-US" sz="1600" dirty="0">
                <a:solidFill>
                  <a:srgbClr val="5E7C8A"/>
                </a:solidFill>
                <a:latin typeface="Arial" panose="020B0604020202020204" pitchFamily="34" charset="0"/>
                <a:ea typeface="Calibri" panose="020F0502020204030204" pitchFamily="34" charset="0"/>
                <a:cs typeface="Arial" panose="020B0604020202020204" pitchFamily="34" charset="0"/>
              </a:rPr>
              <a:t> 	- </a:t>
            </a:r>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Why Diversity &amp; Inclusion is an important to your company</a:t>
            </a:r>
          </a:p>
          <a:p>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	- Why Diversity &amp; Inclusion needs to be part of a Corporate Citizenship program</a:t>
            </a:r>
          </a:p>
          <a:p>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	- How Corporate Citizenship professionals should think about Diversity &amp; Inclusion</a:t>
            </a:r>
          </a:p>
          <a:p>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	- How companies express commitment to Diversity &amp; Inclusion in word but not in deed	</a:t>
            </a:r>
          </a:p>
          <a:p>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	- How Corporate Citizenship connects to Human Resource Diversity &amp; Inclusion 	</a:t>
            </a:r>
          </a:p>
          <a:p>
            <a:r>
              <a:rPr lang="en-US" sz="1400" dirty="0">
                <a:solidFill>
                  <a:srgbClr val="5E7C8A"/>
                </a:solidFill>
                <a:latin typeface="Arial" panose="020B0604020202020204" pitchFamily="34" charset="0"/>
                <a:ea typeface="Calibri" panose="020F0502020204030204" pitchFamily="34" charset="0"/>
                <a:cs typeface="Arial" panose="020B0604020202020204" pitchFamily="34" charset="0"/>
              </a:rPr>
              <a:t>	- How Diversity &amp; Inclusion policies and objectives are communicated through Corporate Citizenship 		reports and goals</a:t>
            </a:r>
          </a:p>
        </p:txBody>
      </p:sp>
      <p:sp>
        <p:nvSpPr>
          <p:cNvPr id="5" name="TextBox 4">
            <a:extLst>
              <a:ext uri="{FF2B5EF4-FFF2-40B4-BE49-F238E27FC236}">
                <a16:creationId xmlns:a16="http://schemas.microsoft.com/office/drawing/2014/main" id="{94A93410-C5F0-41F1-92CF-1127DB2933D5}"/>
              </a:ext>
            </a:extLst>
          </p:cNvPr>
          <p:cNvSpPr txBox="1"/>
          <p:nvPr/>
        </p:nvSpPr>
        <p:spPr>
          <a:xfrm>
            <a:off x="783711" y="3149473"/>
            <a:ext cx="3889206" cy="1231106"/>
          </a:xfrm>
          <a:prstGeom prst="rect">
            <a:avLst/>
          </a:prstGeom>
          <a:noFill/>
        </p:spPr>
        <p:txBody>
          <a:bodyPr wrap="none" rtlCol="0">
            <a:spAutoFit/>
          </a:bodyPr>
          <a:lstStyle/>
          <a:p>
            <a:r>
              <a:rPr lang="en-US" sz="1600" i="1" dirty="0">
                <a:solidFill>
                  <a:srgbClr val="5E7C8A"/>
                </a:solidFill>
              </a:rPr>
              <a:t>This Discussion is NOT –</a:t>
            </a:r>
          </a:p>
          <a:p>
            <a:r>
              <a:rPr lang="en-US" sz="1600" i="1" dirty="0">
                <a:solidFill>
                  <a:srgbClr val="5E7C8A"/>
                </a:solidFill>
              </a:rPr>
              <a:t> 	- </a:t>
            </a:r>
            <a:r>
              <a:rPr lang="en-US" sz="1400" i="1" dirty="0">
                <a:solidFill>
                  <a:srgbClr val="5E7C8A"/>
                </a:solidFill>
              </a:rPr>
              <a:t>Diversity and Inclusion training</a:t>
            </a:r>
          </a:p>
          <a:p>
            <a:r>
              <a:rPr lang="en-US" sz="1400" i="1" dirty="0">
                <a:solidFill>
                  <a:srgbClr val="5E7C8A"/>
                </a:solidFill>
              </a:rPr>
              <a:t> 	- Unconscious bias training</a:t>
            </a:r>
          </a:p>
          <a:p>
            <a:r>
              <a:rPr lang="en-US" sz="1400" i="1" dirty="0">
                <a:solidFill>
                  <a:srgbClr val="5E7C8A"/>
                </a:solidFill>
              </a:rPr>
              <a:t> 	- Setting up inclusive volunteer programs</a:t>
            </a:r>
          </a:p>
          <a:p>
            <a:r>
              <a:rPr lang="en-US" sz="1400" i="1" dirty="0">
                <a:solidFill>
                  <a:srgbClr val="5E7C8A"/>
                </a:solidFill>
              </a:rPr>
              <a:t> 	- Employee Resource Groups</a:t>
            </a:r>
          </a:p>
        </p:txBody>
      </p:sp>
      <p:sp>
        <p:nvSpPr>
          <p:cNvPr id="6" name="TextBox 5">
            <a:extLst>
              <a:ext uri="{FF2B5EF4-FFF2-40B4-BE49-F238E27FC236}">
                <a16:creationId xmlns:a16="http://schemas.microsoft.com/office/drawing/2014/main" id="{BBEFD249-D8E7-4417-A0A7-1E10B3B90A2F}"/>
              </a:ext>
            </a:extLst>
          </p:cNvPr>
          <p:cNvSpPr txBox="1"/>
          <p:nvPr/>
        </p:nvSpPr>
        <p:spPr>
          <a:xfrm>
            <a:off x="204787" y="352425"/>
            <a:ext cx="5856090" cy="584775"/>
          </a:xfrm>
          <a:prstGeom prst="rect">
            <a:avLst/>
          </a:prstGeom>
          <a:noFill/>
        </p:spPr>
        <p:txBody>
          <a:bodyPr wrap="none" rtlCol="0">
            <a:spAutoFit/>
          </a:bodyPr>
          <a:lstStyle/>
          <a:p>
            <a:r>
              <a:rPr lang="en-US" sz="3200" dirty="0">
                <a:solidFill>
                  <a:schemeClr val="tx2">
                    <a:lumMod val="60000"/>
                    <a:lumOff val="40000"/>
                  </a:schemeClr>
                </a:solidFill>
              </a:rPr>
              <a:t>Learning Goals and Discussion</a:t>
            </a:r>
          </a:p>
        </p:txBody>
      </p:sp>
    </p:spTree>
    <p:extLst>
      <p:ext uri="{BB962C8B-B14F-4D97-AF65-F5344CB8AC3E}">
        <p14:creationId xmlns:p14="http://schemas.microsoft.com/office/powerpoint/2010/main" val="25960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7A32-5CC8-4DB3-9FF2-0C1C1A2585A1}"/>
              </a:ext>
            </a:extLst>
          </p:cNvPr>
          <p:cNvSpPr>
            <a:spLocks noGrp="1"/>
          </p:cNvSpPr>
          <p:nvPr>
            <p:ph type="title"/>
          </p:nvPr>
        </p:nvSpPr>
        <p:spPr>
          <a:xfrm>
            <a:off x="343798" y="1648026"/>
            <a:ext cx="8686800" cy="650875"/>
          </a:xfrm>
        </p:spPr>
        <p:txBody>
          <a:bodyPr/>
          <a:lstStyle/>
          <a:p>
            <a:pPr algn="ctr"/>
            <a:r>
              <a:rPr lang="en-US" dirty="0">
                <a:solidFill>
                  <a:schemeClr val="tx2">
                    <a:lumMod val="60000"/>
                    <a:lumOff val="40000"/>
                  </a:schemeClr>
                </a:solidFill>
              </a:rPr>
              <a:t>The What and the Why</a:t>
            </a:r>
          </a:p>
        </p:txBody>
      </p:sp>
      <p:sp>
        <p:nvSpPr>
          <p:cNvPr id="3" name="Slide Number Placeholder 2">
            <a:extLst>
              <a:ext uri="{FF2B5EF4-FFF2-40B4-BE49-F238E27FC236}">
                <a16:creationId xmlns:a16="http://schemas.microsoft.com/office/drawing/2014/main" id="{AFF8F993-CF76-4D60-ABC5-C51CD827152E}"/>
              </a:ext>
            </a:extLst>
          </p:cNvPr>
          <p:cNvSpPr>
            <a:spLocks noGrp="1"/>
          </p:cNvSpPr>
          <p:nvPr>
            <p:ph type="sldNum" sz="quarter" idx="10"/>
          </p:nvPr>
        </p:nvSpPr>
        <p:spPr/>
        <p:txBody>
          <a:bodyPr/>
          <a:lstStyle/>
          <a:p>
            <a:pPr>
              <a:defRPr/>
            </a:pPr>
            <a:fld id="{B52D134A-CDD4-0644-94EE-F7236374EB54}" type="slidenum">
              <a:rPr lang="en-US" smtClean="0"/>
              <a:pPr>
                <a:defRPr/>
              </a:pPr>
              <a:t>4</a:t>
            </a:fld>
            <a:endParaRPr lang="en-US" dirty="0"/>
          </a:p>
        </p:txBody>
      </p:sp>
    </p:spTree>
    <p:extLst>
      <p:ext uri="{BB962C8B-B14F-4D97-AF65-F5344CB8AC3E}">
        <p14:creationId xmlns:p14="http://schemas.microsoft.com/office/powerpoint/2010/main" val="364660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1B8882-45F5-4709-8F3C-C75CB60AA709}"/>
              </a:ext>
            </a:extLst>
          </p:cNvPr>
          <p:cNvSpPr>
            <a:spLocks noGrp="1"/>
          </p:cNvSpPr>
          <p:nvPr>
            <p:ph type="sldNum" sz="quarter" idx="10"/>
          </p:nvPr>
        </p:nvSpPr>
        <p:spPr/>
        <p:txBody>
          <a:bodyPr/>
          <a:lstStyle/>
          <a:p>
            <a:pPr>
              <a:defRPr/>
            </a:pPr>
            <a:fld id="{B7D5AD54-608D-0244-942A-B36E58B5619B}" type="slidenum">
              <a:rPr lang="en-US" smtClean="0"/>
              <a:pPr>
                <a:defRPr/>
              </a:pPr>
              <a:t>5</a:t>
            </a:fld>
            <a:endParaRPr lang="en-US" dirty="0"/>
          </a:p>
        </p:txBody>
      </p:sp>
      <p:sp>
        <p:nvSpPr>
          <p:cNvPr id="3" name="Rectangle 2">
            <a:extLst>
              <a:ext uri="{FF2B5EF4-FFF2-40B4-BE49-F238E27FC236}">
                <a16:creationId xmlns:a16="http://schemas.microsoft.com/office/drawing/2014/main" id="{47730DC3-52DA-49B0-8F7D-0D8637644495}"/>
              </a:ext>
            </a:extLst>
          </p:cNvPr>
          <p:cNvSpPr/>
          <p:nvPr/>
        </p:nvSpPr>
        <p:spPr>
          <a:xfrm>
            <a:off x="3661795" y="826650"/>
            <a:ext cx="4572000" cy="1015663"/>
          </a:xfrm>
          <a:prstGeom prst="rect">
            <a:avLst/>
          </a:prstGeom>
        </p:spPr>
        <p:txBody>
          <a:bodyPr>
            <a:spAutoFit/>
          </a:bodyPr>
          <a:lstStyle/>
          <a:p>
            <a:r>
              <a:rPr lang="en-US" sz="2000" dirty="0">
                <a:solidFill>
                  <a:srgbClr val="5E7C8A"/>
                </a:solidFill>
              </a:rPr>
              <a:t>According to Webster – </a:t>
            </a:r>
            <a:r>
              <a:rPr lang="en-US" sz="2000" i="1" dirty="0">
                <a:solidFill>
                  <a:srgbClr val="5E7C8A"/>
                </a:solidFill>
              </a:rPr>
              <a:t>“the condition of having or being composed of differing elements” </a:t>
            </a:r>
          </a:p>
        </p:txBody>
      </p:sp>
      <p:pic>
        <p:nvPicPr>
          <p:cNvPr id="5" name="Picture 4">
            <a:extLst>
              <a:ext uri="{FF2B5EF4-FFF2-40B4-BE49-F238E27FC236}">
                <a16:creationId xmlns:a16="http://schemas.microsoft.com/office/drawing/2014/main" id="{BC70A999-2DD4-4960-A6E5-761FBD9E706C}"/>
              </a:ext>
            </a:extLst>
          </p:cNvPr>
          <p:cNvPicPr>
            <a:picLocks noChangeAspect="1"/>
          </p:cNvPicPr>
          <p:nvPr/>
        </p:nvPicPr>
        <p:blipFill>
          <a:blip r:embed="rId2"/>
          <a:stretch>
            <a:fillRect/>
          </a:stretch>
        </p:blipFill>
        <p:spPr>
          <a:xfrm>
            <a:off x="215488" y="1519128"/>
            <a:ext cx="3143250" cy="2158365"/>
          </a:xfrm>
          <a:prstGeom prst="rect">
            <a:avLst/>
          </a:prstGeom>
        </p:spPr>
      </p:pic>
      <p:sp>
        <p:nvSpPr>
          <p:cNvPr id="6" name="TextBox 5">
            <a:extLst>
              <a:ext uri="{FF2B5EF4-FFF2-40B4-BE49-F238E27FC236}">
                <a16:creationId xmlns:a16="http://schemas.microsoft.com/office/drawing/2014/main" id="{1B9EE25E-87A6-4266-968B-087DD91D2A16}"/>
              </a:ext>
            </a:extLst>
          </p:cNvPr>
          <p:cNvSpPr txBox="1"/>
          <p:nvPr/>
        </p:nvSpPr>
        <p:spPr>
          <a:xfrm>
            <a:off x="4525861" y="2789339"/>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63EC80B0-DB6C-4CCD-AE7C-73AC611F32B8}"/>
              </a:ext>
            </a:extLst>
          </p:cNvPr>
          <p:cNvPicPr>
            <a:picLocks noChangeAspect="1"/>
          </p:cNvPicPr>
          <p:nvPr/>
        </p:nvPicPr>
        <p:blipFill>
          <a:blip r:embed="rId3"/>
          <a:stretch>
            <a:fillRect/>
          </a:stretch>
        </p:blipFill>
        <p:spPr>
          <a:xfrm>
            <a:off x="3625427" y="2460803"/>
            <a:ext cx="1632204" cy="2057400"/>
          </a:xfrm>
          <a:prstGeom prst="rect">
            <a:avLst/>
          </a:prstGeom>
        </p:spPr>
      </p:pic>
      <p:sp>
        <p:nvSpPr>
          <p:cNvPr id="10" name="TextBox 9">
            <a:extLst>
              <a:ext uri="{FF2B5EF4-FFF2-40B4-BE49-F238E27FC236}">
                <a16:creationId xmlns:a16="http://schemas.microsoft.com/office/drawing/2014/main" id="{FC5DD576-D91C-431A-B878-012939EE3F51}"/>
              </a:ext>
            </a:extLst>
          </p:cNvPr>
          <p:cNvSpPr txBox="1"/>
          <p:nvPr/>
        </p:nvSpPr>
        <p:spPr>
          <a:xfrm>
            <a:off x="581892" y="252265"/>
            <a:ext cx="2553904" cy="584775"/>
          </a:xfrm>
          <a:prstGeom prst="rect">
            <a:avLst/>
          </a:prstGeom>
          <a:noFill/>
        </p:spPr>
        <p:txBody>
          <a:bodyPr wrap="none" rtlCol="0">
            <a:spAutoFit/>
          </a:bodyPr>
          <a:lstStyle/>
          <a:p>
            <a:r>
              <a:rPr lang="en-US" sz="3200" dirty="0">
                <a:solidFill>
                  <a:schemeClr val="tx2">
                    <a:lumMod val="60000"/>
                    <a:lumOff val="40000"/>
                  </a:schemeClr>
                </a:solidFill>
              </a:rPr>
              <a:t>Diversity Is - </a:t>
            </a:r>
          </a:p>
        </p:txBody>
      </p:sp>
      <p:sp>
        <p:nvSpPr>
          <p:cNvPr id="11" name="TextBox 10">
            <a:extLst>
              <a:ext uri="{FF2B5EF4-FFF2-40B4-BE49-F238E27FC236}">
                <a16:creationId xmlns:a16="http://schemas.microsoft.com/office/drawing/2014/main" id="{FBD8E476-F4A3-405B-9E3F-E0C2ECB23940}"/>
              </a:ext>
            </a:extLst>
          </p:cNvPr>
          <p:cNvSpPr txBox="1"/>
          <p:nvPr/>
        </p:nvSpPr>
        <p:spPr>
          <a:xfrm>
            <a:off x="5366904" y="2660072"/>
            <a:ext cx="3171253" cy="707886"/>
          </a:xfrm>
          <a:prstGeom prst="rect">
            <a:avLst/>
          </a:prstGeom>
          <a:noFill/>
        </p:spPr>
        <p:txBody>
          <a:bodyPr wrap="none" rtlCol="0">
            <a:spAutoFit/>
          </a:bodyPr>
          <a:lstStyle/>
          <a:p>
            <a:r>
              <a:rPr lang="en-US" sz="2000" dirty="0">
                <a:solidFill>
                  <a:srgbClr val="5E7C8A"/>
                </a:solidFill>
              </a:rPr>
              <a:t>According to The Center –</a:t>
            </a:r>
          </a:p>
          <a:p>
            <a:r>
              <a:rPr lang="en-US" sz="2000" i="1" dirty="0">
                <a:solidFill>
                  <a:srgbClr val="5E7C8A"/>
                </a:solidFill>
              </a:rPr>
              <a:t>“about differences” </a:t>
            </a:r>
          </a:p>
        </p:txBody>
      </p:sp>
    </p:spTree>
    <p:extLst>
      <p:ext uri="{BB962C8B-B14F-4D97-AF65-F5344CB8AC3E}">
        <p14:creationId xmlns:p14="http://schemas.microsoft.com/office/powerpoint/2010/main" val="31282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ED69D-92F2-4B16-89EA-33480AC8C8CE}"/>
              </a:ext>
            </a:extLst>
          </p:cNvPr>
          <p:cNvSpPr>
            <a:spLocks noGrp="1"/>
          </p:cNvSpPr>
          <p:nvPr>
            <p:ph type="sldNum" sz="quarter" idx="10"/>
          </p:nvPr>
        </p:nvSpPr>
        <p:spPr/>
        <p:txBody>
          <a:bodyPr/>
          <a:lstStyle/>
          <a:p>
            <a:pPr>
              <a:defRPr/>
            </a:pPr>
            <a:fld id="{B7D5AD54-608D-0244-942A-B36E58B5619B}" type="slidenum">
              <a:rPr lang="en-US" smtClean="0"/>
              <a:pPr>
                <a:defRPr/>
              </a:pPr>
              <a:t>6</a:t>
            </a:fld>
            <a:endParaRPr lang="en-US" dirty="0"/>
          </a:p>
        </p:txBody>
      </p:sp>
      <p:sp>
        <p:nvSpPr>
          <p:cNvPr id="3" name="TextBox 2">
            <a:extLst>
              <a:ext uri="{FF2B5EF4-FFF2-40B4-BE49-F238E27FC236}">
                <a16:creationId xmlns:a16="http://schemas.microsoft.com/office/drawing/2014/main" id="{88D8F1D3-0169-48BA-9365-45347CC25271}"/>
              </a:ext>
            </a:extLst>
          </p:cNvPr>
          <p:cNvSpPr txBox="1"/>
          <p:nvPr/>
        </p:nvSpPr>
        <p:spPr>
          <a:xfrm>
            <a:off x="389660" y="332509"/>
            <a:ext cx="2234907" cy="584775"/>
          </a:xfrm>
          <a:prstGeom prst="rect">
            <a:avLst/>
          </a:prstGeom>
          <a:noFill/>
        </p:spPr>
        <p:txBody>
          <a:bodyPr wrap="none" rtlCol="0">
            <a:spAutoFit/>
          </a:bodyPr>
          <a:lstStyle/>
          <a:p>
            <a:r>
              <a:rPr lang="en-US" sz="3200" dirty="0">
                <a:solidFill>
                  <a:schemeClr val="tx2">
                    <a:lumMod val="60000"/>
                    <a:lumOff val="40000"/>
                  </a:schemeClr>
                </a:solidFill>
              </a:rPr>
              <a:t>Inclusion Is</a:t>
            </a:r>
          </a:p>
        </p:txBody>
      </p:sp>
      <p:sp>
        <p:nvSpPr>
          <p:cNvPr id="4" name="Rectangle 3">
            <a:extLst>
              <a:ext uri="{FF2B5EF4-FFF2-40B4-BE49-F238E27FC236}">
                <a16:creationId xmlns:a16="http://schemas.microsoft.com/office/drawing/2014/main" id="{36CD7CC9-BC74-4294-BCA9-8FAA7DEA18FA}"/>
              </a:ext>
            </a:extLst>
          </p:cNvPr>
          <p:cNvSpPr/>
          <p:nvPr/>
        </p:nvSpPr>
        <p:spPr>
          <a:xfrm>
            <a:off x="3661795" y="826650"/>
            <a:ext cx="4572000" cy="707886"/>
          </a:xfrm>
          <a:prstGeom prst="rect">
            <a:avLst/>
          </a:prstGeom>
        </p:spPr>
        <p:txBody>
          <a:bodyPr>
            <a:spAutoFit/>
          </a:bodyPr>
          <a:lstStyle/>
          <a:p>
            <a:r>
              <a:rPr lang="en-US" sz="2000" dirty="0">
                <a:solidFill>
                  <a:srgbClr val="5E7C8A"/>
                </a:solidFill>
              </a:rPr>
              <a:t>According to Webster – </a:t>
            </a:r>
            <a:r>
              <a:rPr lang="en-US" sz="2000" i="1" dirty="0">
                <a:solidFill>
                  <a:srgbClr val="5E7C8A"/>
                </a:solidFill>
              </a:rPr>
              <a:t>“the act of including : the state of being included”</a:t>
            </a:r>
          </a:p>
        </p:txBody>
      </p:sp>
      <p:pic>
        <p:nvPicPr>
          <p:cNvPr id="6" name="Picture 5">
            <a:extLst>
              <a:ext uri="{FF2B5EF4-FFF2-40B4-BE49-F238E27FC236}">
                <a16:creationId xmlns:a16="http://schemas.microsoft.com/office/drawing/2014/main" id="{BDC3D0FD-01D3-44E9-8D3B-878A49AD40CD}"/>
              </a:ext>
            </a:extLst>
          </p:cNvPr>
          <p:cNvPicPr>
            <a:picLocks noChangeAspect="1"/>
          </p:cNvPicPr>
          <p:nvPr/>
        </p:nvPicPr>
        <p:blipFill>
          <a:blip r:embed="rId2"/>
          <a:stretch>
            <a:fillRect/>
          </a:stretch>
        </p:blipFill>
        <p:spPr>
          <a:xfrm>
            <a:off x="3625427" y="2460803"/>
            <a:ext cx="1632204" cy="2057400"/>
          </a:xfrm>
          <a:prstGeom prst="rect">
            <a:avLst/>
          </a:prstGeom>
        </p:spPr>
      </p:pic>
      <p:sp>
        <p:nvSpPr>
          <p:cNvPr id="7" name="TextBox 6">
            <a:extLst>
              <a:ext uri="{FF2B5EF4-FFF2-40B4-BE49-F238E27FC236}">
                <a16:creationId xmlns:a16="http://schemas.microsoft.com/office/drawing/2014/main" id="{1F1D438D-DFA5-4EA4-AB6B-563F306372CF}"/>
              </a:ext>
            </a:extLst>
          </p:cNvPr>
          <p:cNvSpPr txBox="1"/>
          <p:nvPr/>
        </p:nvSpPr>
        <p:spPr>
          <a:xfrm>
            <a:off x="5366904" y="2660072"/>
            <a:ext cx="3829895" cy="1938992"/>
          </a:xfrm>
          <a:prstGeom prst="rect">
            <a:avLst/>
          </a:prstGeom>
          <a:noFill/>
        </p:spPr>
        <p:txBody>
          <a:bodyPr wrap="none" rtlCol="0">
            <a:spAutoFit/>
          </a:bodyPr>
          <a:lstStyle/>
          <a:p>
            <a:r>
              <a:rPr lang="en-US" sz="2000" dirty="0">
                <a:solidFill>
                  <a:srgbClr val="5E7C8A"/>
                </a:solidFill>
              </a:rPr>
              <a:t>According to The Center –</a:t>
            </a:r>
          </a:p>
          <a:p>
            <a:r>
              <a:rPr lang="en-US" sz="2000" i="1" dirty="0">
                <a:solidFill>
                  <a:srgbClr val="5E7C8A"/>
                </a:solidFill>
              </a:rPr>
              <a:t>“the way these differences are</a:t>
            </a:r>
          </a:p>
          <a:p>
            <a:r>
              <a:rPr lang="en-US" sz="2000" i="1" dirty="0">
                <a:solidFill>
                  <a:srgbClr val="5E7C8A"/>
                </a:solidFill>
              </a:rPr>
              <a:t>harnessed and brought together</a:t>
            </a:r>
          </a:p>
          <a:p>
            <a:r>
              <a:rPr lang="en-US" sz="2000" i="1" dirty="0">
                <a:solidFill>
                  <a:srgbClr val="5E7C8A"/>
                </a:solidFill>
              </a:rPr>
              <a:t>to reap the greatest possible</a:t>
            </a:r>
          </a:p>
          <a:p>
            <a:r>
              <a:rPr lang="en-US" sz="2000" i="1" dirty="0">
                <a:solidFill>
                  <a:srgbClr val="5E7C8A"/>
                </a:solidFill>
              </a:rPr>
              <a:t>value for companies and for </a:t>
            </a:r>
          </a:p>
          <a:p>
            <a:r>
              <a:rPr lang="en-US" sz="2000" i="1" dirty="0">
                <a:solidFill>
                  <a:srgbClr val="5E7C8A"/>
                </a:solidFill>
              </a:rPr>
              <a:t>society” </a:t>
            </a:r>
          </a:p>
        </p:txBody>
      </p:sp>
      <p:pic>
        <p:nvPicPr>
          <p:cNvPr id="9" name="Picture 8" descr="A picture containing object&#10;&#10;Description generated with very high confidence">
            <a:extLst>
              <a:ext uri="{FF2B5EF4-FFF2-40B4-BE49-F238E27FC236}">
                <a16:creationId xmlns:a16="http://schemas.microsoft.com/office/drawing/2014/main" id="{F146C250-F2D5-41C7-B553-B7ECCE4DA700}"/>
              </a:ext>
            </a:extLst>
          </p:cNvPr>
          <p:cNvPicPr>
            <a:picLocks noChangeAspect="1"/>
          </p:cNvPicPr>
          <p:nvPr/>
        </p:nvPicPr>
        <p:blipFill>
          <a:blip r:embed="rId3"/>
          <a:stretch>
            <a:fillRect/>
          </a:stretch>
        </p:blipFill>
        <p:spPr>
          <a:xfrm>
            <a:off x="84859" y="1615790"/>
            <a:ext cx="3505200" cy="1367028"/>
          </a:xfrm>
          <a:prstGeom prst="rect">
            <a:avLst/>
          </a:prstGeom>
        </p:spPr>
      </p:pic>
    </p:spTree>
    <p:extLst>
      <p:ext uri="{BB962C8B-B14F-4D97-AF65-F5344CB8AC3E}">
        <p14:creationId xmlns:p14="http://schemas.microsoft.com/office/powerpoint/2010/main" val="30310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14B31C-94E7-4DD4-B034-AFB60BF93369}"/>
              </a:ext>
            </a:extLst>
          </p:cNvPr>
          <p:cNvSpPr txBox="1"/>
          <p:nvPr/>
        </p:nvSpPr>
        <p:spPr>
          <a:xfrm>
            <a:off x="404037" y="4365407"/>
            <a:ext cx="5544879" cy="646331"/>
          </a:xfrm>
          <a:prstGeom prst="rect">
            <a:avLst/>
          </a:prstGeom>
          <a:solidFill>
            <a:schemeClr val="bg1"/>
          </a:solidFill>
        </p:spPr>
        <p:txBody>
          <a:bodyPr wrap="square" rtlCol="0">
            <a:spAutoFit/>
          </a:bodyPr>
          <a:lstStyle/>
          <a:p>
            <a:endParaRPr lang="en-US" dirty="0"/>
          </a:p>
          <a:p>
            <a:endParaRPr lang="en-US" dirty="0"/>
          </a:p>
        </p:txBody>
      </p:sp>
      <p:sp>
        <p:nvSpPr>
          <p:cNvPr id="2" name="Slide Number Placeholder 1">
            <a:extLst>
              <a:ext uri="{FF2B5EF4-FFF2-40B4-BE49-F238E27FC236}">
                <a16:creationId xmlns:a16="http://schemas.microsoft.com/office/drawing/2014/main" id="{A0917C71-E2E6-43F7-B4DD-0348DCC1FEB3}"/>
              </a:ext>
            </a:extLst>
          </p:cNvPr>
          <p:cNvSpPr>
            <a:spLocks noGrp="1"/>
          </p:cNvSpPr>
          <p:nvPr>
            <p:ph type="sldNum" sz="quarter" idx="10"/>
          </p:nvPr>
        </p:nvSpPr>
        <p:spPr/>
        <p:txBody>
          <a:bodyPr/>
          <a:lstStyle/>
          <a:p>
            <a:pPr>
              <a:defRPr/>
            </a:pPr>
            <a:fld id="{B7D5AD54-608D-0244-942A-B36E58B5619B}" type="slidenum">
              <a:rPr lang="en-US" smtClean="0"/>
              <a:pPr>
                <a:defRPr/>
              </a:pPr>
              <a:t>7</a:t>
            </a:fld>
            <a:endParaRPr lang="en-US" dirty="0"/>
          </a:p>
        </p:txBody>
      </p:sp>
      <p:graphicFrame>
        <p:nvGraphicFramePr>
          <p:cNvPr id="5" name="Chart 4">
            <a:extLst>
              <a:ext uri="{FF2B5EF4-FFF2-40B4-BE49-F238E27FC236}">
                <a16:creationId xmlns:a16="http://schemas.microsoft.com/office/drawing/2014/main" id="{41878647-99B8-4366-821A-C3F8F17AD707}"/>
              </a:ext>
            </a:extLst>
          </p:cNvPr>
          <p:cNvGraphicFramePr/>
          <p:nvPr>
            <p:extLst>
              <p:ext uri="{D42A27DB-BD31-4B8C-83A1-F6EECF244321}">
                <p14:modId xmlns:p14="http://schemas.microsoft.com/office/powerpoint/2010/main" val="2637191821"/>
              </p:ext>
            </p:extLst>
          </p:nvPr>
        </p:nvGraphicFramePr>
        <p:xfrm>
          <a:off x="1524000" y="239484"/>
          <a:ext cx="6096000" cy="424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B41D879-ED45-4C9E-B71E-096D4403C284}"/>
              </a:ext>
            </a:extLst>
          </p:cNvPr>
          <p:cNvSpPr txBox="1"/>
          <p:nvPr/>
        </p:nvSpPr>
        <p:spPr>
          <a:xfrm>
            <a:off x="1437421" y="4642406"/>
            <a:ext cx="2558714" cy="261610"/>
          </a:xfrm>
          <a:prstGeom prst="rect">
            <a:avLst/>
          </a:prstGeom>
          <a:noFill/>
        </p:spPr>
        <p:txBody>
          <a:bodyPr wrap="none" rtlCol="0">
            <a:spAutoFit/>
          </a:bodyPr>
          <a:lstStyle/>
          <a:p>
            <a:r>
              <a:rPr lang="en-US" sz="1100" dirty="0"/>
              <a:t>Source – Pew Research Center, 2008</a:t>
            </a:r>
          </a:p>
        </p:txBody>
      </p:sp>
      <p:sp>
        <p:nvSpPr>
          <p:cNvPr id="8" name="TextBox 7">
            <a:extLst>
              <a:ext uri="{FF2B5EF4-FFF2-40B4-BE49-F238E27FC236}">
                <a16:creationId xmlns:a16="http://schemas.microsoft.com/office/drawing/2014/main" id="{5ABA68F2-CEC1-4CF8-8EDA-0B279B997BB7}"/>
              </a:ext>
            </a:extLst>
          </p:cNvPr>
          <p:cNvSpPr txBox="1"/>
          <p:nvPr/>
        </p:nvSpPr>
        <p:spPr>
          <a:xfrm>
            <a:off x="191386" y="22674"/>
            <a:ext cx="6883616" cy="954107"/>
          </a:xfrm>
          <a:prstGeom prst="rect">
            <a:avLst/>
          </a:prstGeom>
          <a:noFill/>
        </p:spPr>
        <p:txBody>
          <a:bodyPr wrap="none" rtlCol="0">
            <a:spAutoFit/>
          </a:bodyPr>
          <a:lstStyle/>
          <a:p>
            <a:r>
              <a:rPr lang="en-US" sz="3200" dirty="0">
                <a:solidFill>
                  <a:schemeClr val="tx2">
                    <a:lumMod val="60000"/>
                    <a:lumOff val="40000"/>
                  </a:schemeClr>
                </a:solidFill>
              </a:rPr>
              <a:t>US Population by Race and Ethnicity</a:t>
            </a:r>
          </a:p>
          <a:p>
            <a:r>
              <a:rPr lang="en-US" sz="2400" i="1" dirty="0">
                <a:solidFill>
                  <a:schemeClr val="tx2">
                    <a:lumMod val="60000"/>
                    <a:lumOff val="40000"/>
                  </a:schemeClr>
                </a:solidFill>
              </a:rPr>
              <a:t>1960, 2005 and 2050 (Projected)</a:t>
            </a:r>
          </a:p>
        </p:txBody>
      </p:sp>
    </p:spTree>
    <p:extLst>
      <p:ext uri="{BB962C8B-B14F-4D97-AF65-F5344CB8AC3E}">
        <p14:creationId xmlns:p14="http://schemas.microsoft.com/office/powerpoint/2010/main" val="80141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23BDA-5261-4617-A3F5-D4A668AC1056}"/>
              </a:ext>
            </a:extLst>
          </p:cNvPr>
          <p:cNvSpPr>
            <a:spLocks noGrp="1"/>
          </p:cNvSpPr>
          <p:nvPr>
            <p:ph type="title"/>
          </p:nvPr>
        </p:nvSpPr>
        <p:spPr>
          <a:xfrm>
            <a:off x="320313" y="594646"/>
            <a:ext cx="8686800" cy="739775"/>
          </a:xfrm>
        </p:spPr>
        <p:txBody>
          <a:bodyPr/>
          <a:lstStyle/>
          <a:p>
            <a:r>
              <a:rPr lang="en-US" i="1" dirty="0">
                <a:solidFill>
                  <a:schemeClr val="tx2">
                    <a:lumMod val="60000"/>
                    <a:lumOff val="40000"/>
                  </a:schemeClr>
                </a:solidFill>
                <a:effectLst>
                  <a:outerShdw blurRad="38100" dist="38100" dir="2700000" algn="tl">
                    <a:srgbClr val="000000">
                      <a:alpha val="43137"/>
                    </a:srgbClr>
                  </a:outerShdw>
                </a:effectLst>
              </a:rPr>
              <a:t>Comparing Notes (10 minutes)</a:t>
            </a:r>
            <a:br>
              <a:rPr lang="en-US" i="1" dirty="0">
                <a:solidFill>
                  <a:schemeClr val="tx2">
                    <a:lumMod val="60000"/>
                    <a:lumOff val="40000"/>
                  </a:schemeClr>
                </a:solidFill>
                <a:effectLst>
                  <a:outerShdw blurRad="38100" dist="38100" dir="2700000" algn="tl">
                    <a:srgbClr val="000000">
                      <a:alpha val="43137"/>
                    </a:srgbClr>
                  </a:outerShdw>
                </a:effectLst>
              </a:rPr>
            </a:br>
            <a:r>
              <a:rPr lang="en-US" dirty="0">
                <a:solidFill>
                  <a:schemeClr val="tx2">
                    <a:lumMod val="60000"/>
                    <a:lumOff val="40000"/>
                  </a:schemeClr>
                </a:solidFill>
              </a:rPr>
              <a:t/>
            </a:r>
            <a:br>
              <a:rPr lang="en-US" dirty="0">
                <a:solidFill>
                  <a:schemeClr val="tx2">
                    <a:lumMod val="60000"/>
                    <a:lumOff val="40000"/>
                  </a:schemeClr>
                </a:solidFill>
              </a:rPr>
            </a:br>
            <a:r>
              <a:rPr lang="en-US" dirty="0">
                <a:solidFill>
                  <a:schemeClr val="tx2">
                    <a:lumMod val="60000"/>
                    <a:lumOff val="40000"/>
                  </a:schemeClr>
                </a:solidFill>
              </a:rPr>
              <a:t>How Does Diversity and Inclusion Deliver Business Value?</a:t>
            </a:r>
            <a:endParaRPr lang="en-US" sz="3000" i="1" dirty="0">
              <a:solidFill>
                <a:schemeClr val="tx2">
                  <a:lumMod val="60000"/>
                  <a:lumOff val="40000"/>
                </a:schemeClr>
              </a:solidFill>
            </a:endParaRPr>
          </a:p>
        </p:txBody>
      </p:sp>
      <p:sp>
        <p:nvSpPr>
          <p:cNvPr id="4" name="Content Placeholder 3">
            <a:extLst>
              <a:ext uri="{FF2B5EF4-FFF2-40B4-BE49-F238E27FC236}">
                <a16:creationId xmlns:a16="http://schemas.microsoft.com/office/drawing/2014/main" id="{A86603F6-3D69-4849-83C2-F23AC9C01C85}"/>
              </a:ext>
            </a:extLst>
          </p:cNvPr>
          <p:cNvSpPr>
            <a:spLocks noGrp="1"/>
          </p:cNvSpPr>
          <p:nvPr>
            <p:ph idx="1"/>
          </p:nvPr>
        </p:nvSpPr>
        <p:spPr>
          <a:xfrm>
            <a:off x="1131849" y="2541621"/>
            <a:ext cx="8229600" cy="1257301"/>
          </a:xfrm>
        </p:spPr>
        <p:txBody>
          <a:bodyPr/>
          <a:lstStyle/>
          <a:p>
            <a:pPr lvl="1"/>
            <a:r>
              <a:rPr lang="en-US" dirty="0">
                <a:solidFill>
                  <a:schemeClr val="tx2">
                    <a:lumMod val="60000"/>
                    <a:lumOff val="40000"/>
                  </a:schemeClr>
                </a:solidFill>
              </a:rPr>
              <a:t>Diversity and Inclusion helps …….</a:t>
            </a:r>
          </a:p>
        </p:txBody>
      </p:sp>
      <p:sp>
        <p:nvSpPr>
          <p:cNvPr id="2" name="TextBox 1">
            <a:extLst>
              <a:ext uri="{FF2B5EF4-FFF2-40B4-BE49-F238E27FC236}">
                <a16:creationId xmlns:a16="http://schemas.microsoft.com/office/drawing/2014/main" id="{6DE2069B-CBD6-401E-B62B-F71D3BBAEF83}"/>
              </a:ext>
            </a:extLst>
          </p:cNvPr>
          <p:cNvSpPr txBox="1"/>
          <p:nvPr/>
        </p:nvSpPr>
        <p:spPr>
          <a:xfrm>
            <a:off x="399708" y="4497169"/>
            <a:ext cx="5716369" cy="646331"/>
          </a:xfrm>
          <a:prstGeom prst="rect">
            <a:avLst/>
          </a:prstGeom>
          <a:solidFill>
            <a:schemeClr val="bg1"/>
          </a:solidFill>
        </p:spPr>
        <p:txBody>
          <a:bodyPr wrap="square" rtlCol="0">
            <a:spAutoFit/>
          </a:bodyPr>
          <a:lstStyle/>
          <a:p>
            <a:endParaRPr lang="en-US" dirty="0"/>
          </a:p>
          <a:p>
            <a:endParaRPr lang="en-US" dirty="0"/>
          </a:p>
        </p:txBody>
      </p:sp>
      <p:sp>
        <p:nvSpPr>
          <p:cNvPr id="6" name="TextBox 5">
            <a:extLst>
              <a:ext uri="{FF2B5EF4-FFF2-40B4-BE49-F238E27FC236}">
                <a16:creationId xmlns:a16="http://schemas.microsoft.com/office/drawing/2014/main" id="{6C9F4518-F7D0-4EE2-ABF4-98041349ED58}"/>
              </a:ext>
            </a:extLst>
          </p:cNvPr>
          <p:cNvSpPr txBox="1"/>
          <p:nvPr/>
        </p:nvSpPr>
        <p:spPr>
          <a:xfrm>
            <a:off x="457200" y="4364273"/>
            <a:ext cx="7096815" cy="646331"/>
          </a:xfrm>
          <a:prstGeom prst="rect">
            <a:avLst/>
          </a:prstGeom>
          <a:noFill/>
        </p:spPr>
        <p:txBody>
          <a:bodyPr wrap="none" rtlCol="0">
            <a:spAutoFit/>
          </a:bodyPr>
          <a:lstStyle/>
          <a:p>
            <a:r>
              <a:rPr lang="en-US" i="1" dirty="0"/>
              <a:t>Discuss as a table / capture points on your flip charts – 5 minutes</a:t>
            </a:r>
          </a:p>
          <a:p>
            <a:r>
              <a:rPr lang="en-US" i="1" dirty="0"/>
              <a:t>Report out – 5 minutes</a:t>
            </a:r>
          </a:p>
        </p:txBody>
      </p:sp>
    </p:spTree>
    <p:extLst>
      <p:ext uri="{BB962C8B-B14F-4D97-AF65-F5344CB8AC3E}">
        <p14:creationId xmlns:p14="http://schemas.microsoft.com/office/powerpoint/2010/main" val="353545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EE8FF-8910-4B7B-B354-4A33E811E645}"/>
              </a:ext>
            </a:extLst>
          </p:cNvPr>
          <p:cNvSpPr>
            <a:spLocks noGrp="1"/>
          </p:cNvSpPr>
          <p:nvPr>
            <p:ph type="title"/>
          </p:nvPr>
        </p:nvSpPr>
        <p:spPr>
          <a:xfrm>
            <a:off x="450850" y="127000"/>
            <a:ext cx="8686800" cy="650875"/>
          </a:xfrm>
        </p:spPr>
        <p:txBody>
          <a:bodyPr/>
          <a:lstStyle/>
          <a:p>
            <a:r>
              <a:rPr lang="en-US">
                <a:solidFill>
                  <a:schemeClr val="tx2">
                    <a:lumMod val="60000"/>
                    <a:lumOff val="40000"/>
                  </a:schemeClr>
                </a:solidFill>
              </a:rPr>
              <a:t>The Facts Are Indisputable</a:t>
            </a:r>
            <a:endParaRPr lang="en-US" dirty="0">
              <a:solidFill>
                <a:schemeClr val="tx2">
                  <a:lumMod val="60000"/>
                  <a:lumOff val="40000"/>
                </a:schemeClr>
              </a:solidFill>
            </a:endParaRPr>
          </a:p>
        </p:txBody>
      </p:sp>
      <p:sp>
        <p:nvSpPr>
          <p:cNvPr id="4" name="Content Placeholder 3">
            <a:extLst>
              <a:ext uri="{FF2B5EF4-FFF2-40B4-BE49-F238E27FC236}">
                <a16:creationId xmlns:a16="http://schemas.microsoft.com/office/drawing/2014/main" id="{80076451-399D-4C9D-B678-CAFB8BF45CF2}"/>
              </a:ext>
            </a:extLst>
          </p:cNvPr>
          <p:cNvSpPr>
            <a:spLocks noGrp="1"/>
          </p:cNvSpPr>
          <p:nvPr>
            <p:ph idx="1"/>
          </p:nvPr>
        </p:nvSpPr>
        <p:spPr>
          <a:xfrm>
            <a:off x="457200" y="1066800"/>
            <a:ext cx="8229600" cy="3252788"/>
          </a:xfrm>
        </p:spPr>
        <p:txBody>
          <a:bodyPr/>
          <a:lstStyle/>
          <a:p>
            <a:pPr lvl="1"/>
            <a:r>
              <a:rPr lang="en-US" dirty="0"/>
              <a:t>Stronger financial performance</a:t>
            </a:r>
          </a:p>
          <a:p>
            <a:pPr lvl="1"/>
            <a:r>
              <a:rPr lang="en-US" dirty="0"/>
              <a:t>Improved market share</a:t>
            </a:r>
          </a:p>
          <a:p>
            <a:pPr lvl="1"/>
            <a:r>
              <a:rPr lang="en-US" dirty="0"/>
              <a:t>Capture new markets</a:t>
            </a:r>
          </a:p>
          <a:p>
            <a:pPr lvl="1"/>
            <a:r>
              <a:rPr lang="en-US" dirty="0"/>
              <a:t>Drives innovative </a:t>
            </a:r>
          </a:p>
          <a:p>
            <a:pPr lvl="1"/>
            <a:r>
              <a:rPr lang="en-US" dirty="0"/>
              <a:t>Better job performance</a:t>
            </a:r>
          </a:p>
          <a:p>
            <a:pPr lvl="1"/>
            <a:r>
              <a:rPr lang="en-US" dirty="0"/>
              <a:t>Enhanced corporate reputation</a:t>
            </a:r>
          </a:p>
          <a:p>
            <a:pPr lvl="1"/>
            <a:r>
              <a:rPr lang="en-US" dirty="0"/>
              <a:t>Expectation of customers and investors</a:t>
            </a:r>
          </a:p>
          <a:p>
            <a:pPr lvl="1"/>
            <a:r>
              <a:rPr lang="en-US" dirty="0"/>
              <a:t>Recruitment and retention</a:t>
            </a:r>
          </a:p>
          <a:p>
            <a:pPr lvl="1"/>
            <a:r>
              <a:rPr lang="en-US" dirty="0"/>
              <a:t>Ranking and ratings</a:t>
            </a:r>
          </a:p>
        </p:txBody>
      </p:sp>
      <p:pic>
        <p:nvPicPr>
          <p:cNvPr id="6" name="Picture 5">
            <a:extLst>
              <a:ext uri="{FF2B5EF4-FFF2-40B4-BE49-F238E27FC236}">
                <a16:creationId xmlns:a16="http://schemas.microsoft.com/office/drawing/2014/main" id="{6A36F853-0542-4219-A80E-19DAECA4E0B2}"/>
              </a:ext>
            </a:extLst>
          </p:cNvPr>
          <p:cNvPicPr>
            <a:picLocks noChangeAspect="1"/>
          </p:cNvPicPr>
          <p:nvPr/>
        </p:nvPicPr>
        <p:blipFill>
          <a:blip r:embed="rId2"/>
          <a:stretch>
            <a:fillRect/>
          </a:stretch>
        </p:blipFill>
        <p:spPr>
          <a:xfrm>
            <a:off x="5739765" y="710424"/>
            <a:ext cx="2947035" cy="3714750"/>
          </a:xfrm>
          <a:prstGeom prst="rect">
            <a:avLst/>
          </a:prstGeom>
        </p:spPr>
      </p:pic>
    </p:spTree>
    <p:extLst>
      <p:ext uri="{BB962C8B-B14F-4D97-AF65-F5344CB8AC3E}">
        <p14:creationId xmlns:p14="http://schemas.microsoft.com/office/powerpoint/2010/main" val="20991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nterPowerpoint_2017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BC CCC">
      <a:dk1>
        <a:sysClr val="windowText" lastClr="000000"/>
      </a:dk1>
      <a:lt1>
        <a:sysClr val="window" lastClr="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BC CCC">
      <a:dk1>
        <a:sysClr val="windowText" lastClr="000000"/>
      </a:dk1>
      <a:lt1>
        <a:sysClr val="window" lastClr="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CenterPowerpoint_2017_Final</Template>
  <TotalTime>2615</TotalTime>
  <Words>856</Words>
  <Application>Microsoft Office PowerPoint</Application>
  <PresentationFormat>On-screen Show (16:9)</PresentationFormat>
  <Paragraphs>155</Paragraphs>
  <Slides>24</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ＭＳ Ｐゴシック</vt:lpstr>
      <vt:lpstr>Arial</vt:lpstr>
      <vt:lpstr>Calibri</vt:lpstr>
      <vt:lpstr>Courier New</vt:lpstr>
      <vt:lpstr>Times New Roman</vt:lpstr>
      <vt:lpstr>Wingdings</vt:lpstr>
      <vt:lpstr>CenterPowerpoint_2017_Final</vt:lpstr>
      <vt:lpstr>1_Custom Design</vt:lpstr>
      <vt:lpstr>Office Theme</vt:lpstr>
      <vt:lpstr>1_Office Theme</vt:lpstr>
      <vt:lpstr>Custom Design</vt:lpstr>
      <vt:lpstr>Advancing Diversity and Inclusion Through Strategic Corporate Citizenship</vt:lpstr>
      <vt:lpstr>Workshop Agenda</vt:lpstr>
      <vt:lpstr>PowerPoint Presentation</vt:lpstr>
      <vt:lpstr>The What and the Why</vt:lpstr>
      <vt:lpstr>PowerPoint Presentation</vt:lpstr>
      <vt:lpstr>PowerPoint Presentation</vt:lpstr>
      <vt:lpstr>PowerPoint Presentation</vt:lpstr>
      <vt:lpstr>Comparing Notes (10 minutes)  How Does Diversity and Inclusion Deliver Business Value?</vt:lpstr>
      <vt:lpstr>The Facts Are Indisputable</vt:lpstr>
      <vt:lpstr>Making It Real</vt:lpstr>
      <vt:lpstr>PowerPoint Presentation</vt:lpstr>
      <vt:lpstr>PowerPoint Presentation</vt:lpstr>
      <vt:lpstr>Roles and Responsibilities</vt:lpstr>
      <vt:lpstr>PowerPoint Presentation</vt:lpstr>
      <vt:lpstr>Comparing Notes (10 minutes)  Is Diversity &amp; Inclusion Baked in at Your Company?</vt:lpstr>
      <vt:lpstr>Advancing Diversity and Inclusion Through Strategic   Corporate Citizenship        </vt:lpstr>
      <vt:lpstr>PowerPoint Presentation</vt:lpstr>
      <vt:lpstr>Case Study Exercise  Jigsaw Corporation</vt:lpstr>
      <vt:lpstr>PowerPoint Presentation</vt:lpstr>
      <vt:lpstr>PowerPoint Presentation</vt:lpstr>
      <vt:lpstr>PowerPoint Presentation</vt:lpstr>
      <vt:lpstr>PowerPoint Presentation</vt:lpstr>
      <vt:lpstr>PowerPoint Presentation</vt:lpstr>
      <vt:lpstr>PowerPoint Presentation</vt:lpstr>
    </vt:vector>
  </TitlesOfParts>
  <Company>Trustees of 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Mendicina</dc:creator>
  <cp:lastModifiedBy>Katherine Duceman</cp:lastModifiedBy>
  <cp:revision>47</cp:revision>
  <dcterms:created xsi:type="dcterms:W3CDTF">2017-03-13T12:14:12Z</dcterms:created>
  <dcterms:modified xsi:type="dcterms:W3CDTF">2018-04-08T20:47:59Z</dcterms:modified>
</cp:coreProperties>
</file>