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82" r:id="rId2"/>
    <p:sldMasterId id="2147483679" r:id="rId3"/>
    <p:sldMasterId id="2147483695" r:id="rId4"/>
  </p:sldMasterIdLst>
  <p:notesMasterIdLst>
    <p:notesMasterId r:id="rId19"/>
  </p:notesMasterIdLst>
  <p:sldIdLst>
    <p:sldId id="377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83" r:id="rId15"/>
    <p:sldId id="384" r:id="rId16"/>
    <p:sldId id="385" r:id="rId17"/>
    <p:sldId id="38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0">
          <p15:clr>
            <a:srgbClr val="A4A3A4"/>
          </p15:clr>
        </p15:guide>
        <p15:guide id="2" pos="2928" userDrawn="1">
          <p15:clr>
            <a:srgbClr val="A4A3A4"/>
          </p15:clr>
        </p15:guide>
        <p15:guide id="3" pos="5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332"/>
    <a:srgbClr val="B7BDC4"/>
    <a:srgbClr val="235172"/>
    <a:srgbClr val="F05A00"/>
    <a:srgbClr val="4D4D4D"/>
    <a:srgbClr val="A6A6A6"/>
    <a:srgbClr val="D9D9D9"/>
    <a:srgbClr val="96C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1" autoAdjust="0"/>
    <p:restoredTop sz="99654" autoAdjust="0"/>
  </p:normalViewPr>
  <p:slideViewPr>
    <p:cSldViewPr snapToGrid="0">
      <p:cViewPr varScale="1">
        <p:scale>
          <a:sx n="118" d="100"/>
          <a:sy n="118" d="100"/>
        </p:scale>
        <p:origin x="96" y="504"/>
      </p:cViewPr>
      <p:guideLst>
        <p:guide orient="horz" pos="3060"/>
        <p:guide pos="2928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80E0-BB0C-2E42-822E-9F47065D82E8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8D6C-5933-2946-AD3C-7AD909D3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6BE3C-5AD2-4B27-8F31-49818CBB06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03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RBC is the largest financial institution in Canada. It’s the 13</a:t>
            </a:r>
            <a:r>
              <a:rPr lang="en-US" altLang="en-US" baseline="30000" dirty="0" smtClean="0"/>
              <a:t>th</a:t>
            </a:r>
            <a:r>
              <a:rPr lang="en-US" altLang="en-US" baseline="0" dirty="0" smtClean="0"/>
              <a:t> largest global financial institutions by market cap.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We</a:t>
            </a:r>
            <a:r>
              <a:rPr lang="en-US" altLang="en-US" baseline="0" dirty="0" smtClean="0"/>
              <a:t> invest </a:t>
            </a:r>
            <a:r>
              <a:rPr lang="en-US" altLang="en-US" dirty="0" smtClean="0"/>
              <a:t>100 M to 6500 orgs per year</a:t>
            </a:r>
            <a:r>
              <a:rPr lang="en-US" altLang="en-US" baseline="0" dirty="0" smtClean="0"/>
              <a:t> including investment to charitable partners through the RBC foundation.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2E0DDFC-87C0-E046-B610-9CABDBD44156}" type="datetime1">
              <a:rPr lang="en-CA" smtClean="0"/>
              <a:pPr>
                <a:defRPr/>
              </a:pPr>
              <a:t>2018-04-27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Royal Bank of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97199-543F-9D4A-990F-D56B974528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AutoNum type="arabicPeriod"/>
            </a:pPr>
            <a:r>
              <a:rPr lang="en-US" dirty="0" smtClean="0"/>
              <a:t>Impact categories demonstrating that impact is holistic (not</a:t>
            </a:r>
            <a:r>
              <a:rPr lang="en-US" baseline="0" dirty="0" smtClean="0"/>
              <a:t> only social, environmental, economic, and environmental). We also incorporate brand and business. </a:t>
            </a:r>
            <a:endParaRPr lang="en-US" dirty="0" smtClean="0"/>
          </a:p>
          <a:p>
            <a:pPr marL="224325" indent="-224325">
              <a:buAutoNum type="arabicPeriod"/>
            </a:pPr>
            <a:r>
              <a:rPr lang="en-US" dirty="0" smtClean="0"/>
              <a:t>Impact areas associated with each impact category.</a:t>
            </a:r>
            <a:r>
              <a:rPr lang="en-US" baseline="0" dirty="0" smtClean="0"/>
              <a:t> </a:t>
            </a:r>
          </a:p>
          <a:p>
            <a:pPr marL="504732" lvl="1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Used the SDGs to inform impact area names (ex: Climate Action (Climate Change), Good Health and Wellbeing (Health and Wellbeing)). </a:t>
            </a:r>
          </a:p>
          <a:p>
            <a:pPr marL="504732" lvl="1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Each impact area has outcomes and indicators associated with it. The SDGs were used to inform those outcomes and indicators. </a:t>
            </a:r>
          </a:p>
          <a:p>
            <a:pPr marL="504732" lvl="1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Each program or focus area is associated with different impact areas so this wheel can be used to assess an entire program. </a:t>
            </a:r>
            <a:endParaRPr lang="en-US" dirty="0" smtClean="0"/>
          </a:p>
          <a:p>
            <a:pPr marL="224325" indent="-224325">
              <a:buAutoNum type="arabicPeriod"/>
            </a:pPr>
            <a:r>
              <a:rPr lang="en-US" dirty="0" smtClean="0"/>
              <a:t>RBC’s purpose</a:t>
            </a:r>
            <a:r>
              <a:rPr lang="en-US" baseline="0" dirty="0" smtClean="0"/>
              <a:t> is the anchor. </a:t>
            </a:r>
          </a:p>
          <a:p>
            <a:pPr marL="224325" indent="-224325">
              <a:buAutoNum type="arabicPeriod"/>
            </a:pPr>
            <a:endParaRPr lang="en-US" baseline="0" dirty="0" smtClean="0"/>
          </a:p>
          <a:p>
            <a:r>
              <a:rPr lang="en-US" baseline="0" dirty="0" smtClean="0"/>
              <a:t>Balance business benefits and social aspects.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2E0DDFC-87C0-E046-B610-9CABDBD44156}" type="datetime1">
              <a:rPr lang="en-CA" smtClean="0"/>
              <a:pPr>
                <a:defRPr/>
              </a:pPr>
              <a:t>2018-04-27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Royal Bank of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97199-543F-9D4A-990F-D56B974528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7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I’d like to illustrate how we integrate the SDGs into our IMF through</a:t>
            </a:r>
            <a:r>
              <a:rPr lang="en-US" baseline="0" dirty="0" smtClean="0"/>
              <a:t> one of our priority projects – RBC Future Launch. Future Launch is a 500M 10 year commitment to help prepare young people for the future of work by improving skills, growing networks and offering practical work experiences.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wheel highlights which impact areas are the focus of FL…while those shaded are not material to FL.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On the left hand-side are the social and economic objectives of FL. Each of these are correlated to SDGs and SDG targets and KPIs when applicable. 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more applicable to corporations vs. government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2E0DDFC-87C0-E046-B610-9CABDBD44156}" type="datetime1">
              <a:rPr lang="en-CA" smtClean="0"/>
              <a:pPr>
                <a:defRPr/>
              </a:pPr>
              <a:t>2018-04-27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Royal Bank of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97199-543F-9D4A-990F-D56B974528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Challenges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more applicable to corporations vs. government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2E0DDFC-87C0-E046-B610-9CABDBD44156}" type="datetime1">
              <a:rPr lang="en-CA" smtClean="0"/>
              <a:pPr>
                <a:defRPr/>
              </a:pPr>
              <a:t>2018-04-27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Royal Bank of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97199-543F-9D4A-990F-D56B974528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8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2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91F61-00D3-47E3-9771-278BCDFD31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0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116"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5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1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5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99477-0D4E-4E43-A3E4-98AC24150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1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36651"/>
            <a:ext cx="8273418" cy="1295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800"/>
              </a:lnSpc>
              <a:defRPr sz="3200" b="0" i="0" baseline="0">
                <a:latin typeface="Arial"/>
                <a:cs typeface="Arial"/>
              </a:defRPr>
            </a:lvl1pPr>
          </a:lstStyle>
          <a:p>
            <a:r>
              <a:rPr lang="en-US" dirty="0"/>
              <a:t>Add breakout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52700"/>
            <a:ext cx="8246962" cy="1428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accent2"/>
              </a:buClr>
              <a:buFontTx/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dirty="0"/>
              <a:t>Add moderator</a:t>
            </a:r>
            <a:r>
              <a:rPr lang="en-US" sz="1600" baseline="0" dirty="0"/>
              <a:t>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#1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#2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#3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038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70" y="104775"/>
            <a:ext cx="7914548" cy="965200"/>
          </a:xfrm>
          <a:solidFill>
            <a:schemeClr val="tx1"/>
          </a:solidFill>
        </p:spPr>
        <p:txBody>
          <a:bodyPr/>
          <a:lstStyle>
            <a:lvl1pPr marL="198000"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7469" y="4652284"/>
            <a:ext cx="6737350" cy="274638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90600" y="4652284"/>
            <a:ext cx="639763" cy="274638"/>
          </a:xfrm>
        </p:spPr>
        <p:txBody>
          <a:bodyPr/>
          <a:lstStyle/>
          <a:p>
            <a:fld id="{1092A8B4-CDA5-554C-93FA-C5DEB12DC7D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17469" y="0"/>
            <a:ext cx="7919759" cy="107950"/>
          </a:xfrm>
          <a:prstGeom prst="rect">
            <a:avLst/>
          </a:prstGeom>
          <a:solidFill>
            <a:srgbClr val="005A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z="100" smtClean="0">
              <a:latin typeface="Meta Offc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7469" y="1216025"/>
            <a:ext cx="7912893" cy="32718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186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1649017"/>
            <a:ext cx="354013" cy="120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355600" y="4710114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25" b="1" dirty="0" smtClean="0">
                <a:solidFill>
                  <a:srgbClr val="FF0000"/>
                </a:solidFill>
                <a:latin typeface="Theinhardt" charset="0"/>
              </a:rPr>
              <a:t>Dow Keyword: Global Citizenship</a:t>
            </a:r>
            <a:endParaRPr lang="en-GB" sz="825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1" descr="Dow logo 300 1.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248842"/>
            <a:ext cx="1463675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" y="1598543"/>
            <a:ext cx="8232775" cy="1475901"/>
          </a:xfrm>
        </p:spPr>
        <p:txBody>
          <a:bodyPr/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062290"/>
            <a:ext cx="8232775" cy="717234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5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05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370286"/>
            <a:ext cx="354013" cy="120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4447"/>
                </a:solidFill>
              </a:defRPr>
            </a:lvl1pPr>
            <a:lvl2pPr>
              <a:defRPr>
                <a:solidFill>
                  <a:srgbClr val="344447"/>
                </a:solidFill>
              </a:defRPr>
            </a:lvl2pPr>
            <a:lvl3pPr>
              <a:defRPr>
                <a:solidFill>
                  <a:srgbClr val="344447"/>
                </a:solidFill>
              </a:defRPr>
            </a:lvl3pPr>
            <a:lvl4pPr>
              <a:defRPr>
                <a:solidFill>
                  <a:srgbClr val="344447"/>
                </a:solidFill>
              </a:defRPr>
            </a:lvl4pPr>
            <a:lvl5pPr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55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/4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370286"/>
            <a:ext cx="354013" cy="120253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60"/>
            <a:ext cx="6126162" cy="802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07443"/>
            <a:ext cx="6126162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745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1649017"/>
            <a:ext cx="354013" cy="120253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" y="1598543"/>
            <a:ext cx="8232775" cy="1475901"/>
          </a:xfrm>
        </p:spPr>
        <p:txBody>
          <a:bodyPr/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062290"/>
            <a:ext cx="8232775" cy="717234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5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10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2438" y="1564482"/>
            <a:ext cx="4267200" cy="1154162"/>
          </a:xfrm>
          <a:prstGeom prst="rect">
            <a:avLst/>
          </a:prstGeom>
          <a:noFill/>
        </p:spPr>
        <p:txBody>
          <a:bodyPr l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E82034"/>
                </a:solidFill>
                <a:latin typeface="Calibri" panose="020F0502020204030204" pitchFamily="34" charset="0"/>
              </a:rPr>
              <a:t>Thank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344447"/>
                </a:solidFill>
                <a:latin typeface="Calibri" panose="020F0502020204030204" pitchFamily="34" charset="0"/>
              </a:rPr>
              <a:t>You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588" y="1649017"/>
            <a:ext cx="354013" cy="120253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pic>
        <p:nvPicPr>
          <p:cNvPr id="5" name="Picture 11" descr="Dow logo 300 1.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4" y="248842"/>
            <a:ext cx="1463675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062290"/>
            <a:ext cx="8232775" cy="717234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5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55600" y="4710114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25" b="1" dirty="0" smtClean="0">
                <a:solidFill>
                  <a:srgbClr val="FF0000"/>
                </a:solidFill>
                <a:latin typeface="Theinhardt" charset="0"/>
              </a:rPr>
              <a:t>Dow Keyword: Global Citizenship</a:t>
            </a:r>
            <a:endParaRPr lang="en-GB" sz="825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16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588" y="370286"/>
            <a:ext cx="354013" cy="120253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05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4832"/>
            <a:ext cx="675132" cy="161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2483993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49" y="4444474"/>
            <a:ext cx="2483993" cy="5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824" userDrawn="1">
          <p15:clr>
            <a:srgbClr val="F26B43"/>
          </p15:clr>
        </p15:guide>
        <p15:guide id="4" orient="horz" pos="948" userDrawn="1">
          <p15:clr>
            <a:srgbClr val="F26B43"/>
          </p15:clr>
        </p15:guide>
        <p15:guide id="5" orient="horz" pos="1716" userDrawn="1">
          <p15:clr>
            <a:srgbClr val="F26B43"/>
          </p15:clr>
        </p15:guide>
        <p15:guide id="6" orient="horz" pos="3084" userDrawn="1">
          <p15:clr>
            <a:srgbClr val="F26B43"/>
          </p15:clr>
        </p15:guide>
        <p15:guide id="7" pos="54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4D32-8246-4C06-BFFF-5B41C74408F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2EBA-F4D9-4089-998F-44F9DEA3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997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5517"/>
            <a:ext cx="8229600" cy="8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7281"/>
            <a:ext cx="8229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6" descr="Dow logo 300 0.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4725163"/>
            <a:ext cx="731838" cy="2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3"/>
          <p:cNvSpPr txBox="1">
            <a:spLocks noGrp="1"/>
          </p:cNvSpPr>
          <p:nvPr userDrawn="1"/>
        </p:nvSpPr>
        <p:spPr bwMode="auto">
          <a:xfrm>
            <a:off x="2520951" y="5005389"/>
            <a:ext cx="4244975" cy="1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5" dirty="0">
                <a:solidFill>
                  <a:srgbClr val="344447"/>
                </a:solidFill>
                <a:latin typeface="Calibri" panose="020F0502020204030204" pitchFamily="34" charset="0"/>
                <a:ea typeface="Arial" pitchFamily="-72" charset="0"/>
                <a:cs typeface="Calibri" panose="020F0502020204030204" pitchFamily="34" charset="0"/>
              </a:rPr>
              <a:t>DOW RESTRICTED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797276" y="4728423"/>
            <a:ext cx="391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8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Citizenship. Sustainable Communities.</a:t>
            </a:r>
            <a:endParaRPr lang="en-US" sz="1200" dirty="0">
              <a:solidFill>
                <a:srgbClr val="E8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Calibri" panose="020F0502020204030204" pitchFamily="34" charset="0"/>
          <a:ea typeface="+mj-ea"/>
          <a:cs typeface="ＭＳ Ｐゴシック" pitchFamily="-72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FF0000"/>
          </a:solidFill>
          <a:latin typeface="Arial" pitchFamily="-7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FF0000"/>
          </a:solidFill>
          <a:latin typeface="Arial" pitchFamily="-7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FF0000"/>
          </a:solidFill>
          <a:latin typeface="Arial" pitchFamily="-7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FF0000"/>
          </a:solidFill>
          <a:latin typeface="Arial" pitchFamily="-72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40000"/>
        </a:spcBef>
        <a:spcAft>
          <a:spcPct val="0"/>
        </a:spcAft>
        <a:defRPr sz="1500">
          <a:solidFill>
            <a:srgbClr val="344447"/>
          </a:solidFill>
          <a:latin typeface="Calibri" panose="020F0502020204030204" pitchFamily="34" charset="0"/>
          <a:ea typeface="+mn-ea"/>
          <a:cs typeface="ＭＳ Ｐゴシック" pitchFamily="-72" charset="-128"/>
        </a:defRPr>
      </a:lvl1pPr>
      <a:lvl2pPr marL="169069" indent="-116681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rgbClr val="344447"/>
          </a:solidFill>
          <a:latin typeface="Calibri" panose="020F0502020204030204" pitchFamily="34" charset="0"/>
          <a:ea typeface="+mn-ea"/>
          <a:cs typeface="ＭＳ Ｐゴシック" pitchFamily="-72" charset="-128"/>
        </a:defRPr>
      </a:lvl2pPr>
      <a:lvl3pPr marL="348854" indent="-142875" algn="l" rtl="0" eaLnBrk="0" fontAlgn="base" hangingPunct="0">
        <a:spcBef>
          <a:spcPct val="5000"/>
        </a:spcBef>
        <a:spcAft>
          <a:spcPct val="0"/>
        </a:spcAft>
        <a:buChar char="–"/>
        <a:defRPr sz="1200">
          <a:solidFill>
            <a:srgbClr val="344447"/>
          </a:solidFill>
          <a:latin typeface="Calibri" panose="020F0502020204030204" pitchFamily="34" charset="0"/>
          <a:ea typeface="+mn-ea"/>
          <a:cs typeface="ＭＳ Ｐゴシック" pitchFamily="-72" charset="-128"/>
        </a:defRPr>
      </a:lvl3pPr>
      <a:lvl4pPr marL="486966" indent="-101204" algn="l" rtl="0" eaLnBrk="0" fontAlgn="base" hangingPunct="0">
        <a:spcBef>
          <a:spcPct val="0"/>
        </a:spcBef>
        <a:spcAft>
          <a:spcPct val="0"/>
        </a:spcAft>
        <a:buChar char="•"/>
        <a:defRPr sz="1050">
          <a:solidFill>
            <a:srgbClr val="344447"/>
          </a:solidFill>
          <a:latin typeface="Calibri" panose="020F0502020204030204" pitchFamily="34" charset="0"/>
          <a:ea typeface="+mn-ea"/>
          <a:cs typeface="ＭＳ Ｐゴシック" pitchFamily="-72" charset="-128"/>
        </a:defRPr>
      </a:lvl4pPr>
      <a:lvl5pPr marL="640556" indent="-111919" algn="l" rtl="0" eaLnBrk="0" fontAlgn="base" hangingPunct="0">
        <a:spcBef>
          <a:spcPct val="0"/>
        </a:spcBef>
        <a:spcAft>
          <a:spcPct val="0"/>
        </a:spcAft>
        <a:buChar char="–"/>
        <a:defRPr sz="900">
          <a:solidFill>
            <a:srgbClr val="344447"/>
          </a:solidFill>
          <a:latin typeface="Calibri" panose="020F0502020204030204" pitchFamily="34" charset="0"/>
          <a:ea typeface="+mn-ea"/>
          <a:cs typeface="ＭＳ Ｐゴシック" pitchFamily="-72" charset="-128"/>
        </a:defRPr>
      </a:lvl5pPr>
      <a:lvl6pPr marL="12025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6pPr>
      <a:lvl7pPr marL="15454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7pPr>
      <a:lvl8pPr marL="18883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8pPr>
      <a:lvl9pPr marL="2231231" indent="-130969" algn="l" rtl="0" eaLnBrk="1" fontAlgn="base" hangingPunct="1">
        <a:spcBef>
          <a:spcPct val="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hyperlink" Target="https://connect.rbc.com/?_ga=2.174458986.952715234.1516324865-1260706108.1501679164" TargetMode="External"/><Relationship Id="rId18" Type="http://schemas.openxmlformats.org/officeDocument/2006/relationships/image" Target="../media/image77.jpeg"/><Relationship Id="rId3" Type="http://schemas.openxmlformats.org/officeDocument/2006/relationships/hyperlink" Target="http://www.rbc.com/futurelaunch" TargetMode="External"/><Relationship Id="rId7" Type="http://schemas.openxmlformats.org/officeDocument/2006/relationships/image" Target="../media/image73.png"/><Relationship Id="rId12" Type="http://schemas.openxmlformats.org/officeDocument/2006/relationships/hyperlink" Target="http://www.rbc.com/careers/careerlaunch/" TargetMode="External"/><Relationship Id="rId17" Type="http://schemas.openxmlformats.org/officeDocument/2006/relationships/hyperlink" Target="http://www.rbc.com/we/#inline-tab-4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www.rbcroyalbank.com/student-solution/" TargetMode="External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hyperlink" Target="http://www.rbc.com/launchingcareers/" TargetMode="External"/><Relationship Id="rId10" Type="http://schemas.openxmlformats.org/officeDocument/2006/relationships/image" Target="../media/image75.png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hyperlink" Target="https://www.youtube.com/watch?v=4d9iYHn2Ask&amp;feature=youtu.be" TargetMode="External"/><Relationship Id="rId14" Type="http://schemas.openxmlformats.org/officeDocument/2006/relationships/hyperlink" Target="http://www.rbc.com/dms/enterprise/futurelaunch/_assets-custom/pdf/Youth-Forum-Paper-EnglishFinal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hyperlink" Target="https://connect.rbc.com/?_ga=2.174458986.952715234.1516324865-1260706108.1501679164" TargetMode="External"/><Relationship Id="rId18" Type="http://schemas.openxmlformats.org/officeDocument/2006/relationships/image" Target="../media/image77.jpeg"/><Relationship Id="rId3" Type="http://schemas.openxmlformats.org/officeDocument/2006/relationships/hyperlink" Target="http://www.rbc.com/futurelaunch" TargetMode="External"/><Relationship Id="rId21" Type="http://schemas.openxmlformats.org/officeDocument/2006/relationships/image" Target="../media/image81.png"/><Relationship Id="rId7" Type="http://schemas.openxmlformats.org/officeDocument/2006/relationships/image" Target="../media/image73.png"/><Relationship Id="rId12" Type="http://schemas.openxmlformats.org/officeDocument/2006/relationships/hyperlink" Target="http://www.rbc.com/careers/careerlaunch/" TargetMode="External"/><Relationship Id="rId17" Type="http://schemas.openxmlformats.org/officeDocument/2006/relationships/hyperlink" Target="http://www.rbc.com/we/#inline-tab-4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rbcroyalbank.com/student-solution/" TargetMode="External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hyperlink" Target="http://www.rbc.com/launchingcareers/" TargetMode="External"/><Relationship Id="rId23" Type="http://schemas.openxmlformats.org/officeDocument/2006/relationships/image" Target="../media/image83.png"/><Relationship Id="rId10" Type="http://schemas.openxmlformats.org/officeDocument/2006/relationships/image" Target="../media/image75.png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hyperlink" Target="https://www.youtube.com/watch?v=4d9iYHn2Ask&amp;feature=youtu.be" TargetMode="External"/><Relationship Id="rId14" Type="http://schemas.openxmlformats.org/officeDocument/2006/relationships/hyperlink" Target="http://www.rbc.com/dms/enterprise/futurelaunch/_assets-custom/pdf/Youth-Forum-Paper-EnglishFinal.pdf" TargetMode="External"/><Relationship Id="rId22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11" Type="http://schemas.openxmlformats.org/officeDocument/2006/relationships/image" Target="../media/image46.jpeg"/><Relationship Id="rId5" Type="http://schemas.openxmlformats.org/officeDocument/2006/relationships/image" Target="../media/image54.jpeg"/><Relationship Id="rId10" Type="http://schemas.openxmlformats.org/officeDocument/2006/relationships/image" Target="../media/image4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9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11" Type="http://schemas.openxmlformats.org/officeDocument/2006/relationships/image" Target="../media/image63.jpeg"/><Relationship Id="rId5" Type="http://schemas.openxmlformats.org/officeDocument/2006/relationships/image" Target="../media/image61.jpeg"/><Relationship Id="rId10" Type="http://schemas.openxmlformats.org/officeDocument/2006/relationships/image" Target="../media/image62.jpeg"/><Relationship Id="rId4" Type="http://schemas.openxmlformats.org/officeDocument/2006/relationships/image" Target="../media/image60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301750"/>
            <a:ext cx="8273418" cy="1295400"/>
          </a:xfrm>
        </p:spPr>
        <p:txBody>
          <a:bodyPr/>
          <a:lstStyle/>
          <a:p>
            <a:r>
              <a:rPr lang="en-US" dirty="0"/>
              <a:t>Aiming for impact: Aligning with the Sustainable Development Goals (SDGs)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597150"/>
            <a:ext cx="8246962" cy="142875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8C2332"/>
                </a:solidFill>
              </a:rPr>
              <a:t>Moderator: </a:t>
            </a:r>
            <a:r>
              <a:rPr lang="en-US" b="1" dirty="0"/>
              <a:t>Mark Feldman</a:t>
            </a:r>
            <a:r>
              <a:rPr lang="en-US" dirty="0"/>
              <a:t>, Principal + Managing Director, Cause Consulting</a:t>
            </a:r>
          </a:p>
          <a:p>
            <a:pPr lvl="0"/>
            <a:r>
              <a:rPr lang="en-US" b="1" dirty="0"/>
              <a:t>Anne Gross</a:t>
            </a:r>
            <a:r>
              <a:rPr lang="en-US" dirty="0"/>
              <a:t>, Director, Corporate Citizenship, KPMG</a:t>
            </a:r>
          </a:p>
          <a:p>
            <a:pPr lvl="0"/>
            <a:r>
              <a:rPr lang="en-US" b="1" dirty="0"/>
              <a:t>Rob </a:t>
            </a:r>
            <a:r>
              <a:rPr lang="en-US" b="1" dirty="0" err="1"/>
              <a:t>Vallentine</a:t>
            </a:r>
            <a:r>
              <a:rPr lang="en-US" dirty="0"/>
              <a:t>, President, The Dow Chemical Company Foundation; and Director, Global Citizenship and North America Public Affairs, The Dow Chemical Company</a:t>
            </a:r>
          </a:p>
          <a:p>
            <a:pPr lvl="0"/>
            <a:r>
              <a:rPr lang="en-US" b="1" dirty="0"/>
              <a:t>Anne Warner</a:t>
            </a:r>
            <a:r>
              <a:rPr lang="en-US" dirty="0"/>
              <a:t>, Senior Manager, Impact Measurement and Evaluation, Royal Bank of Canada</a:t>
            </a:r>
          </a:p>
        </p:txBody>
      </p:sp>
    </p:spTree>
    <p:extLst>
      <p:ext uri="{BB962C8B-B14F-4D97-AF65-F5344CB8AC3E}">
        <p14:creationId xmlns:p14="http://schemas.microsoft.com/office/powerpoint/2010/main" val="558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/>
          <a:stretch/>
        </p:blipFill>
        <p:spPr>
          <a:xfrm>
            <a:off x="0" y="0"/>
            <a:ext cx="9144000" cy="4667798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 bwMode="auto">
          <a:xfrm>
            <a:off x="285750" y="4540783"/>
            <a:ext cx="833718" cy="127016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9080" y="24406"/>
            <a:ext cx="3166830" cy="3318870"/>
          </a:xfrm>
          <a:prstGeom prst="rect">
            <a:avLst/>
          </a:prstGeom>
          <a:solidFill>
            <a:srgbClr val="BFBFBF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44447"/>
              </a:solidFill>
              <a:latin typeface="Tahoma"/>
              <a:ea typeface="ＭＳ Ｐゴシック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344447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C81F3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Rob </a:t>
            </a:r>
            <a:r>
              <a:rPr lang="en-US" sz="2100" b="1" dirty="0">
                <a:solidFill>
                  <a:srgbClr val="C81F3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Vallentine</a:t>
            </a: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rmvallentine@dow.com</a:t>
            </a: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344447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344447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344447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@</a:t>
            </a:r>
            <a:r>
              <a:rPr lang="en-US" sz="2100" b="1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DowCorps</a:t>
            </a:r>
            <a:endParaRPr lang="en-US" sz="2100" b="1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344447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0" y="1395611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89" y="139561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036844"/>
          </a:xfrm>
          <a:prstGeom prst="rect">
            <a:avLst/>
          </a:prstGeom>
          <a:solidFill>
            <a:srgbClr val="005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17470" y="1030960"/>
            <a:ext cx="7912893" cy="143385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5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3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63976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1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7145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474B"/>
                </a:solidFill>
                <a:latin typeface="Meta Offc"/>
                <a:ea typeface="Meta Offc" charset="0"/>
                <a:cs typeface="Meta Offc"/>
              </a:defRPr>
            </a:lvl4pPr>
            <a:lvl5pPr marL="21717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474B"/>
                </a:solidFill>
                <a:latin typeface="Meta Offc"/>
                <a:ea typeface="Meta Offc" charset="0"/>
                <a:cs typeface="Meta Off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DF0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ALIGNING MEASUREMENT TO THE SUSTAINABLE DEVELOPMENT GOALS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329" y="3372746"/>
            <a:ext cx="7074836" cy="414232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4474B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dirty="0">
                <a:solidFill>
                  <a:schemeClr val="accent1"/>
                </a:solidFill>
                <a:latin typeface="Segoe UI Semibold" panose="020B0702040204020203" pitchFamily="34" charset="0"/>
              </a:rPr>
              <a:t>Boston College Corporate Citizenship Conference, April 10, 2018</a:t>
            </a:r>
            <a:br>
              <a:rPr lang="en-US" sz="1600" dirty="0">
                <a:solidFill>
                  <a:schemeClr val="accent1"/>
                </a:solidFill>
                <a:latin typeface="Segoe UI Semibold" panose="020B0702040204020203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Segoe UI Semibold" panose="020B0702040204020203" pitchFamily="34" charset="0"/>
              </a:rPr>
              <a:t/>
            </a:r>
            <a:br>
              <a:rPr lang="en-US" sz="2000" dirty="0">
                <a:solidFill>
                  <a:schemeClr val="accent1"/>
                </a:solidFill>
                <a:latin typeface="Segoe UI Semibold" panose="020B0702040204020203" pitchFamily="34" charset="0"/>
              </a:rPr>
            </a:br>
            <a:endParaRPr lang="en-CA" sz="20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17470" y="3803262"/>
            <a:ext cx="7912893" cy="143385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5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2286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3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63976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100" b="0" i="0" kern="1200">
                <a:solidFill>
                  <a:srgbClr val="44474B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7145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474B"/>
                </a:solidFill>
                <a:latin typeface="Meta Offc"/>
                <a:ea typeface="Meta Offc" charset="0"/>
                <a:cs typeface="Meta Offc"/>
              </a:defRPr>
            </a:lvl4pPr>
            <a:lvl5pPr marL="21717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474B"/>
                </a:solidFill>
                <a:latin typeface="Meta Offc"/>
                <a:ea typeface="Meta Offc" charset="0"/>
                <a:cs typeface="Meta Off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1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Anne Warner, Senior Manager Impact Measurement and Evaluation</a:t>
            </a:r>
          </a:p>
          <a:p>
            <a:pPr>
              <a:buClr>
                <a:srgbClr val="0051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Royal Bank of Canada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2" name="Picture 11" descr="RBC_rgbP_pp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4" y="88211"/>
            <a:ext cx="627171" cy="721069"/>
          </a:xfrm>
          <a:prstGeom prst="rect">
            <a:avLst/>
          </a:prstGeom>
        </p:spPr>
      </p:pic>
      <p:pic>
        <p:nvPicPr>
          <p:cNvPr id="13" name="Picture 2" descr="Image result for sustainable development go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b="18346"/>
          <a:stretch/>
        </p:blipFill>
        <p:spPr bwMode="auto">
          <a:xfrm>
            <a:off x="6848043" y="3356516"/>
            <a:ext cx="1828800" cy="14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 smtClean="0">
                <a:solidFill>
                  <a:srgbClr val="005AB4"/>
                </a:solidFill>
              </a:rPr>
              <a:t>Royal Bank of Canada (RBC) Impact Measurement Framework (IMF)</a:t>
            </a:r>
            <a:endParaRPr lang="en-US" sz="2400" dirty="0">
              <a:solidFill>
                <a:srgbClr val="005AB4"/>
              </a:solidFill>
            </a:endParaRPr>
          </a:p>
        </p:txBody>
      </p:sp>
      <p:pic>
        <p:nvPicPr>
          <p:cNvPr id="6" name="Picture 3" descr="C:\Users\314205139\Desktop\Infographic_Citizenship Investments_landscape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7945"/>
          <a:stretch/>
        </p:blipFill>
        <p:spPr bwMode="auto">
          <a:xfrm>
            <a:off x="1442063" y="1216025"/>
            <a:ext cx="5959157" cy="35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250825"/>
            <a:ext cx="8177841" cy="965200"/>
          </a:xfrm>
          <a:noFill/>
        </p:spPr>
        <p:txBody>
          <a:bodyPr anchor="t"/>
          <a:lstStyle/>
          <a:p>
            <a:r>
              <a:rPr lang="en-US" sz="2400" dirty="0" smtClean="0">
                <a:solidFill>
                  <a:srgbClr val="005AB4"/>
                </a:solidFill>
              </a:rPr>
              <a:t>RBC Future Launch Program Objectives</a:t>
            </a:r>
            <a:endParaRPr lang="en-US" sz="2400" dirty="0">
              <a:solidFill>
                <a:srgbClr val="005AB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1" y="1428752"/>
            <a:ext cx="2611934" cy="2981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5437" y="1428754"/>
            <a:ext cx="2575388" cy="2981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1986" y="1428754"/>
            <a:ext cx="2551088" cy="2981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</a:t>
            </a: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4" y="3931448"/>
            <a:ext cx="2214521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3069" y="1080703"/>
            <a:ext cx="1857714" cy="28853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83"/>
            <a:r>
              <a:rPr lang="en-US" b="1" dirty="0">
                <a:solidFill>
                  <a:srgbClr val="00264C"/>
                </a:solidFill>
                <a:cs typeface="Arial" panose="020B0604020202020204" pitchFamily="34" charset="0"/>
              </a:rPr>
              <a:t>RBC Future Launch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878" y="1756451"/>
            <a:ext cx="2334267" cy="900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83"/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RBC Future Launch is a 10-year, $500-million commitment to help young people overcome critical barriers that are impacting their progress, including: </a:t>
            </a:r>
          </a:p>
          <a:p>
            <a:pPr defTabSz="685783"/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endParaRPr lang="en-CA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319445904\Pictures\2018\network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99" y="2486978"/>
            <a:ext cx="647996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319445904\Pictures\2018\skills d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8" y="2486980"/>
            <a:ext cx="641582" cy="6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319445904\Pictures\2018\workex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5" y="2482392"/>
            <a:ext cx="641582" cy="6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5565" y="3078492"/>
            <a:ext cx="641582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relevant experience</a:t>
            </a:r>
            <a:endParaRPr lang="en-CA" sz="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25" y="3079171"/>
            <a:ext cx="641583" cy="45012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relevant skills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4322" y="3105751"/>
            <a:ext cx="641582" cy="45012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knowledge networks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6233" r="8750" b="6822"/>
          <a:stretch/>
        </p:blipFill>
        <p:spPr>
          <a:xfrm>
            <a:off x="2948914" y="1773260"/>
            <a:ext cx="2240747" cy="13287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 1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7466" y="1773260"/>
            <a:ext cx="2234114" cy="1328723"/>
          </a:xfrm>
          <a:prstGeom prst="rect">
            <a:avLst/>
          </a:prstGeom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76" y="2146043"/>
            <a:ext cx="586091" cy="4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60318" y="3171789"/>
            <a:ext cx="2319211" cy="1281119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Resources: </a:t>
            </a: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&gt; RBC Career Launch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&gt; RBC Amplify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&gt; RBC Future Launch Youth Forums 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&gt; Launching Careers Playbook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&gt; RBC@McMaster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&gt; It All Adds Up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0114" y="3230892"/>
            <a:ext cx="2214521" cy="7617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Our intended outcomes</a:t>
            </a:r>
          </a:p>
          <a:p>
            <a:pPr marL="85721" indent="-85721"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Alignment to United Nations Sustainable Development Goals</a:t>
            </a: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How we measure success</a:t>
            </a:r>
            <a:endParaRPr lang="en-CA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346" y="832096"/>
            <a:ext cx="8237222" cy="39171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CA" dirty="0">
              <a:solidFill>
                <a:srgbClr val="00264C"/>
              </a:solidFill>
            </a:endParaRPr>
          </a:p>
        </p:txBody>
      </p:sp>
      <p:pic>
        <p:nvPicPr>
          <p:cNvPr id="23" name="Picture 2" descr="C:\Users\319445904\Pictures\Assets-pre\Wheel_FY18 F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24" y="1225466"/>
            <a:ext cx="3404937" cy="33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lock Arc 23"/>
          <p:cNvSpPr/>
          <p:nvPr/>
        </p:nvSpPr>
        <p:spPr>
          <a:xfrm rot="17223746">
            <a:off x="2572490" y="1665388"/>
            <a:ext cx="2529341" cy="2416712"/>
          </a:xfrm>
          <a:prstGeom prst="blockArc">
            <a:avLst>
              <a:gd name="adj1" fmla="val 5469611"/>
              <a:gd name="adj2" fmla="val 9471325"/>
              <a:gd name="adj3" fmla="val 25207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21340316">
            <a:off x="2296854" y="1338672"/>
            <a:ext cx="3065079" cy="3016160"/>
          </a:xfrm>
          <a:prstGeom prst="arc">
            <a:avLst>
              <a:gd name="adj1" fmla="val 16592995"/>
              <a:gd name="adj2" fmla="val 21586628"/>
            </a:avLst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21340316">
            <a:off x="2293326" y="1338672"/>
            <a:ext cx="3065079" cy="3016160"/>
          </a:xfrm>
          <a:prstGeom prst="arc">
            <a:avLst>
              <a:gd name="adj1" fmla="val 173848"/>
              <a:gd name="adj2" fmla="val 2582196"/>
            </a:avLst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517846" y="808260"/>
            <a:ext cx="5858" cy="1982414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289573" y="3306051"/>
            <a:ext cx="234131" cy="70439"/>
          </a:xfrm>
          <a:prstGeom prst="line">
            <a:avLst/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1649" y="3367031"/>
            <a:ext cx="235095" cy="445317"/>
          </a:xfrm>
          <a:prstGeom prst="line">
            <a:avLst/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72920" y="1746466"/>
            <a:ext cx="287765" cy="222805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38755" y="1746464"/>
            <a:ext cx="173229" cy="6495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 rot="20745510">
            <a:off x="2555803" y="1711062"/>
            <a:ext cx="2400379" cy="2416711"/>
          </a:xfrm>
          <a:prstGeom prst="blockArc">
            <a:avLst>
              <a:gd name="adj1" fmla="val 9412097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9238325">
            <a:off x="2616480" y="1692649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4229441">
            <a:off x="2555805" y="1654855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5574422">
            <a:off x="2576483" y="1654855"/>
            <a:ext cx="2400379" cy="2416711"/>
          </a:xfrm>
          <a:prstGeom prst="blockArc">
            <a:avLst>
              <a:gd name="adj1" fmla="val 9284171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3047372">
            <a:off x="2530191" y="1670705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0" y="895681"/>
            <a:ext cx="2011680" cy="53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6744" y="708611"/>
            <a:ext cx="282653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Equality and Diversity</a:t>
            </a:r>
          </a:p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 underserved youth equitable access to Future Launch programming, empowering and promoting the inclusion of all. 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Education, Skills and Training</a:t>
            </a:r>
          </a:p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Prepare young people for the future of work through networking and advice, practical work experience, or 21st century skills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 and System Support</a:t>
            </a:r>
          </a:p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 cross-sector innovation and partner capacity building by encouraging  and promoting effective public, public-private and civil society partnerships to support policy and social sector innovation. 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Employment &amp; Entrepreneurship</a:t>
            </a:r>
          </a:p>
          <a:p>
            <a:pPr marL="3175"/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Fuel Canada's prosperity by reducing the proportion of youth not in employment, education or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" y="1495910"/>
            <a:ext cx="1828800" cy="62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250825"/>
            <a:ext cx="8177841" cy="965200"/>
          </a:xfrm>
          <a:noFill/>
        </p:spPr>
        <p:txBody>
          <a:bodyPr anchor="t"/>
          <a:lstStyle/>
          <a:p>
            <a:r>
              <a:rPr lang="en-US" sz="2400" dirty="0" smtClean="0">
                <a:solidFill>
                  <a:srgbClr val="005AB4"/>
                </a:solidFill>
              </a:rPr>
              <a:t>Program Specific Mapping and the SDGs</a:t>
            </a:r>
            <a:endParaRPr lang="en-US" sz="2400" dirty="0">
              <a:solidFill>
                <a:srgbClr val="005AB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1" y="1428752"/>
            <a:ext cx="2611934" cy="2981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5437" y="1428754"/>
            <a:ext cx="2575388" cy="2981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1986" y="1428754"/>
            <a:ext cx="2551088" cy="2981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rtlCol="0" anchor="t"/>
          <a:lstStyle/>
          <a:p>
            <a:pPr algn="ctr" defTabSz="342884"/>
            <a:r>
              <a:rPr lang="en-US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</a:t>
            </a: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4" y="3931448"/>
            <a:ext cx="2214521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3069" y="1080703"/>
            <a:ext cx="1857714" cy="28853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83"/>
            <a:r>
              <a:rPr lang="en-US" b="1" dirty="0">
                <a:solidFill>
                  <a:srgbClr val="00264C"/>
                </a:solidFill>
                <a:cs typeface="Arial" panose="020B0604020202020204" pitchFamily="34" charset="0"/>
              </a:rPr>
              <a:t>RBC Future Launch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878" y="1756451"/>
            <a:ext cx="2334267" cy="900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83"/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RBC Future Launch is a 10-year, $500-million commitment to help young people overcome critical barriers that are impacting their progress, including: </a:t>
            </a:r>
          </a:p>
          <a:p>
            <a:pPr defTabSz="685783"/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endParaRPr lang="en-CA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319445904\Pictures\2018\network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99" y="2486978"/>
            <a:ext cx="647996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319445904\Pictures\2018\skills d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8" y="2486980"/>
            <a:ext cx="641582" cy="6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319445904\Pictures\2018\workex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5" y="2482392"/>
            <a:ext cx="641582" cy="6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5565" y="3078492"/>
            <a:ext cx="641582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relevant experience</a:t>
            </a:r>
            <a:endParaRPr lang="en-CA" sz="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25" y="3079171"/>
            <a:ext cx="641583" cy="45012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relevant skills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4322" y="3105751"/>
            <a:ext cx="641582" cy="45012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83"/>
            <a:r>
              <a:rPr lang="en-US" sz="800" dirty="0">
                <a:solidFill>
                  <a:srgbClr val="002060"/>
                </a:solidFill>
              </a:rPr>
              <a:t>A lack of knowledge networks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6233" r="8750" b="6822"/>
          <a:stretch/>
        </p:blipFill>
        <p:spPr>
          <a:xfrm>
            <a:off x="2948914" y="1773260"/>
            <a:ext cx="2240747" cy="13287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 1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7466" y="1773260"/>
            <a:ext cx="2234114" cy="1328723"/>
          </a:xfrm>
          <a:prstGeom prst="rect">
            <a:avLst/>
          </a:prstGeom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76" y="2146043"/>
            <a:ext cx="586091" cy="4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60318" y="3171789"/>
            <a:ext cx="2319211" cy="1281119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Resources: </a:t>
            </a: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&gt; RBC Career Launch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&gt; RBC Amplify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&gt; RBC Future Launch Youth Forums 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&gt; Launching Careers Playbook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&gt; RBC@McMaster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&gt; It All Adds Up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0114" y="3230892"/>
            <a:ext cx="2214521" cy="7617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Our intended outcomes</a:t>
            </a:r>
          </a:p>
          <a:p>
            <a:pPr marL="85721" indent="-85721"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Alignment to United Nations Sustainable Development Goals</a:t>
            </a:r>
          </a:p>
          <a:p>
            <a:pPr defTabSz="685783"/>
            <a:r>
              <a:rPr lang="en-US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How we measure success</a:t>
            </a:r>
            <a:endParaRPr lang="en-CA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346" y="832096"/>
            <a:ext cx="8237222" cy="39171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endParaRPr lang="en-US" sz="9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" descr="C:\Users\319445904\Pictures\Assets-pre\Wheel_FY18 F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24" y="1225466"/>
            <a:ext cx="3404937" cy="33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lock Arc 23"/>
          <p:cNvSpPr/>
          <p:nvPr/>
        </p:nvSpPr>
        <p:spPr>
          <a:xfrm rot="17223746">
            <a:off x="2572490" y="1665388"/>
            <a:ext cx="2529341" cy="2416712"/>
          </a:xfrm>
          <a:prstGeom prst="blockArc">
            <a:avLst>
              <a:gd name="adj1" fmla="val 5395763"/>
              <a:gd name="adj2" fmla="val 9471325"/>
              <a:gd name="adj3" fmla="val 25207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21340316">
            <a:off x="2296854" y="1338672"/>
            <a:ext cx="3065079" cy="3016160"/>
          </a:xfrm>
          <a:prstGeom prst="arc">
            <a:avLst>
              <a:gd name="adj1" fmla="val 16592995"/>
              <a:gd name="adj2" fmla="val 21586628"/>
            </a:avLst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21340316">
            <a:off x="2293326" y="1338672"/>
            <a:ext cx="3065079" cy="3016160"/>
          </a:xfrm>
          <a:prstGeom prst="arc">
            <a:avLst>
              <a:gd name="adj1" fmla="val 173848"/>
              <a:gd name="adj2" fmla="val 2582196"/>
            </a:avLst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517846" y="808260"/>
            <a:ext cx="5858" cy="1982414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289573" y="3306051"/>
            <a:ext cx="234131" cy="70439"/>
          </a:xfrm>
          <a:prstGeom prst="line">
            <a:avLst/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1649" y="3367031"/>
            <a:ext cx="165487" cy="445317"/>
          </a:xfrm>
          <a:prstGeom prst="line">
            <a:avLst/>
          </a:prstGeom>
          <a:ln w="28575">
            <a:solidFill>
              <a:srgbClr val="6C1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72920" y="1746466"/>
            <a:ext cx="287765" cy="222805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38755" y="1746464"/>
            <a:ext cx="173229" cy="6495"/>
          </a:xfrm>
          <a:prstGeom prst="line">
            <a:avLst/>
          </a:prstGeom>
          <a:ln w="28575">
            <a:solidFill>
              <a:srgbClr val="E1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 rot="20745510">
            <a:off x="2555803" y="1711062"/>
            <a:ext cx="2400379" cy="2416711"/>
          </a:xfrm>
          <a:prstGeom prst="blockArc">
            <a:avLst>
              <a:gd name="adj1" fmla="val 9412097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9238325">
            <a:off x="2616480" y="1692649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4229441">
            <a:off x="2555805" y="1654855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5574422">
            <a:off x="2576483" y="1654855"/>
            <a:ext cx="2400379" cy="2416711"/>
          </a:xfrm>
          <a:prstGeom prst="blockArc">
            <a:avLst>
              <a:gd name="adj1" fmla="val 9284171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3047372">
            <a:off x="2530191" y="1670705"/>
            <a:ext cx="2400379" cy="2416711"/>
          </a:xfrm>
          <a:prstGeom prst="blockArc">
            <a:avLst>
              <a:gd name="adj1" fmla="val 9410814"/>
              <a:gd name="adj2" fmla="val 10726435"/>
              <a:gd name="adj3" fmla="val 24893"/>
            </a:avLst>
          </a:prstGeom>
          <a:solidFill>
            <a:srgbClr val="4D4D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83"/>
            <a:endParaRPr lang="en-US">
              <a:solidFill>
                <a:srgbClr val="00264C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0" y="1001581"/>
            <a:ext cx="2011680" cy="53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6" y="1919094"/>
            <a:ext cx="483405" cy="48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04327" y="1080703"/>
            <a:ext cx="483405" cy="48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95" y="2855898"/>
            <a:ext cx="546086" cy="54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87136" y="3812348"/>
            <a:ext cx="541631" cy="48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98375" y="594268"/>
            <a:ext cx="26726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4.3: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2030, ensure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equal access for all women and men to affordable and quality technical, vocational and tertiary education, including university. </a:t>
            </a:r>
          </a:p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4.4: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2030, substantially  increase the number of youth and adults who have relevant skills, including technical and vocational skills, for employment, decent jobs and entrepreneurship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10.2</a:t>
            </a:r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2030, empower and promote the social, economic and political inclusion of all, irrespective of age, sex, disability, race, ethnicity, origin, religion.</a:t>
            </a:r>
            <a:endParaRPr lang="en-CA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17.16: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Enhance the global partnership for sustainable development, complemented by multi-stakeholder partnerships that mobilize and share knowledge, expertise, technology and financial resources, to support the achievement of the sustainable development goals in all countries, in particular developing countries.</a:t>
            </a:r>
          </a:p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17.17: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Encourage and promote effective public, public-private and civil society partnerships, building on the experience and resourcing strategies of partnerships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8.3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Promote development-oriented policies that support productive activities, decent job creation, entrepreneurship,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creativity and innovation, and encourage the formalization and growth of micro-, small- and medium-sized enterprises, including through access to financial services </a:t>
            </a:r>
          </a:p>
          <a:p>
            <a:r>
              <a:rPr lang="en-US" sz="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8.6: 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2020, substantially reduce the proportion of youth not in employment, education or training.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302" y="1577187"/>
            <a:ext cx="73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Equality &amp; Diversity</a:t>
            </a:r>
            <a:endParaRPr lang="en-CA" sz="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9302" y="627819"/>
            <a:ext cx="73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Education, Skills &amp; Training</a:t>
            </a:r>
            <a:endParaRPr lang="en-CA" sz="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9302" y="2437621"/>
            <a:ext cx="8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 and System Support</a:t>
            </a:r>
            <a:endParaRPr lang="en-CA" sz="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46459" y="3401984"/>
            <a:ext cx="104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Employment &amp; Entrepreneurship</a:t>
            </a:r>
            <a:endParaRPr lang="en-CA" sz="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Connecting Business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Opportunity with Citizenship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0" i="1" dirty="0">
                <a:solidFill>
                  <a:srgbClr val="C81F3F"/>
                </a:solidFill>
              </a:rPr>
              <a:t>New </a:t>
            </a:r>
            <a:r>
              <a:rPr lang="en-US" sz="2400" b="0" i="1" dirty="0">
                <a:solidFill>
                  <a:srgbClr val="C81F3F"/>
                </a:solidFill>
              </a:rPr>
              <a:t>Ways </a:t>
            </a:r>
            <a:r>
              <a:rPr lang="en-US" sz="2400" b="0" i="1" dirty="0">
                <a:solidFill>
                  <a:srgbClr val="C81F3F"/>
                </a:solidFill>
              </a:rPr>
              <a:t>to </a:t>
            </a:r>
            <a:r>
              <a:rPr lang="en-US" sz="2400" b="0" i="1" dirty="0">
                <a:solidFill>
                  <a:srgbClr val="C81F3F"/>
                </a:solidFill>
              </a:rPr>
              <a:t>Think About Corporate Giving </a:t>
            </a:r>
            <a:r>
              <a:rPr lang="en-US" sz="2400" b="0" i="1" dirty="0">
                <a:solidFill>
                  <a:srgbClr val="C81F3F"/>
                </a:solidFill>
              </a:rPr>
              <a:t>to </a:t>
            </a:r>
            <a:r>
              <a:rPr lang="en-US" sz="2400" b="0" i="1" dirty="0">
                <a:solidFill>
                  <a:srgbClr val="C81F3F"/>
                </a:solidFill>
              </a:rPr>
              <a:t>Drive </a:t>
            </a:r>
            <a:r>
              <a:rPr lang="en-US" sz="2400" b="0" i="1" dirty="0">
                <a:solidFill>
                  <a:srgbClr val="C81F3F"/>
                </a:solidFill>
              </a:rPr>
              <a:t>SDG </a:t>
            </a:r>
            <a:r>
              <a:rPr lang="en-US" sz="2400" b="0" i="1" dirty="0">
                <a:solidFill>
                  <a:srgbClr val="C81F3F"/>
                </a:solidFill>
              </a:rPr>
              <a:t>Impact </a:t>
            </a:r>
            <a:r>
              <a:rPr lang="en-US" sz="2400" b="0" i="1" dirty="0">
                <a:solidFill>
                  <a:srgbClr val="C81F3F"/>
                </a:solidFill>
              </a:rPr>
              <a:t>	</a:t>
            </a:r>
            <a:endParaRPr lang="en-US" b="0" i="1" dirty="0">
              <a:solidFill>
                <a:srgbClr val="C81F3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921900"/>
            <a:ext cx="6174581" cy="717234"/>
          </a:xfrm>
        </p:spPr>
        <p:txBody>
          <a:bodyPr/>
          <a:lstStyle/>
          <a:p>
            <a:r>
              <a:rPr lang="en-US" b="1" dirty="0" smtClean="0"/>
              <a:t>Rob Vallentine</a:t>
            </a:r>
          </a:p>
          <a:p>
            <a:r>
              <a:rPr lang="en-US" dirty="0" smtClean="0"/>
              <a:t>President, The Dow Chemical Company Foundation</a:t>
            </a:r>
          </a:p>
          <a:p>
            <a:r>
              <a:rPr lang="en-US" dirty="0" smtClean="0"/>
              <a:t>Director, Global Citizenship and North America Public Affairs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302273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5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36" y="100566"/>
            <a:ext cx="2597782" cy="2387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643" y="2164260"/>
            <a:ext cx="2793902" cy="283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80" y="315517"/>
            <a:ext cx="5482070" cy="8024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100" dirty="0"/>
              <a:t>Global Social </a:t>
            </a:r>
            <a:r>
              <a:rPr lang="en-US" sz="2100" dirty="0"/>
              <a:t>Impact </a:t>
            </a:r>
            <a:r>
              <a:rPr lang="en-US" sz="1500" b="0" i="1" dirty="0"/>
              <a:t>Making </a:t>
            </a:r>
            <a:r>
              <a:rPr lang="en-US" sz="1500" b="0" i="1" dirty="0"/>
              <a:t>a difference at the intersection </a:t>
            </a:r>
            <a:r>
              <a:rPr lang="en-US" sz="1500" b="0" i="1" dirty="0"/>
              <a:t>of </a:t>
            </a:r>
            <a:r>
              <a:rPr lang="en-US" sz="1500" b="0" i="1" dirty="0"/>
              <a:t>sustainability, citizenship and innovation</a:t>
            </a:r>
            <a:endParaRPr lang="en-US" sz="2100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50" y="852424"/>
            <a:ext cx="2323302" cy="433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994" y="1033539"/>
            <a:ext cx="4312278" cy="397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064561">
            <a:off x="2360879" y="2100514"/>
            <a:ext cx="1876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685800"/>
            <a:r>
              <a:rPr lang="en-US" sz="1500" dirty="0">
                <a:solidFill>
                  <a:srgbClr val="FFFFFF"/>
                </a:solidFill>
              </a:rPr>
              <a:t>Sustainability</a:t>
            </a:r>
          </a:p>
        </p:txBody>
      </p:sp>
      <p:sp>
        <p:nvSpPr>
          <p:cNvPr id="9" name="TextBox 8"/>
          <p:cNvSpPr txBox="1"/>
          <p:nvPr/>
        </p:nvSpPr>
        <p:spPr>
          <a:xfrm rot="3202357">
            <a:off x="4973003" y="1949440"/>
            <a:ext cx="1338976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</a:p>
          <a:p>
            <a:pPr algn="ctr" defTabSz="685800"/>
            <a:endParaRPr lang="en-US" sz="788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685800"/>
            <a:endParaRPr lang="en-US" sz="825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685800"/>
            <a:r>
              <a:rPr lang="en-US" sz="675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525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097" y="4105217"/>
            <a:ext cx="41900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Global Citizenship</a:t>
            </a:r>
          </a:p>
          <a:p>
            <a:pPr algn="ctr" defTabSz="685800"/>
            <a:endParaRPr lang="en-US" sz="75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315387" y="4560586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172261" y="690395"/>
            <a:ext cx="1979504" cy="39396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100" dirty="0"/>
              <a:t>Dow’</a:t>
            </a:r>
            <a:r>
              <a:rPr lang="en-US" altLang="ja-JP" sz="2100" dirty="0"/>
              <a:t>s 2025 Sustainability Goals Align by Design to UN SDGs</a:t>
            </a:r>
            <a:endParaRPr lang="en-US" sz="2100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2500059" y="1419175"/>
          <a:ext cx="371447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9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1" name="Oval 90"/>
          <p:cNvSpPr/>
          <p:nvPr/>
        </p:nvSpPr>
        <p:spPr bwMode="auto">
          <a:xfrm>
            <a:off x="4864642" y="1942288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3270656" y="1937968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864642" y="2118460"/>
            <a:ext cx="67328" cy="65762"/>
          </a:xfrm>
          <a:prstGeom prst="ellipse">
            <a:avLst/>
          </a:prstGeom>
          <a:solidFill>
            <a:srgbClr val="D9A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270656" y="2114140"/>
            <a:ext cx="67328" cy="65762"/>
          </a:xfrm>
          <a:prstGeom prst="ellipse">
            <a:avLst/>
          </a:prstGeom>
          <a:solidFill>
            <a:srgbClr val="D9A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4864642" y="2289539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270656" y="2285219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305898" y="2296276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710191" y="2451764"/>
            <a:ext cx="67328" cy="65762"/>
          </a:xfrm>
          <a:prstGeom prst="ellipse">
            <a:avLst/>
          </a:prstGeom>
          <a:solidFill>
            <a:srgbClr val="D11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370684" y="2459240"/>
            <a:ext cx="67328" cy="65762"/>
          </a:xfrm>
          <a:prstGeom prst="ellipse">
            <a:avLst/>
          </a:prstGeom>
          <a:solidFill>
            <a:srgbClr val="D11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5370684" y="2626046"/>
            <a:ext cx="67328" cy="65762"/>
          </a:xfrm>
          <a:prstGeom prst="ellipse">
            <a:avLst/>
          </a:prstGeom>
          <a:solidFill>
            <a:srgbClr val="F05E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710191" y="2639158"/>
            <a:ext cx="67328" cy="65762"/>
          </a:xfrm>
          <a:prstGeom prst="ellipse">
            <a:avLst/>
          </a:prstGeom>
          <a:solidFill>
            <a:srgbClr val="F05E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710191" y="3147865"/>
            <a:ext cx="67328" cy="65762"/>
          </a:xfrm>
          <a:prstGeom prst="ellipse">
            <a:avLst/>
          </a:prstGeom>
          <a:solidFill>
            <a:srgbClr val="B90F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710191" y="3479068"/>
            <a:ext cx="67328" cy="65762"/>
          </a:xfrm>
          <a:prstGeom prst="ellipse">
            <a:avLst/>
          </a:prstGeom>
          <a:solidFill>
            <a:srgbClr val="D544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710191" y="3654435"/>
            <a:ext cx="67328" cy="65762"/>
          </a:xfrm>
          <a:prstGeom prst="ellipse">
            <a:avLst/>
          </a:prstGeom>
          <a:solidFill>
            <a:srgbClr val="EEAC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710191" y="3839561"/>
            <a:ext cx="67328" cy="65762"/>
          </a:xfrm>
          <a:prstGeom prst="ellipse">
            <a:avLst/>
          </a:prstGeom>
          <a:solidFill>
            <a:srgbClr val="B88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2710191" y="4511719"/>
            <a:ext cx="67328" cy="65762"/>
          </a:xfrm>
          <a:prstGeom prst="ellipse">
            <a:avLst/>
          </a:prstGeom>
          <a:solidFill>
            <a:srgbClr val="0069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710191" y="4702564"/>
            <a:ext cx="67328" cy="65762"/>
          </a:xfrm>
          <a:prstGeom prst="ellipse">
            <a:avLst/>
          </a:prstGeom>
          <a:solidFill>
            <a:srgbClr val="004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270656" y="2810958"/>
            <a:ext cx="67328" cy="65762"/>
          </a:xfrm>
          <a:prstGeom prst="ellipse">
            <a:avLst/>
          </a:prstGeom>
          <a:solidFill>
            <a:srgbClr val="56C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3270656" y="2987130"/>
            <a:ext cx="67328" cy="65762"/>
          </a:xfrm>
          <a:prstGeom prst="ellipse">
            <a:avLst/>
          </a:prstGeom>
          <a:solidFill>
            <a:srgbClr val="FFD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3270656" y="3305011"/>
            <a:ext cx="67328" cy="65762"/>
          </a:xfrm>
          <a:prstGeom prst="ellipse">
            <a:avLst/>
          </a:prstGeom>
          <a:solidFill>
            <a:srgbClr val="EE7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3270656" y="3455562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270656" y="3654435"/>
            <a:ext cx="67328" cy="65762"/>
          </a:xfrm>
          <a:prstGeom prst="ellipse">
            <a:avLst/>
          </a:prstGeom>
          <a:solidFill>
            <a:srgbClr val="EEAC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70656" y="3839561"/>
            <a:ext cx="67328" cy="65762"/>
          </a:xfrm>
          <a:prstGeom prst="ellipse">
            <a:avLst/>
          </a:prstGeom>
          <a:solidFill>
            <a:srgbClr val="B88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3270656" y="3993009"/>
            <a:ext cx="67328" cy="65762"/>
          </a:xfrm>
          <a:prstGeom prst="ellipse">
            <a:avLst/>
          </a:prstGeom>
          <a:solidFill>
            <a:srgbClr val="0A7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3790648" y="4179276"/>
            <a:ext cx="67328" cy="65762"/>
          </a:xfrm>
          <a:prstGeom prst="ellipse">
            <a:avLst/>
          </a:prstGeom>
          <a:solidFill>
            <a:srgbClr val="578D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3790648" y="4343496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3790648" y="3305011"/>
            <a:ext cx="67328" cy="65762"/>
          </a:xfrm>
          <a:prstGeom prst="ellipse">
            <a:avLst/>
          </a:prstGeom>
          <a:solidFill>
            <a:srgbClr val="EE7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305898" y="3479068"/>
            <a:ext cx="67328" cy="65762"/>
          </a:xfrm>
          <a:prstGeom prst="ellipse">
            <a:avLst/>
          </a:prstGeom>
          <a:solidFill>
            <a:srgbClr val="D544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305898" y="4179276"/>
            <a:ext cx="67328" cy="65762"/>
          </a:xfrm>
          <a:prstGeom prst="ellipse">
            <a:avLst/>
          </a:prstGeom>
          <a:solidFill>
            <a:srgbClr val="578D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305898" y="4343496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64642" y="3654435"/>
            <a:ext cx="67328" cy="65762"/>
          </a:xfrm>
          <a:prstGeom prst="ellipse">
            <a:avLst/>
          </a:prstGeom>
          <a:solidFill>
            <a:srgbClr val="EEAC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64642" y="3839561"/>
            <a:ext cx="67328" cy="65762"/>
          </a:xfrm>
          <a:prstGeom prst="ellipse">
            <a:avLst/>
          </a:prstGeom>
          <a:solidFill>
            <a:srgbClr val="B88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370684" y="4511719"/>
            <a:ext cx="67328" cy="65762"/>
          </a:xfrm>
          <a:prstGeom prst="ellipse">
            <a:avLst/>
          </a:prstGeom>
          <a:solidFill>
            <a:srgbClr val="0069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370684" y="3147865"/>
            <a:ext cx="67328" cy="65762"/>
          </a:xfrm>
          <a:prstGeom prst="ellipse">
            <a:avLst/>
          </a:prstGeom>
          <a:solidFill>
            <a:srgbClr val="B90F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370684" y="3479068"/>
            <a:ext cx="67328" cy="65762"/>
          </a:xfrm>
          <a:prstGeom prst="ellipse">
            <a:avLst/>
          </a:prstGeom>
          <a:solidFill>
            <a:srgbClr val="D544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861174" y="3993009"/>
            <a:ext cx="67328" cy="65762"/>
          </a:xfrm>
          <a:prstGeom prst="ellipse">
            <a:avLst/>
          </a:prstGeom>
          <a:solidFill>
            <a:srgbClr val="0A7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61174" y="4179276"/>
            <a:ext cx="67328" cy="65762"/>
          </a:xfrm>
          <a:prstGeom prst="ellipse">
            <a:avLst/>
          </a:prstGeom>
          <a:solidFill>
            <a:srgbClr val="578D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861174" y="4343496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861174" y="2787443"/>
            <a:ext cx="67328" cy="65762"/>
          </a:xfrm>
          <a:prstGeom prst="ellipse">
            <a:avLst/>
          </a:prstGeom>
          <a:solidFill>
            <a:srgbClr val="56C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861174" y="2954249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861174" y="2296276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97863" y="1418087"/>
          <a:ext cx="276015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 algn="ctr"/>
                      <a:endParaRPr lang="en-US" sz="500" dirty="0" smtClean="0"/>
                    </a:p>
                    <a:p>
                      <a:pPr algn="ctr"/>
                      <a:endParaRPr lang="en-US" sz="500" dirty="0" smtClean="0"/>
                    </a:p>
                    <a:p>
                      <a:pPr algn="ctr"/>
                      <a:endParaRPr lang="en-US" sz="500" dirty="0" smtClean="0"/>
                    </a:p>
                    <a:p>
                      <a:pPr algn="ctr"/>
                      <a:endParaRPr lang="en-US" sz="500" dirty="0" smtClean="0"/>
                    </a:p>
                    <a:p>
                      <a:pPr algn="ctr"/>
                      <a:endParaRPr lang="en-US" sz="500" dirty="0"/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1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E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0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4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A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8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23813" y="1426884"/>
          <a:ext cx="2653195" cy="344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29">
                <a:tc>
                  <a:txBody>
                    <a:bodyPr/>
                    <a:lstStyle/>
                    <a:p>
                      <a:pPr algn="ctr"/>
                      <a:r>
                        <a:rPr lang="en-US" sz="7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Circular Economy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Food Security</a:t>
                      </a:r>
                      <a:endParaRPr lang="en-US" sz="7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7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Educator Empower-</a:t>
                      </a:r>
                      <a:r>
                        <a:rPr lang="en-US" sz="7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ment</a:t>
                      </a:r>
                      <a:endParaRPr lang="en-US" sz="7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Classroom to Career</a:t>
                      </a:r>
                      <a:endParaRPr lang="en-US" sz="7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69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9" name="Oval 48"/>
          <p:cNvSpPr/>
          <p:nvPr/>
        </p:nvSpPr>
        <p:spPr bwMode="auto">
          <a:xfrm>
            <a:off x="7604467" y="1940645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604467" y="2113835"/>
            <a:ext cx="67328" cy="65762"/>
          </a:xfrm>
          <a:prstGeom prst="ellipse">
            <a:avLst/>
          </a:prstGeom>
          <a:solidFill>
            <a:srgbClr val="D9A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604467" y="2287025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604467" y="2806595"/>
            <a:ext cx="67328" cy="65762"/>
          </a:xfrm>
          <a:prstGeom prst="ellipse">
            <a:avLst/>
          </a:prstGeom>
          <a:solidFill>
            <a:srgbClr val="56C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604467" y="2979785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04467" y="3312715"/>
            <a:ext cx="67328" cy="65762"/>
          </a:xfrm>
          <a:prstGeom prst="ellipse">
            <a:avLst/>
          </a:prstGeom>
          <a:solidFill>
            <a:srgbClr val="EE7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604467" y="3486772"/>
            <a:ext cx="67328" cy="65762"/>
          </a:xfrm>
          <a:prstGeom prst="ellipse">
            <a:avLst/>
          </a:prstGeom>
          <a:solidFill>
            <a:srgbClr val="D544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604467" y="3672545"/>
            <a:ext cx="67328" cy="65762"/>
          </a:xfrm>
          <a:prstGeom prst="ellipse">
            <a:avLst/>
          </a:prstGeom>
          <a:solidFill>
            <a:srgbClr val="EEAC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604467" y="3847266"/>
            <a:ext cx="67328" cy="65762"/>
          </a:xfrm>
          <a:prstGeom prst="ellipse">
            <a:avLst/>
          </a:prstGeom>
          <a:solidFill>
            <a:srgbClr val="B88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604467" y="4000714"/>
            <a:ext cx="67328" cy="65762"/>
          </a:xfrm>
          <a:prstGeom prst="ellipse">
            <a:avLst/>
          </a:prstGeom>
          <a:solidFill>
            <a:srgbClr val="0A7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604467" y="2460215"/>
            <a:ext cx="67328" cy="65762"/>
          </a:xfrm>
          <a:prstGeom prst="ellipse">
            <a:avLst/>
          </a:prstGeom>
          <a:solidFill>
            <a:srgbClr val="D11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604467" y="2633405"/>
            <a:ext cx="67328" cy="65762"/>
          </a:xfrm>
          <a:prstGeom prst="ellipse">
            <a:avLst/>
          </a:prstGeom>
          <a:solidFill>
            <a:srgbClr val="F05E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604467" y="3152975"/>
            <a:ext cx="67328" cy="65762"/>
          </a:xfrm>
          <a:prstGeom prst="ellipse">
            <a:avLst/>
          </a:prstGeom>
          <a:solidFill>
            <a:srgbClr val="B90F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604467" y="4186981"/>
            <a:ext cx="67328" cy="65762"/>
          </a:xfrm>
          <a:prstGeom prst="ellipse">
            <a:avLst/>
          </a:prstGeom>
          <a:solidFill>
            <a:srgbClr val="578D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604467" y="4351201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604467" y="4519424"/>
            <a:ext cx="67328" cy="65762"/>
          </a:xfrm>
          <a:prstGeom prst="ellipse">
            <a:avLst/>
          </a:prstGeom>
          <a:solidFill>
            <a:srgbClr val="0069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04467" y="4710269"/>
            <a:ext cx="67328" cy="65762"/>
          </a:xfrm>
          <a:prstGeom prst="ellipse">
            <a:avLst/>
          </a:prstGeom>
          <a:solidFill>
            <a:srgbClr val="004E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535141" y="4186981"/>
            <a:ext cx="67328" cy="65762"/>
          </a:xfrm>
          <a:prstGeom prst="ellipse">
            <a:avLst/>
          </a:prstGeom>
          <a:solidFill>
            <a:srgbClr val="578D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535141" y="4351201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535141" y="3312715"/>
            <a:ext cx="67328" cy="65762"/>
          </a:xfrm>
          <a:prstGeom prst="ellipse">
            <a:avLst/>
          </a:prstGeom>
          <a:solidFill>
            <a:srgbClr val="EE7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075711" y="4351201"/>
            <a:ext cx="67328" cy="65762"/>
          </a:xfrm>
          <a:prstGeom prst="ellipse">
            <a:avLst/>
          </a:prstGeom>
          <a:solidFill>
            <a:srgbClr val="7CB1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075711" y="3662140"/>
            <a:ext cx="67328" cy="65762"/>
          </a:xfrm>
          <a:prstGeom prst="ellipse">
            <a:avLst/>
          </a:prstGeom>
          <a:solidFill>
            <a:srgbClr val="EEAC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075711" y="3312715"/>
            <a:ext cx="67328" cy="65762"/>
          </a:xfrm>
          <a:prstGeom prst="ellipse">
            <a:avLst/>
          </a:prstGeom>
          <a:solidFill>
            <a:srgbClr val="EE76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075711" y="1930579"/>
            <a:ext cx="67328" cy="65762"/>
          </a:xfrm>
          <a:prstGeom prst="ellipse">
            <a:avLst/>
          </a:prstGeom>
          <a:solidFill>
            <a:srgbClr val="EE3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075711" y="2108072"/>
            <a:ext cx="67328" cy="65762"/>
          </a:xfrm>
          <a:prstGeom prst="ellipse">
            <a:avLst/>
          </a:prstGeom>
          <a:solidFill>
            <a:srgbClr val="D9A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75711" y="2292924"/>
            <a:ext cx="67328" cy="65762"/>
          </a:xfrm>
          <a:prstGeom prst="ellipse">
            <a:avLst/>
          </a:prstGeom>
          <a:solidFill>
            <a:srgbClr val="4BA9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8163088" y="2471766"/>
            <a:ext cx="67328" cy="65762"/>
          </a:xfrm>
          <a:prstGeom prst="ellipse">
            <a:avLst/>
          </a:prstGeom>
          <a:solidFill>
            <a:srgbClr val="D11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8163088" y="2629742"/>
            <a:ext cx="67328" cy="65762"/>
          </a:xfrm>
          <a:prstGeom prst="ellipse">
            <a:avLst/>
          </a:prstGeom>
          <a:solidFill>
            <a:srgbClr val="F05E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8163088" y="4519424"/>
            <a:ext cx="67328" cy="65762"/>
          </a:xfrm>
          <a:prstGeom prst="ellipse">
            <a:avLst/>
          </a:prstGeom>
          <a:solidFill>
            <a:srgbClr val="0069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676197" y="2471738"/>
            <a:ext cx="67328" cy="65762"/>
          </a:xfrm>
          <a:prstGeom prst="ellipse">
            <a:avLst/>
          </a:prstGeom>
          <a:solidFill>
            <a:srgbClr val="D11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8676197" y="2629714"/>
            <a:ext cx="67328" cy="65762"/>
          </a:xfrm>
          <a:prstGeom prst="ellipse">
            <a:avLst/>
          </a:prstGeom>
          <a:solidFill>
            <a:srgbClr val="F05E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676197" y="4519424"/>
            <a:ext cx="67328" cy="65762"/>
          </a:xfrm>
          <a:prstGeom prst="ellipse">
            <a:avLst/>
          </a:prstGeom>
          <a:solidFill>
            <a:srgbClr val="0069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33215" y="1897303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7392745" y="1906150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7900872" y="1917473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8448974" y="1921894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076078" y="1902982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616842" y="1901744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5148097" y="1902982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5677097" y="1907954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568259" y="1888360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4" y="901495"/>
            <a:ext cx="459278" cy="45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61" y="901495"/>
            <a:ext cx="459278" cy="459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0" y="901495"/>
            <a:ext cx="459278" cy="459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72" y="901495"/>
            <a:ext cx="459278" cy="459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01" y="901495"/>
            <a:ext cx="459278" cy="4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4"/>
          <a:stretch/>
        </p:blipFill>
        <p:spPr>
          <a:xfrm>
            <a:off x="3116593" y="916871"/>
            <a:ext cx="359945" cy="482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8"/>
          <a:stretch/>
        </p:blipFill>
        <p:spPr>
          <a:xfrm>
            <a:off x="3648125" y="918598"/>
            <a:ext cx="360875" cy="480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3" t="-4586" r="-12659" b="29912"/>
          <a:stretch/>
        </p:blipFill>
        <p:spPr>
          <a:xfrm>
            <a:off x="5227655" y="899123"/>
            <a:ext cx="420713" cy="500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1"/>
          <a:stretch/>
        </p:blipFill>
        <p:spPr>
          <a:xfrm>
            <a:off x="2594078" y="914147"/>
            <a:ext cx="361806" cy="485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1"/>
          <a:stretch/>
        </p:blipFill>
        <p:spPr>
          <a:xfrm>
            <a:off x="4705963" y="920302"/>
            <a:ext cx="368162" cy="4788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1"/>
          <a:stretch/>
        </p:blipFill>
        <p:spPr>
          <a:xfrm>
            <a:off x="4170192" y="917868"/>
            <a:ext cx="360875" cy="481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6"/>
          <a:stretch/>
        </p:blipFill>
        <p:spPr>
          <a:xfrm>
            <a:off x="5756736" y="921388"/>
            <a:ext cx="359946" cy="477802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 bwMode="auto">
          <a:xfrm>
            <a:off x="3035402" y="1910585"/>
            <a:ext cx="0" cy="28934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0" y="749823"/>
            <a:ext cx="548640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9" y="747146"/>
            <a:ext cx="548640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22" y="749823"/>
            <a:ext cx="548640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" y="1402065"/>
            <a:ext cx="548640" cy="548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" y="1399517"/>
            <a:ext cx="548640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5" y="1405136"/>
            <a:ext cx="548640" cy="548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5" y="2060448"/>
            <a:ext cx="548640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" y="2054307"/>
            <a:ext cx="548640" cy="548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" y="2051889"/>
            <a:ext cx="548640" cy="548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5" y="2715761"/>
            <a:ext cx="548640" cy="5486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" y="2706549"/>
            <a:ext cx="548640" cy="5486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" y="2704261"/>
            <a:ext cx="548640" cy="54864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" y="4007878"/>
            <a:ext cx="548640" cy="54864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" y="3358791"/>
            <a:ext cx="548640" cy="54864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" y="3356633"/>
            <a:ext cx="548640" cy="54864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5" y="3371073"/>
            <a:ext cx="548640" cy="5486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" y="4011034"/>
            <a:ext cx="548640" cy="54864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 flipH="1">
            <a:off x="2468244" y="1524273"/>
            <a:ext cx="57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100"/>
              </a:lnSpc>
              <a:defRPr sz="9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825"/>
              </a:lnSpc>
            </a:pPr>
            <a:r>
              <a:rPr lang="en-US" sz="675" dirty="0">
                <a:solidFill>
                  <a:srgbClr val="FFFFFF"/>
                </a:solidFill>
                <a:ea typeface="ＭＳ Ｐゴシック"/>
              </a:rPr>
              <a:t>Leading the Blueprint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2955884" y="1446005"/>
            <a:ext cx="68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825"/>
              </a:lnSpc>
            </a:pPr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Delivering Breakthrough Innovations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3480624" y="1462587"/>
            <a:ext cx="68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825"/>
              </a:lnSpc>
            </a:pPr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Advancing a Circular Economy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flipH="1">
            <a:off x="4074518" y="1522534"/>
            <a:ext cx="5420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825"/>
              </a:lnSpc>
            </a:pPr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Valuing Nature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flipH="1">
            <a:off x="4574790" y="1410249"/>
            <a:ext cx="62748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Safe Chemistry for a </a:t>
            </a:r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Sustainable Planet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flipH="1">
            <a:off x="5100238" y="1522534"/>
            <a:ext cx="627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Engaging for Impact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 flipH="1">
            <a:off x="5637466" y="1398762"/>
            <a:ext cx="62748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World-Leading Operations Performance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 flipH="1">
            <a:off x="7336668" y="1506868"/>
            <a:ext cx="627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75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Community Well-Being</a:t>
            </a:r>
            <a:endParaRPr lang="en-US" sz="675" b="1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43" y="816544"/>
            <a:ext cx="6573466" cy="381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Dow’s Global Citizenship </a:t>
            </a:r>
            <a:r>
              <a:rPr lang="en-US" sz="2100" dirty="0"/>
              <a:t>Priority Areas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33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14960"/>
            <a:ext cx="5570375" cy="802640"/>
          </a:xfrm>
        </p:spPr>
        <p:txBody>
          <a:bodyPr/>
          <a:lstStyle/>
          <a:p>
            <a:r>
              <a:rPr lang="en-US" sz="2100" dirty="0"/>
              <a:t>Business Impact Fund – Shared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7163" y="2955077"/>
            <a:ext cx="1855639" cy="12856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Tahoma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0153" y="2883514"/>
            <a:ext cx="1837826" cy="481136"/>
          </a:xfrm>
          <a:prstGeom prst="rect">
            <a:avLst/>
          </a:prstGeom>
          <a:solidFill>
            <a:srgbClr val="971B4B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prstClr val="white"/>
                </a:solidFill>
                <a:latin typeface="Tahoma"/>
                <a:ea typeface="ＭＳ Ｐゴシック"/>
              </a:rPr>
              <a:t>Corporate Social Responsibility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571" y="3364651"/>
            <a:ext cx="179541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1050" b="1" dirty="0">
              <a:solidFill>
                <a:srgbClr val="344447"/>
              </a:solidFill>
              <a:latin typeface="Tahoma"/>
              <a:ea typeface="ＭＳ Ｐゴシック"/>
              <a:cs typeface="Arial" charset="0"/>
            </a:endParaRPr>
          </a:p>
          <a:p>
            <a:pPr algn="ctr" defTabSz="685800">
              <a:defRPr/>
            </a:pPr>
            <a:r>
              <a:rPr lang="en-US" sz="1050" b="1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Indirect business value 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Tahoma"/>
                <a:ea typeface="ＭＳ Ｐゴシック"/>
                <a:cs typeface="Arial" charset="0"/>
              </a:rPr>
              <a:t>via engagement on social or environmental issues. </a:t>
            </a:r>
          </a:p>
          <a:p>
            <a:pPr defTabSz="685800">
              <a:defRPr/>
            </a:pPr>
            <a:endParaRPr lang="en-US" sz="1050" dirty="0">
              <a:solidFill>
                <a:srgbClr val="000000">
                  <a:lumMod val="65000"/>
                  <a:lumOff val="35000"/>
                </a:srgbClr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1574" y="2957184"/>
            <a:ext cx="1831722" cy="12846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prstClr val="white"/>
              </a:solidFill>
              <a:latin typeface="Tahoma"/>
              <a:ea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7610" y="3364651"/>
            <a:ext cx="138534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344447"/>
              </a:solidFill>
              <a:latin typeface="Tahoma"/>
              <a:ea typeface="ＭＳ Ｐゴシック"/>
              <a:cs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Direct business value</a:t>
            </a:r>
            <a:r>
              <a:rPr lang="en-US" sz="1050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 </a:t>
            </a:r>
            <a:r>
              <a:rPr lang="en-US" sz="1050" b="1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created</a:t>
            </a:r>
            <a:r>
              <a:rPr lang="en-US" sz="1050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 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Tahoma"/>
                <a:ea typeface="ＭＳ Ｐゴシック"/>
                <a:cs typeface="Arial" charset="0"/>
              </a:rPr>
              <a:t>by solving social problems.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>
                  <a:lumMod val="65000"/>
                  <a:lumOff val="35000"/>
                </a:srgbClr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909" y="2957184"/>
            <a:ext cx="1837586" cy="12846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Tahoma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909" y="2883514"/>
            <a:ext cx="1841481" cy="481136"/>
          </a:xfrm>
          <a:prstGeom prst="rect">
            <a:avLst/>
          </a:prstGeom>
          <a:solidFill>
            <a:srgbClr val="971B4B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prstClr val="white"/>
                </a:solidFill>
                <a:latin typeface="Tahoma"/>
                <a:ea typeface="ＭＳ Ｐゴシック"/>
              </a:rPr>
              <a:t>Corporate Philanthropy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986" y="3364651"/>
            <a:ext cx="161276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344447"/>
              </a:solidFill>
              <a:latin typeface="Tahoma"/>
              <a:ea typeface="ＭＳ Ｐゴシック"/>
              <a:cs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Charitable giving</a:t>
            </a:r>
            <a:r>
              <a:rPr lang="en-US" sz="1050" dirty="0">
                <a:solidFill>
                  <a:srgbClr val="344447"/>
                </a:solidFill>
                <a:latin typeface="Tahoma"/>
                <a:ea typeface="ＭＳ Ｐゴシック"/>
                <a:cs typeface="Arial" charset="0"/>
              </a:rPr>
              <a:t> 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Tahoma"/>
                <a:ea typeface="ＭＳ Ｐゴシック"/>
                <a:cs typeface="Arial" charset="0"/>
              </a:rPr>
              <a:t>to meet community expectations.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595959"/>
              </a:solidFill>
              <a:latin typeface="Tahoma"/>
              <a:ea typeface="ＭＳ Ｐゴシック"/>
              <a:cs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595959"/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7704348" y="4894009"/>
            <a:ext cx="296652" cy="165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344447"/>
                </a:solidFill>
              </a:rPr>
              <a:t>2</a:t>
            </a:r>
          </a:p>
        </p:txBody>
      </p:sp>
      <p:sp>
        <p:nvSpPr>
          <p:cNvPr id="22" name="Left Bracket 21"/>
          <p:cNvSpPr/>
          <p:nvPr/>
        </p:nvSpPr>
        <p:spPr bwMode="auto">
          <a:xfrm rot="16200000">
            <a:off x="3131294" y="1499670"/>
            <a:ext cx="157619" cy="5726386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464" y="4368475"/>
            <a:ext cx="3070964" cy="5078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344447"/>
                </a:solidFill>
                <a:latin typeface="Tahoma"/>
                <a:ea typeface="ＭＳ Ｐゴシック"/>
                <a:cs typeface="Arial" panose="020B0604020202020204" pitchFamily="34" charset="0"/>
              </a:rPr>
              <a:t>Ways Business Can Influence Societal Change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4804" y="817862"/>
            <a:ext cx="317631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81F3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WHAT: </a:t>
            </a:r>
            <a:r>
              <a:rPr lang="en-US" sz="135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Increase </a:t>
            </a:r>
            <a:r>
              <a:rPr lang="en-US" sz="135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profits, reduce costs, and/or enhance competitiveness by solving social problems.</a:t>
            </a:r>
          </a:p>
          <a:p>
            <a:pPr defTabSz="685800">
              <a:defRPr/>
            </a:pPr>
            <a:endParaRPr lang="en-US" sz="135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803" y="1762316"/>
            <a:ext cx="35661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81F3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Why:</a:t>
            </a:r>
            <a:r>
              <a:rPr lang="en-US" sz="135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Business could have a far greater impact on social issues through their business practices than through charitable giving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5705" y="2885621"/>
            <a:ext cx="1847591" cy="481136"/>
          </a:xfrm>
          <a:prstGeom prst="rect">
            <a:avLst/>
          </a:prstGeom>
          <a:solidFill>
            <a:srgbClr val="971B4B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latin typeface="Tahoma"/>
                <a:ea typeface="ＭＳ Ｐゴシック"/>
              </a:rPr>
              <a:t>Shared</a:t>
            </a:r>
            <a:br>
              <a:rPr lang="en-US" sz="1350" b="1" kern="0" dirty="0">
                <a:solidFill>
                  <a:srgbClr val="FFFFFF"/>
                </a:solidFill>
                <a:latin typeface="Tahoma"/>
                <a:ea typeface="ＭＳ Ｐゴシック"/>
              </a:rPr>
            </a:br>
            <a:r>
              <a:rPr lang="en-US" sz="1350" b="1" kern="0" dirty="0">
                <a:solidFill>
                  <a:srgbClr val="FFFFFF"/>
                </a:solidFill>
                <a:latin typeface="Tahoma"/>
                <a:ea typeface="ＭＳ Ｐゴシック"/>
              </a:rPr>
              <a:t> </a:t>
            </a:r>
            <a:r>
              <a:rPr lang="en-US" sz="1350" b="1" kern="0" dirty="0">
                <a:solidFill>
                  <a:srgbClr val="FFFFFF"/>
                </a:solidFill>
                <a:latin typeface="Tahoma"/>
                <a:ea typeface="ＭＳ Ｐゴシック"/>
              </a:rPr>
              <a:t>Value</a:t>
            </a: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41" y="438244"/>
            <a:ext cx="4191090" cy="375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8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Case Study: </a:t>
            </a:r>
            <a:r>
              <a:rPr lang="en-US" sz="2100" dirty="0"/>
              <a:t>Produce Rescue Center – Houston, Texas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1" y="716757"/>
            <a:ext cx="4759778" cy="95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defRPr sz="20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1pPr>
            <a:lvl2pPr marL="225425" indent="-1555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2pPr>
            <a:lvl3pPr marL="465138" indent="-190500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3pPr>
            <a:lvl4pPr marL="649288" indent="-13493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4pPr>
            <a:lvl5pPr marL="854075" indent="-14922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5pPr>
            <a:lvl6pPr marL="16033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605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5177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749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85800"/>
            <a:r>
              <a:rPr lang="en-US" sz="2100" b="1" dirty="0">
                <a:solidFill>
                  <a:srgbClr val="C81F3F"/>
                </a:solidFill>
                <a:ea typeface="ＭＳ Ｐゴシック"/>
                <a:cs typeface="Calibri" panose="020F0502020204030204" pitchFamily="34" charset="0"/>
              </a:rPr>
              <a:t>Problem: </a:t>
            </a:r>
            <a:r>
              <a:rPr lang="en-US" sz="1350" dirty="0">
                <a:ea typeface="ＭＳ Ｐゴシック"/>
              </a:rPr>
              <a:t>40% of </a:t>
            </a:r>
            <a:r>
              <a:rPr lang="en-US" sz="1350" dirty="0">
                <a:ea typeface="ＭＳ Ｐゴシック"/>
              </a:rPr>
              <a:t>food waste occurs at retail and consumer </a:t>
            </a:r>
            <a:r>
              <a:rPr lang="en-US" sz="1350" dirty="0">
                <a:ea typeface="ＭＳ Ｐゴシック"/>
              </a:rPr>
              <a:t>stages, limiting the opportunity to distribute to families in need.</a:t>
            </a:r>
            <a:r>
              <a:rPr lang="en-US" sz="1350" baseline="30000" dirty="0">
                <a:ea typeface="ＭＳ Ｐゴシック"/>
              </a:rPr>
              <a:t/>
            </a:r>
            <a:br>
              <a:rPr lang="en-US" sz="1350" baseline="30000" dirty="0">
                <a:ea typeface="ＭＳ Ｐゴシック"/>
              </a:rPr>
            </a:br>
            <a:r>
              <a:rPr lang="en-US" sz="1350" dirty="0">
                <a:ea typeface="ＭＳ Ｐゴシック"/>
              </a:rPr>
              <a:t/>
            </a:r>
            <a:br>
              <a:rPr lang="en-US" sz="1350" dirty="0">
                <a:ea typeface="ＭＳ Ｐゴシック"/>
              </a:rPr>
            </a:br>
            <a:r>
              <a:rPr lang="en-US" sz="2100" b="1" dirty="0">
                <a:solidFill>
                  <a:srgbClr val="C81F3F"/>
                </a:solidFill>
                <a:ea typeface="ＭＳ Ｐゴシック"/>
                <a:cs typeface="Calibri" panose="020F0502020204030204" pitchFamily="34" charset="0"/>
              </a:rPr>
              <a:t>Solution: </a:t>
            </a:r>
            <a:r>
              <a:rPr lang="en-US" sz="1350" dirty="0">
                <a:ea typeface="ＭＳ Ｐゴシック"/>
                <a:cs typeface="Calibri" panose="020F0502020204030204" pitchFamily="34" charset="0"/>
              </a:rPr>
              <a:t>Creation of the Produce Rescue Center to collect, sort and redistribute nutritious produce rejected by retailers. </a:t>
            </a:r>
            <a:r>
              <a:rPr lang="en-US" sz="1350" dirty="0">
                <a:ea typeface="ＭＳ Ｐゴシック"/>
              </a:rPr>
              <a:t>Dow </a:t>
            </a:r>
            <a:r>
              <a:rPr lang="en-US" sz="1350" dirty="0">
                <a:ea typeface="ＭＳ Ｐゴシック"/>
              </a:rPr>
              <a:t>packaging </a:t>
            </a:r>
            <a:r>
              <a:rPr lang="en-US" sz="1350" dirty="0">
                <a:ea typeface="ＭＳ Ｐゴシック"/>
              </a:rPr>
              <a:t>was used </a:t>
            </a:r>
            <a:r>
              <a:rPr lang="en-US" sz="1350" dirty="0">
                <a:ea typeface="ＭＳ Ｐゴシック"/>
              </a:rPr>
              <a:t>to extend produce shelf life and increase the available supply of nutritious food.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8776" y="716757"/>
            <a:ext cx="3248025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C81F3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Partners: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Dow Packaging &amp; Specialty Plastics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business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,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local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Dow team,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Montgomery County Food Bank, customer and industry/local stakeholders</a:t>
            </a:r>
            <a:endParaRPr lang="en-US" sz="1350" dirty="0">
              <a:solidFill>
                <a:srgbClr val="344447"/>
              </a:solidFill>
              <a:latin typeface="Calibri" panose="020F0502020204030204" pitchFamily="34" charset="0"/>
              <a:ea typeface="ＭＳ Ｐゴシック"/>
              <a:cs typeface="ＭＳ Ｐゴシック" pitchFamily="-72" charset="-128"/>
            </a:endParaRPr>
          </a:p>
          <a:p>
            <a:pPr defTabSz="6858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31" y="2651730"/>
            <a:ext cx="3076575" cy="205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49" y="2656061"/>
            <a:ext cx="3099351" cy="206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239"/>
            <a:ext cx="2757388" cy="2068041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 bwMode="auto">
          <a:xfrm>
            <a:off x="304800" y="4591146"/>
            <a:ext cx="833718" cy="127016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4758" y="4190103"/>
            <a:ext cx="5426051" cy="86871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8"/>
          <a:stretch/>
        </p:blipFill>
        <p:spPr>
          <a:xfrm>
            <a:off x="3986583" y="4272495"/>
            <a:ext cx="553932" cy="7376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3" t="-4586" r="-12659" b="29912"/>
          <a:stretch/>
        </p:blipFill>
        <p:spPr>
          <a:xfrm>
            <a:off x="5154546" y="4223919"/>
            <a:ext cx="646847" cy="7688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1"/>
          <a:stretch/>
        </p:blipFill>
        <p:spPr>
          <a:xfrm>
            <a:off x="3410891" y="4278815"/>
            <a:ext cx="545549" cy="73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1"/>
          <a:stretch/>
        </p:blipFill>
        <p:spPr>
          <a:xfrm>
            <a:off x="4570659" y="4271625"/>
            <a:ext cx="553744" cy="738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62" y="4290223"/>
            <a:ext cx="686711" cy="686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6" y="4295274"/>
            <a:ext cx="681660" cy="681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1" y="4288084"/>
            <a:ext cx="686681" cy="686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9" y="4291153"/>
            <a:ext cx="685781" cy="6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3"/>
          <a:stretch/>
        </p:blipFill>
        <p:spPr>
          <a:xfrm>
            <a:off x="5848376" y="2671948"/>
            <a:ext cx="3285623" cy="1978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r="14426"/>
          <a:stretch/>
        </p:blipFill>
        <p:spPr>
          <a:xfrm>
            <a:off x="3681374" y="2671949"/>
            <a:ext cx="2106778" cy="196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Case Study: Green </a:t>
            </a:r>
            <a:r>
              <a:rPr lang="en-US" sz="2100" dirty="0"/>
              <a:t>Classrooms – Cartagena, Colombia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8404" r="5994" b="18257"/>
          <a:stretch/>
        </p:blipFill>
        <p:spPr>
          <a:xfrm>
            <a:off x="1" y="2675965"/>
            <a:ext cx="3629025" cy="1976718"/>
          </a:xfrm>
          <a:prstGeom prst="rect">
            <a:avLst/>
          </a:prstGeom>
          <a:ln w="57150">
            <a:noFill/>
          </a:ln>
        </p:spPr>
      </p:pic>
      <p:sp>
        <p:nvSpPr>
          <p:cNvPr id="8" name="Isosceles Triangle 7"/>
          <p:cNvSpPr/>
          <p:nvPr/>
        </p:nvSpPr>
        <p:spPr bwMode="auto">
          <a:xfrm>
            <a:off x="285750" y="4540783"/>
            <a:ext cx="833718" cy="127016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57200" y="784308"/>
            <a:ext cx="3869871" cy="95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defRPr sz="20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1pPr>
            <a:lvl2pPr marL="225425" indent="-1555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2pPr>
            <a:lvl3pPr marL="465138" indent="-190500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3pPr>
            <a:lvl4pPr marL="649288" indent="-13493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4pPr>
            <a:lvl5pPr marL="854075" indent="-149225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rgbClr val="344447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defRPr>
            </a:lvl5pPr>
            <a:lvl6pPr marL="16033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605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5177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74975" indent="-174625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85800"/>
            <a:r>
              <a:rPr lang="en-US" sz="2100" b="1" dirty="0">
                <a:solidFill>
                  <a:srgbClr val="C81F3F"/>
                </a:solidFill>
                <a:ea typeface="ＭＳ Ｐゴシック"/>
                <a:cs typeface="Calibri" panose="020F0502020204030204" pitchFamily="34" charset="0"/>
              </a:rPr>
              <a:t>Problem: </a:t>
            </a:r>
            <a:r>
              <a:rPr lang="en-US" sz="1350" dirty="0">
                <a:ea typeface="ＭＳ Ｐゴシック"/>
              </a:rPr>
              <a:t>A need to develop educational infrastructure in a sustainable way in a vulnerable zone of the </a:t>
            </a:r>
            <a:r>
              <a:rPr lang="en-US" sz="1350" dirty="0">
                <a:ea typeface="ＭＳ Ｐゴシック"/>
              </a:rPr>
              <a:t>community.</a:t>
            </a:r>
            <a:endParaRPr lang="en-US" sz="1350" dirty="0">
              <a:ea typeface="ＭＳ Ｐゴシック"/>
            </a:endParaRPr>
          </a:p>
          <a:p>
            <a:pPr marL="0" indent="0" defTabSz="685800"/>
            <a:r>
              <a:rPr lang="en-US" sz="2100" b="1" dirty="0">
                <a:solidFill>
                  <a:srgbClr val="C81F3F"/>
                </a:solidFill>
                <a:ea typeface="ＭＳ Ｐゴシック"/>
                <a:cs typeface="Calibri" panose="020F0502020204030204" pitchFamily="34" charset="0"/>
              </a:rPr>
              <a:t>Solution:</a:t>
            </a:r>
            <a:r>
              <a:rPr lang="en-US" sz="1350" b="1" kern="0" dirty="0">
                <a:solidFill>
                  <a:srgbClr val="C81F3F"/>
                </a:solidFill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sz="1350" dirty="0">
                <a:ea typeface="ＭＳ Ｐゴシック"/>
              </a:rPr>
              <a:t>More </a:t>
            </a:r>
            <a:r>
              <a:rPr lang="en-US" sz="1350" dirty="0">
                <a:ea typeface="ＭＳ Ｐゴシック"/>
              </a:rPr>
              <a:t>than 200 children </a:t>
            </a:r>
            <a:r>
              <a:rPr lang="en-US" sz="1350" dirty="0">
                <a:ea typeface="ＭＳ Ｐゴシック"/>
              </a:rPr>
              <a:t>have </a:t>
            </a:r>
            <a:r>
              <a:rPr lang="en-US" sz="1350" dirty="0">
                <a:ea typeface="ＭＳ Ｐゴシック"/>
              </a:rPr>
              <a:t>benefited from the construction of two classrooms built with 100% recycled plastic </a:t>
            </a:r>
            <a:r>
              <a:rPr lang="en-US" sz="1350" dirty="0">
                <a:ea typeface="ＭＳ Ｐゴシック"/>
              </a:rPr>
              <a:t>bricks</a:t>
            </a:r>
            <a:r>
              <a:rPr lang="en-US" sz="1350" dirty="0">
                <a:ea typeface="ＭＳ Ｐゴシック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5597" y="784308"/>
            <a:ext cx="4013860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C81F3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Partners: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Dow Packaging &amp; Specialty Plastics Business, Local Dow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team,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Conceptos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Plásticos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, Rochester School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, City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Secretary of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Education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and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Fundación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Mamonal</a:t>
            </a:r>
            <a:endParaRPr lang="en-US" sz="1350" dirty="0">
              <a:solidFill>
                <a:srgbClr val="344447"/>
              </a:solidFill>
              <a:latin typeface="Calibri" panose="020F0502020204030204" pitchFamily="34" charset="0"/>
              <a:ea typeface="ＭＳ Ｐゴシック"/>
              <a:cs typeface="ＭＳ Ｐゴシック" pitchFamily="-7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56432" y="4190103"/>
            <a:ext cx="5230368" cy="86871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87" y="4252108"/>
            <a:ext cx="742397" cy="74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3" y="4254462"/>
            <a:ext cx="742354" cy="74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97" y="4252108"/>
            <a:ext cx="744707" cy="744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4"/>
          <a:stretch/>
        </p:blipFill>
        <p:spPr>
          <a:xfrm>
            <a:off x="4192096" y="4270929"/>
            <a:ext cx="569156" cy="7626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8"/>
          <a:stretch/>
        </p:blipFill>
        <p:spPr>
          <a:xfrm>
            <a:off x="4876818" y="4270929"/>
            <a:ext cx="570626" cy="759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1"/>
          <a:stretch/>
        </p:blipFill>
        <p:spPr>
          <a:xfrm>
            <a:off x="3503909" y="4270930"/>
            <a:ext cx="572097" cy="7669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1"/>
          <a:stretch/>
        </p:blipFill>
        <p:spPr>
          <a:xfrm>
            <a:off x="5563063" y="4270929"/>
            <a:ext cx="570626" cy="7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99479" y="4569430"/>
            <a:ext cx="7828613" cy="57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44447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13086"/>
          <a:stretch/>
        </p:blipFill>
        <p:spPr>
          <a:xfrm>
            <a:off x="3169310" y="2361335"/>
            <a:ext cx="3324225" cy="2334546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r="372"/>
          <a:stretch/>
        </p:blipFill>
        <p:spPr>
          <a:xfrm>
            <a:off x="6601822" y="2350985"/>
            <a:ext cx="2542178" cy="23385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705598" y="4190103"/>
            <a:ext cx="3940969" cy="86871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/>
          <a:stretch/>
        </p:blipFill>
        <p:spPr>
          <a:xfrm>
            <a:off x="1" y="2350985"/>
            <a:ext cx="3061022" cy="2344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Case Study: </a:t>
            </a:r>
            <a:r>
              <a:rPr lang="en-US" sz="2100" dirty="0"/>
              <a:t>Project Butterfly – South Africa 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716757"/>
            <a:ext cx="4111832" cy="951007"/>
          </a:xfrm>
        </p:spPr>
        <p:txBody>
          <a:bodyPr/>
          <a:lstStyle/>
          <a:p>
            <a:pPr marL="0" indent="0"/>
            <a:r>
              <a:rPr lang="en-US" sz="2100" b="1" kern="1200" dirty="0">
                <a:solidFill>
                  <a:srgbClr val="C81F3F"/>
                </a:solidFill>
                <a:cs typeface="Calibri" panose="020F0502020204030204" pitchFamily="34" charset="0"/>
              </a:rPr>
              <a:t>Problem: </a:t>
            </a:r>
            <a:r>
              <a:rPr lang="en-US" sz="1350" dirty="0">
                <a:cs typeface="Calibri" panose="020F0502020204030204" pitchFamily="34" charset="0"/>
              </a:rPr>
              <a:t>In </a:t>
            </a:r>
            <a:r>
              <a:rPr lang="en-US" sz="1350" dirty="0">
                <a:cs typeface="Calibri" panose="020F0502020204030204" pitchFamily="34" charset="0"/>
              </a:rPr>
              <a:t>need of </a:t>
            </a:r>
            <a:r>
              <a:rPr lang="en-US" sz="1350" dirty="0"/>
              <a:t>behavioral and educational change, one of South Africa’s most pressing and visible environmental </a:t>
            </a:r>
            <a:r>
              <a:rPr lang="en-US" sz="1350" dirty="0"/>
              <a:t>issues is </a:t>
            </a:r>
            <a:r>
              <a:rPr lang="en-US" sz="1350" dirty="0"/>
              <a:t>litter.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2100" b="1" kern="1200" dirty="0">
                <a:solidFill>
                  <a:srgbClr val="C81F3F"/>
                </a:solidFill>
                <a:cs typeface="Calibri" panose="020F0502020204030204" pitchFamily="34" charset="0"/>
              </a:rPr>
              <a:t>Solution: </a:t>
            </a:r>
            <a:r>
              <a:rPr lang="en-US" sz="1350" dirty="0"/>
              <a:t>Educating and recognizing students for taking action and making a difference through the recycling and reuse of </a:t>
            </a:r>
            <a:r>
              <a:rPr lang="en-US" sz="1350" dirty="0"/>
              <a:t>plastic.</a:t>
            </a:r>
            <a:endParaRPr lang="en-US" sz="1350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282096" y="4520072"/>
            <a:ext cx="917382" cy="17580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5598" y="756294"/>
            <a:ext cx="4089490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C81F3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Partners: 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Dow Packaging &amp; Specialty Plastics Business, Local Dow team, Plastics SA, youth led recycling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organisation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Destination Green, Recycling education initiative, Aqua Amazing and </a:t>
            </a:r>
            <a:r>
              <a:rPr lang="en-US" sz="1350" dirty="0" err="1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Mashemong</a:t>
            </a:r>
            <a:r>
              <a:rPr lang="en-US" sz="135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Primary School.</a:t>
            </a:r>
          </a:p>
          <a:p>
            <a:pPr defTabSz="6858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1500" dirty="0">
                <a:solidFill>
                  <a:srgbClr val="344447"/>
                </a:solidFill>
                <a:latin typeface="Calibri" panose="020F0502020204030204" pitchFamily="34" charset="0"/>
                <a:ea typeface="ＭＳ Ｐゴシック"/>
                <a:cs typeface="ＭＳ Ｐゴシック" pitchFamily="-72" charset="-128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8"/>
          <a:stretch/>
        </p:blipFill>
        <p:spPr>
          <a:xfrm>
            <a:off x="5329418" y="4251766"/>
            <a:ext cx="553932" cy="737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3" t="-4586" r="-12659" b="29912"/>
          <a:stretch/>
        </p:blipFill>
        <p:spPr>
          <a:xfrm>
            <a:off x="6480839" y="4203191"/>
            <a:ext cx="646847" cy="768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1"/>
          <a:stretch/>
        </p:blipFill>
        <p:spPr>
          <a:xfrm>
            <a:off x="4761997" y="4258087"/>
            <a:ext cx="545549" cy="7313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1"/>
          <a:stretch/>
        </p:blipFill>
        <p:spPr>
          <a:xfrm>
            <a:off x="5905223" y="4250896"/>
            <a:ext cx="553744" cy="7385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24" y="4240793"/>
            <a:ext cx="722787" cy="722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4" y="4244914"/>
            <a:ext cx="716157" cy="7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utionism_Template">
  <a:themeElements>
    <a:clrScheme name="Custom 20">
      <a:dk1>
        <a:srgbClr val="344447"/>
      </a:dk1>
      <a:lt1>
        <a:srgbClr val="FFFFFF"/>
      </a:lt1>
      <a:dk2>
        <a:srgbClr val="60858C"/>
      </a:dk2>
      <a:lt2>
        <a:srgbClr val="E82034"/>
      </a:lt2>
      <a:accent1>
        <a:srgbClr val="F82D11"/>
      </a:accent1>
      <a:accent2>
        <a:srgbClr val="F38523"/>
      </a:accent2>
      <a:accent3>
        <a:srgbClr val="E7C62D"/>
      </a:accent3>
      <a:accent4>
        <a:srgbClr val="CD1F67"/>
      </a:accent4>
      <a:accent5>
        <a:srgbClr val="7E0838"/>
      </a:accent5>
      <a:accent6>
        <a:srgbClr val="B2051A"/>
      </a:accent6>
      <a:hlink>
        <a:srgbClr val="E82034"/>
      </a:hlink>
      <a:folHlink>
        <a:srgbClr val="60858C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BCCCCC 16x9 template</Template>
  <TotalTime>349</TotalTime>
  <Words>1323</Words>
  <Application>Microsoft Office PowerPoint</Application>
  <PresentationFormat>On-screen Show (16:9)</PresentationFormat>
  <Paragraphs>209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Meta Offc</vt:lpstr>
      <vt:lpstr>Segoe UI</vt:lpstr>
      <vt:lpstr>Segoe UI Semibold</vt:lpstr>
      <vt:lpstr>Tahoma</vt:lpstr>
      <vt:lpstr>Custom Design</vt:lpstr>
      <vt:lpstr>2_Custom Design</vt:lpstr>
      <vt:lpstr>1_Custom Design</vt:lpstr>
      <vt:lpstr>Solutionism_Template</vt:lpstr>
      <vt:lpstr>Aiming for impact: Aligning with the Sustainable Development Goals (SDGs)</vt:lpstr>
      <vt:lpstr>Connecting Business  Opportunity with Citizenship New Ways to Think About Corporate Giving to Drive SDG Impact  </vt:lpstr>
      <vt:lpstr>Global Social Impact Making a difference at the intersection of sustainability, citizenship and innovation</vt:lpstr>
      <vt:lpstr>Dow’s 2025 Sustainability Goals Align by Design to UN SDGs</vt:lpstr>
      <vt:lpstr>Dow’s Global Citizenship Priority Areas</vt:lpstr>
      <vt:lpstr>Business Impact Fund – Shared Value</vt:lpstr>
      <vt:lpstr>Case Study: Produce Rescue Center – Houston, Texas</vt:lpstr>
      <vt:lpstr>Case Study: Green Classrooms – Cartagena, Colombia</vt:lpstr>
      <vt:lpstr>Case Study: Project Butterfly – South Africa </vt:lpstr>
      <vt:lpstr>PowerPoint Presentation</vt:lpstr>
      <vt:lpstr>PowerPoint Presentation</vt:lpstr>
      <vt:lpstr>Royal Bank of Canada (RBC) Impact Measurement Framework (IMF)</vt:lpstr>
      <vt:lpstr>RBC Future Launch Program Objectives</vt:lpstr>
      <vt:lpstr>Program Specific Mapping and the SDGs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Tisinger</dc:creator>
  <cp:lastModifiedBy>hoffka</cp:lastModifiedBy>
  <cp:revision>30</cp:revision>
  <dcterms:created xsi:type="dcterms:W3CDTF">2016-01-27T14:42:57Z</dcterms:created>
  <dcterms:modified xsi:type="dcterms:W3CDTF">2018-04-27T13:06:48Z</dcterms:modified>
</cp:coreProperties>
</file>