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932" r:id="rId2"/>
    <p:sldId id="931" r:id="rId3"/>
    <p:sldId id="925" r:id="rId4"/>
    <p:sldId id="926" r:id="rId5"/>
    <p:sldId id="690" r:id="rId6"/>
    <p:sldId id="928" r:id="rId7"/>
    <p:sldId id="691" r:id="rId8"/>
    <p:sldId id="930" r:id="rId9"/>
    <p:sldId id="70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01" d="100"/>
          <a:sy n="101" d="100"/>
        </p:scale>
        <p:origin x="216" y="744"/>
      </p:cViewPr>
      <p:guideLst>
        <p:guide orient="horz" pos="69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Sheet1!$C$1</c:f>
              <c:strCache>
                <c:ptCount val="1"/>
                <c:pt idx="0">
                  <c:v>2023 Data</c:v>
                </c:pt>
              </c:strCache>
            </c:strRef>
          </c:tx>
          <c:spPr>
            <a:solidFill>
              <a:schemeClr val="accent1"/>
            </a:solidFill>
            <a:ln>
              <a:noFill/>
            </a:ln>
            <a:effectLst/>
          </c:spPr>
          <c:invertIfNegative val="0"/>
          <c:cat>
            <c:strRef>
              <c:f>Sheet1!$A$2:$A$15</c:f>
              <c:strCache>
                <c:ptCount val="14"/>
                <c:pt idx="0">
                  <c:v>Transportation</c:v>
                </c:pt>
                <c:pt idx="1">
                  <c:v>Retail Trade</c:v>
                </c:pt>
                <c:pt idx="2">
                  <c:v>Consumer Staples, Durables &amp; Apparel</c:v>
                </c:pt>
                <c:pt idx="3">
                  <c:v>Hotels, Restaurants &amp; Leisure</c:v>
                </c:pt>
                <c:pt idx="4">
                  <c:v>Food/Beverage/Tobacco</c:v>
                </c:pt>
                <c:pt idx="5">
                  <c:v>Communication Services</c:v>
                </c:pt>
                <c:pt idx="6">
                  <c:v>Utilities</c:v>
                </c:pt>
                <c:pt idx="7">
                  <c:v>Energy</c:v>
                </c:pt>
                <c:pt idx="8">
                  <c:v>Insurance</c:v>
                </c:pt>
                <c:pt idx="9">
                  <c:v>Health Care</c:v>
                </c:pt>
                <c:pt idx="10">
                  <c:v>Information Technology</c:v>
                </c:pt>
                <c:pt idx="11">
                  <c:v>Professional, Educational and Consumer Services</c:v>
                </c:pt>
                <c:pt idx="12">
                  <c:v>Materials/Industrials</c:v>
                </c:pt>
                <c:pt idx="13">
                  <c:v>Financials</c:v>
                </c:pt>
              </c:strCache>
            </c:strRef>
          </c:cat>
          <c:val>
            <c:numRef>
              <c:f>Sheet1!$C$2:$C$15</c:f>
              <c:numCache>
                <c:formatCode>General</c:formatCode>
                <c:ptCount val="14"/>
                <c:pt idx="0">
                  <c:v>2.87</c:v>
                </c:pt>
                <c:pt idx="1">
                  <c:v>2.39</c:v>
                </c:pt>
                <c:pt idx="2">
                  <c:v>1.91</c:v>
                </c:pt>
                <c:pt idx="3">
                  <c:v>2.87</c:v>
                </c:pt>
                <c:pt idx="4">
                  <c:v>1.91</c:v>
                </c:pt>
                <c:pt idx="5">
                  <c:v>2.39</c:v>
                </c:pt>
                <c:pt idx="6">
                  <c:v>5.26</c:v>
                </c:pt>
                <c:pt idx="7">
                  <c:v>5.74</c:v>
                </c:pt>
                <c:pt idx="8">
                  <c:v>9.57</c:v>
                </c:pt>
                <c:pt idx="9">
                  <c:v>11.48</c:v>
                </c:pt>
                <c:pt idx="10">
                  <c:v>12.44</c:v>
                </c:pt>
                <c:pt idx="11">
                  <c:v>10.050000000000001</c:v>
                </c:pt>
                <c:pt idx="12">
                  <c:v>10.53</c:v>
                </c:pt>
                <c:pt idx="13">
                  <c:v>20.58</c:v>
                </c:pt>
              </c:numCache>
            </c:numRef>
          </c:val>
          <c:extLst>
            <c:ext xmlns:c16="http://schemas.microsoft.com/office/drawing/2014/chart" uri="{C3380CC4-5D6E-409C-BE32-E72D297353CC}">
              <c16:uniqueId val="{00000000-32C6-9C45-AB0B-B8ED02DD96A4}"/>
            </c:ext>
          </c:extLst>
        </c:ser>
        <c:dLbls>
          <c:showLegendKey val="0"/>
          <c:showVal val="0"/>
          <c:showCatName val="0"/>
          <c:showSerName val="0"/>
          <c:showPercent val="0"/>
          <c:showBubbleSize val="0"/>
        </c:dLbls>
        <c:gapWidth val="49"/>
        <c:axId val="-738592976"/>
        <c:axId val="-738590656"/>
      </c:barChart>
      <c:catAx>
        <c:axId val="-738592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8590656"/>
        <c:crosses val="autoZero"/>
        <c:auto val="1"/>
        <c:lblAlgn val="ctr"/>
        <c:lblOffset val="100"/>
        <c:noMultiLvlLbl val="0"/>
      </c:catAx>
      <c:valAx>
        <c:axId val="-738590656"/>
        <c:scaling>
          <c:orientation val="minMax"/>
          <c:max val="25"/>
          <c:min val="0"/>
        </c:scaling>
        <c:delete val="0"/>
        <c:axPos val="b"/>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8592976"/>
        <c:crosses val="autoZero"/>
        <c:crossBetween val="between"/>
        <c:dispUnits>
          <c:builtInUnit val="hundreds"/>
        </c:dispUnits>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43931661320098"/>
          <c:y val="5.3801684544988654E-2"/>
          <c:w val="0.59242259648099505"/>
          <c:h val="0.82351264554573544"/>
        </c:manualLayout>
      </c:layout>
      <c:barChart>
        <c:barDir val="bar"/>
        <c:grouping val="clustered"/>
        <c:varyColors val="0"/>
        <c:ser>
          <c:idx val="0"/>
          <c:order val="0"/>
          <c:tx>
            <c:strRef>
              <c:f>Sheet1!$B$1</c:f>
              <c:strCache>
                <c:ptCount val="1"/>
                <c:pt idx="0">
                  <c:v>2019</c:v>
                </c:pt>
              </c:strCache>
            </c:strRef>
          </c:tx>
          <c:spPr>
            <a:solidFill>
              <a:schemeClr val="accent2"/>
            </a:solidFill>
            <a:ln>
              <a:noFill/>
            </a:ln>
            <a:effectLst/>
          </c:spPr>
          <c:invertIfNegative val="0"/>
          <c:cat>
            <c:strRef>
              <c:f>Sheet1!$A$2:$A$4</c:f>
              <c:strCache>
                <c:ptCount val="3"/>
                <c:pt idx="0">
                  <c:v>Less than $1 billion</c:v>
                </c:pt>
                <c:pt idx="1">
                  <c:v>$1 billion to less than $5 billion</c:v>
                </c:pt>
                <c:pt idx="2">
                  <c:v>$5 billion or more</c:v>
                </c:pt>
              </c:strCache>
            </c:strRef>
          </c:cat>
          <c:val>
            <c:numRef>
              <c:f>Sheet1!$B$2:$B$4</c:f>
              <c:numCache>
                <c:formatCode>0%</c:formatCode>
                <c:ptCount val="3"/>
                <c:pt idx="0">
                  <c:v>0.34</c:v>
                </c:pt>
                <c:pt idx="1">
                  <c:v>0.29099999999999998</c:v>
                </c:pt>
                <c:pt idx="2">
                  <c:v>0.36799999999999999</c:v>
                </c:pt>
              </c:numCache>
            </c:numRef>
          </c:val>
          <c:extLst>
            <c:ext xmlns:c16="http://schemas.microsoft.com/office/drawing/2014/chart" uri="{C3380CC4-5D6E-409C-BE32-E72D297353CC}">
              <c16:uniqueId val="{00000000-2D34-4A78-A979-8085F34801BA}"/>
            </c:ext>
          </c:extLst>
        </c:ser>
        <c:ser>
          <c:idx val="2"/>
          <c:order val="1"/>
          <c:tx>
            <c:strRef>
              <c:f>Sheet1!$D$1</c:f>
              <c:strCache>
                <c:ptCount val="1"/>
                <c:pt idx="0">
                  <c:v>2023</c:v>
                </c:pt>
              </c:strCache>
            </c:strRef>
          </c:tx>
          <c:spPr>
            <a:solidFill>
              <a:schemeClr val="accent1"/>
            </a:solidFill>
            <a:ln>
              <a:noFill/>
            </a:ln>
            <a:effectLst/>
          </c:spPr>
          <c:invertIfNegative val="0"/>
          <c:cat>
            <c:strRef>
              <c:f>Sheet1!$A$2:$A$4</c:f>
              <c:strCache>
                <c:ptCount val="3"/>
                <c:pt idx="0">
                  <c:v>Less than $1 billion</c:v>
                </c:pt>
                <c:pt idx="1">
                  <c:v>$1 billion to less than $5 billion</c:v>
                </c:pt>
                <c:pt idx="2">
                  <c:v>$5 billion or more</c:v>
                </c:pt>
              </c:strCache>
            </c:strRef>
          </c:cat>
          <c:val>
            <c:numRef>
              <c:f>Sheet1!$D$2:$D$4</c:f>
              <c:numCache>
                <c:formatCode>0.00%</c:formatCode>
                <c:ptCount val="3"/>
                <c:pt idx="0">
                  <c:v>0.19617224880382775</c:v>
                </c:pt>
                <c:pt idx="1">
                  <c:v>0.27990430622009571</c:v>
                </c:pt>
                <c:pt idx="2">
                  <c:v>0.52392344497607657</c:v>
                </c:pt>
              </c:numCache>
            </c:numRef>
          </c:val>
          <c:extLst>
            <c:ext xmlns:c16="http://schemas.microsoft.com/office/drawing/2014/chart" uri="{C3380CC4-5D6E-409C-BE32-E72D297353CC}">
              <c16:uniqueId val="{00000001-1A8D-C14E-9F1F-5F800456380E}"/>
            </c:ext>
          </c:extLst>
        </c:ser>
        <c:dLbls>
          <c:showLegendKey val="0"/>
          <c:showVal val="0"/>
          <c:showCatName val="0"/>
          <c:showSerName val="0"/>
          <c:showPercent val="0"/>
          <c:showBubbleSize val="0"/>
        </c:dLbls>
        <c:gapWidth val="46"/>
        <c:axId val="-738333696"/>
        <c:axId val="-738330944"/>
      </c:barChart>
      <c:catAx>
        <c:axId val="-738333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8330944"/>
        <c:crosses val="autoZero"/>
        <c:auto val="1"/>
        <c:lblAlgn val="ctr"/>
        <c:lblOffset val="100"/>
        <c:noMultiLvlLbl val="0"/>
      </c:catAx>
      <c:valAx>
        <c:axId val="-738330944"/>
        <c:scaling>
          <c:orientation val="minMax"/>
        </c:scaling>
        <c:delete val="0"/>
        <c:axPos val="b"/>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8333696"/>
        <c:crosses val="autoZero"/>
        <c:crossBetween val="between"/>
      </c:valAx>
      <c:spPr>
        <a:noFill/>
        <a:ln>
          <a:noFill/>
        </a:ln>
        <a:effectLst/>
      </c:spPr>
    </c:plotArea>
    <c:legend>
      <c:legendPos val="r"/>
      <c:layout>
        <c:manualLayout>
          <c:xMode val="edge"/>
          <c:yMode val="edge"/>
          <c:x val="0.88826288641003204"/>
          <c:y val="3.8197884178302048E-2"/>
          <c:w val="5.2709518081073208E-2"/>
          <c:h val="0.155982607130097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05451054729269"/>
          <c:y val="1.7506520560208658E-2"/>
          <c:w val="0.68635061242344708"/>
          <c:h val="0.88646019068597703"/>
        </c:manualLayout>
      </c:layout>
      <c:barChart>
        <c:barDir val="bar"/>
        <c:grouping val="clustered"/>
        <c:varyColors val="0"/>
        <c:ser>
          <c:idx val="0"/>
          <c:order val="0"/>
          <c:tx>
            <c:strRef>
              <c:f>Sheet1!$B$1</c:f>
              <c:strCache>
                <c:ptCount val="1"/>
                <c:pt idx="0">
                  <c:v>2019</c:v>
                </c:pt>
              </c:strCache>
            </c:strRef>
          </c:tx>
          <c:spPr>
            <a:solidFill>
              <a:schemeClr val="accent2"/>
            </a:solidFill>
            <a:ln>
              <a:noFill/>
            </a:ln>
            <a:effectLst/>
          </c:spPr>
          <c:invertIfNegative val="0"/>
          <c:cat>
            <c:strRef>
              <c:f>Sheet1!$A$2:$A$6</c:f>
              <c:strCache>
                <c:ptCount val="3"/>
                <c:pt idx="0">
                  <c:v>B2C</c:v>
                </c:pt>
                <c:pt idx="1">
                  <c:v>B2B</c:v>
                </c:pt>
                <c:pt idx="2">
                  <c:v>Both B2B and B2C</c:v>
                </c:pt>
              </c:strCache>
            </c:strRef>
          </c:cat>
          <c:val>
            <c:numRef>
              <c:f>Sheet1!$B$2:$B$6</c:f>
              <c:numCache>
                <c:formatCode>0%</c:formatCode>
                <c:ptCount val="3"/>
                <c:pt idx="0">
                  <c:v>0.15</c:v>
                </c:pt>
                <c:pt idx="1">
                  <c:v>0.35</c:v>
                </c:pt>
                <c:pt idx="2">
                  <c:v>0.45</c:v>
                </c:pt>
              </c:numCache>
            </c:numRef>
          </c:val>
          <c:extLst>
            <c:ext xmlns:c16="http://schemas.microsoft.com/office/drawing/2014/chart" uri="{C3380CC4-5D6E-409C-BE32-E72D297353CC}">
              <c16:uniqueId val="{00000000-36FD-4A62-8080-B1D5CC8558BC}"/>
            </c:ext>
          </c:extLst>
        </c:ser>
        <c:ser>
          <c:idx val="2"/>
          <c:order val="1"/>
          <c:tx>
            <c:strRef>
              <c:f>Sheet1!$D$1</c:f>
              <c:strCache>
                <c:ptCount val="1"/>
                <c:pt idx="0">
                  <c:v>2023</c:v>
                </c:pt>
              </c:strCache>
            </c:strRef>
          </c:tx>
          <c:spPr>
            <a:solidFill>
              <a:schemeClr val="accent1"/>
            </a:solidFill>
            <a:ln>
              <a:noFill/>
            </a:ln>
            <a:effectLst/>
          </c:spPr>
          <c:invertIfNegative val="0"/>
          <c:cat>
            <c:strRef>
              <c:f>Sheet1!$A$2:$A$6</c:f>
              <c:strCache>
                <c:ptCount val="3"/>
                <c:pt idx="0">
                  <c:v>B2C</c:v>
                </c:pt>
                <c:pt idx="1">
                  <c:v>B2B</c:v>
                </c:pt>
                <c:pt idx="2">
                  <c:v>Both B2B and B2C</c:v>
                </c:pt>
              </c:strCache>
            </c:strRef>
          </c:cat>
          <c:val>
            <c:numRef>
              <c:f>Sheet1!$D$2:$D$6</c:f>
              <c:numCache>
                <c:formatCode>General</c:formatCode>
                <c:ptCount val="3"/>
                <c:pt idx="0">
                  <c:v>0.22966507177033493</c:v>
                </c:pt>
                <c:pt idx="1">
                  <c:v>0.27751196172248804</c:v>
                </c:pt>
                <c:pt idx="2">
                  <c:v>0.49282296650717705</c:v>
                </c:pt>
              </c:numCache>
            </c:numRef>
          </c:val>
          <c:extLst>
            <c:ext xmlns:c16="http://schemas.microsoft.com/office/drawing/2014/chart" uri="{C3380CC4-5D6E-409C-BE32-E72D297353CC}">
              <c16:uniqueId val="{00000000-6A17-4660-9F6B-E0C7AE8D9144}"/>
            </c:ext>
          </c:extLst>
        </c:ser>
        <c:dLbls>
          <c:showLegendKey val="0"/>
          <c:showVal val="0"/>
          <c:showCatName val="0"/>
          <c:showSerName val="0"/>
          <c:showPercent val="0"/>
          <c:showBubbleSize val="0"/>
        </c:dLbls>
        <c:gapWidth val="83"/>
        <c:axId val="-745499296"/>
        <c:axId val="-745497248"/>
      </c:barChart>
      <c:catAx>
        <c:axId val="-74549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5497248"/>
        <c:crosses val="autoZero"/>
        <c:auto val="1"/>
        <c:lblAlgn val="ctr"/>
        <c:lblOffset val="100"/>
        <c:noMultiLvlLbl val="0"/>
      </c:catAx>
      <c:valAx>
        <c:axId val="-745497248"/>
        <c:scaling>
          <c:orientation val="minMax"/>
        </c:scaling>
        <c:delete val="0"/>
        <c:axPos val="b"/>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5499296"/>
        <c:crosses val="autoZero"/>
        <c:crossBetween val="between"/>
      </c:valAx>
      <c:spPr>
        <a:noFill/>
        <a:ln>
          <a:noFill/>
        </a:ln>
        <a:effectLst/>
      </c:spPr>
    </c:plotArea>
    <c:legend>
      <c:legendPos val="r"/>
      <c:layout>
        <c:manualLayout>
          <c:xMode val="edge"/>
          <c:yMode val="edge"/>
          <c:x val="0.91311898512685918"/>
          <c:y val="3.3326308623284555E-2"/>
          <c:w val="5.4112958102459405E-2"/>
          <c:h val="0.180497028681311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81997302420542"/>
          <c:y val="5.464932811474487E-2"/>
          <c:w val="0.51351113662875469"/>
          <c:h val="0.81349488825768923"/>
        </c:manualLayout>
      </c:layout>
      <c:barChart>
        <c:barDir val="bar"/>
        <c:grouping val="clustered"/>
        <c:varyColors val="0"/>
        <c:ser>
          <c:idx val="0"/>
          <c:order val="0"/>
          <c:tx>
            <c:strRef>
              <c:f>Sheet1!$B$1</c:f>
              <c:strCache>
                <c:ptCount val="1"/>
                <c:pt idx="0">
                  <c:v>2019</c:v>
                </c:pt>
              </c:strCache>
            </c:strRef>
          </c:tx>
          <c:spPr>
            <a:solidFill>
              <a:schemeClr val="accent2"/>
            </a:solidFill>
            <a:ln>
              <a:noFill/>
            </a:ln>
            <a:effectLst/>
          </c:spPr>
          <c:invertIfNegative val="0"/>
          <c:cat>
            <c:strRef>
              <c:f>Sheet1!$A$2:$A$6</c:f>
              <c:strCache>
                <c:ptCount val="5"/>
                <c:pt idx="0">
                  <c:v>Other</c:v>
                </c:pt>
                <c:pt idx="1">
                  <c:v>Governmental and quasi-governmental corporations</c:v>
                </c:pt>
                <c:pt idx="2">
                  <c:v>Private non-profit corporation</c:v>
                </c:pt>
                <c:pt idx="3">
                  <c:v>Private for-profit company</c:v>
                </c:pt>
                <c:pt idx="4">
                  <c:v>Publicly traded for-profit company</c:v>
                </c:pt>
              </c:strCache>
            </c:strRef>
          </c:cat>
          <c:val>
            <c:numRef>
              <c:f>Sheet1!$B$2:$B$6</c:f>
              <c:numCache>
                <c:formatCode>General</c:formatCode>
                <c:ptCount val="5"/>
                <c:pt idx="0">
                  <c:v>3</c:v>
                </c:pt>
                <c:pt idx="1">
                  <c:v>4</c:v>
                </c:pt>
                <c:pt idx="2">
                  <c:v>9</c:v>
                </c:pt>
                <c:pt idx="3">
                  <c:v>25</c:v>
                </c:pt>
                <c:pt idx="4">
                  <c:v>59</c:v>
                </c:pt>
              </c:numCache>
            </c:numRef>
          </c:val>
          <c:extLst>
            <c:ext xmlns:c16="http://schemas.microsoft.com/office/drawing/2014/chart" uri="{C3380CC4-5D6E-409C-BE32-E72D297353CC}">
              <c16:uniqueId val="{00000000-4BD3-D34C-AFDC-BCDAA2DFED46}"/>
            </c:ext>
          </c:extLst>
        </c:ser>
        <c:ser>
          <c:idx val="2"/>
          <c:order val="1"/>
          <c:tx>
            <c:strRef>
              <c:f>Sheet1!$D$1</c:f>
              <c:strCache>
                <c:ptCount val="1"/>
                <c:pt idx="0">
                  <c:v>2023</c:v>
                </c:pt>
              </c:strCache>
            </c:strRef>
          </c:tx>
          <c:spPr>
            <a:solidFill>
              <a:schemeClr val="accent1"/>
            </a:solidFill>
            <a:ln>
              <a:noFill/>
            </a:ln>
            <a:effectLst/>
          </c:spPr>
          <c:invertIfNegative val="0"/>
          <c:cat>
            <c:strRef>
              <c:f>Sheet1!$A$2:$A$6</c:f>
              <c:strCache>
                <c:ptCount val="5"/>
                <c:pt idx="0">
                  <c:v>Other</c:v>
                </c:pt>
                <c:pt idx="1">
                  <c:v>Governmental and quasi-governmental corporations</c:v>
                </c:pt>
                <c:pt idx="2">
                  <c:v>Private non-profit corporation</c:v>
                </c:pt>
                <c:pt idx="3">
                  <c:v>Private for-profit company</c:v>
                </c:pt>
                <c:pt idx="4">
                  <c:v>Publicly traded for-profit company</c:v>
                </c:pt>
              </c:strCache>
            </c:strRef>
          </c:cat>
          <c:val>
            <c:numRef>
              <c:f>Sheet1!$D$2:$D$6</c:f>
              <c:numCache>
                <c:formatCode>General</c:formatCode>
                <c:ptCount val="5"/>
                <c:pt idx="0">
                  <c:v>0.96</c:v>
                </c:pt>
                <c:pt idx="1">
                  <c:v>2.39</c:v>
                </c:pt>
                <c:pt idx="2">
                  <c:v>11.96</c:v>
                </c:pt>
                <c:pt idx="3">
                  <c:v>25.84</c:v>
                </c:pt>
                <c:pt idx="4">
                  <c:v>58.85</c:v>
                </c:pt>
              </c:numCache>
            </c:numRef>
          </c:val>
          <c:extLst>
            <c:ext xmlns:c16="http://schemas.microsoft.com/office/drawing/2014/chart" uri="{C3380CC4-5D6E-409C-BE32-E72D297353CC}">
              <c16:uniqueId val="{00000000-3669-C142-8B87-3465CD7CF9A7}"/>
            </c:ext>
          </c:extLst>
        </c:ser>
        <c:dLbls>
          <c:showLegendKey val="0"/>
          <c:showVal val="0"/>
          <c:showCatName val="0"/>
          <c:showSerName val="0"/>
          <c:showPercent val="0"/>
          <c:showBubbleSize val="0"/>
        </c:dLbls>
        <c:gapWidth val="45"/>
        <c:axId val="-745360160"/>
        <c:axId val="-745357840"/>
      </c:barChart>
      <c:catAx>
        <c:axId val="-74536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5357840"/>
        <c:crosses val="autoZero"/>
        <c:auto val="1"/>
        <c:lblAlgn val="ctr"/>
        <c:lblOffset val="100"/>
        <c:noMultiLvlLbl val="0"/>
      </c:catAx>
      <c:valAx>
        <c:axId val="-745357840"/>
        <c:scaling>
          <c:orientation val="minMax"/>
          <c:max val="60"/>
        </c:scaling>
        <c:delete val="0"/>
        <c:axPos val="b"/>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solidFill>
              <a:schemeClr val="bg1">
                <a:lumMod val="85000"/>
              </a:schemeClr>
            </a:solidFill>
            <a:prstDash val="soli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5360160"/>
        <c:crosses val="autoZero"/>
        <c:crossBetween val="between"/>
        <c:majorUnit val="10"/>
        <c:dispUnits>
          <c:builtInUnit val="hundreds"/>
        </c:dispUnits>
      </c:valAx>
      <c:spPr>
        <a:noFill/>
        <a:ln>
          <a:noFill/>
        </a:ln>
        <a:effectLst/>
      </c:spPr>
    </c:plotArea>
    <c:legend>
      <c:legendPos val="r"/>
      <c:layout>
        <c:manualLayout>
          <c:xMode val="edge"/>
          <c:yMode val="edge"/>
          <c:x val="0.92816528142315546"/>
          <c:y val="4.3758996830775262E-2"/>
          <c:w val="6.1418051910177893E-2"/>
          <c:h val="0.145553442088984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6575462983331"/>
          <c:y val="4.5616215183806132E-2"/>
          <c:w val="0.62736295253596097"/>
          <c:h val="0.8195844468194996"/>
        </c:manualLayout>
      </c:layout>
      <c:barChart>
        <c:barDir val="bar"/>
        <c:grouping val="clustered"/>
        <c:varyColors val="0"/>
        <c:ser>
          <c:idx val="0"/>
          <c:order val="0"/>
          <c:tx>
            <c:strRef>
              <c:f>Sheet1!$B$1</c:f>
              <c:strCache>
                <c:ptCount val="1"/>
                <c:pt idx="0">
                  <c:v>2019</c:v>
                </c:pt>
              </c:strCache>
            </c:strRef>
          </c:tx>
          <c:spPr>
            <a:solidFill>
              <a:schemeClr val="accent2"/>
            </a:solidFill>
            <a:ln>
              <a:noFill/>
            </a:ln>
            <a:effectLst/>
          </c:spPr>
          <c:invertIfNegative val="0"/>
          <c:cat>
            <c:strRef>
              <c:f>Sheet1!$A$2:$A$3</c:f>
              <c:strCache>
                <c:ptCount val="2"/>
                <c:pt idx="0">
                  <c:v>Domestic (headquarters country only)</c:v>
                </c:pt>
                <c:pt idx="1">
                  <c:v>Global</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0-36FD-4A62-8080-B1D5CC8558BC}"/>
            </c:ext>
          </c:extLst>
        </c:ser>
        <c:ser>
          <c:idx val="2"/>
          <c:order val="1"/>
          <c:tx>
            <c:strRef>
              <c:f>Sheet1!$D$1</c:f>
              <c:strCache>
                <c:ptCount val="1"/>
                <c:pt idx="0">
                  <c:v>2023</c:v>
                </c:pt>
              </c:strCache>
            </c:strRef>
          </c:tx>
          <c:spPr>
            <a:solidFill>
              <a:schemeClr val="accent1"/>
            </a:solidFill>
            <a:ln>
              <a:noFill/>
            </a:ln>
            <a:effectLst/>
          </c:spPr>
          <c:invertIfNegative val="0"/>
          <c:cat>
            <c:strRef>
              <c:f>Sheet1!$A$2:$A$3</c:f>
              <c:strCache>
                <c:ptCount val="2"/>
                <c:pt idx="0">
                  <c:v>Domestic (headquarters country only)</c:v>
                </c:pt>
                <c:pt idx="1">
                  <c:v>Global</c:v>
                </c:pt>
              </c:strCache>
            </c:strRef>
          </c:cat>
          <c:val>
            <c:numRef>
              <c:f>Sheet1!$D$2:$D$3</c:f>
              <c:numCache>
                <c:formatCode>0%</c:formatCode>
                <c:ptCount val="2"/>
                <c:pt idx="0">
                  <c:v>0.42</c:v>
                </c:pt>
                <c:pt idx="1">
                  <c:v>0.57999999999999996</c:v>
                </c:pt>
              </c:numCache>
            </c:numRef>
          </c:val>
          <c:extLst>
            <c:ext xmlns:c16="http://schemas.microsoft.com/office/drawing/2014/chart" uri="{C3380CC4-5D6E-409C-BE32-E72D297353CC}">
              <c16:uniqueId val="{00000000-B755-44C8-9AA2-054023C8455D}"/>
            </c:ext>
          </c:extLst>
        </c:ser>
        <c:dLbls>
          <c:showLegendKey val="0"/>
          <c:showVal val="0"/>
          <c:showCatName val="0"/>
          <c:showSerName val="0"/>
          <c:showPercent val="0"/>
          <c:showBubbleSize val="0"/>
        </c:dLbls>
        <c:gapWidth val="90"/>
        <c:axId val="-738281216"/>
        <c:axId val="-738278464"/>
      </c:barChart>
      <c:catAx>
        <c:axId val="-73828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8278464"/>
        <c:crosses val="autoZero"/>
        <c:auto val="1"/>
        <c:lblAlgn val="ctr"/>
        <c:lblOffset val="100"/>
        <c:noMultiLvlLbl val="0"/>
      </c:catAx>
      <c:valAx>
        <c:axId val="-738278464"/>
        <c:scaling>
          <c:orientation val="minMax"/>
        </c:scaling>
        <c:delete val="0"/>
        <c:axPos val="b"/>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8281216"/>
        <c:crosses val="autoZero"/>
        <c:crossBetween val="between"/>
      </c:valAx>
      <c:spPr>
        <a:noFill/>
        <a:ln>
          <a:noFill/>
        </a:ln>
        <a:effectLst/>
      </c:spPr>
    </c:plotArea>
    <c:legend>
      <c:legendPos val="b"/>
      <c:layout>
        <c:manualLayout>
          <c:xMode val="edge"/>
          <c:yMode val="edge"/>
          <c:x val="0.931711608674614"/>
          <c:y val="3.4103399311297654E-2"/>
          <c:w val="4.6467954075572956E-2"/>
          <c:h val="0.187174230124452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47426363371252"/>
          <c:y val="1.7506520560208655E-2"/>
          <c:w val="0.62693706255468062"/>
          <c:h val="0.8809261199892594"/>
        </c:manualLayout>
      </c:layout>
      <c:barChart>
        <c:barDir val="bar"/>
        <c:grouping val="clustered"/>
        <c:varyColors val="0"/>
        <c:ser>
          <c:idx val="0"/>
          <c:order val="0"/>
          <c:tx>
            <c:strRef>
              <c:f>Sheet1!$B$1</c:f>
              <c:strCache>
                <c:ptCount val="1"/>
                <c:pt idx="0">
                  <c:v>2019</c:v>
                </c:pt>
              </c:strCache>
            </c:strRef>
          </c:tx>
          <c:spPr>
            <a:solidFill>
              <a:schemeClr val="accent2"/>
            </a:solidFill>
            <a:ln>
              <a:noFill/>
            </a:ln>
            <a:effectLst/>
          </c:spPr>
          <c:invertIfNegative val="0"/>
          <c:cat>
            <c:strRef>
              <c:f>Sheet1!$A$2:$A$9</c:f>
              <c:strCache>
                <c:ptCount val="8"/>
                <c:pt idx="0">
                  <c:v>Fewer than 1,000</c:v>
                </c:pt>
                <c:pt idx="1">
                  <c:v>1,000 to 2,499</c:v>
                </c:pt>
                <c:pt idx="2">
                  <c:v>2,500 to 4,999</c:v>
                </c:pt>
                <c:pt idx="3">
                  <c:v>5,000 to 9,999</c:v>
                </c:pt>
                <c:pt idx="4">
                  <c:v>10,000 to 24,999</c:v>
                </c:pt>
                <c:pt idx="5">
                  <c:v>25,000 to 49,999</c:v>
                </c:pt>
                <c:pt idx="6">
                  <c:v>50,000 to 99,999</c:v>
                </c:pt>
                <c:pt idx="7">
                  <c:v>100,000 or more</c:v>
                </c:pt>
              </c:strCache>
            </c:strRef>
          </c:cat>
          <c:val>
            <c:numRef>
              <c:f>Sheet1!$B$2:$B$9</c:f>
              <c:numCache>
                <c:formatCode>General</c:formatCode>
                <c:ptCount val="8"/>
                <c:pt idx="0">
                  <c:v>19</c:v>
                </c:pt>
                <c:pt idx="1">
                  <c:v>15</c:v>
                </c:pt>
                <c:pt idx="2">
                  <c:v>15</c:v>
                </c:pt>
                <c:pt idx="3">
                  <c:v>14</c:v>
                </c:pt>
                <c:pt idx="4">
                  <c:v>18</c:v>
                </c:pt>
                <c:pt idx="5">
                  <c:v>10</c:v>
                </c:pt>
                <c:pt idx="6">
                  <c:v>7</c:v>
                </c:pt>
                <c:pt idx="7">
                  <c:v>2</c:v>
                </c:pt>
              </c:numCache>
            </c:numRef>
          </c:val>
          <c:extLst>
            <c:ext xmlns:c16="http://schemas.microsoft.com/office/drawing/2014/chart" uri="{C3380CC4-5D6E-409C-BE32-E72D297353CC}">
              <c16:uniqueId val="{00000000-36FD-4A62-8080-B1D5CC8558BC}"/>
            </c:ext>
          </c:extLst>
        </c:ser>
        <c:ser>
          <c:idx val="2"/>
          <c:order val="1"/>
          <c:tx>
            <c:strRef>
              <c:f>Sheet1!$D$1</c:f>
              <c:strCache>
                <c:ptCount val="1"/>
                <c:pt idx="0">
                  <c:v>2023</c:v>
                </c:pt>
              </c:strCache>
            </c:strRef>
          </c:tx>
          <c:spPr>
            <a:solidFill>
              <a:schemeClr val="accent1"/>
            </a:solidFill>
            <a:ln>
              <a:noFill/>
            </a:ln>
            <a:effectLst/>
          </c:spPr>
          <c:invertIfNegative val="0"/>
          <c:cat>
            <c:strRef>
              <c:f>Sheet1!$A$2:$A$9</c:f>
              <c:strCache>
                <c:ptCount val="8"/>
                <c:pt idx="0">
                  <c:v>Fewer than 1,000</c:v>
                </c:pt>
                <c:pt idx="1">
                  <c:v>1,000 to 2,499</c:v>
                </c:pt>
                <c:pt idx="2">
                  <c:v>2,500 to 4,999</c:v>
                </c:pt>
                <c:pt idx="3">
                  <c:v>5,000 to 9,999</c:v>
                </c:pt>
                <c:pt idx="4">
                  <c:v>10,000 to 24,999</c:v>
                </c:pt>
                <c:pt idx="5">
                  <c:v>25,000 to 49,999</c:v>
                </c:pt>
                <c:pt idx="6">
                  <c:v>50,000 to 99,999</c:v>
                </c:pt>
                <c:pt idx="7">
                  <c:v>100,000 or more</c:v>
                </c:pt>
              </c:strCache>
            </c:strRef>
          </c:cat>
          <c:val>
            <c:numRef>
              <c:f>Sheet1!$D$2:$D$9</c:f>
              <c:numCache>
                <c:formatCode>General</c:formatCode>
                <c:ptCount val="8"/>
                <c:pt idx="0">
                  <c:v>15</c:v>
                </c:pt>
                <c:pt idx="1">
                  <c:v>17</c:v>
                </c:pt>
                <c:pt idx="2">
                  <c:v>10</c:v>
                </c:pt>
                <c:pt idx="3">
                  <c:v>13</c:v>
                </c:pt>
                <c:pt idx="4">
                  <c:v>20</c:v>
                </c:pt>
                <c:pt idx="5">
                  <c:v>11</c:v>
                </c:pt>
                <c:pt idx="6">
                  <c:v>8</c:v>
                </c:pt>
                <c:pt idx="7">
                  <c:v>6</c:v>
                </c:pt>
              </c:numCache>
            </c:numRef>
          </c:val>
          <c:extLst>
            <c:ext xmlns:c16="http://schemas.microsoft.com/office/drawing/2014/chart" uri="{C3380CC4-5D6E-409C-BE32-E72D297353CC}">
              <c16:uniqueId val="{00000000-8B0C-2349-8377-FCCBA8AEFDC1}"/>
            </c:ext>
          </c:extLst>
        </c:ser>
        <c:dLbls>
          <c:showLegendKey val="0"/>
          <c:showVal val="0"/>
          <c:showCatName val="0"/>
          <c:showSerName val="0"/>
          <c:showPercent val="0"/>
          <c:showBubbleSize val="0"/>
        </c:dLbls>
        <c:gapWidth val="57"/>
        <c:axId val="-745317248"/>
        <c:axId val="-745314928"/>
      </c:barChart>
      <c:catAx>
        <c:axId val="-74531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5314928"/>
        <c:crosses val="autoZero"/>
        <c:auto val="1"/>
        <c:lblAlgn val="ctr"/>
        <c:lblOffset val="100"/>
        <c:noMultiLvlLbl val="0"/>
      </c:catAx>
      <c:valAx>
        <c:axId val="-745314928"/>
        <c:scaling>
          <c:orientation val="minMax"/>
        </c:scaling>
        <c:delete val="0"/>
        <c:axPos val="b"/>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5317248"/>
        <c:crosses val="autoZero"/>
        <c:crossBetween val="between"/>
        <c:dispUnits>
          <c:builtInUnit val="hundreds"/>
        </c:dispUnits>
      </c:valAx>
      <c:spPr>
        <a:noFill/>
        <a:ln>
          <a:noFill/>
        </a:ln>
        <a:effectLst/>
      </c:spPr>
    </c:plotArea>
    <c:legend>
      <c:legendPos val="b"/>
      <c:layout>
        <c:manualLayout>
          <c:xMode val="edge"/>
          <c:yMode val="edge"/>
          <c:x val="0.93767926144648606"/>
          <c:y val="1.1746848944178375E-2"/>
          <c:w val="6.1163331146106725E-2"/>
          <c:h val="0.143228175665937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B9167-3C12-455C-9468-0DFE158DEF87}" type="datetimeFigureOut">
              <a:rPr lang="en-US" smtClean="0"/>
              <a:t>10/26/23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D92F5-69F8-428D-9A07-004D8522A71B}" type="slidenum">
              <a:rPr lang="en-US" smtClean="0"/>
              <a:t>‹#›</a:t>
            </a:fld>
            <a:endParaRPr lang="en-US"/>
          </a:p>
        </p:txBody>
      </p:sp>
    </p:spTree>
    <p:extLst>
      <p:ext uri="{BB962C8B-B14F-4D97-AF65-F5344CB8AC3E}">
        <p14:creationId xmlns:p14="http://schemas.microsoft.com/office/powerpoint/2010/main" val="50898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One-fifth of the companies in this study are based in the financials industry,</a:t>
            </a:r>
            <a:r>
              <a:rPr lang="en-US" baseline="0" dirty="0"/>
              <a:t> which was also the most represented industry in the prior study.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CBD-8641-493C-A849-12BFA6C5C0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47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CBD-8641-493C-A849-12BFA6C5C0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95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71F78A-1898-9F4F-9A08-EDF01BC9DF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668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71F78A-1898-9F4F-9A08-EDF01BC9DF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47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60% of companies in the current study operate</a:t>
            </a:r>
            <a:r>
              <a:rPr lang="en-US" baseline="0" dirty="0"/>
              <a:t> globally, compared to 53% in the 2019 study.</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71F78A-1898-9F4F-9A08-EDF01BC9DF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48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71F78A-1898-9F4F-9A08-EDF01BC9DF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13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71F78A-1898-9F4F-9A08-EDF01BC9DFE3}" type="slidenum">
              <a:rPr lang="en-US" smtClean="0"/>
              <a:pPr>
                <a:defRPr/>
              </a:pPr>
              <a:t>9</a:t>
            </a:fld>
            <a:endParaRPr lang="en-US"/>
          </a:p>
        </p:txBody>
      </p:sp>
    </p:spTree>
    <p:extLst>
      <p:ext uri="{BB962C8B-B14F-4D97-AF65-F5344CB8AC3E}">
        <p14:creationId xmlns:p14="http://schemas.microsoft.com/office/powerpoint/2010/main" val="379221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422400"/>
            <a:ext cx="10972800" cy="4337051"/>
          </a:xfrm>
        </p:spPr>
        <p:txBody>
          <a:bodyPr/>
          <a:lstStyle>
            <a:lvl1pPr>
              <a:defRPr>
                <a:solidFill>
                  <a:schemeClr val="tx1"/>
                </a:solidFill>
              </a:defRPr>
            </a:lvl1pPr>
            <a:lvl2pPr marL="487668">
              <a:defRPr>
                <a:solidFill>
                  <a:schemeClr val="tx1"/>
                </a:solidFill>
              </a:defRPr>
            </a:lvl2pPr>
            <a:lvl3pPr marL="707118" indent="-219451">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5"/>
          <p:cNvSpPr>
            <a:spLocks noGrp="1"/>
          </p:cNvSpPr>
          <p:nvPr>
            <p:ph type="sldNum" sz="quarter" idx="10"/>
          </p:nvPr>
        </p:nvSpPr>
        <p:spPr>
          <a:xfrm>
            <a:off x="11230517" y="6299768"/>
            <a:ext cx="351883" cy="388899"/>
          </a:xfrm>
        </p:spPr>
        <p:txBody>
          <a:bodyPr/>
          <a:lstStyle>
            <a:lvl1pPr>
              <a:defRPr/>
            </a:lvl1pPr>
          </a:lstStyle>
          <a:p>
            <a:pPr>
              <a:defRPr/>
            </a:pPr>
            <a:fld id="{FB010C24-E88D-C741-A9DD-BB4B042A0AD1}" type="slidenum">
              <a:rPr lang="en-US"/>
              <a:pPr>
                <a:defRPr/>
              </a:pPr>
              <a:t>‹#›</a:t>
            </a:fld>
            <a:endParaRPr lang="en-US" dirty="0"/>
          </a:p>
        </p:txBody>
      </p:sp>
    </p:spTree>
    <p:extLst>
      <p:ext uri="{BB962C8B-B14F-4D97-AF65-F5344CB8AC3E}">
        <p14:creationId xmlns:p14="http://schemas.microsoft.com/office/powerpoint/2010/main" val="220031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6200"/>
            <a:ext cx="11582400" cy="1037896"/>
          </a:xfrm>
        </p:spPr>
        <p:txBody>
          <a:bodyPr/>
          <a:lstStyle/>
          <a:p>
            <a:r>
              <a:rPr lang="en-US" dirty="0"/>
              <a:t>Click to edit Master title style</a:t>
            </a:r>
          </a:p>
        </p:txBody>
      </p:sp>
      <p:sp>
        <p:nvSpPr>
          <p:cNvPr id="3" name="Content Placeholder 2"/>
          <p:cNvSpPr>
            <a:spLocks noGrp="1"/>
          </p:cNvSpPr>
          <p:nvPr>
            <p:ph sz="half" idx="1"/>
          </p:nvPr>
        </p:nvSpPr>
        <p:spPr>
          <a:xfrm>
            <a:off x="609600" y="1430868"/>
            <a:ext cx="5384800" cy="3476625"/>
          </a:xfrm>
        </p:spPr>
        <p:txBody>
          <a:bodyPr/>
          <a:lstStyle>
            <a:lvl1pPr>
              <a:defRPr sz="2667"/>
            </a:lvl1pPr>
            <a:lvl2pPr>
              <a:defRPr sz="2133"/>
            </a:lvl2pPr>
            <a:lvl3pPr>
              <a:defRPr sz="18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30868"/>
            <a:ext cx="5384800" cy="3476625"/>
          </a:xfrm>
        </p:spPr>
        <p:txBody>
          <a:bodyPr/>
          <a:lstStyle>
            <a:lvl1pPr>
              <a:defRPr sz="2667"/>
            </a:lvl1pPr>
            <a:lvl2pPr>
              <a:defRPr sz="2133"/>
            </a:lvl2pPr>
            <a:lvl3pPr>
              <a:defRPr sz="18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lvl1pPr>
              <a:defRPr/>
            </a:lvl1pPr>
          </a:lstStyle>
          <a:p>
            <a:pPr>
              <a:defRPr/>
            </a:pPr>
            <a:fld id="{518353D2-B8B2-2A4C-B811-5543CAF420F0}" type="slidenum">
              <a:rPr lang="en-US"/>
              <a:pPr>
                <a:defRPr/>
              </a:pPr>
              <a:t>‹#›</a:t>
            </a:fld>
            <a:endParaRPr lang="en-US"/>
          </a:p>
        </p:txBody>
      </p:sp>
    </p:spTree>
    <p:extLst>
      <p:ext uri="{BB962C8B-B14F-4D97-AF65-F5344CB8AC3E}">
        <p14:creationId xmlns:p14="http://schemas.microsoft.com/office/powerpoint/2010/main" val="66013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52D134A-CDD4-0644-94EE-F7236374EB54}" type="slidenum">
              <a:rPr lang="en-US"/>
              <a:pPr>
                <a:defRPr/>
              </a:pPr>
              <a:t>‹#›</a:t>
            </a:fld>
            <a:endParaRPr lang="en-US" dirty="0"/>
          </a:p>
        </p:txBody>
      </p:sp>
    </p:spTree>
    <p:extLst>
      <p:ext uri="{BB962C8B-B14F-4D97-AF65-F5344CB8AC3E}">
        <p14:creationId xmlns:p14="http://schemas.microsoft.com/office/powerpoint/2010/main" val="205082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7D5AD54-608D-0244-942A-B36E58B5619B}" type="slidenum">
              <a:rPr lang="en-US"/>
              <a:pPr>
                <a:defRPr/>
              </a:pPr>
              <a:t>‹#›</a:t>
            </a:fld>
            <a:endParaRPr lang="en-US" dirty="0"/>
          </a:p>
        </p:txBody>
      </p:sp>
    </p:spTree>
    <p:extLst>
      <p:ext uri="{BB962C8B-B14F-4D97-AF65-F5344CB8AC3E}">
        <p14:creationId xmlns:p14="http://schemas.microsoft.com/office/powerpoint/2010/main" val="306166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7747000" y="287867"/>
            <a:ext cx="0" cy="5308600"/>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170333" y="283634"/>
            <a:ext cx="3412067" cy="368300"/>
          </a:xfrm>
        </p:spPr>
        <p:txBody>
          <a:bodyPr anchor="t">
            <a:normAutofit/>
          </a:bodyPr>
          <a:lstStyle>
            <a:lvl1pPr algn="l">
              <a:defRPr sz="1867" b="1"/>
            </a:lvl1pPr>
          </a:lstStyle>
          <a:p>
            <a:r>
              <a:rPr lang="en-US" dirty="0"/>
              <a:t>Click to edit Master title style</a:t>
            </a:r>
          </a:p>
        </p:txBody>
      </p:sp>
      <p:sp>
        <p:nvSpPr>
          <p:cNvPr id="3" name="Content Placeholder 2"/>
          <p:cNvSpPr>
            <a:spLocks noGrp="1"/>
          </p:cNvSpPr>
          <p:nvPr>
            <p:ph idx="1"/>
          </p:nvPr>
        </p:nvSpPr>
        <p:spPr>
          <a:xfrm>
            <a:off x="609600" y="1337733"/>
            <a:ext cx="6815667" cy="4258733"/>
          </a:xfrm>
        </p:spPr>
        <p:txBody>
          <a:bodyPr/>
          <a:lstStyle>
            <a:lvl1pPr>
              <a:defRPr sz="3200"/>
            </a:lvl1pPr>
            <a:lvl2pPr>
              <a:defRPr sz="2667"/>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8170333" y="889001"/>
            <a:ext cx="3412067" cy="470746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7DCCFC95-AC13-644F-B92C-91755EB028CF}" type="slidenum">
              <a:rPr lang="en-US"/>
              <a:pPr>
                <a:defRPr/>
              </a:pPr>
              <a:t>‹#›</a:t>
            </a:fld>
            <a:endParaRPr lang="en-US"/>
          </a:p>
        </p:txBody>
      </p:sp>
      <p:sp>
        <p:nvSpPr>
          <p:cNvPr id="7" name="Title 1"/>
          <p:cNvSpPr txBox="1">
            <a:spLocks/>
          </p:cNvSpPr>
          <p:nvPr userDrawn="1"/>
        </p:nvSpPr>
        <p:spPr bwMode="auto">
          <a:xfrm>
            <a:off x="601133" y="82185"/>
            <a:ext cx="6985000" cy="103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3200" kern="1200">
                <a:solidFill>
                  <a:schemeClr val="tx1"/>
                </a:solidFill>
                <a:latin typeface="Arial"/>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a:lstStyle>
          <a:p>
            <a:r>
              <a:rPr lang="en-US" sz="4267"/>
              <a:t>Click to edit Master title style</a:t>
            </a:r>
            <a:endParaRPr lang="en-US" sz="4267" dirty="0"/>
          </a:p>
        </p:txBody>
      </p:sp>
    </p:spTree>
    <p:extLst>
      <p:ext uri="{BB962C8B-B14F-4D97-AF65-F5344CB8AC3E}">
        <p14:creationId xmlns:p14="http://schemas.microsoft.com/office/powerpoint/2010/main" val="362988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4995335"/>
            <a:ext cx="7315200" cy="702732"/>
          </a:xfrm>
        </p:spPr>
        <p:txBody>
          <a:bodyPr>
            <a:normAutofit/>
          </a:bodyPr>
          <a:lstStyle>
            <a:lvl1pPr marL="0" indent="0">
              <a:buNone/>
              <a:defRPr sz="1333">
                <a:solidFill>
                  <a:srgbClr val="5E7C8A"/>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B097A77-0685-E34C-9940-BFE2795F54BB}" type="slidenum">
              <a:rPr lang="en-US"/>
              <a:pPr>
                <a:defRPr/>
              </a:pPr>
              <a:t>‹#›</a:t>
            </a:fld>
            <a:endParaRPr lang="en-US" dirty="0"/>
          </a:p>
        </p:txBody>
      </p:sp>
    </p:spTree>
    <p:extLst>
      <p:ext uri="{BB962C8B-B14F-4D97-AF65-F5344CB8AC3E}">
        <p14:creationId xmlns:p14="http://schemas.microsoft.com/office/powerpoint/2010/main" val="230457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hart Placeholder 2"/>
          <p:cNvSpPr>
            <a:spLocks noGrp="1"/>
          </p:cNvSpPr>
          <p:nvPr>
            <p:ph type="chart"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4A19A9-C817-6249-A0A2-E6459FDCC5C5}" type="slidenum">
              <a:rPr lang="en-US" smtClean="0"/>
              <a:pPr>
                <a:defRPr/>
              </a:pPr>
              <a:t>‹#›</a:t>
            </a:fld>
            <a:endParaRPr lang="en-US" dirty="0"/>
          </a:p>
        </p:txBody>
      </p:sp>
    </p:spTree>
    <p:extLst>
      <p:ext uri="{BB962C8B-B14F-4D97-AF65-F5344CB8AC3E}">
        <p14:creationId xmlns:p14="http://schemas.microsoft.com/office/powerpoint/2010/main" val="326597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8311CB-AF44-BE46-9BF3-D10C319621C4}"/>
              </a:ext>
            </a:extLst>
          </p:cNvPr>
          <p:cNvGraphicFramePr>
            <a:graphicFrameLocks noChangeAspect="1"/>
          </p:cNvGraphicFramePr>
          <p:nvPr userDrawn="1">
            <p:custDataLst>
              <p:tags r:id="rId9"/>
            </p:custDataLst>
            <p:extLst>
              <p:ext uri="{D42A27DB-BD31-4B8C-83A1-F6EECF244321}">
                <p14:modId xmlns:p14="http://schemas.microsoft.com/office/powerpoint/2010/main" val="3627812193"/>
              </p:ext>
            </p:extLst>
          </p:nvPr>
        </p:nvGraphicFramePr>
        <p:xfrm>
          <a:off x="2118" y="2118"/>
          <a:ext cx="1636" cy="2117"/>
        </p:xfrm>
        <a:graphic>
          <a:graphicData uri="http://schemas.openxmlformats.org/presentationml/2006/ole">
            <mc:AlternateContent xmlns:mc="http://schemas.openxmlformats.org/markup-compatibility/2006">
              <mc:Choice xmlns:v="urn:schemas-microsoft-com:vml" Requires="v">
                <p:oleObj name="think-cell Slide" r:id="rId10" imgW="7772400" imgH="10058400" progId="TCLayout.ActiveDocument.1">
                  <p:embed/>
                </p:oleObj>
              </mc:Choice>
              <mc:Fallback>
                <p:oleObj name="think-cell Slide" r:id="rId10" imgW="7772400" imgH="10058400" progId="TCLayout.ActiveDocument.1">
                  <p:embed/>
                  <p:pic>
                    <p:nvPicPr>
                      <p:cNvPr id="4" name="Object 3" hidden="1">
                        <a:extLst>
                          <a:ext uri="{FF2B5EF4-FFF2-40B4-BE49-F238E27FC236}">
                            <a16:creationId xmlns:a16="http://schemas.microsoft.com/office/drawing/2014/main" id="{848311CB-AF44-BE46-9BF3-D10C319621C4}"/>
                          </a:ext>
                        </a:extLst>
                      </p:cNvPr>
                      <p:cNvPicPr/>
                      <p:nvPr/>
                    </p:nvPicPr>
                    <p:blipFill>
                      <a:blip r:embed="rId11"/>
                      <a:stretch>
                        <a:fillRect/>
                      </a:stretch>
                    </p:blipFill>
                    <p:spPr>
                      <a:xfrm>
                        <a:off x="2118" y="2118"/>
                        <a:ext cx="1636" cy="2117"/>
                      </a:xfrm>
                      <a:prstGeom prst="rect">
                        <a:avLst/>
                      </a:prstGeom>
                    </p:spPr>
                  </p:pic>
                </p:oleObj>
              </mc:Fallback>
            </mc:AlternateContent>
          </a:graphicData>
        </a:graphic>
      </p:graphicFrame>
      <p:sp>
        <p:nvSpPr>
          <p:cNvPr id="1026" name="Title Placeholder 1"/>
          <p:cNvSpPr>
            <a:spLocks noGrp="1"/>
          </p:cNvSpPr>
          <p:nvPr>
            <p:ph type="title"/>
          </p:nvPr>
        </p:nvSpPr>
        <p:spPr bwMode="auto">
          <a:xfrm>
            <a:off x="601133" y="169334"/>
            <a:ext cx="11582400" cy="8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507067"/>
            <a:ext cx="10972800" cy="427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737600" y="6299768"/>
            <a:ext cx="2844800" cy="366184"/>
          </a:xfrm>
          <a:prstGeom prst="rect">
            <a:avLst/>
          </a:prstGeom>
        </p:spPr>
        <p:txBody>
          <a:bodyPr vert="horz" lIns="0" tIns="0" rIns="0" bIns="0" rtlCol="0" anchor="ctr"/>
          <a:lstStyle>
            <a:lvl1pPr algn="r" fontAlgn="auto">
              <a:spcBef>
                <a:spcPts val="0"/>
              </a:spcBef>
              <a:spcAft>
                <a:spcPts val="0"/>
              </a:spcAft>
              <a:defRPr sz="1200">
                <a:solidFill>
                  <a:srgbClr val="C6BBAE"/>
                </a:solidFill>
                <a:latin typeface="Arial"/>
                <a:ea typeface="+mn-ea"/>
                <a:cs typeface="+mn-cs"/>
              </a:defRPr>
            </a:lvl1pPr>
          </a:lstStyle>
          <a:p>
            <a:pPr>
              <a:defRPr/>
            </a:pPr>
            <a:fld id="{184A19A9-C817-6249-A0A2-E6459FDCC5C5}" type="slidenum">
              <a:rPr lang="en-US"/>
              <a:pPr>
                <a:defRPr/>
              </a:pPr>
              <a:t>‹#›</a:t>
            </a:fld>
            <a:endParaRPr lang="en-US" dirty="0"/>
          </a:p>
        </p:txBody>
      </p:sp>
      <p:sp>
        <p:nvSpPr>
          <p:cNvPr id="9" name="Slide Number Placeholder 5"/>
          <p:cNvSpPr txBox="1">
            <a:spLocks/>
          </p:cNvSpPr>
          <p:nvPr/>
        </p:nvSpPr>
        <p:spPr>
          <a:xfrm>
            <a:off x="5054600" y="6299768"/>
            <a:ext cx="2785533" cy="366184"/>
          </a:xfrm>
          <a:prstGeom prst="rect">
            <a:avLst/>
          </a:prstGeom>
        </p:spPr>
        <p:txBody>
          <a:bodyPr lIns="0" tIns="0" rIns="0" bIns="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200" dirty="0">
                <a:solidFill>
                  <a:srgbClr val="C6BBAE"/>
                </a:solidFill>
                <a:latin typeface="Arial"/>
              </a:rPr>
              <a:t>© 2023 Center for Corporate Citizenship </a:t>
            </a:r>
          </a:p>
        </p:txBody>
      </p:sp>
      <p:pic>
        <p:nvPicPr>
          <p:cNvPr id="3" name="Picture 2">
            <a:extLst>
              <a:ext uri="{FF2B5EF4-FFF2-40B4-BE49-F238E27FC236}">
                <a16:creationId xmlns:a16="http://schemas.microsoft.com/office/drawing/2014/main" id="{E9F34B6E-4EC5-D548-AA9A-266CC9CB0517}"/>
              </a:ext>
            </a:extLst>
          </p:cNvPr>
          <p:cNvPicPr>
            <a:picLocks noChangeAspect="1"/>
          </p:cNvPicPr>
          <p:nvPr userDrawn="1"/>
        </p:nvPicPr>
        <p:blipFill>
          <a:blip r:embed="rId12"/>
          <a:stretch>
            <a:fillRect/>
          </a:stretch>
        </p:blipFill>
        <p:spPr>
          <a:xfrm>
            <a:off x="601134" y="5951038"/>
            <a:ext cx="3779593" cy="828383"/>
          </a:xfrm>
          <a:prstGeom prst="rect">
            <a:avLst/>
          </a:prstGeom>
        </p:spPr>
      </p:pic>
    </p:spTree>
    <p:extLst>
      <p:ext uri="{BB962C8B-B14F-4D97-AF65-F5344CB8AC3E}">
        <p14:creationId xmlns:p14="http://schemas.microsoft.com/office/powerpoint/2010/main" val="3216309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609585" rtl="0" eaLnBrk="0" fontAlgn="base" hangingPunct="0">
        <a:spcBef>
          <a:spcPct val="0"/>
        </a:spcBef>
        <a:spcAft>
          <a:spcPct val="0"/>
        </a:spcAft>
        <a:defRPr sz="3733" kern="1200">
          <a:solidFill>
            <a:schemeClr val="tx1"/>
          </a:solidFill>
          <a:latin typeface="Arial"/>
          <a:ea typeface="ＭＳ Ｐゴシック" charset="0"/>
          <a:cs typeface="ＭＳ Ｐゴシック" charset="0"/>
        </a:defRPr>
      </a:lvl1pPr>
      <a:lvl2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2pPr>
      <a:lvl3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3pPr>
      <a:lvl4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4pPr>
      <a:lvl5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5pPr>
      <a:lvl6pPr marL="609585"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6pPr>
      <a:lvl7pPr marL="1219170"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7pPr>
      <a:lvl8pPr marL="1828754"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8pPr>
      <a:lvl9pPr marL="2438339"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9pPr>
    </p:titleStyle>
    <p:bodyStyle>
      <a:lvl1pPr marL="218012" indent="-218012" algn="l" defTabSz="609585" rtl="0" eaLnBrk="0" fontAlgn="base" hangingPunct="0">
        <a:spcBef>
          <a:spcPts val="667"/>
        </a:spcBef>
        <a:spcAft>
          <a:spcPct val="0"/>
        </a:spcAft>
        <a:buClr>
          <a:srgbClr val="C6BBAE"/>
        </a:buClr>
        <a:buSzPct val="80000"/>
        <a:buFont typeface="Arial" charset="0"/>
        <a:buChar char="•"/>
        <a:defRPr sz="2667" kern="1200">
          <a:solidFill>
            <a:schemeClr val="tx1"/>
          </a:solidFill>
          <a:latin typeface="Arial"/>
          <a:ea typeface="ＭＳ Ｐゴシック" charset="0"/>
          <a:cs typeface="ＭＳ Ｐゴシック" charset="0"/>
        </a:defRPr>
      </a:lvl1pPr>
      <a:lvl2pPr marL="461422" indent="-253994" algn="l" defTabSz="609585" rtl="0" eaLnBrk="0" fontAlgn="base" hangingPunct="0">
        <a:spcBef>
          <a:spcPts val="800"/>
        </a:spcBef>
        <a:spcAft>
          <a:spcPct val="0"/>
        </a:spcAft>
        <a:buClr>
          <a:srgbClr val="C6BBAE"/>
        </a:buClr>
        <a:buSzPct val="80000"/>
        <a:buFont typeface="Arial" charset="0"/>
        <a:buChar char="•"/>
        <a:defRPr sz="2667" kern="1200">
          <a:solidFill>
            <a:schemeClr val="tx1"/>
          </a:solidFill>
          <a:latin typeface="Arial"/>
          <a:ea typeface="ＭＳ Ｐゴシック" charset="0"/>
          <a:cs typeface="+mn-cs"/>
        </a:defRPr>
      </a:lvl2pPr>
      <a:lvl3pPr marL="706949" indent="-218012" algn="l" defTabSz="609585" rtl="0" eaLnBrk="0" fontAlgn="base" hangingPunct="0">
        <a:spcBef>
          <a:spcPts val="800"/>
        </a:spcBef>
        <a:spcAft>
          <a:spcPct val="0"/>
        </a:spcAft>
        <a:buClr>
          <a:srgbClr val="C6BBAE"/>
        </a:buClr>
        <a:buSzPct val="55000"/>
        <a:buFont typeface="Courier New" charset="0"/>
        <a:buChar char="o"/>
        <a:defRPr sz="2133" kern="1200">
          <a:solidFill>
            <a:schemeClr val="tx1"/>
          </a:solidFill>
          <a:latin typeface="Arial"/>
          <a:ea typeface="ＭＳ Ｐゴシック" charset="0"/>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tx1"/>
          </a:solidFill>
          <a:latin typeface="Arial"/>
          <a:ea typeface="ＭＳ Ｐゴシック" charset="0"/>
          <a:cs typeface="+mn-cs"/>
        </a:defRPr>
      </a:lvl4pPr>
      <a:lvl5pPr marL="2743131" indent="-304792" algn="l" defTabSz="609585" rtl="0" eaLnBrk="0" fontAlgn="base" hangingPunct="0">
        <a:spcBef>
          <a:spcPct val="20000"/>
        </a:spcBef>
        <a:spcAft>
          <a:spcPct val="0"/>
        </a:spcAft>
        <a:buFont typeface="Arial" charset="0"/>
        <a:buChar char="»"/>
        <a:defRPr sz="2667" kern="1200">
          <a:solidFill>
            <a:schemeClr val="tx1"/>
          </a:solidFill>
          <a:latin typeface="Arial"/>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384" userDrawn="1">
          <p15:clr>
            <a:srgbClr val="F26B43"/>
          </p15:clr>
        </p15:guide>
        <p15:guide id="3" pos="7296" userDrawn="1">
          <p15:clr>
            <a:srgbClr val="F26B43"/>
          </p15:clr>
        </p15:guide>
        <p15:guide id="4" orient="horz" pos="4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4D2293-2749-2A6E-07EC-63F11C1C2A20}"/>
              </a:ext>
            </a:extLst>
          </p:cNvPr>
          <p:cNvSpPr>
            <a:spLocks noGrp="1"/>
          </p:cNvSpPr>
          <p:nvPr>
            <p:ph type="sldNum" sz="quarter" idx="10"/>
          </p:nvPr>
        </p:nvSpPr>
        <p:spPr/>
        <p:txBody>
          <a:bodyPr/>
          <a:lstStyle/>
          <a:p>
            <a:pPr>
              <a:defRPr/>
            </a:pPr>
            <a:fld id="{B7D5AD54-608D-0244-942A-B36E58B5619B}" type="slidenum">
              <a:rPr lang="en-US" smtClean="0"/>
              <a:pPr>
                <a:defRPr/>
              </a:pPr>
              <a:t>1</a:t>
            </a:fld>
            <a:endParaRPr lang="en-US" dirty="0"/>
          </a:p>
        </p:txBody>
      </p:sp>
      <p:pic>
        <p:nvPicPr>
          <p:cNvPr id="4" name="Picture 3">
            <a:extLst>
              <a:ext uri="{FF2B5EF4-FFF2-40B4-BE49-F238E27FC236}">
                <a16:creationId xmlns:a16="http://schemas.microsoft.com/office/drawing/2014/main" id="{4068B8DA-87DF-4294-B1D6-14DF9131C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654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4B67-70C5-E43D-1B77-1578AEC05A7D}"/>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Methodology</a:t>
            </a:r>
          </a:p>
        </p:txBody>
      </p:sp>
      <p:sp>
        <p:nvSpPr>
          <p:cNvPr id="7" name="Content Placeholder 2">
            <a:extLst>
              <a:ext uri="{FF2B5EF4-FFF2-40B4-BE49-F238E27FC236}">
                <a16:creationId xmlns:a16="http://schemas.microsoft.com/office/drawing/2014/main" id="{087C7687-C1FF-81B1-D85A-C7058D78D86D}"/>
              </a:ext>
            </a:extLst>
          </p:cNvPr>
          <p:cNvSpPr txBox="1">
            <a:spLocks/>
          </p:cNvSpPr>
          <p:nvPr/>
        </p:nvSpPr>
        <p:spPr>
          <a:xfrm>
            <a:off x="1438857" y="2130813"/>
            <a:ext cx="8607559" cy="4087740"/>
          </a:xfrm>
          <a:prstGeom prst="rect">
            <a:avLst/>
          </a:prstGeom>
        </p:spPr>
        <p:txBody>
          <a:bodyPr numCol="4" spcCol="91440"/>
          <a:lstStyle>
            <a:lvl1pPr marL="163513" indent="-163513" algn="l" defTabSz="457200" rtl="0" eaLnBrk="0" fontAlgn="base" hangingPunct="0">
              <a:spcBef>
                <a:spcPts val="500"/>
              </a:spcBef>
              <a:spcAft>
                <a:spcPct val="0"/>
              </a:spcAft>
              <a:buClr>
                <a:srgbClr val="C6BBAE"/>
              </a:buClr>
              <a:buSzPct val="80000"/>
              <a:buFont typeface="Arial" charset="0"/>
              <a:buChar char="•"/>
              <a:defRPr sz="2000" kern="1200">
                <a:solidFill>
                  <a:schemeClr val="tx1"/>
                </a:solidFill>
                <a:latin typeface="Arial"/>
                <a:ea typeface="ＭＳ Ｐゴシック" charset="0"/>
                <a:cs typeface="ＭＳ Ｐゴシック" charset="0"/>
              </a:defRPr>
            </a:lvl1pPr>
            <a:lvl2pPr marL="346075" indent="-190500" algn="l" defTabSz="457200" rtl="0" eaLnBrk="0" fontAlgn="base" hangingPunct="0">
              <a:spcBef>
                <a:spcPts val="600"/>
              </a:spcBef>
              <a:spcAft>
                <a:spcPct val="0"/>
              </a:spcAft>
              <a:buClr>
                <a:srgbClr val="C6BBAE"/>
              </a:buClr>
              <a:buSzPct val="80000"/>
              <a:buFont typeface="Arial" charset="0"/>
              <a:buChar char="•"/>
              <a:defRPr sz="2000" kern="1200">
                <a:solidFill>
                  <a:schemeClr val="tx1"/>
                </a:solidFill>
                <a:latin typeface="Arial"/>
                <a:ea typeface="ＭＳ Ｐゴシック" charset="0"/>
                <a:cs typeface="+mn-cs"/>
              </a:defRPr>
            </a:lvl2pPr>
            <a:lvl3pPr marL="530225" indent="-163513" algn="l" defTabSz="457200" rtl="0" eaLnBrk="0" fontAlgn="base" hangingPunct="0">
              <a:spcBef>
                <a:spcPts val="600"/>
              </a:spcBef>
              <a:spcAft>
                <a:spcPct val="0"/>
              </a:spcAft>
              <a:buClr>
                <a:srgbClr val="C6BBAE"/>
              </a:buClr>
              <a:buSzPct val="55000"/>
              <a:buFont typeface="Courier New" charset="0"/>
              <a:buChar char="o"/>
              <a:defRPr sz="1600" kern="1200">
                <a:solidFill>
                  <a:schemeClr val="tx1"/>
                </a:solidFill>
                <a:latin typeface="Arial"/>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Survey</a:t>
            </a:r>
          </a:p>
          <a:p>
            <a:r>
              <a:rPr lang="en-US" sz="1000" dirty="0"/>
              <a:t>210 companies</a:t>
            </a:r>
          </a:p>
          <a:p>
            <a:r>
              <a:rPr lang="en-US" sz="1000" dirty="0"/>
              <a:t>Mostly U.S.-based medium </a:t>
            </a:r>
            <a:br>
              <a:rPr lang="en-US" sz="1000" dirty="0"/>
            </a:br>
            <a:r>
              <a:rPr lang="en-US" sz="1000" dirty="0"/>
              <a:t>and large companies</a:t>
            </a:r>
          </a:p>
          <a:p>
            <a:r>
              <a:rPr lang="en-US" sz="1000" dirty="0"/>
              <a:t>Conducted October-December 2022</a:t>
            </a:r>
          </a:p>
          <a:p>
            <a:pPr marL="128588" indent="0">
              <a:lnSpc>
                <a:spcPts val="1500"/>
              </a:lnSpc>
              <a:buFont typeface="Arial" charset="0"/>
              <a:buNone/>
            </a:pPr>
            <a:endParaRPr lang="en-US" sz="1000" dirty="0"/>
          </a:p>
          <a:p>
            <a:pPr marL="128588" indent="0">
              <a:lnSpc>
                <a:spcPts val="1500"/>
              </a:lnSpc>
              <a:buFont typeface="Arial" charset="0"/>
              <a:buNone/>
            </a:pPr>
            <a:endParaRPr lang="en-US" sz="1000" dirty="0"/>
          </a:p>
          <a:p>
            <a:pPr marL="128588" indent="0">
              <a:lnSpc>
                <a:spcPts val="1500"/>
              </a:lnSpc>
              <a:buFont typeface="Arial" charset="0"/>
              <a:buNone/>
            </a:pPr>
            <a:endParaRPr lang="en-US" sz="1000" dirty="0"/>
          </a:p>
          <a:p>
            <a:pPr marL="128588" indent="0">
              <a:lnSpc>
                <a:spcPts val="1500"/>
              </a:lnSpc>
              <a:buFont typeface="Arial" charset="0"/>
              <a:buNone/>
            </a:pPr>
            <a:endParaRPr lang="en-US" sz="1000" dirty="0"/>
          </a:p>
          <a:p>
            <a:pPr marL="128588" indent="0">
              <a:lnSpc>
                <a:spcPts val="1500"/>
              </a:lnSpc>
              <a:buFont typeface="Arial" charset="0"/>
              <a:buNone/>
            </a:pPr>
            <a:endParaRPr lang="en-US" sz="1000" dirty="0"/>
          </a:p>
          <a:p>
            <a:pPr marL="128588" indent="0">
              <a:lnSpc>
                <a:spcPts val="1500"/>
              </a:lnSpc>
              <a:buFont typeface="Arial" charset="0"/>
              <a:buNone/>
            </a:pPr>
            <a:endParaRPr lang="en-US" sz="1000" dirty="0"/>
          </a:p>
          <a:p>
            <a:pPr marL="128588" indent="0">
              <a:lnSpc>
                <a:spcPts val="1500"/>
              </a:lnSpc>
              <a:buFont typeface="Arial" charset="0"/>
              <a:buNone/>
            </a:pPr>
            <a:endParaRPr lang="en-US" sz="1000" dirty="0"/>
          </a:p>
          <a:p>
            <a:pPr marL="128588" indent="0">
              <a:lnSpc>
                <a:spcPts val="1500"/>
              </a:lnSpc>
              <a:buFont typeface="Arial" charset="0"/>
              <a:buNone/>
            </a:pPr>
            <a:endParaRPr lang="en-US" sz="1000" dirty="0"/>
          </a:p>
          <a:p>
            <a:pPr marL="128588" indent="0">
              <a:lnSpc>
                <a:spcPts val="1500"/>
              </a:lnSpc>
              <a:buFont typeface="Arial" charset="0"/>
              <a:buNone/>
            </a:pPr>
            <a:endParaRPr lang="en-US" sz="1000" dirty="0"/>
          </a:p>
          <a:p>
            <a:pPr marL="128588" indent="0">
              <a:lnSpc>
                <a:spcPts val="1500"/>
              </a:lnSpc>
              <a:buFont typeface="Arial" charset="0"/>
              <a:buNone/>
            </a:pPr>
            <a:endParaRPr lang="en-US" sz="1000" dirty="0"/>
          </a:p>
          <a:p>
            <a:pPr marL="0" indent="0">
              <a:buFont typeface="Arial" charset="0"/>
              <a:buNone/>
            </a:pPr>
            <a:r>
              <a:rPr lang="en-US" b="1" dirty="0"/>
              <a:t>History</a:t>
            </a:r>
          </a:p>
          <a:p>
            <a:r>
              <a:rPr lang="en-US" sz="1000" dirty="0"/>
              <a:t>The survey has been conducted 14 times since 1995.</a:t>
            </a:r>
          </a:p>
          <a:p>
            <a:r>
              <a:rPr lang="en-US" sz="1000" dirty="0"/>
              <a:t>Examines how companies </a:t>
            </a:r>
            <a:br>
              <a:rPr lang="en-US" sz="1000" dirty="0"/>
            </a:br>
            <a:r>
              <a:rPr lang="en-US" sz="1000" dirty="0"/>
              <a:t>are investing in their communities.</a:t>
            </a:r>
          </a:p>
          <a:p>
            <a:r>
              <a:rPr lang="en-US" sz="1000" dirty="0"/>
              <a:t>Corporate citizenship professionals and executives provide insight into how their companies are managing and executing their community involvement programs.</a:t>
            </a:r>
          </a:p>
          <a:p>
            <a:pPr>
              <a:lnSpc>
                <a:spcPts val="1500"/>
              </a:lnSpc>
            </a:pPr>
            <a:endParaRPr lang="en-US" sz="1000" dirty="0"/>
          </a:p>
          <a:p>
            <a:pPr>
              <a:lnSpc>
                <a:spcPts val="1500"/>
              </a:lnSpc>
            </a:pPr>
            <a:endParaRPr lang="en-US" sz="1000" dirty="0"/>
          </a:p>
          <a:p>
            <a:pPr>
              <a:lnSpc>
                <a:spcPts val="1500"/>
              </a:lnSpc>
            </a:pPr>
            <a:endParaRPr lang="en-US" sz="1000" dirty="0"/>
          </a:p>
          <a:p>
            <a:pPr>
              <a:lnSpc>
                <a:spcPts val="1500"/>
              </a:lnSpc>
            </a:pPr>
            <a:endParaRPr lang="en-US" sz="1000" dirty="0"/>
          </a:p>
          <a:p>
            <a:pPr>
              <a:lnSpc>
                <a:spcPts val="1500"/>
              </a:lnSpc>
            </a:pPr>
            <a:endParaRPr lang="en-US" sz="1000" dirty="0"/>
          </a:p>
          <a:p>
            <a:pPr>
              <a:lnSpc>
                <a:spcPts val="1500"/>
              </a:lnSpc>
            </a:pPr>
            <a:endParaRPr lang="en-US" sz="1000" dirty="0"/>
          </a:p>
          <a:p>
            <a:pPr>
              <a:lnSpc>
                <a:spcPts val="1500"/>
              </a:lnSpc>
            </a:pPr>
            <a:endParaRPr lang="en-US" sz="1000" dirty="0"/>
          </a:p>
          <a:p>
            <a:pPr marL="0" indent="0">
              <a:buFont typeface="Arial" charset="0"/>
              <a:buNone/>
            </a:pPr>
            <a:r>
              <a:rPr lang="en-US" b="1" dirty="0"/>
              <a:t>Criteria </a:t>
            </a:r>
            <a:br>
              <a:rPr lang="en-US" b="1" dirty="0"/>
            </a:br>
            <a:r>
              <a:rPr lang="en-US" b="1" dirty="0"/>
              <a:t>and Specifics</a:t>
            </a:r>
          </a:p>
          <a:p>
            <a:pPr lvl="0"/>
            <a:r>
              <a:rPr lang="en-US" sz="1000" dirty="0"/>
              <a:t>Data in figures and throughout the text refers to survey responses based on the entire company, unless otherwise noted Ninety-three percent of the survey responses are based on the entire company.</a:t>
            </a:r>
          </a:p>
          <a:p>
            <a:r>
              <a:rPr lang="en-US" sz="1000" dirty="0"/>
              <a:t>Cash giving directly from the company and non-cash contributions were supplemented with data available from public sources or non-surveyed companies. Cash giving through the foundation was based on data from Candid’s Foundation Directory Online where indicated. Multi-year commitment data was mainly sourced from company websites.</a:t>
            </a:r>
            <a:br>
              <a:rPr lang="en-US" sz="1000" dirty="0"/>
            </a:br>
            <a:br>
              <a:rPr lang="en-US" sz="1000" dirty="0"/>
            </a:br>
            <a:br>
              <a:rPr lang="en-US" sz="1000" dirty="0"/>
            </a:br>
            <a:br>
              <a:rPr lang="en-US" sz="1000" dirty="0"/>
            </a:br>
            <a:br>
              <a:rPr lang="en-US" sz="1000" dirty="0"/>
            </a:br>
            <a:br>
              <a:rPr lang="en-US" sz="1000" dirty="0"/>
            </a:br>
            <a:endParaRPr lang="en-US" sz="1000" dirty="0"/>
          </a:p>
          <a:p>
            <a:r>
              <a:rPr lang="en-US" sz="1000" dirty="0"/>
              <a:t>The company demographic data (e.g., industries and revenue) provided in the survey responses were cross-referenced with sources of information about corporate demographics, including databases and company websites. </a:t>
            </a:r>
          </a:p>
        </p:txBody>
      </p:sp>
      <p:pic>
        <p:nvPicPr>
          <p:cNvPr id="8" name="Picture 7">
            <a:extLst>
              <a:ext uri="{FF2B5EF4-FFF2-40B4-BE49-F238E27FC236}">
                <a16:creationId xmlns:a16="http://schemas.microsoft.com/office/drawing/2014/main" id="{DC2A2933-7A04-A623-B347-E35585348F7E}"/>
              </a:ext>
            </a:extLst>
          </p:cNvPr>
          <p:cNvPicPr>
            <a:picLocks noChangeAspect="1"/>
          </p:cNvPicPr>
          <p:nvPr/>
        </p:nvPicPr>
        <p:blipFill rotWithShape="1">
          <a:blip r:embed="rId2">
            <a:extLst>
              <a:ext uri="{28A0092B-C50C-407E-A947-70E740481C1C}">
                <a14:useLocalDpi xmlns:a14="http://schemas.microsoft.com/office/drawing/2010/main" val="0"/>
              </a:ext>
            </a:extLst>
          </a:blip>
          <a:srcRect l="7070" t="9210" r="9465" b="7109"/>
          <a:stretch/>
        </p:blipFill>
        <p:spPr>
          <a:xfrm>
            <a:off x="4689247" y="2122614"/>
            <a:ext cx="443673" cy="390194"/>
          </a:xfrm>
          <a:prstGeom prst="rect">
            <a:avLst/>
          </a:prstGeom>
        </p:spPr>
      </p:pic>
      <p:pic>
        <p:nvPicPr>
          <p:cNvPr id="9" name="Picture 8">
            <a:extLst>
              <a:ext uri="{FF2B5EF4-FFF2-40B4-BE49-F238E27FC236}">
                <a16:creationId xmlns:a16="http://schemas.microsoft.com/office/drawing/2014/main" id="{648E15D4-045A-8864-CC41-2B5D11E6F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486" y="2100573"/>
            <a:ext cx="618130" cy="434276"/>
          </a:xfrm>
          <a:prstGeom prst="rect">
            <a:avLst/>
          </a:prstGeom>
        </p:spPr>
      </p:pic>
      <p:pic>
        <p:nvPicPr>
          <p:cNvPr id="10" name="Picture 9">
            <a:extLst>
              <a:ext uri="{FF2B5EF4-FFF2-40B4-BE49-F238E27FC236}">
                <a16:creationId xmlns:a16="http://schemas.microsoft.com/office/drawing/2014/main" id="{6C651AFC-28B3-E731-ED2B-A6EF5BB49799}"/>
              </a:ext>
            </a:extLst>
          </p:cNvPr>
          <p:cNvPicPr>
            <a:picLocks noChangeAspect="1"/>
          </p:cNvPicPr>
          <p:nvPr/>
        </p:nvPicPr>
        <p:blipFill rotWithShape="1">
          <a:blip r:embed="rId4">
            <a:extLst>
              <a:ext uri="{28A0092B-C50C-407E-A947-70E740481C1C}">
                <a14:useLocalDpi xmlns:a14="http://schemas.microsoft.com/office/drawing/2010/main" val="0"/>
              </a:ext>
            </a:extLst>
          </a:blip>
          <a:srcRect l="2034" t="5984" r="3465" b="3751"/>
          <a:stretch/>
        </p:blipFill>
        <p:spPr>
          <a:xfrm>
            <a:off x="2534906" y="2207500"/>
            <a:ext cx="677322" cy="305308"/>
          </a:xfrm>
          <a:prstGeom prst="rect">
            <a:avLst/>
          </a:prstGeom>
        </p:spPr>
      </p:pic>
    </p:spTree>
    <p:extLst>
      <p:ext uri="{BB962C8B-B14F-4D97-AF65-F5344CB8AC3E}">
        <p14:creationId xmlns:p14="http://schemas.microsoft.com/office/powerpoint/2010/main" val="244588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0002"/>
            <a:ext cx="10972800" cy="507831"/>
          </a:xfrm>
        </p:spPr>
        <p:txBody>
          <a:bodyPr/>
          <a:lstStyle/>
          <a:p>
            <a:r>
              <a:rPr lang="en-US" sz="3600" dirty="0">
                <a:latin typeface="Arial" panose="020B0604020202020204" pitchFamily="34" charset="0"/>
                <a:cs typeface="Arial" panose="020B0604020202020204" pitchFamily="34" charset="0"/>
              </a:rPr>
              <a:t>Industry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2088612"/>
              </p:ext>
            </p:extLst>
          </p:nvPr>
        </p:nvGraphicFramePr>
        <p:xfrm>
          <a:off x="457201" y="977443"/>
          <a:ext cx="10068128" cy="478201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284011" y="1079770"/>
            <a:ext cx="1719921" cy="830997"/>
          </a:xfrm>
          <a:prstGeom prst="rect">
            <a:avLst/>
          </a:prstGeom>
          <a:noFill/>
        </p:spPr>
        <p:txBody>
          <a:bodyPr wrap="square" rtlCol="0">
            <a:spAutoFit/>
          </a:bodyPr>
          <a:lstStyle/>
          <a:p>
            <a:pPr defTabSz="609570"/>
            <a:r>
              <a:rPr lang="en-US" sz="1200" dirty="0">
                <a:solidFill>
                  <a:prstClr val="black"/>
                </a:solidFill>
                <a:latin typeface="Arial" panose="020B0604020202020204" pitchFamily="34" charset="0"/>
                <a:cs typeface="Arial" panose="020B0604020202020204" pitchFamily="34" charset="0"/>
              </a:rPr>
              <a:t>Note: Industries based on the Global Industry Classification Standard (GICS)</a:t>
            </a:r>
          </a:p>
        </p:txBody>
      </p:sp>
    </p:spTree>
    <p:extLst>
      <p:ext uri="{BB962C8B-B14F-4D97-AF65-F5344CB8AC3E}">
        <p14:creationId xmlns:p14="http://schemas.microsoft.com/office/powerpoint/2010/main" val="314469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3101"/>
            <a:ext cx="11582400" cy="388899"/>
          </a:xfrm>
        </p:spPr>
        <p:txBody>
          <a:bodyPr/>
          <a:lstStyle/>
          <a:p>
            <a:r>
              <a:rPr lang="en-US" sz="3600" dirty="0">
                <a:latin typeface="Arial" panose="020B0604020202020204" pitchFamily="34" charset="0"/>
                <a:cs typeface="Arial" panose="020B0604020202020204" pitchFamily="34" charset="0"/>
              </a:rPr>
              <a:t>Company revenue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06228489"/>
              </p:ext>
            </p:extLst>
          </p:nvPr>
        </p:nvGraphicFramePr>
        <p:xfrm>
          <a:off x="609600" y="762000"/>
          <a:ext cx="10972800" cy="51689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D5BA4F1F-C42C-144C-A4FD-502EDBC66836}"/>
              </a:ext>
            </a:extLst>
          </p:cNvPr>
          <p:cNvSpPr>
            <a:spLocks noGrp="1"/>
          </p:cNvSpPr>
          <p:nvPr>
            <p:ph type="sldNum" sz="quarter" idx="10"/>
          </p:nvPr>
        </p:nvSpPr>
        <p:spPr/>
        <p:txBody>
          <a:bodyPr/>
          <a:lstStyle/>
          <a:p>
            <a:pPr defTabSz="609570">
              <a:defRPr/>
            </a:pPr>
            <a:fld id="{FB010C24-E88D-C741-A9DD-BB4B042A0AD1}" type="slidenum">
              <a:rPr lang="en-US"/>
              <a:pPr defTabSz="609570">
                <a:defRPr/>
              </a:pPr>
              <a:t>4</a:t>
            </a:fld>
            <a:endParaRPr lang="en-US" dirty="0"/>
          </a:p>
        </p:txBody>
      </p:sp>
    </p:spTree>
    <p:extLst>
      <p:ext uri="{BB962C8B-B14F-4D97-AF65-F5344CB8AC3E}">
        <p14:creationId xmlns:p14="http://schemas.microsoft.com/office/powerpoint/2010/main" val="273170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0616"/>
            <a:ext cx="10375900" cy="714583"/>
          </a:xfrm>
        </p:spPr>
        <p:txBody>
          <a:bodyPr/>
          <a:lstStyle/>
          <a:p>
            <a:r>
              <a:rPr lang="en-US" sz="3600" dirty="0">
                <a:latin typeface="Arial" panose="020B0604020202020204" pitchFamily="34" charset="0"/>
                <a:cs typeface="Arial" panose="020B0604020202020204" pitchFamily="34" charset="0"/>
              </a:rPr>
              <a:t>Business type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0204643"/>
              </p:ext>
            </p:extLst>
          </p:nvPr>
        </p:nvGraphicFramePr>
        <p:xfrm>
          <a:off x="609600" y="1104900"/>
          <a:ext cx="10972800" cy="465455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60BD342-ACA2-454B-BDF1-EFE3FD79FC82}"/>
              </a:ext>
            </a:extLst>
          </p:cNvPr>
          <p:cNvSpPr>
            <a:spLocks noGrp="1"/>
          </p:cNvSpPr>
          <p:nvPr>
            <p:ph type="sldNum" sz="quarter" idx="10"/>
          </p:nvPr>
        </p:nvSpPr>
        <p:spPr/>
        <p:txBody>
          <a:bodyPr/>
          <a:lstStyle/>
          <a:p>
            <a:pPr defTabSz="609570">
              <a:defRPr/>
            </a:pPr>
            <a:fld id="{FB010C24-E88D-C741-A9DD-BB4B042A0AD1}" type="slidenum">
              <a:rPr lang="en-US"/>
              <a:pPr defTabSz="609570">
                <a:defRPr/>
              </a:pPr>
              <a:t>5</a:t>
            </a:fld>
            <a:endParaRPr lang="en-US" dirty="0"/>
          </a:p>
        </p:txBody>
      </p:sp>
    </p:spTree>
    <p:extLst>
      <p:ext uri="{BB962C8B-B14F-4D97-AF65-F5344CB8AC3E}">
        <p14:creationId xmlns:p14="http://schemas.microsoft.com/office/powerpoint/2010/main" val="386244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458247F-BE07-D64F-9193-32B560F24D81}"/>
              </a:ext>
            </a:extLst>
          </p:cNvPr>
          <p:cNvSpPr>
            <a:spLocks noGrp="1"/>
          </p:cNvSpPr>
          <p:nvPr>
            <p:ph type="title"/>
          </p:nvPr>
        </p:nvSpPr>
        <p:spPr>
          <a:xfrm>
            <a:off x="609600" y="148166"/>
            <a:ext cx="11582400" cy="867833"/>
          </a:xfrm>
        </p:spPr>
        <p:txBody>
          <a:bodyPr/>
          <a:lstStyle/>
          <a:p>
            <a:r>
              <a:rPr lang="en-US" sz="3600" dirty="0">
                <a:latin typeface="Arial" panose="020B0604020202020204" pitchFamily="34" charset="0"/>
                <a:cs typeface="Arial" panose="020B0604020202020204" pitchFamily="34" charset="0"/>
              </a:rPr>
              <a:t>Company type</a:t>
            </a:r>
          </a:p>
        </p:txBody>
      </p:sp>
      <p:graphicFrame>
        <p:nvGraphicFramePr>
          <p:cNvPr id="9" name="Content Placeholder 5">
            <a:extLst>
              <a:ext uri="{FF2B5EF4-FFF2-40B4-BE49-F238E27FC236}">
                <a16:creationId xmlns:a16="http://schemas.microsoft.com/office/drawing/2014/main" id="{811881D0-4B5B-F749-95B8-99ADDC542FE4}"/>
              </a:ext>
            </a:extLst>
          </p:cNvPr>
          <p:cNvGraphicFramePr>
            <a:graphicFrameLocks noGrp="1"/>
          </p:cNvGraphicFramePr>
          <p:nvPr>
            <p:ph idx="1"/>
            <p:extLst>
              <p:ext uri="{D42A27DB-BD31-4B8C-83A1-F6EECF244321}">
                <p14:modId xmlns:p14="http://schemas.microsoft.com/office/powerpoint/2010/main" val="3362076253"/>
              </p:ext>
            </p:extLst>
          </p:nvPr>
        </p:nvGraphicFramePr>
        <p:xfrm>
          <a:off x="609600" y="980089"/>
          <a:ext cx="10972800" cy="492541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D9AB3E20-6507-6A4B-A102-85544114EB4C}"/>
              </a:ext>
            </a:extLst>
          </p:cNvPr>
          <p:cNvSpPr>
            <a:spLocks noGrp="1"/>
          </p:cNvSpPr>
          <p:nvPr>
            <p:ph type="sldNum" sz="quarter" idx="10"/>
          </p:nvPr>
        </p:nvSpPr>
        <p:spPr/>
        <p:txBody>
          <a:bodyPr/>
          <a:lstStyle/>
          <a:p>
            <a:pPr defTabSz="609570">
              <a:defRPr/>
            </a:pPr>
            <a:fld id="{FB010C24-E88D-C741-A9DD-BB4B042A0AD1}" type="slidenum">
              <a:rPr lang="en-US"/>
              <a:pPr defTabSz="609570">
                <a:defRPr/>
              </a:pPr>
              <a:t>6</a:t>
            </a:fld>
            <a:endParaRPr lang="en-US" dirty="0"/>
          </a:p>
        </p:txBody>
      </p:sp>
    </p:spTree>
    <p:extLst>
      <p:ext uri="{BB962C8B-B14F-4D97-AF65-F5344CB8AC3E}">
        <p14:creationId xmlns:p14="http://schemas.microsoft.com/office/powerpoint/2010/main" val="204647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9333"/>
            <a:ext cx="11582400" cy="867833"/>
          </a:xfrm>
        </p:spPr>
        <p:txBody>
          <a:bodyPr/>
          <a:lstStyle/>
          <a:p>
            <a:r>
              <a:rPr lang="en-US" sz="3600" dirty="0">
                <a:latin typeface="Arial" panose="020B0604020202020204" pitchFamily="34" charset="0"/>
                <a:cs typeface="Arial" panose="020B0604020202020204" pitchFamily="34" charset="0"/>
              </a:rPr>
              <a:t>Company operations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6399715"/>
              </p:ext>
            </p:extLst>
          </p:nvPr>
        </p:nvGraphicFramePr>
        <p:xfrm>
          <a:off x="609600" y="1104902"/>
          <a:ext cx="11214100" cy="465455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C97B28C-178A-E94F-9901-E00EAE74393D}"/>
              </a:ext>
            </a:extLst>
          </p:cNvPr>
          <p:cNvSpPr>
            <a:spLocks noGrp="1"/>
          </p:cNvSpPr>
          <p:nvPr>
            <p:ph type="sldNum" sz="quarter" idx="10"/>
          </p:nvPr>
        </p:nvSpPr>
        <p:spPr/>
        <p:txBody>
          <a:bodyPr/>
          <a:lstStyle/>
          <a:p>
            <a:pPr defTabSz="609570">
              <a:defRPr/>
            </a:pPr>
            <a:fld id="{FB010C24-E88D-C741-A9DD-BB4B042A0AD1}" type="slidenum">
              <a:rPr lang="en-US"/>
              <a:pPr defTabSz="609570">
                <a:defRPr/>
              </a:pPr>
              <a:t>7</a:t>
            </a:fld>
            <a:endParaRPr lang="en-US" dirty="0"/>
          </a:p>
        </p:txBody>
      </p:sp>
    </p:spTree>
    <p:extLst>
      <p:ext uri="{BB962C8B-B14F-4D97-AF65-F5344CB8AC3E}">
        <p14:creationId xmlns:p14="http://schemas.microsoft.com/office/powerpoint/2010/main" val="45728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9333"/>
            <a:ext cx="11430000" cy="846667"/>
          </a:xfrm>
        </p:spPr>
        <p:txBody>
          <a:bodyPr/>
          <a:lstStyle/>
          <a:p>
            <a:r>
              <a:rPr lang="en-US" sz="3600" dirty="0">
                <a:latin typeface="Arial" panose="020B0604020202020204" pitchFamily="34" charset="0"/>
                <a:cs typeface="Arial" panose="020B0604020202020204" pitchFamily="34" charset="0"/>
              </a:rPr>
              <a:t>Employee size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38561540"/>
              </p:ext>
            </p:extLst>
          </p:nvPr>
        </p:nvGraphicFramePr>
        <p:xfrm>
          <a:off x="609600" y="1104900"/>
          <a:ext cx="10972800" cy="501649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BB09D03-1ACD-8041-A492-AF6DF427C7E3}"/>
              </a:ext>
            </a:extLst>
          </p:cNvPr>
          <p:cNvSpPr>
            <a:spLocks noGrp="1"/>
          </p:cNvSpPr>
          <p:nvPr>
            <p:ph type="sldNum" sz="quarter" idx="10"/>
          </p:nvPr>
        </p:nvSpPr>
        <p:spPr/>
        <p:txBody>
          <a:bodyPr/>
          <a:lstStyle/>
          <a:p>
            <a:pPr defTabSz="609570">
              <a:defRPr/>
            </a:pPr>
            <a:fld id="{FB010C24-E88D-C741-A9DD-BB4B042A0AD1}" type="slidenum">
              <a:rPr lang="en-US"/>
              <a:pPr defTabSz="609570">
                <a:defRPr/>
              </a:pPr>
              <a:t>8</a:t>
            </a:fld>
            <a:endParaRPr lang="en-US" dirty="0"/>
          </a:p>
        </p:txBody>
      </p:sp>
    </p:spTree>
    <p:extLst>
      <p:ext uri="{BB962C8B-B14F-4D97-AF65-F5344CB8AC3E}">
        <p14:creationId xmlns:p14="http://schemas.microsoft.com/office/powerpoint/2010/main" val="354852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3" y="219136"/>
            <a:ext cx="11582400" cy="867833"/>
          </a:xfrm>
        </p:spPr>
        <p:txBody>
          <a:bodyPr/>
          <a:lstStyle/>
          <a:p>
            <a:r>
              <a:rPr lang="en-US" sz="3733" dirty="0">
                <a:latin typeface="Arial" panose="020B0604020202020204" pitchFamily="34" charset="0"/>
                <a:cs typeface="Arial" panose="020B0604020202020204" pitchFamily="34" charset="0"/>
              </a:rPr>
              <a:t>About the Center for Corporate Citizenship</a:t>
            </a:r>
          </a:p>
        </p:txBody>
      </p:sp>
      <p:sp>
        <p:nvSpPr>
          <p:cNvPr id="3" name="Slide Number Placeholder 2"/>
          <p:cNvSpPr>
            <a:spLocks noGrp="1"/>
          </p:cNvSpPr>
          <p:nvPr>
            <p:ph type="sldNum" sz="quarter" idx="10"/>
          </p:nvPr>
        </p:nvSpPr>
        <p:spPr/>
        <p:txBody>
          <a:bodyPr/>
          <a:lstStyle/>
          <a:p>
            <a:pPr defTabSz="609585">
              <a:defRPr/>
            </a:pPr>
            <a:fld id="{B52D134A-CDD4-0644-94EE-F7236374EB54}" type="slidenum">
              <a:rPr lang="en-US">
                <a:solidFill>
                  <a:srgbClr val="C6BBAE"/>
                </a:solidFill>
                <a:latin typeface="Arial"/>
              </a:rPr>
              <a:pPr defTabSz="609585">
                <a:defRPr/>
              </a:pPr>
              <a:t>9</a:t>
            </a:fld>
            <a:endParaRPr lang="en-US" dirty="0">
              <a:solidFill>
                <a:srgbClr val="C6BBAE"/>
              </a:solidFill>
              <a:latin typeface="Arial"/>
            </a:endParaRPr>
          </a:p>
        </p:txBody>
      </p:sp>
      <p:sp>
        <p:nvSpPr>
          <p:cNvPr id="4" name="Rectangle 3"/>
          <p:cNvSpPr/>
          <p:nvPr/>
        </p:nvSpPr>
        <p:spPr>
          <a:xfrm>
            <a:off x="637118" y="3152139"/>
            <a:ext cx="9269503" cy="2111347"/>
          </a:xfrm>
          <a:prstGeom prst="rect">
            <a:avLst/>
          </a:prstGeom>
        </p:spPr>
        <p:txBody>
          <a:bodyPr wrap="square" lIns="0" tIns="0" rIns="0" bIns="0">
            <a:spAutoFit/>
          </a:bodyPr>
          <a:lstStyle/>
          <a:p>
            <a:pPr defTabSz="609585" fontAlgn="base">
              <a:lnSpc>
                <a:spcPts val="2773"/>
              </a:lnSpc>
              <a:spcBef>
                <a:spcPct val="0"/>
              </a:spcBef>
              <a:spcAft>
                <a:spcPct val="0"/>
              </a:spcAft>
              <a:defRPr/>
            </a:pPr>
            <a:r>
              <a:rPr lang="en-US" sz="1600" dirty="0">
                <a:solidFill>
                  <a:prstClr val="black"/>
                </a:solidFill>
                <a:latin typeface="Arial" charset="0"/>
                <a:ea typeface="ＭＳ Ｐゴシック" charset="0"/>
              </a:rPr>
              <a:t>Based in the </a:t>
            </a:r>
            <a:r>
              <a:rPr lang="en-US" sz="1600" b="1" dirty="0">
                <a:solidFill>
                  <a:prstClr val="black"/>
                </a:solidFill>
                <a:latin typeface="Arial" charset="0"/>
                <a:ea typeface="ＭＳ Ｐゴシック" charset="0"/>
              </a:rPr>
              <a:t>Carroll School of Management</a:t>
            </a:r>
            <a:r>
              <a:rPr lang="en-US" sz="1600" dirty="0">
                <a:solidFill>
                  <a:prstClr val="black"/>
                </a:solidFill>
                <a:latin typeface="Arial" charset="0"/>
                <a:ea typeface="ＭＳ Ｐゴシック" charset="0"/>
              </a:rPr>
              <a:t>, the Boston College Center for Corporate Citizenship combines the most valuable aspects of a professional community and the resources of a leading academic institution for our members. We integrate the perspectives and experience of some of the leading corporate citizenship professionals in the field today with management best practices, helping you align your corporate citizenship objectives and business goals. Center resources support positive outcomes for your functional area, your organization as a whole, and for you as a leader.</a:t>
            </a:r>
          </a:p>
        </p:txBody>
      </p:sp>
      <p:pic>
        <p:nvPicPr>
          <p:cNvPr id="5" name="Picture 4" descr="KnowmoreDomoreAchievemore_CMYK_600x6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18" y="1321398"/>
            <a:ext cx="2322535" cy="1487420"/>
          </a:xfrm>
          <a:prstGeom prst="rect">
            <a:avLst/>
          </a:prstGeom>
        </p:spPr>
      </p:pic>
    </p:spTree>
    <p:extLst>
      <p:ext uri="{BB962C8B-B14F-4D97-AF65-F5344CB8AC3E}">
        <p14:creationId xmlns:p14="http://schemas.microsoft.com/office/powerpoint/2010/main" val="1126315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BC CCC">
      <a:dk1>
        <a:sysClr val="windowText" lastClr="000000"/>
      </a:dk1>
      <a:lt1>
        <a:sysClr val="window" lastClr="FFFFFF"/>
      </a:lt1>
      <a:dk2>
        <a:srgbClr val="1F497D"/>
      </a:dk2>
      <a:lt2>
        <a:srgbClr val="EEECE1"/>
      </a:lt2>
      <a:accent1>
        <a:srgbClr val="5E7C8A"/>
      </a:accent1>
      <a:accent2>
        <a:srgbClr val="C0BBAE"/>
      </a:accent2>
      <a:accent3>
        <a:srgbClr val="A6C4BC"/>
      </a:accent3>
      <a:accent4>
        <a:srgbClr val="E29326"/>
      </a:accent4>
      <a:accent5>
        <a:srgbClr val="8C2332"/>
      </a:accent5>
      <a:accent6>
        <a:srgbClr val="8E734F"/>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6F26DC1-9353-C54C-A7D3-9C94207F85BD}" vid="{0AAE56EB-7C8F-374B-A75F-B095A4886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TotalTime>
  <Words>368</Words>
  <Application>Microsoft Macintosh PowerPoint</Application>
  <PresentationFormat>Widescreen</PresentationFormat>
  <Paragraphs>55</Paragraphs>
  <Slides>9</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Courier New</vt:lpstr>
      <vt:lpstr>1_Office Theme</vt:lpstr>
      <vt:lpstr>think-cell Slide</vt:lpstr>
      <vt:lpstr>PowerPoint Presentation</vt:lpstr>
      <vt:lpstr>Methodology</vt:lpstr>
      <vt:lpstr>Industry</vt:lpstr>
      <vt:lpstr>Company revenue</vt:lpstr>
      <vt:lpstr>Business type</vt:lpstr>
      <vt:lpstr>Company type</vt:lpstr>
      <vt:lpstr>Company operations</vt:lpstr>
      <vt:lpstr>Employee size</vt:lpstr>
      <vt:lpstr>About the Center for Corporate Citizenship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Methodology</dc:title>
  <dc:creator>Alexa Costi</dc:creator>
  <cp:lastModifiedBy>Sharon Sabin</cp:lastModifiedBy>
  <cp:revision>7</cp:revision>
  <dcterms:created xsi:type="dcterms:W3CDTF">2023-10-26T15:28:32Z</dcterms:created>
  <dcterms:modified xsi:type="dcterms:W3CDTF">2023-10-26T17:19:39Z</dcterms:modified>
</cp:coreProperties>
</file>