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52" r:id="rId1"/>
  </p:sldMasterIdLst>
  <p:notesMasterIdLst>
    <p:notesMasterId r:id="rId19"/>
  </p:notesMasterIdLst>
  <p:handoutMasterIdLst>
    <p:handoutMasterId r:id="rId20"/>
  </p:handoutMasterIdLst>
  <p:sldIdLst>
    <p:sldId id="263" r:id="rId2"/>
    <p:sldId id="272" r:id="rId3"/>
    <p:sldId id="277" r:id="rId4"/>
    <p:sldId id="265" r:id="rId5"/>
    <p:sldId id="271" r:id="rId6"/>
    <p:sldId id="266" r:id="rId7"/>
    <p:sldId id="267" r:id="rId8"/>
    <p:sldId id="268" r:id="rId9"/>
    <p:sldId id="280" r:id="rId10"/>
    <p:sldId id="269" r:id="rId11"/>
    <p:sldId id="270" r:id="rId12"/>
    <p:sldId id="273" r:id="rId13"/>
    <p:sldId id="274" r:id="rId14"/>
    <p:sldId id="275" r:id="rId15"/>
    <p:sldId id="276" r:id="rId16"/>
    <p:sldId id="278" r:id="rId17"/>
    <p:sldId id="29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698"/>
  </p:normalViewPr>
  <p:slideViewPr>
    <p:cSldViewPr>
      <p:cViewPr>
        <p:scale>
          <a:sx n="107" d="100"/>
          <a:sy n="107" d="100"/>
        </p:scale>
        <p:origin x="1760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B580EB-6B34-8A0F-DF29-EA1605C00E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28C8F-4089-2C92-4B97-334114E943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B240D71-8750-0041-8A23-FF893420FCCE}" type="datetimeFigureOut">
              <a:rPr lang="en-US"/>
              <a:pPr>
                <a:defRPr/>
              </a:pPr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9166B-3B90-3CE4-ED12-0B53D2C14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F268A-0271-95C4-2EFA-166B397206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684B76-6C4E-DC4A-B102-F8E2EE456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26D104-EF7B-DB13-2001-C668305289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7AB0F9-4C4C-C2A7-DFA0-AB3FF05401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8CDE0B1-B09B-F841-B1BD-26A1C95C712E}" type="datetime1">
              <a:rPr lang="en-US" altLang="en-US"/>
              <a:pPr>
                <a:defRPr/>
              </a:pPr>
              <a:t>10/8/24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0E13A1-A347-1035-784C-C62F10F8C9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575A34-DA49-A20A-5ACE-1DE4EEEBA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E0C44-13A7-B9D1-3B94-C639B2CF42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B5D07-994A-6232-EB6D-350AEA4C1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0EA054-524E-F84C-8BFC-505B9531E0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1B5951E0-44A3-E772-121C-35B5FF8021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6A1A8C03-2B3A-CFED-B8BF-C14871804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78A65641-4B53-3A9C-65C3-7FB9D84701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D26137-F2E1-724D-954C-1BA0661098AB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0EA054-524E-F84C-8BFC-505B9531E05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78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DE473AE2-7C86-D1D0-F14B-93AD142E012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D35907CC-2DC0-9E2E-8457-6C5BD339AEF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AFA1EEA4-F52D-4275-F713-7B93472A72E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185008A8-B14F-F188-ABDA-7287677E24C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0A8F6C-AF83-D0FD-DD60-598A755E1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D0C3B13B-5C61-C04E-D608-0DE90A39F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34258C-9686-D440-DA79-621D4E18E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A6AE86-123B-ED9D-B731-50FC5391D300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D7134E-E16E-BFD6-8BF7-041E89F8E1A6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4E123DB3-85A5-BF66-B6C4-6EAE8B1D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E4B88A10-FDFE-2E46-82F2-44BF0C1C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8ABDD30B-F734-FB07-BAB5-CBDB07D8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F5DBD-A2A8-E84A-96DE-A737B8059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685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13BB9-0797-2F10-86A6-095599F4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0E566-AE50-F8F9-CD63-77C5E6BE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C68CB-D1B7-16D5-4094-2FE46AD8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01632-D286-824D-9474-F2A16F5F0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117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371DF320-552B-EE41-B711-2246966279B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25ED1FB-DEBD-5949-FBB5-88F38EBE11C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5635DFE4-7130-1090-0D92-2EBE02091C6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2FAA637C-8BF3-1F60-EC2E-9E38E3C3A6F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6596C8-7378-911E-4DCB-BADCA6714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18721-9762-7739-7DC0-B7EC67B0C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37CAB177-34CD-FD70-4C27-AF816FC9596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EBE06C-57FD-EFF2-0DB1-0D6F2A67E9EA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671DA0-C9A1-AA30-A26A-EA5382E97E4E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361B0A-8D67-1F14-541E-68395AAC6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E79A0-5D26-BD49-8C59-809FE7A3C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DAF9ED5-317C-E6B2-38D6-C23389B282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5E31AC9-C940-E27A-EF5F-6DE5B4346F0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56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A93AD00-7DBE-EA3D-9353-41FB7638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13ABF6-73EB-1434-9436-647AAF40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6F942A-7125-D5F2-5FC4-B59EDEA3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4AE8-36D3-CD40-BA1F-6D4CDCD7D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063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8923955D-19E7-3508-B444-F9940D21986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A7A3CDF-6E97-0C84-A4EC-5058A248964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9A60C0A3-40C1-A534-180E-0AE7B10AED5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4E3C0B20-7F05-81C1-F473-7E5453B8EE8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E7A2DFB2-3CCC-F3D8-125E-EEB26BF3BF5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2D447B51-A1C9-7495-A40B-3DD3BA00E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D07B22-E2F0-9370-B8DF-BA6BC03B6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4CDC53-85DF-2C00-3561-913F6D7F7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E78CC2A1-CBD0-7DA5-EE9D-51CC2A383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170C48-AACE-3461-67B1-A1BA2F9147B6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D1797A-556F-7E41-9C8C-458FAE164F0A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6E4D1B6-8530-E813-B0F4-7348413AA7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822B73B-6F6F-04A6-294C-CF4559F14C6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FD3E3FC-5C80-68A3-3AE6-9CF769B7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DC2F7-1A8A-884C-99BD-FAC3B8512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73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19">
            <a:extLst>
              <a:ext uri="{FF2B5EF4-FFF2-40B4-BE49-F238E27FC236}">
                <a16:creationId xmlns:a16="http://schemas.microsoft.com/office/drawing/2014/main" id="{398F6E34-045D-BA70-C56C-551743DC44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D067CBCD-4C87-6AA9-B4DB-A00E172EF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8EEC5EB-5E40-69A9-35BE-4B406D84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05ADF76-C6B4-CEB8-0613-5C459CD7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6E24-0A1C-364D-9A46-E2897FF91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91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9">
            <a:extLst>
              <a:ext uri="{FF2B5EF4-FFF2-40B4-BE49-F238E27FC236}">
                <a16:creationId xmlns:a16="http://schemas.microsoft.com/office/drawing/2014/main" id="{9DB04093-C3E5-2CE9-9719-28AC072770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4513CA6-82D6-632A-6EC0-17649D7F2CA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F29511DA-27F9-8CD0-8A62-E78CDAD4346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21F6B3A2-991B-9F18-DA95-FCBA038A6E6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79800DF3-BBBB-3945-F1D6-BF8233941ED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61F849-FFD8-28B2-464D-42C3804F31B4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BC1801-FC21-0D14-E412-DCC944A47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04288A52-C4FB-339C-7DC2-E61763872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C6563-5767-1EC3-EA97-93C676A21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9E6B50-2324-42EB-E427-A1546CAD2B71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1F046B-2F13-F339-C6A2-EAF2F398B5C0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F2E27F5C-419B-FE04-B0E9-463E4D7A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CE1F414D-196A-6C2D-DAC5-8F49D0FB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EC1435F6-C5B4-A5CD-EE9F-4EB1DDE7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CD2CD-52B8-F84B-9F91-947CB3782C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372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881FC-9FC4-C13A-3456-B08B54CA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1A8E8-3349-9B91-BB61-8EEAC062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0969B-38C5-145A-A82B-519ABC31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7B133-F3BC-5D47-9588-5BCDF2125F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87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A7DF2011-58A6-A39A-8C1B-DD126BDD7ED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4909F761-9239-A497-BE86-09034D3CF87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BF20DC40-CCF7-F25E-3475-901DD5FD74B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0FF526B3-9F26-E6FE-F884-922F81BC029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1114BD-7682-682B-0EDA-EE268C71D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E6C45-31C8-7AEB-F2CD-F9CFEBEA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AA02DEF8-60FA-481A-B8AD-C75E35C2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D1BA789-B06E-E489-9186-51F0EAFE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44CF8C4-AFB7-B45E-8AC6-63EEC482D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A37BA9-7F3F-D742-8D5A-652DDAE1C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33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548DDA-015C-A456-4339-1397B49BF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E68D06B-F8D8-384C-4C41-4F974FE8F44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971827B0-D5C3-12F1-B7B6-287B0D7855C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0669A00E-0CF2-2B62-01D6-F7901E3C154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4BB05EC3-47DB-1A04-1E53-EFCB2702AB9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E9FBE8-9744-F793-B49F-4ADA6B587A4C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9C767E-ADB4-A118-86C2-DDAC77159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1ADBE32B-4C28-AE17-83A1-728013B60C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9024E3-2369-0D97-9E75-B1CE3C6BD274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22E032F-520F-A410-857F-73674B921849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AF71DD-C0C8-D571-5492-31957AA2D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118AB364-FEA8-F7FD-39F2-6DF55A791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223D0-508F-C24D-BF46-07845B093D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BE0C135F-E107-E05E-571B-9328B5AE88E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19C73AD8-0B48-A274-304F-CD4AD2D4CA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4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A96AE845-08FC-2FDF-1C04-66E85EAB20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2D9F4B08-D7C3-4DCF-A517-1A2D8715FE2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F6478E9C-7EE0-07C7-8D05-0ACDFAA32D0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8749C449-2F49-90F0-A189-F214E096B4B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ABDB69EC-2061-5213-FDEF-8D74C32D06E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BD17C7-5AB5-0E3F-1A8F-3C25C2D90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EF9FE3-A021-942D-B4FD-BCC195CD0B63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C4B9A-7006-2A9B-7FAF-99944B113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D0A51E-513D-0F9F-F96B-708849332418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EE84FC-C2EF-7362-D8A7-4B908AA410E0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56743F-F341-6600-5450-21852B77B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C9F92981-6C46-0E1B-FB54-CCF43A9BF1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8E160-F32E-B647-A541-DCE8FA23B9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3666FD5-EAA6-A01E-A827-CA34EFF42DA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3BFFA6E4-BD37-193E-EDF9-88E2FB8938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8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473811D7-8B46-7D45-373F-2681F98793C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9E196B66-89B6-5C8F-7518-BCA8B7AEDE9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613FEAF4-32B1-9F31-1417-E48251F4144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827B4B49-4939-8CFC-1CDA-DC9AF124118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2B6180-51C4-13EA-F1B7-C5B901E7C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649E8E4-26C8-2005-587D-2C1AF4C52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C3926-4D3C-7718-360E-C69A1D5E1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60C562-F614-63D3-D496-DFCB16659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287535CE-6C4F-55A5-7B09-79F77B411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23B595-215E-99D8-E1DB-51E0AC5D822F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5D0484-0678-78F7-CD36-7CA6F6784D41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A26C033-18F9-0840-8C05-0C95AEBB7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87BC9E0D-B694-5C46-B2DB-213107CBD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8" name="Title Placeholder 21">
            <a:extLst>
              <a:ext uri="{FF2B5EF4-FFF2-40B4-BE49-F238E27FC236}">
                <a16:creationId xmlns:a16="http://schemas.microsoft.com/office/drawing/2014/main" id="{09CD3FC6-0D6E-5F98-067A-E12BB30BD8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>
            <a:extLst>
              <a:ext uri="{FF2B5EF4-FFF2-40B4-BE49-F238E27FC236}">
                <a16:creationId xmlns:a16="http://schemas.microsoft.com/office/drawing/2014/main" id="{8E9C6881-266C-C165-C6F7-4B6810917F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2" charset="2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v12.org/for-applican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pa.org/monitor/2017/01/letter-recommendation" TargetMode="External"/><Relationship Id="rId4" Type="http://schemas.openxmlformats.org/officeDocument/2006/relationships/hyperlink" Target="http://clinicalpsychgradschool.org/resou.ph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EBFDBD9-A45A-96DF-AA35-E1F41E818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 2" charset="2"/>
              <a:buNone/>
              <a:defRPr/>
            </a:pPr>
            <a:endParaRPr lang="en-US" dirty="0"/>
          </a:p>
          <a:p>
            <a:pPr>
              <a:buFont typeface="Wingdings 2" charset="2"/>
              <a:buNone/>
              <a:defRPr/>
            </a:pPr>
            <a:endParaRPr lang="en-US" dirty="0"/>
          </a:p>
          <a:p>
            <a:pPr>
              <a:buFont typeface="Wingdings 2" charset="2"/>
              <a:buNone/>
              <a:defRPr/>
            </a:pPr>
            <a:r>
              <a:rPr lang="en-US" sz="2800" dirty="0"/>
              <a:t>Dr. Karen Rosen</a:t>
            </a:r>
          </a:p>
          <a:p>
            <a:pPr>
              <a:buFont typeface="Wingdings 2" charset="2"/>
              <a:buNone/>
              <a:defRPr/>
            </a:pPr>
            <a:r>
              <a:rPr lang="en-US" sz="2800" dirty="0"/>
              <a:t>October 8, 2024</a:t>
            </a:r>
          </a:p>
        </p:txBody>
      </p:sp>
      <p:sp>
        <p:nvSpPr>
          <p:cNvPr id="15362" name="Title 2">
            <a:extLst>
              <a:ext uri="{FF2B5EF4-FFF2-40B4-BE49-F238E27FC236}">
                <a16:creationId xmlns:a16="http://schemas.microsoft.com/office/drawing/2014/main" id="{FBFEADE6-90B2-FABA-EA15-861A9A2EC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400" dirty="0">
                <a:latin typeface="+mn-lt"/>
                <a:ea typeface="ＭＳ Ｐゴシック" panose="020B0600070205080204" pitchFamily="34" charset="-128"/>
              </a:rPr>
              <a:t>Workshop for Students With Clinical Interests</a:t>
            </a:r>
            <a:endParaRPr lang="en-US" altLang="en-US" dirty="0">
              <a:latin typeface="+mn-lt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1AB3-3E87-115A-03DD-E467A19A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Personal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E9186-6B5C-FFED-82F1-C2643081B1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73625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Clear, well thought out, carefully written</a:t>
            </a:r>
          </a:p>
          <a:p>
            <a:pPr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Present a coherent narrative that provides the reader with an understanding of your background and experiences that inform your research interests – do not restate CV</a:t>
            </a:r>
          </a:p>
          <a:p>
            <a:pPr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Clearly state your research interests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Should not be too broad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Should have clear connection to faculty mentor’s lab/research interests</a:t>
            </a:r>
          </a:p>
          <a:p>
            <a:pPr>
              <a:defRPr/>
            </a:pPr>
            <a:r>
              <a:rPr lang="en-US" sz="2400" dirty="0"/>
              <a:t>Do not take the word “personal” literally 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Do not talk about your wish to help people or personal/family experiences with mental health problems</a:t>
            </a:r>
          </a:p>
          <a:p>
            <a:pPr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Have several people read it and give you feedback – revise!!</a:t>
            </a:r>
          </a:p>
          <a:p>
            <a:pPr marL="0" indent="0">
              <a:buFont typeface="Wingdings 2" pitchFamily="2" charset="2"/>
              <a:buNone/>
              <a:defRPr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1697-46E0-D3A0-4AC2-8745D136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Letters of Recommendation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607B883-8CD9-3B09-2941-77DB8ECAC1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96263" cy="4651375"/>
          </a:xfrm>
        </p:spPr>
        <p:txBody>
          <a:bodyPr/>
          <a:lstStyle/>
          <a:p>
            <a:r>
              <a:rPr lang="en-US" altLang="en-US" sz="2600">
                <a:ea typeface="ＭＳ Ｐゴシック" panose="020B0600070205080204" pitchFamily="34" charset="-128"/>
              </a:rPr>
              <a:t>Be selective about who you choose to ask for letters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Ask professors who know you well – you want them to say specific positive things about you / generic statements are not helpful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Get letters from research mentors</a:t>
            </a:r>
          </a:p>
          <a:p>
            <a:r>
              <a:rPr lang="en-US" altLang="en-US" sz="2600">
                <a:ea typeface="ＭＳ Ｐゴシック" panose="020B0600070205080204" pitchFamily="34" charset="-128"/>
              </a:rPr>
              <a:t>What do you do if you choose to wait to apply</a:t>
            </a:r>
          </a:p>
          <a:p>
            <a:r>
              <a:rPr lang="en-US" altLang="en-US" sz="2600">
                <a:ea typeface="ＭＳ Ｐゴシック" panose="020B0600070205080204" pitchFamily="34" charset="-128"/>
              </a:rPr>
              <a:t>Provide clear list for letter writers of the schools to which you are applying and  the deadlines for each</a:t>
            </a:r>
          </a:p>
          <a:p>
            <a:r>
              <a:rPr lang="en-US" altLang="en-US" sz="2600">
                <a:ea typeface="ＭＳ Ｐゴシック" panose="020B0600070205080204" pitchFamily="34" charset="-128"/>
              </a:rPr>
              <a:t>Find out what additional information your letter writers need – e.g., your resume, personal statement, GPA, BC transcript, GRE scores, any other information? </a:t>
            </a:r>
          </a:p>
          <a:p>
            <a:endParaRPr lang="en-US" altLang="en-US" sz="2800">
              <a:ea typeface="ＭＳ Ｐゴシック" panose="020B0600070205080204" pitchFamily="34" charset="-128"/>
            </a:endParaRPr>
          </a:p>
          <a:p>
            <a:endParaRPr lang="en-US" altLang="en-US" sz="2800">
              <a:ea typeface="ＭＳ Ｐゴシック" panose="020B0600070205080204" pitchFamily="34" charset="-128"/>
            </a:endParaRPr>
          </a:p>
          <a:p>
            <a:endParaRPr lang="en-US" altLang="en-US" sz="2800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F8F2D-1D83-A1C6-4ABB-4C4A7A85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Graduate Record Exam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9ABAEE30-2D13-B660-0219-9A98A15BF2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48663" cy="44989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Some programs are no longer requiring these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Some programs screen applicants based on scores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Generally look for above 75% for the Verbal Reasoning and Quantitative Reasoning sections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There is also an Analytical Writing section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Prepare carefully by studying for the exam and practice taking it online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When should you take the GRE?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Program websites provide information on whether they are required as well as average scores and percentiles for admitted students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BADC-CAAC-42BC-EE3E-15B9EE00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Application Process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32270EA8-0CEB-B13C-8DF8-E24B86E9903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766175" cy="4572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Steps in the Application Process: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Identify programs and mentors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Confirm that the faculty member is taking a new student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Take required exams (GRE, Psych GRE) – check if needed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Write personal statement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Request letters of recommendation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Finalize CV/resume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Request transcripts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Upload application information online and submit applications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Respond to interview invitations and schedule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Complete interviews – prepare for these carefully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Admission offers extended / make decision by April 15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deadline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marL="868363" lvl="3" indent="0"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E44A0-4A99-06E2-65FD-D22FC5A80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Application Timeline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5E4DE6B0-2429-AAA9-88E3-68EA81B462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8229600" cy="45720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When do you start preparing yourself?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Undergraduate experiences – clinical vs. research?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Academic coursework – Clinical Concentration, Clinical elective courses, Independent Study, Senior Thesis/Honors Thesis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When to take the GREs?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Should you go after you graduate college or take some time off? What to do if take time off?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Research positions (begin search in late December/early January) and/or clinical work (begin search at end of March/early April)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Graduate courses?</a:t>
            </a:r>
          </a:p>
          <a:p>
            <a:pPr marL="0" indent="0">
              <a:buFont typeface="Wingdings 2" pitchFamily="2" charset="2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E1CE4-CE74-7BD5-6F43-D7F4F5C1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Application Timeline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C0BAEC12-C916-DEDE-BDBE-68CF3440BD1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4000"/>
            <a:ext cx="8689975" cy="45751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When you are ready to apply: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Begin as early as Spring/Summer prior to the Fall application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Research different programs and finalize list of schools (total: 12-15)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August/ September: Ask for letters of recommendation, draft statement of purpose, get feedback/revise, update CV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September/October: Provide letter writers with materials they need (e.g., transcript, GPA, GRE scores, CV, list of schools, statement of purpose, writing samples)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November/December: Applications due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January/February: Interviews typically occur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February to April: Offers extended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April 15</a:t>
            </a:r>
            <a:r>
              <a:rPr lang="en-US" altLang="en-US" baseline="30000">
                <a:ea typeface="ＭＳ Ｐゴシック" panose="020B0600070205080204" pitchFamily="34" charset="-128"/>
              </a:rPr>
              <a:t>th</a:t>
            </a:r>
            <a:r>
              <a:rPr lang="en-US" altLang="en-US">
                <a:ea typeface="ＭＳ Ｐゴシック" panose="020B0600070205080204" pitchFamily="34" charset="-128"/>
              </a:rPr>
              <a:t>: Admission offers accepted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733D-F8C9-BB3D-4EB4-BFCB7AAA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Resources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E23888CB-3857-95DF-11B5-F67D24F213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188" y="1905000"/>
            <a:ext cx="8329612" cy="44958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Mitch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Prinstein’s</a:t>
            </a:r>
            <a:r>
              <a:rPr lang="en-US" altLang="en-US" sz="2400" dirty="0">
                <a:ea typeface="ＭＳ Ｐゴシック" panose="020B0600070205080204" pitchFamily="34" charset="-128"/>
              </a:rPr>
              <a:t> “Uncensored Advise”</a:t>
            </a:r>
          </a:p>
          <a:p>
            <a:pPr lvl="1"/>
            <a:r>
              <a:rPr lang="en-US" altLang="en-US" sz="19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Revised 2023</a:t>
            </a:r>
            <a:endParaRPr lang="en-US" altLang="en-US" sz="19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APA Division 12: Society of Clinical Psychology</a:t>
            </a:r>
          </a:p>
          <a:p>
            <a:pPr lvl="1"/>
            <a:r>
              <a:rPr lang="en-US" altLang="en-US" sz="1900" dirty="0">
                <a:ea typeface="ＭＳ Ｐゴシック" panose="020B0600070205080204" pitchFamily="34" charset="-128"/>
                <a:hlinkClick r:id="rId3"/>
              </a:rPr>
              <a:t>https://div12.org/for-applicants/</a:t>
            </a:r>
            <a:endParaRPr lang="en-US" altLang="en-US" sz="1900" dirty="0">
              <a:ea typeface="ＭＳ Ｐゴシック" panose="020B0600070205080204" pitchFamily="34" charset="-128"/>
            </a:endParaRPr>
          </a:p>
          <a:p>
            <a:r>
              <a:rPr lang="en-US" altLang="ja-JP" sz="2400" dirty="0">
                <a:ea typeface="ＭＳ Ｐ明朝" panose="02020600040205080304" pitchFamily="18" charset="-128"/>
              </a:rPr>
              <a:t>Getting Into Clinical Psych Grad School: Council of University Directors of Clinical Psychology Graduate Programs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  <a:hlinkClick r:id="rId4"/>
              </a:rPr>
              <a:t>http://clinicalpsychgradschool.org/resou.php</a:t>
            </a:r>
            <a:endParaRPr lang="en-US" altLang="ja-JP" sz="1900" dirty="0">
              <a:ea typeface="ＭＳ Ｐ明朝" panose="02020600040205080304" pitchFamily="18" charset="-128"/>
            </a:endParaRPr>
          </a:p>
          <a:p>
            <a:r>
              <a:rPr lang="en-US" altLang="ja-JP" sz="2400" dirty="0">
                <a:ea typeface="ＭＳ Ｐ明朝" panose="02020600040205080304" pitchFamily="18" charset="-128"/>
              </a:rPr>
              <a:t>Asking for Letters of Recommendation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  <a:hlinkClick r:id="rId5"/>
              </a:rPr>
              <a:t>http://apa.org/The Power of Letters of Recommendation</a:t>
            </a:r>
            <a:endParaRPr lang="en-US" altLang="ja-JP" sz="1900" dirty="0">
              <a:ea typeface="ＭＳ Ｐ明朝" panose="02020600040205080304" pitchFamily="18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BB82-721F-7F5A-162D-C3DB200D7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Resources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F51139D4-2FB9-0EF6-B979-F2BEA88D963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8196263" cy="4117975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APA website   </a:t>
            </a:r>
            <a:r>
              <a:rPr lang="en-US" altLang="en-US" sz="2400">
                <a:ea typeface="ＭＳ Ｐゴシック" panose="020B0600070205080204" pitchFamily="34" charset="-128"/>
                <a:hlinkClick r:id="rId2"/>
              </a:rPr>
              <a:t>www.apa.org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i="1">
                <a:ea typeface="ＭＳ Ｐゴシック" panose="020B0600070205080204" pitchFamily="34" charset="-128"/>
              </a:rPr>
              <a:t>Careers in Psychology</a:t>
            </a:r>
          </a:p>
          <a:p>
            <a:pPr lvl="1"/>
            <a:r>
              <a:rPr lang="en-US" altLang="en-US" sz="2000" i="1">
                <a:ea typeface="ＭＳ Ｐゴシック" panose="020B0600070205080204" pitchFamily="34" charset="-128"/>
              </a:rPr>
              <a:t>APA Guide to Graduate Study in Psychology</a:t>
            </a:r>
          </a:p>
          <a:p>
            <a:pPr lvl="1"/>
            <a:endParaRPr lang="en-US" altLang="en-US" sz="2000" i="1">
              <a:ea typeface="ＭＳ Ｐゴシック" panose="020B0600070205080204" pitchFamily="34" charset="-128"/>
            </a:endParaRPr>
          </a:p>
          <a:p>
            <a:r>
              <a:rPr lang="en-US" altLang="en-US" sz="2400" i="1">
                <a:ea typeface="ＭＳ Ｐゴシック" panose="020B0600070205080204" pitchFamily="34" charset="-128"/>
              </a:rPr>
              <a:t>Insider</a:t>
            </a:r>
            <a:r>
              <a:rPr lang="en-US" altLang="en-US" sz="2400" i="1">
                <a:ea typeface="ＭＳ Ｐ明朝" panose="02020600040205080304" pitchFamily="18" charset="-128"/>
              </a:rPr>
              <a:t>’</a:t>
            </a:r>
            <a:r>
              <a:rPr lang="en-US" altLang="ja-JP" sz="2400" i="1">
                <a:ea typeface="ＭＳ Ｐ明朝" panose="02020600040205080304" pitchFamily="18" charset="-128"/>
              </a:rPr>
              <a:t>s Guide to Graduate Programs in Clinical and Counseling Psychology</a:t>
            </a:r>
            <a:r>
              <a:rPr lang="en-US" altLang="ja-JP" sz="2400">
                <a:ea typeface="ＭＳ Ｐ明朝" panose="02020600040205080304" pitchFamily="18" charset="-128"/>
              </a:rPr>
              <a:t> (Sayette, M.A., &amp; Norcross, J.C.)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70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200B-2174-4E2F-E39E-CF4EF26E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265113"/>
            <a:ext cx="8458200" cy="762000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Garamond"/>
              </a:rPr>
              <a:t>Topics to be Covered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9B8B7D41-4439-4C27-5087-BBFD607D0A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9154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2" charset="2"/>
              <a:buNone/>
              <a:defRPr/>
            </a:pPr>
            <a:endParaRPr lang="en-US" altLang="en-US" sz="2800" dirty="0">
              <a:latin typeface="Rockwell" panose="02060603020205020403" pitchFamily="18" charset="77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What are the different types of graduate programs?</a:t>
            </a:r>
          </a:p>
          <a:p>
            <a:pPr marL="274638" lvl="1" indent="0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We will focus mostly on Ph.D. and Psy.D. programs</a:t>
            </a:r>
          </a:p>
          <a:p>
            <a:pPr marL="274638" lvl="1" indent="0" eaLnBrk="1" hangingPunct="1">
              <a:lnSpc>
                <a:spcPct val="80000"/>
              </a:lnSpc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How do you select programs to which you will apply?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What is the training like?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What are the programs looking for in potential students?</a:t>
            </a:r>
          </a:p>
          <a:p>
            <a:pPr marL="274638" lvl="1" indent="0" eaLnBrk="1" hangingPunct="1">
              <a:lnSpc>
                <a:spcPct val="80000"/>
              </a:lnSpc>
              <a:defRPr/>
            </a:pPr>
            <a:r>
              <a:rPr lang="en-US" altLang="en-US" sz="1900" dirty="0">
                <a:ea typeface="ＭＳ Ｐゴシック" panose="020B0600070205080204" pitchFamily="34" charset="-128"/>
              </a:rPr>
              <a:t>Admissions Standards</a:t>
            </a:r>
          </a:p>
          <a:p>
            <a:pPr marL="274638" lvl="1" indent="0" eaLnBrk="1" hangingPunct="1">
              <a:lnSpc>
                <a:spcPct val="80000"/>
              </a:lnSpc>
              <a:defRPr/>
            </a:pPr>
            <a:r>
              <a:rPr lang="en-US" altLang="en-US" sz="1900" dirty="0">
                <a:ea typeface="ＭＳ Ｐゴシック" panose="020B0600070205080204" pitchFamily="34" charset="-128"/>
              </a:rPr>
              <a:t>Criteria for Reviewing Applications</a:t>
            </a:r>
          </a:p>
          <a:p>
            <a:pPr marL="274638" lvl="1" indent="0" eaLnBrk="1" hangingPunct="1">
              <a:lnSpc>
                <a:spcPct val="80000"/>
              </a:lnSpc>
              <a:defRPr/>
            </a:pPr>
            <a:r>
              <a:rPr lang="en-US" altLang="en-US" sz="1900" dirty="0">
                <a:ea typeface="ＭＳ Ｐゴシック" panose="020B0600070205080204" pitchFamily="34" charset="-128"/>
              </a:rPr>
              <a:t>Personal Statement</a:t>
            </a:r>
          </a:p>
          <a:p>
            <a:pPr marL="274638" lvl="1" indent="0" eaLnBrk="1" hangingPunct="1">
              <a:lnSpc>
                <a:spcPct val="80000"/>
              </a:lnSpc>
              <a:defRPr/>
            </a:pPr>
            <a:r>
              <a:rPr lang="en-US" altLang="en-US" sz="1900" dirty="0">
                <a:ea typeface="ＭＳ Ｐゴシック" panose="020B0600070205080204" pitchFamily="34" charset="-128"/>
              </a:rPr>
              <a:t>Letters of Recommendation</a:t>
            </a:r>
          </a:p>
          <a:p>
            <a:pPr marL="274638" lvl="1" indent="0" eaLnBrk="1" hangingPunct="1">
              <a:lnSpc>
                <a:spcPct val="80000"/>
              </a:lnSpc>
              <a:defRPr/>
            </a:pPr>
            <a:r>
              <a:rPr lang="en-US" altLang="en-US" sz="1900" dirty="0">
                <a:ea typeface="ＭＳ Ｐゴシック" panose="020B0600070205080204" pitchFamily="34" charset="-128"/>
              </a:rPr>
              <a:t>Graduate Record Exam (GRE) – General and Psychology – Optional??</a:t>
            </a:r>
          </a:p>
          <a:p>
            <a:pPr marL="274638" lvl="1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19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2" charset="2"/>
              <a:buNone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2" charset="2"/>
              <a:buNone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altLang="en-US" sz="2800" dirty="0">
              <a:latin typeface="Rockwell" panose="02060603020205020403" pitchFamily="18" charset="77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C224-C137-F46B-D48E-18ECDBCF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Topics to be Covered:  Some Logistics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48C4CD85-CAB4-5CE2-0982-EF5DA639EA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15963" y="1828800"/>
            <a:ext cx="8120062" cy="4346575"/>
          </a:xfrm>
        </p:spPr>
        <p:txBody>
          <a:bodyPr/>
          <a:lstStyle/>
          <a:p>
            <a:r>
              <a:rPr lang="en-US" altLang="en-US" sz="2600">
                <a:ea typeface="ＭＳ Ｐゴシック" panose="020B0600070205080204" pitchFamily="34" charset="-128"/>
              </a:rPr>
              <a:t>What are the steps in the application process?</a:t>
            </a:r>
          </a:p>
          <a:p>
            <a:r>
              <a:rPr lang="en-US" altLang="en-US" sz="2600">
                <a:ea typeface="ＭＳ Ｐゴシック" panose="020B0600070205080204" pitchFamily="34" charset="-128"/>
              </a:rPr>
              <a:t>When do you begin preparing yourself?</a:t>
            </a:r>
          </a:p>
          <a:p>
            <a:r>
              <a:rPr lang="en-US" altLang="en-US" sz="2600">
                <a:ea typeface="ＭＳ Ｐゴシック" panose="020B0600070205080204" pitchFamily="34" charset="-128"/>
              </a:rPr>
              <a:t>Should you take off time after college before applying to graduate school?</a:t>
            </a:r>
          </a:p>
          <a:p>
            <a:r>
              <a:rPr lang="en-US" altLang="en-US" sz="2600">
                <a:ea typeface="ＭＳ Ｐゴシック" panose="020B0600070205080204" pitchFamily="34" charset="-128"/>
              </a:rPr>
              <a:t>What do you do if you decide to take off time between your undergraduate and graduate programs?</a:t>
            </a:r>
          </a:p>
          <a:p>
            <a:r>
              <a:rPr lang="en-US" altLang="en-US" sz="2600">
                <a:ea typeface="ＭＳ Ｐゴシック" panose="020B0600070205080204" pitchFamily="34" charset="-128"/>
              </a:rPr>
              <a:t>What is the timeline when you are ready to apply?</a:t>
            </a:r>
          </a:p>
          <a:p>
            <a:r>
              <a:rPr lang="en-US" altLang="en-US" sz="2600">
                <a:ea typeface="ＭＳ Ｐゴシック" panose="020B0600070205080204" pitchFamily="34" charset="-128"/>
              </a:rPr>
              <a:t>Some helpful resources</a:t>
            </a:r>
          </a:p>
          <a:p>
            <a:endParaRPr lang="en-US" altLang="en-US" sz="26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C303-5BA5-4434-5E36-BFF4C23AE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Different Degree Programs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B902FDCA-51F8-83BA-2B63-12ED33F0A5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8504238" cy="4422775"/>
          </a:xfrm>
        </p:spPr>
        <p:txBody>
          <a:bodyPr/>
          <a:lstStyle/>
          <a:p>
            <a:r>
              <a:rPr lang="en-US" altLang="en-US" sz="2200">
                <a:ea typeface="ＭＳ Ｐゴシック" panose="020B0600070205080204" pitchFamily="34" charset="-128"/>
              </a:rPr>
              <a:t>Doctoral Degrees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Ph.D.</a:t>
            </a:r>
          </a:p>
          <a:p>
            <a:pPr lvl="3"/>
            <a:r>
              <a:rPr lang="en-US" altLang="en-US">
                <a:ea typeface="ＭＳ Ｐゴシック" panose="020B0600070205080204" pitchFamily="34" charset="-128"/>
              </a:rPr>
              <a:t>Clinical Psychology / Clinical Child Psychology</a:t>
            </a:r>
          </a:p>
          <a:p>
            <a:pPr lvl="3"/>
            <a:r>
              <a:rPr lang="en-US" altLang="en-US">
                <a:ea typeface="ＭＳ Ｐゴシック" panose="020B0600070205080204" pitchFamily="34" charset="-128"/>
              </a:rPr>
              <a:t>Counseling Psychology</a:t>
            </a:r>
          </a:p>
          <a:p>
            <a:pPr lvl="3"/>
            <a:r>
              <a:rPr lang="en-US" altLang="en-US">
                <a:ea typeface="ＭＳ Ｐゴシック" panose="020B0600070205080204" pitchFamily="34" charset="-128"/>
              </a:rPr>
              <a:t>School Psychology (an alternative to Clinical Child Psychology)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Psy.D.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M.D. - Psychiatry</a:t>
            </a:r>
          </a:p>
          <a:p>
            <a:r>
              <a:rPr lang="en-US" altLang="en-US" sz="2200">
                <a:ea typeface="ＭＳ Ｐゴシック" panose="020B0600070205080204" pitchFamily="34" charset="-128"/>
              </a:rPr>
              <a:t>Master’s Degrees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Master of Social Work (MSW)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Marriage and Family Therapy (MFT)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Licensed Mental Health Counselor (LMHC)</a:t>
            </a:r>
          </a:p>
          <a:p>
            <a:pPr lvl="3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DE50-F912-40E7-BC52-46D17C83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to Choose Potential Programs?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3AC66D0B-0204-FF04-8C69-9B70E0F1EA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0" y="1676400"/>
            <a:ext cx="8043863" cy="4422775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Training to work with particular populations (e.g., children, adolescents, adults) or problems (e.g., anxiety disorders, depression, bipolar disorder)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Balance of research vs. clinical work in training program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Match with faculty mentors with whom you will train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Faculty interests more generally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Theoretical orientation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Geographic location – consider cost of living and quality of life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Financial support – funding sources and opportunities</a:t>
            </a:r>
          </a:p>
          <a:p>
            <a:endParaRPr lang="en-US" altLang="en-US" sz="2800">
              <a:ea typeface="ＭＳ Ｐゴシック" panose="020B0600070205080204" pitchFamily="34" charset="-128"/>
            </a:endParaRPr>
          </a:p>
          <a:p>
            <a:endParaRPr lang="en-US" altLang="en-US" sz="2800">
              <a:ea typeface="ＭＳ Ｐゴシック" panose="020B0600070205080204" pitchFamily="34" charset="-128"/>
            </a:endParaRPr>
          </a:p>
          <a:p>
            <a:endParaRPr lang="en-US" altLang="en-US" sz="2800">
              <a:ea typeface="ＭＳ Ｐゴシック" panose="020B0600070205080204" pitchFamily="34" charset="-128"/>
            </a:endParaRPr>
          </a:p>
          <a:p>
            <a:endParaRPr lang="en-US" altLang="en-US" sz="2800">
              <a:ea typeface="ＭＳ Ｐゴシック" panose="020B0600070205080204" pitchFamily="34" charset="-128"/>
            </a:endParaRPr>
          </a:p>
          <a:p>
            <a:endParaRPr lang="en-US" altLang="en-US" sz="2800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93F1C-2BB6-96F6-9F78-E8599841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304800"/>
            <a:ext cx="8534400" cy="762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Overview of Training in Ph.D. Clinical Psychology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B23D-CB2B-0D81-247E-2F8B3140A4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752600"/>
            <a:ext cx="7967663" cy="44958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Coursework</a:t>
            </a:r>
          </a:p>
          <a:p>
            <a:pPr>
              <a:defRPr/>
            </a:pPr>
            <a:r>
              <a:rPr lang="en-US" sz="2400" dirty="0"/>
              <a:t>Clinical </a:t>
            </a:r>
            <a:r>
              <a:rPr lang="en-US" sz="2400" dirty="0" err="1"/>
              <a:t>practica</a:t>
            </a:r>
            <a:r>
              <a:rPr lang="en-US" sz="2400" dirty="0"/>
              <a:t> in psychotherapy and assessment</a:t>
            </a:r>
          </a:p>
          <a:p>
            <a:pPr>
              <a:defRPr/>
            </a:pPr>
            <a:r>
              <a:rPr lang="en-US" sz="2400" dirty="0"/>
              <a:t>Master’s Thesis</a:t>
            </a:r>
          </a:p>
          <a:p>
            <a:pPr>
              <a:defRPr/>
            </a:pPr>
            <a:r>
              <a:rPr lang="en-US" sz="2400" dirty="0"/>
              <a:t>Comprehensive exams</a:t>
            </a:r>
          </a:p>
          <a:p>
            <a:pPr>
              <a:defRPr/>
            </a:pPr>
            <a:r>
              <a:rPr lang="en-US" sz="2400" dirty="0"/>
              <a:t>Dissertation proposal and defense</a:t>
            </a:r>
          </a:p>
          <a:p>
            <a:pPr>
              <a:defRPr/>
            </a:pPr>
            <a:r>
              <a:rPr lang="en-US" sz="2400" dirty="0"/>
              <a:t>Assistantships – teaching, research</a:t>
            </a:r>
          </a:p>
          <a:p>
            <a:pPr>
              <a:defRPr/>
            </a:pPr>
            <a:r>
              <a:rPr lang="en-US" sz="2400" dirty="0"/>
              <a:t>Scholarly publications and presentations</a:t>
            </a:r>
          </a:p>
          <a:p>
            <a:pPr>
              <a:defRPr/>
            </a:pPr>
            <a:r>
              <a:rPr lang="en-US" sz="2400" dirty="0"/>
              <a:t>Clinical internship (one year, full time)</a:t>
            </a:r>
          </a:p>
          <a:p>
            <a:pPr marL="0" indent="0">
              <a:buFont typeface="Wingdings 2" pitchFamily="2" charset="2"/>
              <a:buNone/>
              <a:defRPr/>
            </a:pPr>
            <a:endParaRPr lang="en-US" sz="1100" dirty="0"/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1800" dirty="0"/>
              <a:t>Note: Requirements vary by program but this is an overview of typical training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A19AF-D22E-1C58-7C50-97D6F6CD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Admissions Standards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62AD0A7F-D9F7-3E7C-7B8D-C6F61F20F1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8196263" cy="40417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Highly competitive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Admission criteria published on program websites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Some schools have GRE/GPA cutoffs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Some schools review all applications regardless of these criteria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Read program websites very carefully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More applications to schools on the East and West coasts and to those that are research oriented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F0C65-43CE-F375-B68B-E0B661D6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Criteria for Reviewing Applications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7D7BE7D8-9EA0-FCBA-65A2-D039F9566BE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809038" cy="49530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Research Experience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Course requirements – practicum, independent study, </a:t>
            </a:r>
          </a:p>
          <a:p>
            <a:pPr marL="274638" lvl="1" indent="0">
              <a:buFont typeface="Wingdings" pitchFamily="2" charset="2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honors thesis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Volunteer research positions in labs during undergraduate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Paid Research Assistant/Coordinator positions after BC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Publications and conference presentations are important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Statement of Purpose (Personal Statement)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Fit with Mentor(s)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Letters of Recommendation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GPA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GRE scores – many schools are no longer requiring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38F9-9591-87ED-4DB4-9A1EAB72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152400"/>
            <a:ext cx="8537575" cy="9144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APA Graduate Study in Psychology Summary Report</a:t>
            </a:r>
            <a:br>
              <a:rPr lang="en-US" sz="2800" dirty="0"/>
            </a:br>
            <a:r>
              <a:rPr lang="en-US" sz="2800" dirty="0"/>
              <a:t>(2019)</a:t>
            </a:r>
          </a:p>
        </p:txBody>
      </p:sp>
      <p:pic>
        <p:nvPicPr>
          <p:cNvPr id="23554" name="Content Placeholder 3">
            <a:extLst>
              <a:ext uri="{FF2B5EF4-FFF2-40B4-BE49-F238E27FC236}">
                <a16:creationId xmlns:a16="http://schemas.microsoft.com/office/drawing/2014/main" id="{DA34822F-3929-E005-F2A8-482C1D1B71F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4800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4478</TotalTime>
  <Words>1159</Words>
  <Application>Microsoft Macintosh PowerPoint</Application>
  <PresentationFormat>On-screen Show (4:3)</PresentationFormat>
  <Paragraphs>167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Rockwell</vt:lpstr>
      <vt:lpstr>Wingdings</vt:lpstr>
      <vt:lpstr>Wingdings 2</vt:lpstr>
      <vt:lpstr>Civic</vt:lpstr>
      <vt:lpstr>Workshop for Students With Clinical Interests</vt:lpstr>
      <vt:lpstr>Topics to be Covered</vt:lpstr>
      <vt:lpstr>Topics to be Covered:  Some Logistics</vt:lpstr>
      <vt:lpstr>Different Degree Programs</vt:lpstr>
      <vt:lpstr>How to Choose Potential Programs?</vt:lpstr>
      <vt:lpstr>Overview of Training in Ph.D. Clinical Psychology Program</vt:lpstr>
      <vt:lpstr>Admissions Standards</vt:lpstr>
      <vt:lpstr>Criteria for Reviewing Applications</vt:lpstr>
      <vt:lpstr>APA Graduate Study in Psychology Summary Report (2019)</vt:lpstr>
      <vt:lpstr>Personal Statement</vt:lpstr>
      <vt:lpstr>Letters of Recommendation</vt:lpstr>
      <vt:lpstr>Graduate Record Exam</vt:lpstr>
      <vt:lpstr>The Application Process</vt:lpstr>
      <vt:lpstr>Application Timeline</vt:lpstr>
      <vt:lpstr>Application Timeline</vt:lpstr>
      <vt:lpstr>Resources</vt:lpstr>
      <vt:lpstr>Resources</vt:lpstr>
    </vt:vector>
  </TitlesOfParts>
  <Company>Shannon Snapp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Assessment</dc:title>
  <dc:creator>Shannon Snapp</dc:creator>
  <cp:lastModifiedBy>Karen Rosen</cp:lastModifiedBy>
  <cp:revision>128</cp:revision>
  <dcterms:created xsi:type="dcterms:W3CDTF">2015-10-05T15:26:01Z</dcterms:created>
  <dcterms:modified xsi:type="dcterms:W3CDTF">2024-10-08T20:39:24Z</dcterms:modified>
</cp:coreProperties>
</file>