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Lora"/>
      <p:regular r:id="rId29"/>
      <p:bold r:id="rId30"/>
      <p:italic r:id="rId31"/>
      <p:boldItalic r:id="rId32"/>
    </p:embeddedFont>
    <p:embeddedFont>
      <p:font typeface="Quattrocento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36CFD9-C454-483C-866E-1C3AD602EA0F}">
  <a:tblStyle styleId="{6A36CFD9-C454-483C-866E-1C3AD602EA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ora-italic.fntdata"/><Relationship Id="rId30" Type="http://schemas.openxmlformats.org/officeDocument/2006/relationships/font" Target="fonts/Lora-bold.fntdata"/><Relationship Id="rId11" Type="http://schemas.openxmlformats.org/officeDocument/2006/relationships/slide" Target="slides/slide6.xml"/><Relationship Id="rId33" Type="http://schemas.openxmlformats.org/officeDocument/2006/relationships/font" Target="fonts/QuattrocentoSans-regular.fntdata"/><Relationship Id="rId10" Type="http://schemas.openxmlformats.org/officeDocument/2006/relationships/slide" Target="slides/slide5.xml"/><Relationship Id="rId32" Type="http://schemas.openxmlformats.org/officeDocument/2006/relationships/font" Target="fonts/Lora-boldItalic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italic.fntdata"/><Relationship Id="rId12" Type="http://schemas.openxmlformats.org/officeDocument/2006/relationships/slide" Target="slides/slide7.xml"/><Relationship Id="rId34" Type="http://schemas.openxmlformats.org/officeDocument/2006/relationships/font" Target="fonts/Quattrocento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Quattrocento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47def347a_0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47def347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47def347a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47def347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47def347a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47def347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47def347a_0_2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47def347a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47def347a_0_3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47def347a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47def347a_0_3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d47def347a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47def347a_0_4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47def347a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47def347a_0_2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47def347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47def347a_0_4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d47def347a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47def347a_0_2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47def347a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47def347a_0_3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47def347a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d47def347a_0_3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d47def347a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47def347a_0_2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47def347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47def347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47def34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47def347a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47def347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47def347a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47def347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47def347a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47def347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47def347a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47def347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996625" y="2003900"/>
            <a:ext cx="7135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</a:t>
            </a:r>
            <a:r>
              <a:rPr lang="en"/>
              <a:t>Machine</a:t>
            </a:r>
            <a:r>
              <a:rPr lang="en"/>
              <a:t> Learning in Vehicular Clouds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2"/>
          <p:cNvSpPr txBox="1"/>
          <p:nvPr/>
        </p:nvSpPr>
        <p:spPr>
          <a:xfrm>
            <a:off x="970875" y="1049600"/>
            <a:ext cx="357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CarML</a:t>
            </a:r>
            <a:r>
              <a:rPr b="1" lang="en" sz="5000">
                <a:latin typeface="Lora"/>
                <a:ea typeface="Lora"/>
                <a:cs typeface="Lora"/>
                <a:sym typeface="Lora"/>
              </a:rPr>
              <a:t>:</a:t>
            </a:r>
            <a:endParaRPr b="1" sz="5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5108100" y="3861925"/>
            <a:ext cx="2864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Anran Du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May 7th, 2021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Advisor: Prof. Lewis Tseng</a:t>
            </a:r>
            <a:endParaRPr b="1" sz="1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ctrTitle"/>
          </p:nvPr>
        </p:nvSpPr>
        <p:spPr>
          <a:xfrm>
            <a:off x="1869825" y="1769725"/>
            <a:ext cx="456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Design and Results</a:t>
            </a:r>
            <a:endParaRPr sz="3600"/>
          </a:p>
        </p:txBody>
      </p:sp>
      <p:sp>
        <p:nvSpPr>
          <p:cNvPr id="254" name="Google Shape;254;p21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5" name="Google Shape;255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21"/>
          <p:cNvSpPr txBox="1"/>
          <p:nvPr/>
        </p:nvSpPr>
        <p:spPr>
          <a:xfrm>
            <a:off x="5543225" y="2929525"/>
            <a:ext cx="3072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RSU Placement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Data Distribution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Communication Synchrony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Fault-tolerance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RSU Placement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456975" y="1805825"/>
            <a:ext cx="4068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Why?</a:t>
            </a:r>
            <a:endParaRPr sz="150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Improves performance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Good 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Placement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⇨ More vehicles in range to complete tasks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Place RSUs at junctions with highest traffic density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3" name="Google Shape;263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4513675" y="1805825"/>
            <a:ext cx="4068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Solution</a:t>
            </a:r>
            <a:endParaRPr sz="150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Density-based Spatial Clustering of Application with Noise (DBSCAN)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Historical traffic pattern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Scatter plot of vehicle traces in each second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5" name="Google Shape;265;p22"/>
          <p:cNvSpPr/>
          <p:nvPr/>
        </p:nvSpPr>
        <p:spPr>
          <a:xfrm>
            <a:off x="893578" y="966206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idx="12" type="sldNum"/>
          </p:nvPr>
        </p:nvSpPr>
        <p:spPr>
          <a:xfrm>
            <a:off x="8687104" y="473606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3"/>
          <p:cNvSpPr txBox="1"/>
          <p:nvPr/>
        </p:nvSpPr>
        <p:spPr>
          <a:xfrm>
            <a:off x="311700" y="368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v.s. DBSCAN Placement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00" y="1005900"/>
            <a:ext cx="4718925" cy="353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076" y="1005900"/>
            <a:ext cx="4718925" cy="353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RSU Placement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279" name="Google Shape;279;p24"/>
          <p:cNvSpPr txBox="1"/>
          <p:nvPr>
            <p:ph idx="1" type="body"/>
          </p:nvPr>
        </p:nvSpPr>
        <p:spPr>
          <a:xfrm>
            <a:off x="380775" y="2029888"/>
            <a:ext cx="4076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Random v.s. DBSCAN Placement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On average, DBACAN 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improved performance by 50% to 100%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0" name="Google Shape;280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75" y="1529625"/>
            <a:ext cx="4293651" cy="322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/>
          <p:nvPr/>
        </p:nvSpPr>
        <p:spPr>
          <a:xfrm>
            <a:off x="893578" y="966206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 Distribution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288" name="Google Shape;288;p25"/>
          <p:cNvSpPr txBox="1"/>
          <p:nvPr>
            <p:ph idx="1" type="body"/>
          </p:nvPr>
        </p:nvSpPr>
        <p:spPr>
          <a:xfrm>
            <a:off x="685575" y="1805825"/>
            <a:ext cx="35775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Why?</a:t>
            </a:r>
            <a:endParaRPr sz="150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Limited storage at each RSU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Communication cost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9" name="Google Shape;289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25"/>
          <p:cNvSpPr txBox="1"/>
          <p:nvPr>
            <p:ph idx="1" type="body"/>
          </p:nvPr>
        </p:nvSpPr>
        <p:spPr>
          <a:xfrm>
            <a:off x="4513675" y="1805825"/>
            <a:ext cx="4068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Solution</a:t>
            </a:r>
            <a:endParaRPr sz="150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Distribute data based on traffic density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Send out small batches of data periodically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91" name="Google Shape;291;p25"/>
          <p:cNvGrpSpPr/>
          <p:nvPr/>
        </p:nvGrpSpPr>
        <p:grpSpPr>
          <a:xfrm>
            <a:off x="855660" y="961054"/>
            <a:ext cx="333700" cy="329077"/>
            <a:chOff x="3292425" y="3664250"/>
            <a:chExt cx="397025" cy="391525"/>
          </a:xfrm>
        </p:grpSpPr>
        <p:sp>
          <p:nvSpPr>
            <p:cNvPr id="292" name="Google Shape;292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Communication Synchrony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300" name="Google Shape;300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26"/>
          <p:cNvGrpSpPr/>
          <p:nvPr/>
        </p:nvGrpSpPr>
        <p:grpSpPr>
          <a:xfrm>
            <a:off x="862885" y="1045347"/>
            <a:ext cx="320043" cy="175361"/>
            <a:chOff x="5937975" y="5081700"/>
            <a:chExt cx="481050" cy="261850"/>
          </a:xfrm>
        </p:grpSpPr>
        <p:sp>
          <p:nvSpPr>
            <p:cNvPr id="302" name="Google Shape;302;p26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26"/>
          <p:cNvSpPr txBox="1"/>
          <p:nvPr>
            <p:ph idx="1" type="body"/>
          </p:nvPr>
        </p:nvSpPr>
        <p:spPr>
          <a:xfrm>
            <a:off x="761775" y="1805825"/>
            <a:ext cx="4068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Bounded Staleness</a:t>
            </a:r>
            <a:endParaRPr sz="150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1 ⇨ Complete synchronous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1 &lt; </a:t>
            </a:r>
            <a:r>
              <a:rPr i="1" lang="en" sz="1500"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&lt; n ⇨ Bounded asynchronous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n &lt;= </a:t>
            </a:r>
            <a:r>
              <a:rPr i="1" lang="en" sz="1500"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⇨ Complete asynchronous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Lora"/>
                <a:ea typeface="Lora"/>
                <a:cs typeface="Lora"/>
                <a:sym typeface="Lora"/>
              </a:rPr>
              <a:t>*n = number of cars on the road</a:t>
            </a:r>
            <a:endParaRPr sz="11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Communication Synchrony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311" name="Google Shape;311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2" name="Google Shape;312;p27"/>
          <p:cNvGrpSpPr/>
          <p:nvPr/>
        </p:nvGrpSpPr>
        <p:grpSpPr>
          <a:xfrm>
            <a:off x="862885" y="1045347"/>
            <a:ext cx="320043" cy="175361"/>
            <a:chOff x="5937975" y="5081700"/>
            <a:chExt cx="481050" cy="261850"/>
          </a:xfrm>
        </p:grpSpPr>
        <p:sp>
          <p:nvSpPr>
            <p:cNvPr id="313" name="Google Shape;313;p2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25" y="1883443"/>
            <a:ext cx="4313625" cy="2866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7" name="Google Shape;317;p27"/>
          <p:cNvGraphicFramePr/>
          <p:nvPr/>
        </p:nvGraphicFramePr>
        <p:xfrm>
          <a:off x="5624975" y="218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{6A36CFD9-C454-483C-866E-1C3AD602EA0F}</a:tableStyleId>
              </a:tblPr>
              <a:tblGrid>
                <a:gridCol w="1234900"/>
                <a:gridCol w="1234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Bounded Staleness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Number of Epochs Completed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0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20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13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100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Lora"/>
                          <a:ea typeface="Lora"/>
                          <a:cs typeface="Lora"/>
                          <a:sym typeface="Lora"/>
                        </a:rPr>
                        <a:t>54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/>
          <p:nvPr>
            <p:ph idx="1" type="body"/>
          </p:nvPr>
        </p:nvSpPr>
        <p:spPr>
          <a:xfrm>
            <a:off x="544225" y="1882025"/>
            <a:ext cx="3678300" cy="2763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Approach 1 - </a:t>
            </a:r>
            <a:r>
              <a:rPr i="1" lang="en" sz="1500">
                <a:latin typeface="Lora"/>
                <a:ea typeface="Lora"/>
                <a:cs typeface="Lora"/>
                <a:sym typeface="Lora"/>
              </a:rPr>
              <a:t>Replication</a:t>
            </a:r>
            <a:endParaRPr i="1"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Pro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Simplicity and small overhead at RSU and cloud server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Con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Higher storage expanses and lower efficiency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3" name="Google Shape;323;p28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Fault-</a:t>
            </a:r>
            <a:r>
              <a:rPr lang="en" sz="3000"/>
              <a:t>Tolerance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324" name="Google Shape;324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927179" y="959876"/>
            <a:ext cx="188913" cy="320287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8"/>
          <p:cNvSpPr/>
          <p:nvPr/>
        </p:nvSpPr>
        <p:spPr>
          <a:xfrm>
            <a:off x="5825950" y="1557200"/>
            <a:ext cx="1383900" cy="840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"/>
          <p:cNvSpPr/>
          <p:nvPr/>
        </p:nvSpPr>
        <p:spPr>
          <a:xfrm>
            <a:off x="5204500" y="2803325"/>
            <a:ext cx="2652600" cy="1841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850" y="1655923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950" y="1986898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750" y="1986898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850" y="2906123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950" y="3237098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750" y="3237098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25" y="3746648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525" y="4077623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325" y="4077623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300" y="3746648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400" y="4077623"/>
            <a:ext cx="283899" cy="2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200" y="4077623"/>
            <a:ext cx="283899" cy="2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8"/>
          <p:cNvSpPr/>
          <p:nvPr/>
        </p:nvSpPr>
        <p:spPr>
          <a:xfrm rot="5400000">
            <a:off x="6458375" y="2522700"/>
            <a:ext cx="189000" cy="201300"/>
          </a:xfrm>
          <a:prstGeom prst="striped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 txBox="1"/>
          <p:nvPr/>
        </p:nvSpPr>
        <p:spPr>
          <a:xfrm>
            <a:off x="7920025" y="1777400"/>
            <a:ext cx="9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ora"/>
                <a:ea typeface="Lora"/>
                <a:cs typeface="Lora"/>
                <a:sym typeface="Lora"/>
              </a:rPr>
              <a:t>RF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= 1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2" name="Google Shape;342;p28"/>
          <p:cNvSpPr txBox="1"/>
          <p:nvPr/>
        </p:nvSpPr>
        <p:spPr>
          <a:xfrm>
            <a:off x="7920025" y="3524075"/>
            <a:ext cx="9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ora"/>
                <a:ea typeface="Lora"/>
                <a:cs typeface="Lora"/>
                <a:sym typeface="Lora"/>
              </a:rPr>
              <a:t>RF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= 3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/>
          <p:nvPr/>
        </p:nvSpPr>
        <p:spPr>
          <a:xfrm>
            <a:off x="7339419" y="3285527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9"/>
          <p:cNvSpPr/>
          <p:nvPr/>
        </p:nvSpPr>
        <p:spPr>
          <a:xfrm>
            <a:off x="5938087" y="4186771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/>
          <p:nvPr/>
        </p:nvSpPr>
        <p:spPr>
          <a:xfrm>
            <a:off x="7339419" y="2392015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5938087" y="2392015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"/>
          <p:cNvSpPr/>
          <p:nvPr/>
        </p:nvSpPr>
        <p:spPr>
          <a:xfrm>
            <a:off x="4536756" y="1499018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9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Fault-Tolerance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353" name="Google Shape;353;p29"/>
          <p:cNvSpPr txBox="1"/>
          <p:nvPr>
            <p:ph idx="12" type="sldNum"/>
          </p:nvPr>
        </p:nvSpPr>
        <p:spPr>
          <a:xfrm>
            <a:off x="8469902" y="472667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29"/>
          <p:cNvSpPr txBox="1"/>
          <p:nvPr>
            <p:ph idx="1" type="body"/>
          </p:nvPr>
        </p:nvSpPr>
        <p:spPr>
          <a:xfrm>
            <a:off x="544225" y="1882025"/>
            <a:ext cx="3678300" cy="2763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Approach 2 - </a:t>
            </a:r>
            <a:r>
              <a:rPr i="1" lang="en" sz="1500">
                <a:latin typeface="Lora"/>
                <a:ea typeface="Lora"/>
                <a:cs typeface="Lora"/>
                <a:sym typeface="Lora"/>
              </a:rPr>
              <a:t>Fault-tolerance</a:t>
            </a:r>
            <a:endParaRPr i="1"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Pro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- 100% fault proof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Con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- Larger overhead at RSUs and         cloud server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5" name="Google Shape;355;p29"/>
          <p:cNvSpPr/>
          <p:nvPr/>
        </p:nvSpPr>
        <p:spPr>
          <a:xfrm>
            <a:off x="927179" y="959876"/>
            <a:ext cx="188913" cy="320287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96" y="1618359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8278" y="2511355"/>
            <a:ext cx="213142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5488" y="3414464"/>
            <a:ext cx="213139" cy="1385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9"/>
          <p:cNvSpPr/>
          <p:nvPr/>
        </p:nvSpPr>
        <p:spPr>
          <a:xfrm>
            <a:off x="7339419" y="1499018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9"/>
          <p:cNvSpPr/>
          <p:nvPr/>
        </p:nvSpPr>
        <p:spPr>
          <a:xfrm>
            <a:off x="5938087" y="1499018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117" y="1555282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028" y="1824176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581" y="1994125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308" y="1756891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54" y="1646836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681" y="1785368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54" y="1931070"/>
            <a:ext cx="213139" cy="13853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9"/>
          <p:cNvSpPr/>
          <p:nvPr/>
        </p:nvSpPr>
        <p:spPr>
          <a:xfrm>
            <a:off x="4536756" y="2392015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96" y="2511355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117" y="2448279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028" y="2717173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581" y="2887121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308" y="2649888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54" y="2539832"/>
            <a:ext cx="213139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662" y="2649888"/>
            <a:ext cx="213142" cy="13853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9"/>
          <p:cNvSpPr/>
          <p:nvPr/>
        </p:nvSpPr>
        <p:spPr>
          <a:xfrm>
            <a:off x="7339419" y="4186771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9"/>
          <p:cNvSpPr/>
          <p:nvPr/>
        </p:nvSpPr>
        <p:spPr>
          <a:xfrm>
            <a:off x="4536756" y="3285527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"/>
          <p:cNvSpPr/>
          <p:nvPr/>
        </p:nvSpPr>
        <p:spPr>
          <a:xfrm>
            <a:off x="5938087" y="3285527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9"/>
          <p:cNvSpPr/>
          <p:nvPr/>
        </p:nvSpPr>
        <p:spPr>
          <a:xfrm>
            <a:off x="4536756" y="4186771"/>
            <a:ext cx="1213800" cy="7113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740" y="3436127"/>
            <a:ext cx="213142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879" y="3631547"/>
            <a:ext cx="213142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462" y="3414464"/>
            <a:ext cx="213142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462" y="3750097"/>
            <a:ext cx="213142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152" y="3571866"/>
            <a:ext cx="213142" cy="1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4583" y="3710410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054" y="3493014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1183" y="4307225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1869" y="4515825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9794" y="4247354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4323" y="4463836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130" y="4680319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2933" y="4654358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404" y="4325304"/>
            <a:ext cx="213139" cy="1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6073" y="4526045"/>
            <a:ext cx="213139" cy="13853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/>
          <p:nvPr/>
        </p:nvSpPr>
        <p:spPr>
          <a:xfrm>
            <a:off x="4476950" y="1456933"/>
            <a:ext cx="4121700" cy="79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4476950" y="2351091"/>
            <a:ext cx="4121700" cy="79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"/>
          <p:cNvSpPr/>
          <p:nvPr/>
        </p:nvSpPr>
        <p:spPr>
          <a:xfrm>
            <a:off x="4476950" y="3244385"/>
            <a:ext cx="4121700" cy="79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9"/>
          <p:cNvSpPr/>
          <p:nvPr/>
        </p:nvSpPr>
        <p:spPr>
          <a:xfrm>
            <a:off x="4476950" y="4146399"/>
            <a:ext cx="4121700" cy="798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4684207" y="1092000"/>
            <a:ext cx="10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attrocento Sans"/>
                <a:ea typeface="Quattrocento Sans"/>
                <a:cs typeface="Quattrocento Sans"/>
                <a:sym typeface="Quattrocento Sans"/>
              </a:rPr>
              <a:t>Untrained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6164185" y="1092000"/>
            <a:ext cx="10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attrocento Sans"/>
                <a:ea typeface="Quattrocento Sans"/>
                <a:cs typeface="Quattrocento Sans"/>
                <a:sym typeface="Quattrocento Sans"/>
              </a:rPr>
              <a:t>Training</a:t>
            </a:r>
            <a:r>
              <a:rPr b="1" lang="en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7600246" y="1092000"/>
            <a:ext cx="10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attrocento Sans"/>
                <a:ea typeface="Quattrocento Sans"/>
                <a:cs typeface="Quattrocento Sans"/>
                <a:sym typeface="Quattrocento Sans"/>
              </a:rPr>
              <a:t>Trained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Fault-Tolerance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407" name="Google Shape;407;p30"/>
          <p:cNvSpPr txBox="1"/>
          <p:nvPr>
            <p:ph idx="1" type="body"/>
          </p:nvPr>
        </p:nvSpPr>
        <p:spPr>
          <a:xfrm>
            <a:off x="380775" y="2034425"/>
            <a:ext cx="4068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1% chance of failing/vehicle/second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Low RF ⇨ High variance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High RF ⇨ Fewer epochs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Fault-tolerance ⇨ Reliable and efficient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8" name="Google Shape;408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9" name="Google Shape;4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775" y="1510668"/>
            <a:ext cx="4115709" cy="308678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0"/>
          <p:cNvSpPr/>
          <p:nvPr/>
        </p:nvSpPr>
        <p:spPr>
          <a:xfrm>
            <a:off x="927179" y="959876"/>
            <a:ext cx="188913" cy="320287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731022" y="4749900"/>
            <a:ext cx="46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3"/>
          <p:cNvSpPr txBox="1"/>
          <p:nvPr>
            <p:ph idx="4294967295" type="ctrTitle"/>
          </p:nvPr>
        </p:nvSpPr>
        <p:spPr>
          <a:xfrm>
            <a:off x="877750" y="1769725"/>
            <a:ext cx="2648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Table of Contents</a:t>
            </a:r>
            <a:endParaRPr sz="3600"/>
          </a:p>
        </p:txBody>
      </p:sp>
      <p:sp>
        <p:nvSpPr>
          <p:cNvPr id="89" name="Google Shape;89;p13"/>
          <p:cNvSpPr txBox="1"/>
          <p:nvPr>
            <p:ph idx="4294967295" type="body"/>
          </p:nvPr>
        </p:nvSpPr>
        <p:spPr>
          <a:xfrm>
            <a:off x="5171700" y="1281400"/>
            <a:ext cx="35709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Background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CarML: Architecture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CarML: Design and Results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800">
                <a:latin typeface="Lora"/>
                <a:ea typeface="Lora"/>
                <a:cs typeface="Lora"/>
                <a:sym typeface="Lora"/>
              </a:rPr>
              <a:t>Future Work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/>
          <p:nvPr>
            <p:ph type="ctrTitle"/>
          </p:nvPr>
        </p:nvSpPr>
        <p:spPr>
          <a:xfrm>
            <a:off x="1946025" y="1769725"/>
            <a:ext cx="456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Future Work</a:t>
            </a:r>
            <a:endParaRPr sz="3600"/>
          </a:p>
        </p:txBody>
      </p:sp>
      <p:sp>
        <p:nvSpPr>
          <p:cNvPr id="416" name="Google Shape;416;p31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7" name="Google Shape;417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Future Work</a:t>
            </a:r>
            <a:endParaRPr sz="3000">
              <a:highlight>
                <a:srgbClr val="FFCD00"/>
              </a:highlight>
            </a:endParaRPr>
          </a:p>
        </p:txBody>
      </p:sp>
      <p:grpSp>
        <p:nvGrpSpPr>
          <p:cNvPr id="423" name="Google Shape;423;p3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424" name="Google Shape;424;p32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9" name="Google Shape;429;p32"/>
          <p:cNvSpPr txBox="1"/>
          <p:nvPr>
            <p:ph idx="1" type="body"/>
          </p:nvPr>
        </p:nvSpPr>
        <p:spPr>
          <a:xfrm>
            <a:off x="1152650" y="2073673"/>
            <a:ext cx="68097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More complex dataset 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A distributed simulator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Incorporating Federated Learning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Special Recognition</a:t>
            </a:r>
            <a:endParaRPr sz="3000"/>
          </a:p>
        </p:txBody>
      </p:sp>
      <p:sp>
        <p:nvSpPr>
          <p:cNvPr id="435" name="Google Shape;435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33"/>
          <p:cNvSpPr txBox="1"/>
          <p:nvPr/>
        </p:nvSpPr>
        <p:spPr>
          <a:xfrm>
            <a:off x="1279700" y="1832950"/>
            <a:ext cx="59151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Yicheng Shen</a:t>
            </a:r>
            <a:endParaRPr sz="150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My partner during my research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Prof. Lewis Tseng</a:t>
            </a:r>
            <a:endParaRPr sz="150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Supervisor of my Honors Thesis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7" name="Google Shape;437;p33"/>
          <p:cNvSpPr/>
          <p:nvPr/>
        </p:nvSpPr>
        <p:spPr>
          <a:xfrm>
            <a:off x="882025" y="971576"/>
            <a:ext cx="280469" cy="28625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Any </a:t>
            </a: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 ?</a:t>
            </a:r>
            <a:endParaRPr b="1" i="1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443" name="Google Shape;443;p3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4" name="Google Shape;444;p34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445" name="Google Shape;445;p34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34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34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448" name="Google Shape;448;p34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2098425" y="17697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Background</a:t>
            </a:r>
            <a:endParaRPr sz="3600"/>
          </a:p>
        </p:txBody>
      </p:sp>
      <p:sp>
        <p:nvSpPr>
          <p:cNvPr id="95" name="Google Shape;95;p14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</a:t>
            </a:r>
            <a:r>
              <a:rPr lang="en" sz="3000"/>
              <a:t> Distributed Machine Learning?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152650" y="2073673"/>
            <a:ext cx="68097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Wide demand for big data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Exponential growth in training data size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2100">
                <a:latin typeface="Lora"/>
                <a:ea typeface="Lora"/>
                <a:cs typeface="Lora"/>
                <a:sym typeface="Lora"/>
              </a:rPr>
              <a:t>Centralized ML ⇨ Distributed ML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" name="Google Shape;104;p15"/>
          <p:cNvGrpSpPr/>
          <p:nvPr/>
        </p:nvGrpSpPr>
        <p:grpSpPr>
          <a:xfrm>
            <a:off x="858747" y="975686"/>
            <a:ext cx="309454" cy="334388"/>
            <a:chOff x="5233525" y="4954450"/>
            <a:chExt cx="538275" cy="516350"/>
          </a:xfrm>
        </p:grpSpPr>
        <p:sp>
          <p:nvSpPr>
            <p:cNvPr id="105" name="Google Shape;105;p1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Vehicles?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916450" y="2229900"/>
            <a:ext cx="37038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Abundant</a:t>
            </a:r>
            <a:r>
              <a:rPr lang="en" sz="1500">
                <a:latin typeface="Lora"/>
                <a:ea typeface="Lora"/>
                <a:cs typeface="Lora"/>
                <a:sym typeface="Lora"/>
              </a:rPr>
              <a:t> computation resources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e.g., modern Tesla equipped with ML-specialized chips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4776650" y="2304320"/>
            <a:ext cx="3214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Idle</a:t>
            </a: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computation resources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900"/>
              <a:buFont typeface="Lora"/>
              <a:buChar char="◉"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Identical backup computation unit for safety and redundancy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>
            <a:off x="873176" y="981793"/>
            <a:ext cx="302643" cy="287590"/>
            <a:chOff x="5268225" y="4341925"/>
            <a:chExt cx="468850" cy="387275"/>
          </a:xfrm>
        </p:grpSpPr>
        <p:sp>
          <p:nvSpPr>
            <p:cNvPr id="125" name="Google Shape;125;p16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ctrTitle"/>
          </p:nvPr>
        </p:nvSpPr>
        <p:spPr>
          <a:xfrm>
            <a:off x="2098425" y="17697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Architecture</a:t>
            </a:r>
            <a:endParaRPr sz="3600"/>
          </a:p>
        </p:txBody>
      </p:sp>
      <p:sp>
        <p:nvSpPr>
          <p:cNvPr id="138" name="Google Shape;138;p17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687104" y="473606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364" y="323152"/>
            <a:ext cx="2276984" cy="175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231" y="3837761"/>
            <a:ext cx="746775" cy="7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2043" y="2425246"/>
            <a:ext cx="1342981" cy="127844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/>
          <p:nvPr/>
        </p:nvSpPr>
        <p:spPr>
          <a:xfrm rot="2616279">
            <a:off x="4112332" y="1789444"/>
            <a:ext cx="322324" cy="708310"/>
          </a:xfrm>
          <a:prstGeom prst="upDownArrow">
            <a:avLst>
              <a:gd fmla="val 50000" name="adj1"/>
              <a:gd fmla="val 45136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-5400000">
            <a:off x="5668478" y="1724225"/>
            <a:ext cx="3174000" cy="1699500"/>
          </a:xfrm>
          <a:prstGeom prst="curvedUpArrow">
            <a:avLst>
              <a:gd fmla="val 3047" name="adj1"/>
              <a:gd fmla="val 21774" name="adj2"/>
              <a:gd fmla="val 16666" name="adj3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 rot="1732389">
            <a:off x="2985495" y="3678557"/>
            <a:ext cx="193219" cy="397815"/>
          </a:xfrm>
          <a:prstGeom prst="upDownArrow">
            <a:avLst>
              <a:gd fmla="val 50000" name="adj1"/>
              <a:gd fmla="val 45136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3933428" y="3574652"/>
            <a:ext cx="1274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mmWave</a:t>
            </a:r>
            <a:endParaRPr sz="1000">
              <a:solidFill>
                <a:srgbClr val="6D9EE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559245" y="2425250"/>
            <a:ext cx="8745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E7C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4G/5G</a:t>
            </a:r>
            <a:endParaRPr sz="1000">
              <a:solidFill>
                <a:srgbClr val="8E7CC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8"/>
          <p:cNvSpPr/>
          <p:nvPr/>
        </p:nvSpPr>
        <p:spPr>
          <a:xfrm rot="-2616279">
            <a:off x="5832335" y="1789462"/>
            <a:ext cx="322324" cy="708310"/>
          </a:xfrm>
          <a:prstGeom prst="upDownArrow">
            <a:avLst>
              <a:gd fmla="val 50000" name="adj1"/>
              <a:gd fmla="val 45136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6138" y="2425030"/>
            <a:ext cx="1342981" cy="127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2682" y="3837761"/>
            <a:ext cx="746775" cy="7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 rot="-1306112">
            <a:off x="3847107" y="3679520"/>
            <a:ext cx="194145" cy="396108"/>
          </a:xfrm>
          <a:prstGeom prst="upDownArrow">
            <a:avLst>
              <a:gd fmla="val 50000" name="adj1"/>
              <a:gd fmla="val 45136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 rot="1732389">
            <a:off x="6106439" y="3678557"/>
            <a:ext cx="193219" cy="397815"/>
          </a:xfrm>
          <a:prstGeom prst="upDownArrow">
            <a:avLst>
              <a:gd fmla="val 50000" name="adj1"/>
              <a:gd fmla="val 45136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 rot="-1306112">
            <a:off x="6829500" y="3679598"/>
            <a:ext cx="194145" cy="396108"/>
          </a:xfrm>
          <a:prstGeom prst="upDownArrow">
            <a:avLst>
              <a:gd fmla="val 50000" name="adj1"/>
              <a:gd fmla="val 45136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080" y="3837761"/>
            <a:ext cx="746775" cy="7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474" y="3837761"/>
            <a:ext cx="746775" cy="7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6014938" y="1733514"/>
            <a:ext cx="8745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</a:t>
            </a:r>
            <a:endParaRPr sz="1000">
              <a:solidFill>
                <a:srgbClr val="EA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866975" y="688650"/>
            <a:ext cx="238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Top Layer: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Cloud Server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866975" y="2225100"/>
            <a:ext cx="238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Middle Layer: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Edge Servers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866975" y="3612575"/>
            <a:ext cx="238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Bottom Layer: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Vehicles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8687104" y="473606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3331" y="180000"/>
            <a:ext cx="2038210" cy="158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413" y="4057260"/>
            <a:ext cx="668465" cy="63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1495" y="2314696"/>
            <a:ext cx="1202150" cy="115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4869" y="2314689"/>
            <a:ext cx="1202150" cy="115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869" y="4057262"/>
            <a:ext cx="668465" cy="63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6300" y="1636025"/>
            <a:ext cx="283900" cy="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8538" y="706175"/>
            <a:ext cx="283900" cy="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2438" y="706175"/>
            <a:ext cx="283900" cy="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3688" y="516325"/>
            <a:ext cx="283900" cy="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4700" y="3767198"/>
            <a:ext cx="283899" cy="2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2198600" y="3593075"/>
            <a:ext cx="374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𝛁</a:t>
            </a:r>
            <a:endParaRPr sz="1900"/>
          </a:p>
        </p:txBody>
      </p:sp>
      <p:sp>
        <p:nvSpPr>
          <p:cNvPr id="181" name="Google Shape;181;p19"/>
          <p:cNvSpPr txBox="1"/>
          <p:nvPr/>
        </p:nvSpPr>
        <p:spPr>
          <a:xfrm>
            <a:off x="3176275" y="1681175"/>
            <a:ext cx="5427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𝛁</a:t>
            </a:r>
            <a:r>
              <a:rPr baseline="-25000" lang="en" sz="1500"/>
              <a:t>avg</a:t>
            </a:r>
            <a:endParaRPr baseline="-25000" sz="1500"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888" y="4057260"/>
            <a:ext cx="668465" cy="63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644" y="4057262"/>
            <a:ext cx="668465" cy="63987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 rot="-6928327">
            <a:off x="4858458" y="1600700"/>
            <a:ext cx="3960037" cy="1402400"/>
          </a:xfrm>
          <a:prstGeom prst="curvedUpArrow">
            <a:avLst>
              <a:gd fmla="val 3047" name="adj1"/>
              <a:gd fmla="val 21774" name="adj2"/>
              <a:gd fmla="val 16666" name="adj3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7553625" y="1715975"/>
            <a:ext cx="3741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𝛁</a:t>
            </a:r>
            <a:endParaRPr sz="1900"/>
          </a:p>
        </p:txBody>
      </p:sp>
      <p:sp>
        <p:nvSpPr>
          <p:cNvPr id="186" name="Google Shape;186;p19"/>
          <p:cNvSpPr/>
          <p:nvPr/>
        </p:nvSpPr>
        <p:spPr>
          <a:xfrm rot="7603561">
            <a:off x="2397441" y="1735085"/>
            <a:ext cx="1027443" cy="201480"/>
          </a:xfrm>
          <a:prstGeom prst="rightArrow">
            <a:avLst>
              <a:gd fmla="val 25787" name="adj1"/>
              <a:gd fmla="val 52587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 rot="-3196515">
            <a:off x="2660449" y="1735096"/>
            <a:ext cx="1018443" cy="201480"/>
          </a:xfrm>
          <a:prstGeom prst="rightArrow">
            <a:avLst>
              <a:gd fmla="val 25744" name="adj1"/>
              <a:gd fmla="val 52587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 flipH="1" rot="-7603561">
            <a:off x="5040524" y="1735085"/>
            <a:ext cx="1027443" cy="201480"/>
          </a:xfrm>
          <a:prstGeom prst="rightArrow">
            <a:avLst>
              <a:gd fmla="val 25787" name="adj1"/>
              <a:gd fmla="val 52587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 flipH="1" rot="3196515">
            <a:off x="4786516" y="1735096"/>
            <a:ext cx="1018443" cy="201480"/>
          </a:xfrm>
          <a:prstGeom prst="rightArrow">
            <a:avLst>
              <a:gd fmla="val 25744" name="adj1"/>
              <a:gd fmla="val 52587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 rot="7683132">
            <a:off x="1516277" y="3761212"/>
            <a:ext cx="799670" cy="158992"/>
          </a:xfrm>
          <a:prstGeom prst="rightArrow">
            <a:avLst>
              <a:gd fmla="val 25787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 rot="-3115975">
            <a:off x="1727377" y="3761221"/>
            <a:ext cx="792593" cy="158992"/>
          </a:xfrm>
          <a:prstGeom prst="rightArrow">
            <a:avLst>
              <a:gd fmla="val 25744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 rot="7683132">
            <a:off x="4654927" y="3753662"/>
            <a:ext cx="799670" cy="158992"/>
          </a:xfrm>
          <a:prstGeom prst="rightArrow">
            <a:avLst>
              <a:gd fmla="val 25787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rot="-3115975">
            <a:off x="4866027" y="3753671"/>
            <a:ext cx="792593" cy="158992"/>
          </a:xfrm>
          <a:prstGeom prst="rightArrow">
            <a:avLst>
              <a:gd fmla="val 25744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 flipH="1" rot="3116868">
            <a:off x="5941802" y="3761199"/>
            <a:ext cx="799670" cy="158992"/>
          </a:xfrm>
          <a:prstGeom prst="rightArrow">
            <a:avLst>
              <a:gd fmla="val 25787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 flipH="1" rot="-7684025">
            <a:off x="6152902" y="3761190"/>
            <a:ext cx="792593" cy="158992"/>
          </a:xfrm>
          <a:prstGeom prst="rightArrow">
            <a:avLst>
              <a:gd fmla="val 25744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 flipH="1" rot="3116868">
            <a:off x="2782127" y="3753649"/>
            <a:ext cx="799670" cy="158992"/>
          </a:xfrm>
          <a:prstGeom prst="rightArrow">
            <a:avLst>
              <a:gd fmla="val 25787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 flipH="1" rot="-7684025">
            <a:off x="2993227" y="3753640"/>
            <a:ext cx="792593" cy="158992"/>
          </a:xfrm>
          <a:prstGeom prst="rightArrow">
            <a:avLst>
              <a:gd fmla="val 25744" name="adj1"/>
              <a:gd fmla="val 52587" name="adj2"/>
            </a:avLst>
          </a:prstGeom>
          <a:solidFill>
            <a:srgbClr val="6D9EEB"/>
          </a:solidFill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type="title"/>
          </p:nvPr>
        </p:nvSpPr>
        <p:spPr>
          <a:xfrm>
            <a:off x="14574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Simulator</a:t>
            </a:r>
            <a:endParaRPr sz="3000">
              <a:highlight>
                <a:srgbClr val="FFCD00"/>
              </a:highlight>
            </a:endParaRPr>
          </a:p>
        </p:txBody>
      </p:sp>
      <p:sp>
        <p:nvSpPr>
          <p:cNvPr id="203" name="Google Shape;203;p20"/>
          <p:cNvSpPr txBox="1"/>
          <p:nvPr>
            <p:ph idx="1" type="body"/>
          </p:nvPr>
        </p:nvSpPr>
        <p:spPr>
          <a:xfrm>
            <a:off x="380775" y="1805825"/>
            <a:ext cx="4068600" cy="27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A map of a part of London generated by SUMO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4,774 seconds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Total 6,374 vehicles; Peak 667 vehicles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DNN on MNIST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200 mini-batches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Lora"/>
              <a:buChar char="◉"/>
            </a:pPr>
            <a:r>
              <a:rPr lang="en" sz="1500">
                <a:latin typeface="Lora"/>
                <a:ea typeface="Lora"/>
                <a:cs typeface="Lora"/>
                <a:sym typeface="Lora"/>
              </a:rPr>
              <a:t>10 sec/mini-batch/vehicle</a:t>
            </a:r>
            <a:endParaRPr sz="15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5" name="Google Shape;205;p20"/>
          <p:cNvGrpSpPr/>
          <p:nvPr/>
        </p:nvGrpSpPr>
        <p:grpSpPr>
          <a:xfrm>
            <a:off x="4545830" y="1879762"/>
            <a:ext cx="4116925" cy="2348594"/>
            <a:chOff x="616312" y="79250"/>
            <a:chExt cx="8209222" cy="5015149"/>
          </a:xfrm>
        </p:grpSpPr>
        <p:pic>
          <p:nvPicPr>
            <p:cNvPr id="206" name="Google Shape;206;p20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>
              <a:off x="616312" y="79250"/>
              <a:ext cx="8209222" cy="50151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7" name="Google Shape;207;p20"/>
            <p:cNvGrpSpPr/>
            <p:nvPr/>
          </p:nvGrpSpPr>
          <p:grpSpPr>
            <a:xfrm>
              <a:off x="2051444" y="981724"/>
              <a:ext cx="1108010" cy="1062505"/>
              <a:chOff x="99400" y="-4487"/>
              <a:chExt cx="1212000" cy="1194900"/>
            </a:xfrm>
          </p:grpSpPr>
          <p:sp>
            <p:nvSpPr>
              <p:cNvPr id="208" name="Google Shape;208;p20"/>
              <p:cNvSpPr/>
              <p:nvPr/>
            </p:nvSpPr>
            <p:spPr>
              <a:xfrm>
                <a:off x="99400" y="-4487"/>
                <a:ext cx="1212000" cy="1194900"/>
              </a:xfrm>
              <a:prstGeom prst="ellipse">
                <a:avLst/>
              </a:prstGeom>
              <a:noFill/>
              <a:ln cap="flat" cmpd="sng" w="19050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09" name="Google Shape;209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3138" y="370704"/>
                <a:ext cx="444525" cy="44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0" name="Google Shape;21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73900" y="3340529"/>
              <a:ext cx="1631025" cy="1322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0"/>
            <p:cNvSpPr txBox="1"/>
            <p:nvPr/>
          </p:nvSpPr>
          <p:spPr>
            <a:xfrm>
              <a:off x="6854868" y="3358727"/>
              <a:ext cx="1264800" cy="5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7376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Cloud</a:t>
              </a:r>
              <a:endParaRPr b="1" sz="7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07376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b="1" sz="7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2" name="Google Shape;21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60000" y="3145023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27225" y="2867643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2458">
              <a:off x="3900475" y="2514454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93650" y="3167913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50600" y="1977522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688916">
              <a:off x="4597363" y="2291325"/>
              <a:ext cx="247101" cy="24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990723">
              <a:off x="6193033" y="1389434"/>
              <a:ext cx="247099" cy="2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005777">
              <a:off x="4999450" y="3869751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029074">
              <a:off x="3862075" y="3484473"/>
              <a:ext cx="247099" cy="24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88200">
              <a:off x="7571316" y="2438266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85925" y="3918875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569454">
              <a:off x="5383663" y="1587302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9677">
              <a:off x="2211750" y="3994525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662011">
              <a:off x="2718659" y="2785364"/>
              <a:ext cx="247101" cy="24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541395">
              <a:off x="5469362" y="2365383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335502">
              <a:off x="2360175" y="1797125"/>
              <a:ext cx="247100" cy="247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8" name="Google Shape;228;p20"/>
            <p:cNvGrpSpPr/>
            <p:nvPr/>
          </p:nvGrpSpPr>
          <p:grpSpPr>
            <a:xfrm>
              <a:off x="5074128" y="1545499"/>
              <a:ext cx="1108010" cy="1062505"/>
              <a:chOff x="154120" y="-1551384"/>
              <a:chExt cx="1212000" cy="1194900"/>
            </a:xfrm>
          </p:grpSpPr>
          <p:sp>
            <p:nvSpPr>
              <p:cNvPr id="229" name="Google Shape;229;p20"/>
              <p:cNvSpPr/>
              <p:nvPr/>
            </p:nvSpPr>
            <p:spPr>
              <a:xfrm>
                <a:off x="154120" y="-1551384"/>
                <a:ext cx="1212000" cy="1194900"/>
              </a:xfrm>
              <a:prstGeom prst="ellipse">
                <a:avLst/>
              </a:prstGeom>
              <a:noFill/>
              <a:ln cap="flat" cmpd="sng" w="19050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0" name="Google Shape;230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37857" y="-1176192"/>
                <a:ext cx="444525" cy="44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1" name="Google Shape;231;p20"/>
            <p:cNvGrpSpPr/>
            <p:nvPr/>
          </p:nvGrpSpPr>
          <p:grpSpPr>
            <a:xfrm>
              <a:off x="3739732" y="1851552"/>
              <a:ext cx="1108010" cy="1062505"/>
              <a:chOff x="99400" y="-4487"/>
              <a:chExt cx="1212000" cy="1194900"/>
            </a:xfrm>
          </p:grpSpPr>
          <p:sp>
            <p:nvSpPr>
              <p:cNvPr id="232" name="Google Shape;232;p20"/>
              <p:cNvSpPr/>
              <p:nvPr/>
            </p:nvSpPr>
            <p:spPr>
              <a:xfrm>
                <a:off x="99400" y="-4487"/>
                <a:ext cx="1212000" cy="1194900"/>
              </a:xfrm>
              <a:prstGeom prst="ellipse">
                <a:avLst/>
              </a:prstGeom>
              <a:noFill/>
              <a:ln cap="flat" cmpd="sng" w="19050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3" name="Google Shape;233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3138" y="370704"/>
                <a:ext cx="444525" cy="44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4" name="Google Shape;234;p20"/>
            <p:cNvGrpSpPr/>
            <p:nvPr/>
          </p:nvGrpSpPr>
          <p:grpSpPr>
            <a:xfrm>
              <a:off x="5246544" y="3060099"/>
              <a:ext cx="1108010" cy="1062505"/>
              <a:chOff x="99400" y="-4487"/>
              <a:chExt cx="1212000" cy="1194900"/>
            </a:xfrm>
          </p:grpSpPr>
          <p:sp>
            <p:nvSpPr>
              <p:cNvPr id="235" name="Google Shape;235;p20"/>
              <p:cNvSpPr/>
              <p:nvPr/>
            </p:nvSpPr>
            <p:spPr>
              <a:xfrm>
                <a:off x="99400" y="-4487"/>
                <a:ext cx="1212000" cy="1194900"/>
              </a:xfrm>
              <a:prstGeom prst="ellipse">
                <a:avLst/>
              </a:prstGeom>
              <a:noFill/>
              <a:ln cap="flat" cmpd="sng" w="19050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6" name="Google Shape;236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3138" y="370704"/>
                <a:ext cx="444525" cy="44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7" name="Google Shape;237;p20"/>
            <p:cNvGrpSpPr/>
            <p:nvPr/>
          </p:nvGrpSpPr>
          <p:grpSpPr>
            <a:xfrm>
              <a:off x="6273607" y="1479324"/>
              <a:ext cx="1108010" cy="1062505"/>
              <a:chOff x="99400" y="-4487"/>
              <a:chExt cx="1212000" cy="1194900"/>
            </a:xfrm>
          </p:grpSpPr>
          <p:sp>
            <p:nvSpPr>
              <p:cNvPr id="238" name="Google Shape;238;p20"/>
              <p:cNvSpPr/>
              <p:nvPr/>
            </p:nvSpPr>
            <p:spPr>
              <a:xfrm>
                <a:off x="99400" y="-4487"/>
                <a:ext cx="1212000" cy="1194900"/>
              </a:xfrm>
              <a:prstGeom prst="ellipse">
                <a:avLst/>
              </a:prstGeom>
              <a:noFill/>
              <a:ln cap="flat" cmpd="sng" w="19050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9" name="Google Shape;239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3138" y="370704"/>
                <a:ext cx="444525" cy="44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20"/>
            <p:cNvGrpSpPr/>
            <p:nvPr/>
          </p:nvGrpSpPr>
          <p:grpSpPr>
            <a:xfrm>
              <a:off x="2444769" y="3060099"/>
              <a:ext cx="1108010" cy="1062505"/>
              <a:chOff x="99400" y="-4487"/>
              <a:chExt cx="1212000" cy="1194900"/>
            </a:xfrm>
          </p:grpSpPr>
          <p:sp>
            <p:nvSpPr>
              <p:cNvPr id="241" name="Google Shape;241;p20"/>
              <p:cNvSpPr/>
              <p:nvPr/>
            </p:nvSpPr>
            <p:spPr>
              <a:xfrm>
                <a:off x="99400" y="-4487"/>
                <a:ext cx="1212000" cy="1194900"/>
              </a:xfrm>
              <a:prstGeom prst="ellipse">
                <a:avLst/>
              </a:prstGeom>
              <a:noFill/>
              <a:ln cap="flat" cmpd="sng" w="19050">
                <a:solidFill>
                  <a:srgbClr val="8E7CC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2" name="Google Shape;242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83138" y="370704"/>
                <a:ext cx="444525" cy="444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3" name="Google Shape;243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514958">
              <a:off x="4844484" y="1037502"/>
              <a:ext cx="247101" cy="2471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20"/>
          <p:cNvGrpSpPr/>
          <p:nvPr/>
        </p:nvGrpSpPr>
        <p:grpSpPr>
          <a:xfrm>
            <a:off x="877958" y="992834"/>
            <a:ext cx="282663" cy="295289"/>
            <a:chOff x="576250" y="4319400"/>
            <a:chExt cx="442075" cy="442050"/>
          </a:xfrm>
        </p:grpSpPr>
        <p:sp>
          <p:nvSpPr>
            <p:cNvPr id="245" name="Google Shape;245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