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6"/>
    <p:restoredTop sz="94672"/>
  </p:normalViewPr>
  <p:slideViewPr>
    <p:cSldViewPr snapToGrid="0">
      <p:cViewPr varScale="1">
        <p:scale>
          <a:sx n="232" d="100"/>
          <a:sy n="232" d="100"/>
        </p:scale>
        <p:origin x="184"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dbeec7824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dbeec782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bad1cb497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bad1cb49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814cf7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dbad1cb497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dbad1cb49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dbad1cb497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dbad1cb49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dbad1cb497_0_8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dbad1cb49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dbad1cb49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dbad1cb49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96bc8b4f4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96bc8b4f4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96bc8b4f4_1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96bc8b4f4_1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7bbf13a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7bbf13a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f141f9329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f141f9329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vast territory that was the indigenous homeland of the Muwekma Ohlone Tribe stretching from what is now called Santa Cruz to the south of San Francisco and Napa to the north. From the ocean to the west, to the hills separating the coastal region from the fertile central valley to the east.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b="1">
                <a:solidFill>
                  <a:srgbClr val="C0791B"/>
                </a:solidFill>
                <a:highlight>
                  <a:schemeClr val="lt1"/>
                </a:highlight>
              </a:rPr>
              <a:t>We honor this ancestral, and unceded territory of the Ohlone Nation</a:t>
            </a:r>
            <a:r>
              <a:rPr lang="en" sz="1200" b="1">
                <a:solidFill>
                  <a:srgbClr val="222222"/>
                </a:solidFill>
                <a:highlight>
                  <a:schemeClr val="lt1"/>
                </a:highlight>
              </a:rPr>
              <a:t> as the traditional right holders and custodians. We honor and respect all those whose historical relationships with the land continue to this day. We hold up our hands in respect to the Elders, both past, present, and future, for they hold the memories, the traditions, the culture, and hopes of Indigenous Peoples.</a:t>
            </a:r>
            <a:endParaRPr sz="1300">
              <a:solidFill>
                <a:srgbClr val="444444"/>
              </a:solidFill>
              <a:highlight>
                <a:srgbClr val="FCFCFC"/>
              </a:highlight>
              <a:latin typeface="Patua One"/>
              <a:ea typeface="Patua One"/>
              <a:cs typeface="Patua One"/>
              <a:sym typeface="Patua One"/>
            </a:endParaRPr>
          </a:p>
          <a:p>
            <a:pPr marL="0" lvl="0" indent="0" algn="l" rtl="0">
              <a:spcBef>
                <a:spcPts val="0"/>
              </a:spcBef>
              <a:spcAft>
                <a:spcPts val="0"/>
              </a:spcAft>
              <a:buClr>
                <a:schemeClr val="dk1"/>
              </a:buClr>
              <a:buSzPts val="1100"/>
              <a:buFont typeface="Arial"/>
              <a:buNone/>
            </a:pPr>
            <a:endParaRPr sz="1300">
              <a:solidFill>
                <a:srgbClr val="444444"/>
              </a:solidFill>
              <a:highlight>
                <a:srgbClr val="FCFCFC"/>
              </a:highlight>
              <a:latin typeface="Patua One"/>
              <a:ea typeface="Patua One"/>
              <a:cs typeface="Patua One"/>
              <a:sym typeface="Patua One"/>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dbad1cb497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dbad1cb49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dbeec7824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dbeec7824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dbeec7824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dbeec7824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dbeec7824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dbeec7824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dbeec7824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dbeec7824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dbeec78247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dbeec7824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dbeec7824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dbeec7824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beec7824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beec7824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dbad1cb497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dbad1cb49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dbad1cb497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dbad1cb497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beec78247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dbeec7824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vast territory that was the indigenous homeland of the Muwekma Ohlone Tribe stretching from what is now called Santa Cruz to the south of San Francisco and Napa to the north. From the ocean to the west, to the hills separating the coastal region from the fertile central valley to the east.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b="1">
                <a:solidFill>
                  <a:srgbClr val="C0791B"/>
                </a:solidFill>
                <a:highlight>
                  <a:schemeClr val="lt1"/>
                </a:highlight>
              </a:rPr>
              <a:t>We honor this ancestral, and unceded territory of the Ohlone Nation</a:t>
            </a:r>
            <a:r>
              <a:rPr lang="en" sz="1200" b="1">
                <a:solidFill>
                  <a:srgbClr val="222222"/>
                </a:solidFill>
                <a:highlight>
                  <a:schemeClr val="lt1"/>
                </a:highlight>
              </a:rPr>
              <a:t> as the traditional right holders and custodians. We honor and respect all those whose historical relationships with the land continue to this day. We hold up our hands in respect to the Elders, both past, present, and future, for they hold the memories, the traditions, the culture, and hopes of Indigenous Peoples.</a:t>
            </a:r>
            <a:endParaRPr sz="1300">
              <a:solidFill>
                <a:srgbClr val="444444"/>
              </a:solidFill>
              <a:highlight>
                <a:srgbClr val="FCFCFC"/>
              </a:highlight>
              <a:latin typeface="Patua One"/>
              <a:ea typeface="Patua One"/>
              <a:cs typeface="Patua One"/>
              <a:sym typeface="Patua One"/>
            </a:endParaRPr>
          </a:p>
          <a:p>
            <a:pPr marL="0" lvl="0" indent="0" algn="l" rtl="0">
              <a:spcBef>
                <a:spcPts val="0"/>
              </a:spcBef>
              <a:spcAft>
                <a:spcPts val="0"/>
              </a:spcAft>
              <a:buClr>
                <a:schemeClr val="dk1"/>
              </a:buClr>
              <a:buSzPts val="1100"/>
              <a:buFont typeface="Arial"/>
              <a:buNone/>
            </a:pPr>
            <a:endParaRPr sz="1300">
              <a:solidFill>
                <a:srgbClr val="444444"/>
              </a:solidFill>
              <a:highlight>
                <a:srgbClr val="FCFCFC"/>
              </a:highlight>
              <a:latin typeface="Patua One"/>
              <a:ea typeface="Patua One"/>
              <a:cs typeface="Patua One"/>
              <a:sym typeface="Patua One"/>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cb9a0b074_1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dbad1cb497_0_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dbad1cb49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dbad1cb49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dbad1cb4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7bbf13aa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7bbf13aa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https://textbooks.lib.wvu.edu/badideas/badideasaboutwriting-book.pdf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2" name="Google Shape;12;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3" name="Google Shape;13;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4" name="Google Shape;14;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6" name="Google Shape;16;p2"/>
          <p:cNvSpPr txBox="1">
            <a:spLocks noGrp="1"/>
          </p:cNvSpPr>
          <p:nvPr>
            <p:ph type="sldNum" idx="12"/>
          </p:nvPr>
        </p:nvSpPr>
        <p:spPr>
          <a:xfrm>
            <a:off x="8154524" y="4675434"/>
            <a:ext cx="548700" cy="393600"/>
          </a:xfrm>
          <a:prstGeom prst="rect">
            <a:avLst/>
          </a:prstGeom>
        </p:spPr>
        <p:txBody>
          <a:bodyPr spcFirstLastPara="1" wrap="square" lIns="91425" tIns="91425" rIns="91425" bIns="91425" anchor="ctr" anchorCtr="0">
            <a:noAutofit/>
          </a:bodyPr>
          <a:lstStyle>
            <a:lvl1pPr lvl="0" rtl="0">
              <a:buNone/>
              <a:defRPr sz="1200">
                <a:solidFill>
                  <a:srgbClr val="000000"/>
                </a:solidFill>
                <a:latin typeface="Trebuchet MS"/>
                <a:ea typeface="Trebuchet MS"/>
                <a:cs typeface="Trebuchet MS"/>
                <a:sym typeface="Trebuchet MS"/>
              </a:defRPr>
            </a:lvl1pPr>
            <a:lvl2pPr lvl="1" rtl="0">
              <a:buNone/>
              <a:defRPr sz="1200">
                <a:solidFill>
                  <a:srgbClr val="000000"/>
                </a:solidFill>
                <a:latin typeface="Trebuchet MS"/>
                <a:ea typeface="Trebuchet MS"/>
                <a:cs typeface="Trebuchet MS"/>
                <a:sym typeface="Trebuchet MS"/>
              </a:defRPr>
            </a:lvl2pPr>
            <a:lvl3pPr lvl="2" rtl="0">
              <a:buNone/>
              <a:defRPr sz="1200">
                <a:solidFill>
                  <a:srgbClr val="000000"/>
                </a:solidFill>
                <a:latin typeface="Trebuchet MS"/>
                <a:ea typeface="Trebuchet MS"/>
                <a:cs typeface="Trebuchet MS"/>
                <a:sym typeface="Trebuchet MS"/>
              </a:defRPr>
            </a:lvl3pPr>
            <a:lvl4pPr lvl="3" rtl="0">
              <a:buNone/>
              <a:defRPr sz="1200">
                <a:solidFill>
                  <a:srgbClr val="000000"/>
                </a:solidFill>
                <a:latin typeface="Trebuchet MS"/>
                <a:ea typeface="Trebuchet MS"/>
                <a:cs typeface="Trebuchet MS"/>
                <a:sym typeface="Trebuchet MS"/>
              </a:defRPr>
            </a:lvl4pPr>
            <a:lvl5pPr lvl="4" rtl="0">
              <a:buNone/>
              <a:defRPr sz="1200">
                <a:solidFill>
                  <a:srgbClr val="000000"/>
                </a:solidFill>
                <a:latin typeface="Trebuchet MS"/>
                <a:ea typeface="Trebuchet MS"/>
                <a:cs typeface="Trebuchet MS"/>
                <a:sym typeface="Trebuchet MS"/>
              </a:defRPr>
            </a:lvl5pPr>
            <a:lvl6pPr lvl="5" rtl="0">
              <a:buNone/>
              <a:defRPr sz="1200">
                <a:solidFill>
                  <a:srgbClr val="000000"/>
                </a:solidFill>
                <a:latin typeface="Trebuchet MS"/>
                <a:ea typeface="Trebuchet MS"/>
                <a:cs typeface="Trebuchet MS"/>
                <a:sym typeface="Trebuchet MS"/>
              </a:defRPr>
            </a:lvl6pPr>
            <a:lvl7pPr lvl="6" rtl="0">
              <a:buNone/>
              <a:defRPr sz="1200">
                <a:solidFill>
                  <a:srgbClr val="000000"/>
                </a:solidFill>
                <a:latin typeface="Trebuchet MS"/>
                <a:ea typeface="Trebuchet MS"/>
                <a:cs typeface="Trebuchet MS"/>
                <a:sym typeface="Trebuchet MS"/>
              </a:defRPr>
            </a:lvl7pPr>
            <a:lvl8pPr lvl="7" rtl="0">
              <a:buNone/>
              <a:defRPr sz="1200">
                <a:solidFill>
                  <a:srgbClr val="000000"/>
                </a:solidFill>
                <a:latin typeface="Trebuchet MS"/>
                <a:ea typeface="Trebuchet MS"/>
                <a:cs typeface="Trebuchet MS"/>
                <a:sym typeface="Trebuchet MS"/>
              </a:defRPr>
            </a:lvl8pPr>
            <a:lvl9pPr lvl="8" rtl="0">
              <a:buNone/>
              <a:defRPr sz="1200">
                <a:solidFill>
                  <a:srgbClr val="00000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cxnSp>
        <p:nvCxnSpPr>
          <p:cNvPr id="62" name="Google Shape;62;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3" name="Google Shape;63;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4" name="Google Shape;64;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5" name="Google Shape;65;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6" name="Google Shape;66;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74"/>
        <p:cNvGrpSpPr/>
        <p:nvPr/>
      </p:nvGrpSpPr>
      <p:grpSpPr>
        <a:xfrm>
          <a:off x="0" y="0"/>
          <a:ext cx="0" cy="0"/>
          <a:chOff x="0" y="0"/>
          <a:chExt cx="0" cy="0"/>
        </a:xfrm>
      </p:grpSpPr>
      <p:cxnSp>
        <p:nvCxnSpPr>
          <p:cNvPr id="75" name="Google Shape;75;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76" name="Google Shape;76;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77" name="Google Shape;77;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78" name="Google Shape;78;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9" name="Google Shape;79;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0"/>
        <p:cNvGrpSpPr/>
        <p:nvPr/>
      </p:nvGrpSpPr>
      <p:grpSpPr>
        <a:xfrm>
          <a:off x="0" y="0"/>
          <a:ext cx="0" cy="0"/>
          <a:chOff x="0" y="0"/>
          <a:chExt cx="0" cy="0"/>
        </a:xfrm>
      </p:grpSpPr>
      <p:cxnSp>
        <p:nvCxnSpPr>
          <p:cNvPr id="81" name="Google Shape;81;p1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82" name="Google Shape;82;p1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83" name="Google Shape;83;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84" name="Google Shape;84;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cxnSp>
        <p:nvCxnSpPr>
          <p:cNvPr id="86" name="Google Shape;86;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87" name="Google Shape;87;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88" name="Google Shape;88;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9" name="Google Shape;89;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1" name="Google Shape;91;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cxnSp>
        <p:nvCxnSpPr>
          <p:cNvPr id="93" name="Google Shape;93;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94" name="Google Shape;94;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95" name="Google Shape;95;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96" name="Google Shape;96;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8" name="Google Shape;98;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9" name="Google Shape;99;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cxnSp>
        <p:nvCxnSpPr>
          <p:cNvPr id="104" name="Google Shape;104;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5" name="Google Shape;105;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7" name="Google Shape;107;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108"/>
        <p:cNvGrpSpPr/>
        <p:nvPr/>
      </p:nvGrpSpPr>
      <p:grpSpPr>
        <a:xfrm>
          <a:off x="0" y="0"/>
          <a:ext cx="0" cy="0"/>
          <a:chOff x="0" y="0"/>
          <a:chExt cx="0" cy="0"/>
        </a:xfrm>
      </p:grpSpPr>
      <p:cxnSp>
        <p:nvCxnSpPr>
          <p:cNvPr id="109" name="Google Shape;109;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10" name="Google Shape;110;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1" name="Google Shape;111;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5" name="Google Shape;115;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16" name="Google Shape;116;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7" name="Google Shape;11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18" name="Google Shape;118;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7"/>
        <p:cNvGrpSpPr/>
        <p:nvPr/>
      </p:nvGrpSpPr>
      <p:grpSpPr>
        <a:xfrm>
          <a:off x="0" y="0"/>
          <a:ext cx="0" cy="0"/>
          <a:chOff x="0" y="0"/>
          <a:chExt cx="0" cy="0"/>
        </a:xfrm>
      </p:grpSpPr>
      <p:cxnSp>
        <p:nvCxnSpPr>
          <p:cNvPr id="18" name="Google Shape;18;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9" name="Google Shape;19;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0" name="Google Shape;20;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1" name="Google Shape;21;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cxnSp>
        <p:nvCxnSpPr>
          <p:cNvPr id="120" name="Google Shape;120;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21" name="Google Shape;121;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22" name="Google Shape;122;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23" name="Google Shape;123;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cxnSp>
        <p:nvCxnSpPr>
          <p:cNvPr id="125" name="Google Shape;125;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26" name="Google Shape;126;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27" name="Google Shape;127;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28" name="Google Shape;128;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9" name="Google Shape;129;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6"/>
        <p:cNvGrpSpPr/>
        <p:nvPr/>
      </p:nvGrpSpPr>
      <p:grpSpPr>
        <a:xfrm>
          <a:off x="0" y="0"/>
          <a:ext cx="0" cy="0"/>
          <a:chOff x="0" y="0"/>
          <a:chExt cx="0" cy="0"/>
        </a:xfrm>
      </p:grpSpPr>
      <p:grpSp>
        <p:nvGrpSpPr>
          <p:cNvPr id="137" name="Google Shape;137;p26"/>
          <p:cNvGrpSpPr/>
          <p:nvPr/>
        </p:nvGrpSpPr>
        <p:grpSpPr>
          <a:xfrm>
            <a:off x="7343003" y="3409675"/>
            <a:ext cx="1691422" cy="1732548"/>
            <a:chOff x="7343003" y="3409675"/>
            <a:chExt cx="1691422" cy="1732548"/>
          </a:xfrm>
        </p:grpSpPr>
        <p:grpSp>
          <p:nvGrpSpPr>
            <p:cNvPr id="138" name="Google Shape;138;p26"/>
            <p:cNvGrpSpPr/>
            <p:nvPr/>
          </p:nvGrpSpPr>
          <p:grpSpPr>
            <a:xfrm>
              <a:off x="7343003" y="4453711"/>
              <a:ext cx="316800" cy="688513"/>
              <a:chOff x="7343003" y="4453711"/>
              <a:chExt cx="316800" cy="688513"/>
            </a:xfrm>
          </p:grpSpPr>
          <p:sp>
            <p:nvSpPr>
              <p:cNvPr id="139" name="Google Shape;139;p26"/>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6"/>
            <p:cNvGrpSpPr/>
            <p:nvPr/>
          </p:nvGrpSpPr>
          <p:grpSpPr>
            <a:xfrm>
              <a:off x="7801210" y="4105700"/>
              <a:ext cx="316800" cy="1036523"/>
              <a:chOff x="7801210" y="4105700"/>
              <a:chExt cx="316800" cy="1036523"/>
            </a:xfrm>
          </p:grpSpPr>
          <p:sp>
            <p:nvSpPr>
              <p:cNvPr id="142" name="Google Shape;142;p26"/>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6"/>
            <p:cNvGrpSpPr/>
            <p:nvPr/>
          </p:nvGrpSpPr>
          <p:grpSpPr>
            <a:xfrm>
              <a:off x="8259418" y="3757688"/>
              <a:ext cx="316800" cy="1384535"/>
              <a:chOff x="8259418" y="3757688"/>
              <a:chExt cx="316800" cy="1384535"/>
            </a:xfrm>
          </p:grpSpPr>
          <p:sp>
            <p:nvSpPr>
              <p:cNvPr id="146" name="Google Shape;146;p26"/>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6"/>
            <p:cNvGrpSpPr/>
            <p:nvPr/>
          </p:nvGrpSpPr>
          <p:grpSpPr>
            <a:xfrm>
              <a:off x="8717625" y="3409675"/>
              <a:ext cx="316800" cy="1732548"/>
              <a:chOff x="8717625" y="3409675"/>
              <a:chExt cx="316800" cy="1732548"/>
            </a:xfrm>
          </p:grpSpPr>
          <p:sp>
            <p:nvSpPr>
              <p:cNvPr id="151" name="Google Shape;151;p26"/>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 name="Google Shape;156;p26"/>
          <p:cNvGrpSpPr/>
          <p:nvPr/>
        </p:nvGrpSpPr>
        <p:grpSpPr>
          <a:xfrm>
            <a:off x="5043503" y="0"/>
            <a:ext cx="3814072" cy="3839102"/>
            <a:chOff x="5043503" y="0"/>
            <a:chExt cx="3814072" cy="3839102"/>
          </a:xfrm>
        </p:grpSpPr>
        <p:sp>
          <p:nvSpPr>
            <p:cNvPr id="157" name="Google Shape;157;p26"/>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26"/>
            <p:cNvGrpSpPr/>
            <p:nvPr/>
          </p:nvGrpSpPr>
          <p:grpSpPr>
            <a:xfrm>
              <a:off x="7647812" y="2704283"/>
              <a:ext cx="635219" cy="635219"/>
              <a:chOff x="6725724" y="2701260"/>
              <a:chExt cx="1208101" cy="1208100"/>
            </a:xfrm>
          </p:grpSpPr>
          <p:sp>
            <p:nvSpPr>
              <p:cNvPr id="160" name="Google Shape;160;p26"/>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6"/>
            <p:cNvGrpSpPr/>
            <p:nvPr/>
          </p:nvGrpSpPr>
          <p:grpSpPr>
            <a:xfrm>
              <a:off x="7952720" y="179238"/>
              <a:ext cx="873165" cy="873003"/>
              <a:chOff x="7754428" y="208725"/>
              <a:chExt cx="541800" cy="541800"/>
            </a:xfrm>
          </p:grpSpPr>
          <p:sp>
            <p:nvSpPr>
              <p:cNvPr id="165" name="Google Shape;165;p26"/>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6"/>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4" name="Google Shape;174;p26"/>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75" name="Google Shape;175;p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6"/>
        <p:cNvGrpSpPr/>
        <p:nvPr/>
      </p:nvGrpSpPr>
      <p:grpSpPr>
        <a:xfrm>
          <a:off x="0" y="0"/>
          <a:ext cx="0" cy="0"/>
          <a:chOff x="0" y="0"/>
          <a:chExt cx="0" cy="0"/>
        </a:xfrm>
      </p:grpSpPr>
      <p:grpSp>
        <p:nvGrpSpPr>
          <p:cNvPr id="177" name="Google Shape;177;p27"/>
          <p:cNvGrpSpPr/>
          <p:nvPr/>
        </p:nvGrpSpPr>
        <p:grpSpPr>
          <a:xfrm>
            <a:off x="146769" y="3406"/>
            <a:ext cx="1233215" cy="1384535"/>
            <a:chOff x="146769" y="3406"/>
            <a:chExt cx="1233215" cy="1384535"/>
          </a:xfrm>
        </p:grpSpPr>
        <p:grpSp>
          <p:nvGrpSpPr>
            <p:cNvPr id="178" name="Google Shape;178;p27"/>
            <p:cNvGrpSpPr/>
            <p:nvPr/>
          </p:nvGrpSpPr>
          <p:grpSpPr>
            <a:xfrm>
              <a:off x="1063183" y="3406"/>
              <a:ext cx="316800" cy="688513"/>
              <a:chOff x="1063183" y="3406"/>
              <a:chExt cx="316800" cy="688513"/>
            </a:xfrm>
          </p:grpSpPr>
          <p:sp>
            <p:nvSpPr>
              <p:cNvPr id="179" name="Google Shape;179;p27"/>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7"/>
            <p:cNvGrpSpPr/>
            <p:nvPr/>
          </p:nvGrpSpPr>
          <p:grpSpPr>
            <a:xfrm>
              <a:off x="604976" y="3406"/>
              <a:ext cx="316800" cy="1036524"/>
              <a:chOff x="604976" y="3406"/>
              <a:chExt cx="316800" cy="1036524"/>
            </a:xfrm>
          </p:grpSpPr>
          <p:sp>
            <p:nvSpPr>
              <p:cNvPr id="182" name="Google Shape;182;p27"/>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27"/>
            <p:cNvGrpSpPr/>
            <p:nvPr/>
          </p:nvGrpSpPr>
          <p:grpSpPr>
            <a:xfrm>
              <a:off x="146769" y="3406"/>
              <a:ext cx="316800" cy="1384535"/>
              <a:chOff x="146769" y="3406"/>
              <a:chExt cx="316800" cy="1384535"/>
            </a:xfrm>
          </p:grpSpPr>
          <p:sp>
            <p:nvSpPr>
              <p:cNvPr id="186" name="Google Shape;186;p27"/>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 name="Google Shape;190;p27"/>
          <p:cNvGrpSpPr/>
          <p:nvPr/>
        </p:nvGrpSpPr>
        <p:grpSpPr>
          <a:xfrm>
            <a:off x="6775084" y="2904008"/>
            <a:ext cx="2186148" cy="2239500"/>
            <a:chOff x="6775084" y="2904008"/>
            <a:chExt cx="2186148" cy="2239500"/>
          </a:xfrm>
        </p:grpSpPr>
        <p:grpSp>
          <p:nvGrpSpPr>
            <p:cNvPr id="191" name="Google Shape;191;p27"/>
            <p:cNvGrpSpPr/>
            <p:nvPr/>
          </p:nvGrpSpPr>
          <p:grpSpPr>
            <a:xfrm>
              <a:off x="6775084" y="4253708"/>
              <a:ext cx="409500" cy="889800"/>
              <a:chOff x="6775084" y="4253708"/>
              <a:chExt cx="409500" cy="889800"/>
            </a:xfrm>
          </p:grpSpPr>
          <p:sp>
            <p:nvSpPr>
              <p:cNvPr id="192" name="Google Shape;192;p27"/>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7"/>
            <p:cNvGrpSpPr/>
            <p:nvPr/>
          </p:nvGrpSpPr>
          <p:grpSpPr>
            <a:xfrm>
              <a:off x="7367299" y="3804008"/>
              <a:ext cx="409500" cy="1339500"/>
              <a:chOff x="7367299" y="3804008"/>
              <a:chExt cx="409500" cy="1339500"/>
            </a:xfrm>
          </p:grpSpPr>
          <p:sp>
            <p:nvSpPr>
              <p:cNvPr id="195" name="Google Shape;195;p27"/>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7"/>
            <p:cNvGrpSpPr/>
            <p:nvPr/>
          </p:nvGrpSpPr>
          <p:grpSpPr>
            <a:xfrm>
              <a:off x="7959516" y="3354008"/>
              <a:ext cx="409500" cy="1789500"/>
              <a:chOff x="7959516" y="3354008"/>
              <a:chExt cx="409500" cy="1789500"/>
            </a:xfrm>
          </p:grpSpPr>
          <p:sp>
            <p:nvSpPr>
              <p:cNvPr id="199" name="Google Shape;199;p27"/>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7"/>
            <p:cNvGrpSpPr/>
            <p:nvPr/>
          </p:nvGrpSpPr>
          <p:grpSpPr>
            <a:xfrm>
              <a:off x="8551731" y="2904008"/>
              <a:ext cx="409500" cy="2239500"/>
              <a:chOff x="8551731" y="2904008"/>
              <a:chExt cx="409500" cy="2239500"/>
            </a:xfrm>
          </p:grpSpPr>
          <p:sp>
            <p:nvSpPr>
              <p:cNvPr id="204" name="Google Shape;204;p2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27"/>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10" name="Google Shape;210;p2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D4EBEC"/>
        </a:solidFill>
        <a:effectLst/>
      </p:bgPr>
    </p:bg>
    <p:spTree>
      <p:nvGrpSpPr>
        <p:cNvPr id="1" name="Shape 211"/>
        <p:cNvGrpSpPr/>
        <p:nvPr/>
      </p:nvGrpSpPr>
      <p:grpSpPr>
        <a:xfrm>
          <a:off x="0" y="0"/>
          <a:ext cx="0" cy="0"/>
          <a:chOff x="0" y="0"/>
          <a:chExt cx="0" cy="0"/>
        </a:xfrm>
      </p:grpSpPr>
      <p:grpSp>
        <p:nvGrpSpPr>
          <p:cNvPr id="212" name="Google Shape;212;p28"/>
          <p:cNvGrpSpPr/>
          <p:nvPr/>
        </p:nvGrpSpPr>
        <p:grpSpPr>
          <a:xfrm>
            <a:off x="625966" y="299376"/>
            <a:ext cx="999312" cy="999312"/>
            <a:chOff x="348199" y="179450"/>
            <a:chExt cx="1116300" cy="1116300"/>
          </a:xfrm>
        </p:grpSpPr>
        <p:sp>
          <p:nvSpPr>
            <p:cNvPr id="213" name="Google Shape;213;p2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400050" rtl="0">
              <a:spcBef>
                <a:spcPts val="0"/>
              </a:spcBef>
              <a:spcAft>
                <a:spcPts val="0"/>
              </a:spcAft>
              <a:buSzPts val="2700"/>
              <a:buChar char="●"/>
              <a:defRPr sz="2700"/>
            </a:lvl1pPr>
            <a:lvl2pPr marL="914400" lvl="1" indent="-400050" rtl="0">
              <a:spcBef>
                <a:spcPts val="0"/>
              </a:spcBef>
              <a:spcAft>
                <a:spcPts val="0"/>
              </a:spcAft>
              <a:buSzPts val="2700"/>
              <a:buChar char="○"/>
              <a:defRPr sz="2700"/>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17" name="Google Shape;217;p2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8"/>
        <p:cNvGrpSpPr/>
        <p:nvPr/>
      </p:nvGrpSpPr>
      <p:grpSpPr>
        <a:xfrm>
          <a:off x="0" y="0"/>
          <a:ext cx="0" cy="0"/>
          <a:chOff x="0" y="0"/>
          <a:chExt cx="0" cy="0"/>
        </a:xfrm>
      </p:grpSpPr>
      <p:grpSp>
        <p:nvGrpSpPr>
          <p:cNvPr id="219" name="Google Shape;219;p29"/>
          <p:cNvGrpSpPr/>
          <p:nvPr/>
        </p:nvGrpSpPr>
        <p:grpSpPr>
          <a:xfrm>
            <a:off x="625966" y="299376"/>
            <a:ext cx="999312" cy="999312"/>
            <a:chOff x="348199" y="179450"/>
            <a:chExt cx="1116300" cy="1116300"/>
          </a:xfrm>
        </p:grpSpPr>
        <p:sp>
          <p:nvSpPr>
            <p:cNvPr id="220" name="Google Shape;220;p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29"/>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24" name="Google Shape;224;p29"/>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25" name="Google Shape;225;p2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6"/>
        <p:cNvGrpSpPr/>
        <p:nvPr/>
      </p:nvGrpSpPr>
      <p:grpSpPr>
        <a:xfrm>
          <a:off x="0" y="0"/>
          <a:ext cx="0" cy="0"/>
          <a:chOff x="0" y="0"/>
          <a:chExt cx="0" cy="0"/>
        </a:xfrm>
      </p:grpSpPr>
      <p:grpSp>
        <p:nvGrpSpPr>
          <p:cNvPr id="227" name="Google Shape;227;p30"/>
          <p:cNvGrpSpPr/>
          <p:nvPr/>
        </p:nvGrpSpPr>
        <p:grpSpPr>
          <a:xfrm>
            <a:off x="625966" y="299376"/>
            <a:ext cx="999312" cy="999312"/>
            <a:chOff x="348199" y="179450"/>
            <a:chExt cx="1116300" cy="1116300"/>
          </a:xfrm>
        </p:grpSpPr>
        <p:sp>
          <p:nvSpPr>
            <p:cNvPr id="228" name="Google Shape;228;p3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3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2"/>
        <p:cNvGrpSpPr/>
        <p:nvPr/>
      </p:nvGrpSpPr>
      <p:grpSpPr>
        <a:xfrm>
          <a:off x="0" y="0"/>
          <a:ext cx="0" cy="0"/>
          <a:chOff x="0" y="0"/>
          <a:chExt cx="0" cy="0"/>
        </a:xfrm>
      </p:grpSpPr>
      <p:grpSp>
        <p:nvGrpSpPr>
          <p:cNvPr id="233" name="Google Shape;233;p31"/>
          <p:cNvGrpSpPr/>
          <p:nvPr/>
        </p:nvGrpSpPr>
        <p:grpSpPr>
          <a:xfrm>
            <a:off x="625966" y="299376"/>
            <a:ext cx="999312" cy="999312"/>
            <a:chOff x="348199" y="179450"/>
            <a:chExt cx="1116300" cy="1116300"/>
          </a:xfrm>
        </p:grpSpPr>
        <p:sp>
          <p:nvSpPr>
            <p:cNvPr id="234" name="Google Shape;234;p3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31"/>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31"/>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38" name="Google Shape;238;p3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239"/>
        <p:cNvGrpSpPr/>
        <p:nvPr/>
      </p:nvGrpSpPr>
      <p:grpSpPr>
        <a:xfrm>
          <a:off x="0" y="0"/>
          <a:ext cx="0" cy="0"/>
          <a:chOff x="0" y="0"/>
          <a:chExt cx="0" cy="0"/>
        </a:xfrm>
      </p:grpSpPr>
      <p:grpSp>
        <p:nvGrpSpPr>
          <p:cNvPr id="240" name="Google Shape;240;p32"/>
          <p:cNvGrpSpPr/>
          <p:nvPr/>
        </p:nvGrpSpPr>
        <p:grpSpPr>
          <a:xfrm>
            <a:off x="6866714" y="1306"/>
            <a:ext cx="2267451" cy="2601690"/>
            <a:chOff x="6790514" y="1306"/>
            <a:chExt cx="2267451" cy="2601690"/>
          </a:xfrm>
        </p:grpSpPr>
        <p:grpSp>
          <p:nvGrpSpPr>
            <p:cNvPr id="241" name="Google Shape;241;p32"/>
            <p:cNvGrpSpPr/>
            <p:nvPr/>
          </p:nvGrpSpPr>
          <p:grpSpPr>
            <a:xfrm>
              <a:off x="7067465" y="1306"/>
              <a:ext cx="1990500" cy="1990200"/>
              <a:chOff x="7067465" y="1306"/>
              <a:chExt cx="1990500" cy="1990200"/>
            </a:xfrm>
          </p:grpSpPr>
          <p:sp>
            <p:nvSpPr>
              <p:cNvPr id="242" name="Google Shape;242;p32"/>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32"/>
            <p:cNvGrpSpPr/>
            <p:nvPr/>
          </p:nvGrpSpPr>
          <p:grpSpPr>
            <a:xfrm>
              <a:off x="8207126" y="1807996"/>
              <a:ext cx="795000" cy="795000"/>
              <a:chOff x="8207126" y="1807996"/>
              <a:chExt cx="795000" cy="795000"/>
            </a:xfrm>
          </p:grpSpPr>
          <p:sp>
            <p:nvSpPr>
              <p:cNvPr id="246" name="Google Shape;246;p32"/>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32"/>
            <p:cNvGrpSpPr/>
            <p:nvPr/>
          </p:nvGrpSpPr>
          <p:grpSpPr>
            <a:xfrm>
              <a:off x="6790514" y="118857"/>
              <a:ext cx="548700" cy="548700"/>
              <a:chOff x="6790514" y="118857"/>
              <a:chExt cx="548700" cy="548700"/>
            </a:xfrm>
          </p:grpSpPr>
          <p:sp>
            <p:nvSpPr>
              <p:cNvPr id="250" name="Google Shape;250;p32"/>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3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53" name="Google Shape;253;p3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cxnSp>
        <p:nvCxnSpPr>
          <p:cNvPr id="23" name="Google Shape;23;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 name="Google Shape;24;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5" name="Google Shape;25;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6" name="Google Shape;26;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33"/>
          <p:cNvGrpSpPr/>
          <p:nvPr/>
        </p:nvGrpSpPr>
        <p:grpSpPr>
          <a:xfrm>
            <a:off x="625966" y="299376"/>
            <a:ext cx="999312" cy="999312"/>
            <a:chOff x="348199" y="179450"/>
            <a:chExt cx="1116300" cy="1116300"/>
          </a:xfrm>
        </p:grpSpPr>
        <p:sp>
          <p:nvSpPr>
            <p:cNvPr id="256" name="Google Shape;256;p3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33"/>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9" name="Google Shape;259;p33"/>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0" name="Google Shape;260;p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61" name="Google Shape;261;p3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2"/>
        <p:cNvGrpSpPr/>
        <p:nvPr/>
      </p:nvGrpSpPr>
      <p:grpSpPr>
        <a:xfrm>
          <a:off x="0" y="0"/>
          <a:ext cx="0" cy="0"/>
          <a:chOff x="0" y="0"/>
          <a:chExt cx="0" cy="0"/>
        </a:xfrm>
      </p:grpSpPr>
      <p:grpSp>
        <p:nvGrpSpPr>
          <p:cNvPr id="263" name="Google Shape;263;p34"/>
          <p:cNvGrpSpPr/>
          <p:nvPr/>
        </p:nvGrpSpPr>
        <p:grpSpPr>
          <a:xfrm>
            <a:off x="713373" y="3847119"/>
            <a:ext cx="825392" cy="825392"/>
            <a:chOff x="348199" y="179450"/>
            <a:chExt cx="1116300" cy="1116300"/>
          </a:xfrm>
        </p:grpSpPr>
        <p:sp>
          <p:nvSpPr>
            <p:cNvPr id="264" name="Google Shape;264;p3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34"/>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SzPts val="1300"/>
              <a:buNone/>
              <a:defRPr/>
            </a:lvl1pPr>
          </a:lstStyle>
          <a:p>
            <a:endParaRPr/>
          </a:p>
        </p:txBody>
      </p:sp>
      <p:sp>
        <p:nvSpPr>
          <p:cNvPr id="267" name="Google Shape;267;p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268"/>
        <p:cNvGrpSpPr/>
        <p:nvPr/>
      </p:nvGrpSpPr>
      <p:grpSpPr>
        <a:xfrm>
          <a:off x="0" y="0"/>
          <a:ext cx="0" cy="0"/>
          <a:chOff x="0" y="0"/>
          <a:chExt cx="0" cy="0"/>
        </a:xfrm>
      </p:grpSpPr>
      <p:grpSp>
        <p:nvGrpSpPr>
          <p:cNvPr id="269" name="Google Shape;269;p35"/>
          <p:cNvGrpSpPr/>
          <p:nvPr/>
        </p:nvGrpSpPr>
        <p:grpSpPr>
          <a:xfrm>
            <a:off x="52" y="4099200"/>
            <a:ext cx="9144036" cy="1044300"/>
            <a:chOff x="52" y="4099200"/>
            <a:chExt cx="9144036" cy="1044300"/>
          </a:xfrm>
        </p:grpSpPr>
        <p:grpSp>
          <p:nvGrpSpPr>
            <p:cNvPr id="270" name="Google Shape;270;p35"/>
            <p:cNvGrpSpPr/>
            <p:nvPr/>
          </p:nvGrpSpPr>
          <p:grpSpPr>
            <a:xfrm>
              <a:off x="52" y="4309200"/>
              <a:ext cx="231622" cy="834300"/>
              <a:chOff x="2688737" y="4301380"/>
              <a:chExt cx="231900" cy="834300"/>
            </a:xfrm>
          </p:grpSpPr>
          <p:sp>
            <p:nvSpPr>
              <p:cNvPr id="271" name="Google Shape;271;p3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5"/>
            <p:cNvGrpSpPr/>
            <p:nvPr/>
          </p:nvGrpSpPr>
          <p:grpSpPr>
            <a:xfrm>
              <a:off x="371406" y="4099200"/>
              <a:ext cx="231622" cy="1044300"/>
              <a:chOff x="2688737" y="4091380"/>
              <a:chExt cx="231900" cy="1044300"/>
            </a:xfrm>
          </p:grpSpPr>
          <p:sp>
            <p:nvSpPr>
              <p:cNvPr id="276" name="Google Shape;276;p3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5"/>
            <p:cNvGrpSpPr/>
            <p:nvPr/>
          </p:nvGrpSpPr>
          <p:grpSpPr>
            <a:xfrm>
              <a:off x="742761" y="4309200"/>
              <a:ext cx="231622" cy="834300"/>
              <a:chOff x="2688737" y="4301380"/>
              <a:chExt cx="231900" cy="834300"/>
            </a:xfrm>
          </p:grpSpPr>
          <p:sp>
            <p:nvSpPr>
              <p:cNvPr id="282" name="Google Shape;282;p3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35"/>
            <p:cNvGrpSpPr/>
            <p:nvPr/>
          </p:nvGrpSpPr>
          <p:grpSpPr>
            <a:xfrm>
              <a:off x="1114115" y="4518900"/>
              <a:ext cx="231622" cy="624600"/>
              <a:chOff x="2688737" y="4511080"/>
              <a:chExt cx="231900" cy="624600"/>
            </a:xfrm>
          </p:grpSpPr>
          <p:sp>
            <p:nvSpPr>
              <p:cNvPr id="287" name="Google Shape;287;p3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5"/>
            <p:cNvGrpSpPr/>
            <p:nvPr/>
          </p:nvGrpSpPr>
          <p:grpSpPr>
            <a:xfrm>
              <a:off x="1856753" y="4099200"/>
              <a:ext cx="231600" cy="1044300"/>
              <a:chOff x="1856753" y="4099200"/>
              <a:chExt cx="231600" cy="1044300"/>
            </a:xfrm>
          </p:grpSpPr>
          <p:sp>
            <p:nvSpPr>
              <p:cNvPr id="291" name="Google Shape;291;p35"/>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5"/>
            <p:cNvGrpSpPr/>
            <p:nvPr/>
          </p:nvGrpSpPr>
          <p:grpSpPr>
            <a:xfrm>
              <a:off x="2228107" y="4309200"/>
              <a:ext cx="231600" cy="834300"/>
              <a:chOff x="2228107" y="4309200"/>
              <a:chExt cx="231600" cy="834300"/>
            </a:xfrm>
          </p:grpSpPr>
          <p:sp>
            <p:nvSpPr>
              <p:cNvPr id="297" name="Google Shape;297;p35"/>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35"/>
            <p:cNvGrpSpPr/>
            <p:nvPr/>
          </p:nvGrpSpPr>
          <p:grpSpPr>
            <a:xfrm>
              <a:off x="2599462" y="4518900"/>
              <a:ext cx="231600" cy="624600"/>
              <a:chOff x="2599462" y="4518900"/>
              <a:chExt cx="231600" cy="624600"/>
            </a:xfrm>
          </p:grpSpPr>
          <p:sp>
            <p:nvSpPr>
              <p:cNvPr id="302" name="Google Shape;302;p3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5"/>
            <p:cNvGrpSpPr/>
            <p:nvPr/>
          </p:nvGrpSpPr>
          <p:grpSpPr>
            <a:xfrm>
              <a:off x="3342171" y="4099200"/>
              <a:ext cx="231600" cy="1044300"/>
              <a:chOff x="3342171" y="4099200"/>
              <a:chExt cx="231600" cy="1044300"/>
            </a:xfrm>
          </p:grpSpPr>
          <p:sp>
            <p:nvSpPr>
              <p:cNvPr id="306" name="Google Shape;306;p35"/>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5"/>
            <p:cNvGrpSpPr/>
            <p:nvPr/>
          </p:nvGrpSpPr>
          <p:grpSpPr>
            <a:xfrm>
              <a:off x="3713525" y="4309200"/>
              <a:ext cx="231600" cy="834300"/>
              <a:chOff x="3713525" y="4309200"/>
              <a:chExt cx="231600" cy="834300"/>
            </a:xfrm>
          </p:grpSpPr>
          <p:sp>
            <p:nvSpPr>
              <p:cNvPr id="312" name="Google Shape;312;p3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5"/>
            <p:cNvGrpSpPr/>
            <p:nvPr/>
          </p:nvGrpSpPr>
          <p:grpSpPr>
            <a:xfrm>
              <a:off x="1485398" y="4309200"/>
              <a:ext cx="231600" cy="834300"/>
              <a:chOff x="1485398" y="4309200"/>
              <a:chExt cx="231600" cy="834300"/>
            </a:xfrm>
          </p:grpSpPr>
          <p:sp>
            <p:nvSpPr>
              <p:cNvPr id="317" name="Google Shape;317;p35"/>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5"/>
            <p:cNvGrpSpPr/>
            <p:nvPr/>
          </p:nvGrpSpPr>
          <p:grpSpPr>
            <a:xfrm>
              <a:off x="4084879" y="4518900"/>
              <a:ext cx="231600" cy="624600"/>
              <a:chOff x="4084879" y="4518900"/>
              <a:chExt cx="231600" cy="624600"/>
            </a:xfrm>
          </p:grpSpPr>
          <p:sp>
            <p:nvSpPr>
              <p:cNvPr id="322" name="Google Shape;322;p3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5"/>
            <p:cNvGrpSpPr/>
            <p:nvPr/>
          </p:nvGrpSpPr>
          <p:grpSpPr>
            <a:xfrm>
              <a:off x="2970816" y="4309200"/>
              <a:ext cx="231600" cy="834300"/>
              <a:chOff x="2970816" y="4309200"/>
              <a:chExt cx="231600" cy="834300"/>
            </a:xfrm>
          </p:grpSpPr>
          <p:sp>
            <p:nvSpPr>
              <p:cNvPr id="326" name="Google Shape;326;p35"/>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5"/>
            <p:cNvGrpSpPr/>
            <p:nvPr/>
          </p:nvGrpSpPr>
          <p:grpSpPr>
            <a:xfrm>
              <a:off x="4456234" y="4309200"/>
              <a:ext cx="231600" cy="834300"/>
              <a:chOff x="4456234" y="4309200"/>
              <a:chExt cx="231600" cy="834300"/>
            </a:xfrm>
          </p:grpSpPr>
          <p:sp>
            <p:nvSpPr>
              <p:cNvPr id="331" name="Google Shape;331;p35"/>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5"/>
            <p:cNvGrpSpPr/>
            <p:nvPr/>
          </p:nvGrpSpPr>
          <p:grpSpPr>
            <a:xfrm>
              <a:off x="4827588" y="4099200"/>
              <a:ext cx="231600" cy="1044300"/>
              <a:chOff x="4827588" y="4099200"/>
              <a:chExt cx="231600" cy="1044300"/>
            </a:xfrm>
          </p:grpSpPr>
          <p:sp>
            <p:nvSpPr>
              <p:cNvPr id="336" name="Google Shape;336;p35"/>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5"/>
            <p:cNvGrpSpPr/>
            <p:nvPr/>
          </p:nvGrpSpPr>
          <p:grpSpPr>
            <a:xfrm>
              <a:off x="5198943" y="4309200"/>
              <a:ext cx="231600" cy="834300"/>
              <a:chOff x="5198943" y="4309200"/>
              <a:chExt cx="231600" cy="834300"/>
            </a:xfrm>
          </p:grpSpPr>
          <p:sp>
            <p:nvSpPr>
              <p:cNvPr id="342" name="Google Shape;342;p3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5"/>
            <p:cNvGrpSpPr/>
            <p:nvPr/>
          </p:nvGrpSpPr>
          <p:grpSpPr>
            <a:xfrm>
              <a:off x="5570297" y="4518900"/>
              <a:ext cx="231600" cy="624600"/>
              <a:chOff x="5570297" y="4518900"/>
              <a:chExt cx="231600" cy="624600"/>
            </a:xfrm>
          </p:grpSpPr>
          <p:sp>
            <p:nvSpPr>
              <p:cNvPr id="347" name="Google Shape;347;p35"/>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35"/>
            <p:cNvGrpSpPr/>
            <p:nvPr/>
          </p:nvGrpSpPr>
          <p:grpSpPr>
            <a:xfrm>
              <a:off x="5941652" y="4309200"/>
              <a:ext cx="231600" cy="834300"/>
              <a:chOff x="5941652" y="4309200"/>
              <a:chExt cx="231600" cy="834300"/>
            </a:xfrm>
          </p:grpSpPr>
          <p:sp>
            <p:nvSpPr>
              <p:cNvPr id="351" name="Google Shape;351;p35"/>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35"/>
            <p:cNvGrpSpPr/>
            <p:nvPr/>
          </p:nvGrpSpPr>
          <p:grpSpPr>
            <a:xfrm>
              <a:off x="6313006" y="4099200"/>
              <a:ext cx="231600" cy="1044300"/>
              <a:chOff x="6313006" y="4099200"/>
              <a:chExt cx="231600" cy="1044300"/>
            </a:xfrm>
          </p:grpSpPr>
          <p:sp>
            <p:nvSpPr>
              <p:cNvPr id="356" name="Google Shape;356;p35"/>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35"/>
            <p:cNvGrpSpPr/>
            <p:nvPr/>
          </p:nvGrpSpPr>
          <p:grpSpPr>
            <a:xfrm>
              <a:off x="6684361" y="4309200"/>
              <a:ext cx="231600" cy="834300"/>
              <a:chOff x="6684361" y="4309200"/>
              <a:chExt cx="231600" cy="834300"/>
            </a:xfrm>
          </p:grpSpPr>
          <p:sp>
            <p:nvSpPr>
              <p:cNvPr id="362" name="Google Shape;362;p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5"/>
            <p:cNvGrpSpPr/>
            <p:nvPr/>
          </p:nvGrpSpPr>
          <p:grpSpPr>
            <a:xfrm>
              <a:off x="7055715" y="4518900"/>
              <a:ext cx="231600" cy="624600"/>
              <a:chOff x="7055715" y="4518900"/>
              <a:chExt cx="231600" cy="624600"/>
            </a:xfrm>
          </p:grpSpPr>
          <p:sp>
            <p:nvSpPr>
              <p:cNvPr id="367" name="Google Shape;367;p35"/>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5"/>
            <p:cNvGrpSpPr/>
            <p:nvPr/>
          </p:nvGrpSpPr>
          <p:grpSpPr>
            <a:xfrm>
              <a:off x="7798424" y="4099200"/>
              <a:ext cx="231600" cy="1044300"/>
              <a:chOff x="7798424" y="4099200"/>
              <a:chExt cx="231600" cy="1044300"/>
            </a:xfrm>
          </p:grpSpPr>
          <p:sp>
            <p:nvSpPr>
              <p:cNvPr id="371" name="Google Shape;371;p35"/>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35"/>
            <p:cNvGrpSpPr/>
            <p:nvPr/>
          </p:nvGrpSpPr>
          <p:grpSpPr>
            <a:xfrm>
              <a:off x="8169779" y="4309200"/>
              <a:ext cx="231600" cy="834300"/>
              <a:chOff x="8169779" y="4309200"/>
              <a:chExt cx="231600" cy="834300"/>
            </a:xfrm>
          </p:grpSpPr>
          <p:sp>
            <p:nvSpPr>
              <p:cNvPr id="377" name="Google Shape;377;p35"/>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35"/>
            <p:cNvGrpSpPr/>
            <p:nvPr/>
          </p:nvGrpSpPr>
          <p:grpSpPr>
            <a:xfrm>
              <a:off x="7427070" y="4309200"/>
              <a:ext cx="231600" cy="834300"/>
              <a:chOff x="7427070" y="4309200"/>
              <a:chExt cx="231600" cy="834300"/>
            </a:xfrm>
          </p:grpSpPr>
          <p:sp>
            <p:nvSpPr>
              <p:cNvPr id="382" name="Google Shape;382;p3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5"/>
            <p:cNvGrpSpPr/>
            <p:nvPr/>
          </p:nvGrpSpPr>
          <p:grpSpPr>
            <a:xfrm>
              <a:off x="8541133" y="4518900"/>
              <a:ext cx="231600" cy="624600"/>
              <a:chOff x="8541133" y="4518900"/>
              <a:chExt cx="231600" cy="624600"/>
            </a:xfrm>
          </p:grpSpPr>
          <p:sp>
            <p:nvSpPr>
              <p:cNvPr id="387" name="Google Shape;387;p35"/>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5"/>
            <p:cNvGrpSpPr/>
            <p:nvPr/>
          </p:nvGrpSpPr>
          <p:grpSpPr>
            <a:xfrm>
              <a:off x="8912488" y="4309200"/>
              <a:ext cx="231600" cy="834300"/>
              <a:chOff x="8912488" y="4309200"/>
              <a:chExt cx="231600" cy="834300"/>
            </a:xfrm>
          </p:grpSpPr>
          <p:sp>
            <p:nvSpPr>
              <p:cNvPr id="391" name="Google Shape;391;p35"/>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35"/>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396" name="Google Shape;396;p35"/>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0"/>
              </a:spcBef>
              <a:spcAft>
                <a:spcPts val="0"/>
              </a:spcAft>
              <a:buClr>
                <a:schemeClr val="lt1"/>
              </a:buClr>
              <a:buSzPts val="1100"/>
              <a:buChar char="○"/>
              <a:defRPr>
                <a:solidFill>
                  <a:schemeClr val="lt1"/>
                </a:solidFill>
              </a:defRPr>
            </a:lvl2pPr>
            <a:lvl3pPr marL="1371600" lvl="2" indent="-298450" algn="ctr" rtl="0">
              <a:spcBef>
                <a:spcPts val="0"/>
              </a:spcBef>
              <a:spcAft>
                <a:spcPts val="0"/>
              </a:spcAft>
              <a:buClr>
                <a:schemeClr val="lt1"/>
              </a:buClr>
              <a:buSzPts val="1100"/>
              <a:buChar char="■"/>
              <a:defRPr>
                <a:solidFill>
                  <a:schemeClr val="lt1"/>
                </a:solidFill>
              </a:defRPr>
            </a:lvl3pPr>
            <a:lvl4pPr marL="1828800" lvl="3" indent="-298450" algn="ctr" rtl="0">
              <a:spcBef>
                <a:spcPts val="0"/>
              </a:spcBef>
              <a:spcAft>
                <a:spcPts val="0"/>
              </a:spcAft>
              <a:buClr>
                <a:schemeClr val="lt1"/>
              </a:buClr>
              <a:buSzPts val="1100"/>
              <a:buChar char="●"/>
              <a:defRPr>
                <a:solidFill>
                  <a:schemeClr val="lt1"/>
                </a:solidFill>
              </a:defRPr>
            </a:lvl4pPr>
            <a:lvl5pPr marL="2286000" lvl="4" indent="-298450" algn="ctr" rtl="0">
              <a:spcBef>
                <a:spcPts val="0"/>
              </a:spcBef>
              <a:spcAft>
                <a:spcPts val="0"/>
              </a:spcAft>
              <a:buClr>
                <a:schemeClr val="lt1"/>
              </a:buClr>
              <a:buSzPts val="1100"/>
              <a:buChar char="○"/>
              <a:defRPr>
                <a:solidFill>
                  <a:schemeClr val="lt1"/>
                </a:solidFill>
              </a:defRPr>
            </a:lvl5pPr>
            <a:lvl6pPr marL="2743200" lvl="5" indent="-298450" algn="ctr" rtl="0">
              <a:spcBef>
                <a:spcPts val="0"/>
              </a:spcBef>
              <a:spcAft>
                <a:spcPts val="0"/>
              </a:spcAft>
              <a:buClr>
                <a:schemeClr val="lt1"/>
              </a:buClr>
              <a:buSzPts val="1100"/>
              <a:buChar char="■"/>
              <a:defRPr>
                <a:solidFill>
                  <a:schemeClr val="lt1"/>
                </a:solidFill>
              </a:defRPr>
            </a:lvl6pPr>
            <a:lvl7pPr marL="3200400" lvl="6" indent="-298450" algn="ctr" rtl="0">
              <a:spcBef>
                <a:spcPts val="0"/>
              </a:spcBef>
              <a:spcAft>
                <a:spcPts val="0"/>
              </a:spcAft>
              <a:buClr>
                <a:schemeClr val="lt1"/>
              </a:buClr>
              <a:buSzPts val="1100"/>
              <a:buChar char="●"/>
              <a:defRPr>
                <a:solidFill>
                  <a:schemeClr val="lt1"/>
                </a:solidFill>
              </a:defRPr>
            </a:lvl7pPr>
            <a:lvl8pPr marL="3657600" lvl="7" indent="-298450" algn="ctr" rtl="0">
              <a:spcBef>
                <a:spcPts val="0"/>
              </a:spcBef>
              <a:spcAft>
                <a:spcPts val="0"/>
              </a:spcAft>
              <a:buClr>
                <a:schemeClr val="lt1"/>
              </a:buClr>
              <a:buSzPts val="1100"/>
              <a:buChar char="○"/>
              <a:defRPr>
                <a:solidFill>
                  <a:schemeClr val="lt1"/>
                </a:solidFill>
              </a:defRPr>
            </a:lvl8pPr>
            <a:lvl9pPr marL="4114800" lvl="8" indent="-298450" algn="ctr" rtl="0">
              <a:spcBef>
                <a:spcPts val="0"/>
              </a:spcBef>
              <a:spcAft>
                <a:spcPts val="0"/>
              </a:spcAft>
              <a:buClr>
                <a:schemeClr val="lt1"/>
              </a:buClr>
              <a:buSzPts val="1100"/>
              <a:buChar char="■"/>
              <a:defRPr>
                <a:solidFill>
                  <a:schemeClr val="lt1"/>
                </a:solidFill>
              </a:defRPr>
            </a:lvl9pPr>
          </a:lstStyle>
          <a:p>
            <a:endParaRPr/>
          </a:p>
        </p:txBody>
      </p:sp>
      <p:sp>
        <p:nvSpPr>
          <p:cNvPr id="397" name="Google Shape;397;p3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
        <p:nvSpPr>
          <p:cNvPr id="399" name="Google Shape;399;p3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1" name="Google Shape;31;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 name="Google Shape;32;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3" name="Google Shape;33;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cxnSp>
        <p:nvCxnSpPr>
          <p:cNvPr id="41" name="Google Shape;41;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2" name="Google Shape;42;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4" name="Google Shape;4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5"/>
        <p:cNvGrpSpPr/>
        <p:nvPr/>
      </p:nvGrpSpPr>
      <p:grpSpPr>
        <a:xfrm>
          <a:off x="0" y="0"/>
          <a:ext cx="0" cy="0"/>
          <a:chOff x="0" y="0"/>
          <a:chExt cx="0" cy="0"/>
        </a:xfrm>
      </p:grpSpPr>
      <p:cxnSp>
        <p:nvCxnSpPr>
          <p:cNvPr id="46" name="Google Shape;46;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8" name="Google Shape;48;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3" name="Google Shape;53;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cxnSp>
        <p:nvCxnSpPr>
          <p:cNvPr id="57" name="Google Shape;57;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9" name="Google Shape;59;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60" name="Google Shape;60;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4A86E8"/>
                </a:solidFill>
                <a:latin typeface="Lato"/>
                <a:ea typeface="Lato"/>
                <a:cs typeface="Lato"/>
                <a:sym typeface="Lato"/>
              </a:defRPr>
            </a:lvl1pPr>
            <a:lvl2pPr lvl="1" algn="r" rtl="0">
              <a:buNone/>
              <a:defRPr sz="1000">
                <a:solidFill>
                  <a:srgbClr val="4A86E8"/>
                </a:solidFill>
                <a:latin typeface="Lato"/>
                <a:ea typeface="Lato"/>
                <a:cs typeface="Lato"/>
                <a:sym typeface="Lato"/>
              </a:defRPr>
            </a:lvl2pPr>
            <a:lvl3pPr lvl="2" algn="r" rtl="0">
              <a:buNone/>
              <a:defRPr sz="1000">
                <a:solidFill>
                  <a:srgbClr val="4A86E8"/>
                </a:solidFill>
                <a:latin typeface="Lato"/>
                <a:ea typeface="Lato"/>
                <a:cs typeface="Lato"/>
                <a:sym typeface="Lato"/>
              </a:defRPr>
            </a:lvl3pPr>
            <a:lvl4pPr lvl="3" algn="r" rtl="0">
              <a:buNone/>
              <a:defRPr sz="1000">
                <a:solidFill>
                  <a:srgbClr val="4A86E8"/>
                </a:solidFill>
                <a:latin typeface="Lato"/>
                <a:ea typeface="Lato"/>
                <a:cs typeface="Lato"/>
                <a:sym typeface="Lato"/>
              </a:defRPr>
            </a:lvl4pPr>
            <a:lvl5pPr lvl="4" algn="r" rtl="0">
              <a:buNone/>
              <a:defRPr sz="1000">
                <a:solidFill>
                  <a:srgbClr val="4A86E8"/>
                </a:solidFill>
                <a:latin typeface="Lato"/>
                <a:ea typeface="Lato"/>
                <a:cs typeface="Lato"/>
                <a:sym typeface="Lato"/>
              </a:defRPr>
            </a:lvl5pPr>
            <a:lvl6pPr lvl="5" algn="r" rtl="0">
              <a:buNone/>
              <a:defRPr sz="1000">
                <a:solidFill>
                  <a:srgbClr val="4A86E8"/>
                </a:solidFill>
                <a:latin typeface="Lato"/>
                <a:ea typeface="Lato"/>
                <a:cs typeface="Lato"/>
                <a:sym typeface="Lato"/>
              </a:defRPr>
            </a:lvl6pPr>
            <a:lvl7pPr lvl="6" algn="r" rtl="0">
              <a:buNone/>
              <a:defRPr sz="1000">
                <a:solidFill>
                  <a:srgbClr val="4A86E8"/>
                </a:solidFill>
                <a:latin typeface="Lato"/>
                <a:ea typeface="Lato"/>
                <a:cs typeface="Lato"/>
                <a:sym typeface="Lato"/>
              </a:defRPr>
            </a:lvl7pPr>
            <a:lvl8pPr lvl="7" algn="r" rtl="0">
              <a:buNone/>
              <a:defRPr sz="1000">
                <a:solidFill>
                  <a:srgbClr val="4A86E8"/>
                </a:solidFill>
                <a:latin typeface="Lato"/>
                <a:ea typeface="Lato"/>
                <a:cs typeface="Lato"/>
                <a:sym typeface="Lato"/>
              </a:defRPr>
            </a:lvl8pPr>
            <a:lvl9pPr lvl="8" algn="r" rtl="0">
              <a:buNone/>
              <a:defRPr sz="1000">
                <a:solidFill>
                  <a:srgbClr val="4A86E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474525" y="4745600"/>
            <a:ext cx="2586000" cy="2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accent2"/>
                </a:solidFill>
                <a:latin typeface="Trebuchet MS"/>
                <a:ea typeface="Trebuchet MS"/>
                <a:cs typeface="Trebuchet MS"/>
                <a:sym typeface="Trebuchet MS"/>
              </a:rPr>
              <a:t>© Peggy L Chinn 2021</a:t>
            </a:r>
            <a:endParaRPr sz="1000">
              <a:solidFill>
                <a:schemeClr val="accen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1" name="Google Shape;71;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72" name="Google Shape;72;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3"/>
          <p:cNvSpPr txBox="1"/>
          <p:nvPr/>
        </p:nvSpPr>
        <p:spPr>
          <a:xfrm>
            <a:off x="60775" y="4701650"/>
            <a:ext cx="24843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 2018 Peggy L Chinn</a:t>
            </a:r>
            <a:endParaRPr sz="11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134" name="Google Shape;134;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135" name="Google Shape;135;p25"/>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nanda.org/publications-resources/resources/glossary-of-terms/"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uwekma.org/" TargetMode="External"/><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nursology.net/nurse-theorists-and-their-work/roys-adaptation-model/" TargetMode="External"/><Relationship Id="rId4" Type="http://schemas.openxmlformats.org/officeDocument/2006/relationships/hyperlink" Target="https://nursology.net/nurse-theorists-and-their-work/self-transcendence-theory/" TargetMode="External"/><Relationship Id="rId5" Type="http://schemas.openxmlformats.org/officeDocument/2006/relationships/hyperlink" Target="https://nursology.net/nurse-theorists-and-their-work/theory-of-emancipatory-compassion-for-nursing/"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nursology.net/nurse-theorists-and-their-work/strengths-based-nursing-and-healthcare/" TargetMode="External"/><Relationship Id="rId4" Type="http://schemas.openxmlformats.org/officeDocument/2006/relationships/hyperlink" Target="https://nursology.net/nurse-theorists-and-their-work/critical-caring/" TargetMode="External"/><Relationship Id="rId5" Type="http://schemas.openxmlformats.org/officeDocument/2006/relationships/hyperlink" Target="https://nursology.net/nurse-theorists-and-their-work/society-to-cells-resilience-theory/"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assachusetttribe.org/life-of-the-indigenous-massachusett-at-ponkapoag-plantation" TargetMode="External"/><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nursology.net/" TargetMode="Externa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txBox="1">
            <a:spLocks noGrp="1"/>
          </p:cNvSpPr>
          <p:nvPr>
            <p:ph type="ctrTitle"/>
          </p:nvPr>
        </p:nvSpPr>
        <p:spPr>
          <a:xfrm>
            <a:off x="799500" y="480325"/>
            <a:ext cx="8161200" cy="20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Challenge of Naming Human Experience</a:t>
            </a:r>
            <a:endParaRPr dirty="0"/>
          </a:p>
        </p:txBody>
      </p:sp>
      <p:sp>
        <p:nvSpPr>
          <p:cNvPr id="405" name="Google Shape;405;p37"/>
          <p:cNvSpPr txBox="1">
            <a:spLocks noGrp="1"/>
          </p:cNvSpPr>
          <p:nvPr>
            <p:ph type="subTitle" idx="1"/>
          </p:nvPr>
        </p:nvSpPr>
        <p:spPr>
          <a:xfrm>
            <a:off x="2542600" y="2824700"/>
            <a:ext cx="6157500" cy="18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latin typeface="Raleway"/>
                <a:ea typeface="Raleway"/>
                <a:cs typeface="Raleway"/>
                <a:sym typeface="Raleway"/>
              </a:rPr>
              <a:t>Peggy L Chinn, RN, PhD, FAAN</a:t>
            </a:r>
            <a:endParaRPr sz="2700">
              <a:latin typeface="Raleway"/>
              <a:ea typeface="Raleway"/>
              <a:cs typeface="Raleway"/>
              <a:sym typeface="Raleway"/>
            </a:endParaRPr>
          </a:p>
          <a:p>
            <a:pPr marL="0" lvl="0" indent="0" algn="l" rtl="0">
              <a:spcBef>
                <a:spcPts val="0"/>
              </a:spcBef>
              <a:spcAft>
                <a:spcPts val="0"/>
              </a:spcAft>
              <a:buNone/>
            </a:pPr>
            <a:r>
              <a:rPr lang="en" sz="2700">
                <a:latin typeface="Raleway"/>
                <a:ea typeface="Raleway"/>
                <a:cs typeface="Raleway"/>
                <a:sym typeface="Raleway"/>
              </a:rPr>
              <a:t>2021 NANDA Annual Conference</a:t>
            </a:r>
            <a:endParaRPr sz="2700">
              <a:latin typeface="Raleway"/>
              <a:ea typeface="Raleway"/>
              <a:cs typeface="Raleway"/>
              <a:sym typeface="Raleway"/>
            </a:endParaRPr>
          </a:p>
          <a:p>
            <a:pPr marL="0" lvl="0" indent="0" algn="l" rtl="0">
              <a:spcBef>
                <a:spcPts val="0"/>
              </a:spcBef>
              <a:spcAft>
                <a:spcPts val="0"/>
              </a:spcAft>
              <a:buNone/>
            </a:pPr>
            <a:r>
              <a:rPr lang="en" sz="2700">
                <a:latin typeface="Raleway"/>
                <a:ea typeface="Raleway"/>
                <a:cs typeface="Raleway"/>
                <a:sym typeface="Raleway"/>
              </a:rPr>
              <a:t>June 16, 2021</a:t>
            </a:r>
            <a:endParaRPr sz="2400">
              <a:latin typeface="Raleway"/>
              <a:ea typeface="Raleway"/>
              <a:cs typeface="Raleway"/>
              <a:sym typeface="Raleway"/>
            </a:endParaRPr>
          </a:p>
        </p:txBody>
      </p:sp>
      <p:sp>
        <p:nvSpPr>
          <p:cNvPr id="406" name="Google Shape;406;p37"/>
          <p:cNvSpPr txBox="1">
            <a:spLocks noGrp="1"/>
          </p:cNvSpPr>
          <p:nvPr>
            <p:ph type="sldNum" idx="12"/>
          </p:nvPr>
        </p:nvSpPr>
        <p:spPr>
          <a:xfrm>
            <a:off x="8154524" y="467543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body" idx="1"/>
          </p:nvPr>
        </p:nvSpPr>
        <p:spPr>
          <a:xfrm>
            <a:off x="838200" y="1922525"/>
            <a:ext cx="7893600" cy="267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010101"/>
                </a:solidFill>
                <a:highlight>
                  <a:srgbClr val="FFFFFF"/>
                </a:highlight>
                <a:latin typeface="Roboto"/>
                <a:ea typeface="Roboto"/>
                <a:cs typeface="Roboto"/>
                <a:sym typeface="Roboto"/>
              </a:rPr>
              <a:t>“</a:t>
            </a:r>
            <a:r>
              <a:rPr lang="en" sz="2400" b="1" i="1">
                <a:solidFill>
                  <a:srgbClr val="010101"/>
                </a:solidFill>
                <a:highlight>
                  <a:srgbClr val="FFFFFF"/>
                </a:highlight>
                <a:latin typeface="Roboto"/>
                <a:ea typeface="Roboto"/>
                <a:cs typeface="Roboto"/>
                <a:sym typeface="Roboto"/>
              </a:rPr>
              <a:t>A nursing diagnosis</a:t>
            </a:r>
            <a:r>
              <a:rPr lang="en" sz="2400">
                <a:solidFill>
                  <a:srgbClr val="010101"/>
                </a:solidFill>
                <a:highlight>
                  <a:srgbClr val="FFFFFF"/>
                </a:highlight>
                <a:latin typeface="Roboto"/>
                <a:ea typeface="Roboto"/>
                <a:cs typeface="Roboto"/>
                <a:sym typeface="Roboto"/>
              </a:rPr>
              <a:t> is a clinical judgment concerning a </a:t>
            </a:r>
            <a:r>
              <a:rPr lang="en" sz="2400" i="1">
                <a:solidFill>
                  <a:srgbClr val="CC0000"/>
                </a:solidFill>
                <a:highlight>
                  <a:srgbClr val="FFFFFF"/>
                </a:highlight>
                <a:latin typeface="Roboto"/>
                <a:ea typeface="Roboto"/>
                <a:cs typeface="Roboto"/>
                <a:sym typeface="Roboto"/>
              </a:rPr>
              <a:t>human response to health conditions/life processes</a:t>
            </a:r>
            <a:r>
              <a:rPr lang="en" sz="2400">
                <a:solidFill>
                  <a:srgbClr val="010101"/>
                </a:solidFill>
                <a:highlight>
                  <a:srgbClr val="FFFFFF"/>
                </a:highlight>
                <a:latin typeface="Roboto"/>
                <a:ea typeface="Roboto"/>
                <a:cs typeface="Roboto"/>
                <a:sym typeface="Roboto"/>
              </a:rPr>
              <a:t>, or a vulnerability for that response, by an individual, family, group or community. A nursing diagnosis provides the basis for selection of </a:t>
            </a:r>
            <a:r>
              <a:rPr lang="en" sz="2400" i="1">
                <a:solidFill>
                  <a:srgbClr val="CC0000"/>
                </a:solidFill>
                <a:highlight>
                  <a:srgbClr val="FFFFFF"/>
                </a:highlight>
                <a:latin typeface="Roboto"/>
                <a:ea typeface="Roboto"/>
                <a:cs typeface="Roboto"/>
                <a:sym typeface="Roboto"/>
              </a:rPr>
              <a:t>nursing interventions to achieve outcomes for which the nurse has accountability</a:t>
            </a:r>
            <a:r>
              <a:rPr lang="en" sz="2400">
                <a:solidFill>
                  <a:srgbClr val="010101"/>
                </a:solidFill>
                <a:highlight>
                  <a:srgbClr val="FFFFFF"/>
                </a:highlight>
                <a:latin typeface="Roboto"/>
                <a:ea typeface="Roboto"/>
                <a:cs typeface="Roboto"/>
                <a:sym typeface="Roboto"/>
              </a:rPr>
              <a:t>.”</a:t>
            </a:r>
            <a:endParaRPr sz="3000"/>
          </a:p>
        </p:txBody>
      </p:sp>
      <p:sp>
        <p:nvSpPr>
          <p:cNvPr id="478" name="Google Shape;478;p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479" name="Google Shape;479;p46"/>
          <p:cNvPicPr preferRelativeResize="0"/>
          <p:nvPr/>
        </p:nvPicPr>
        <p:blipFill>
          <a:blip r:embed="rId3">
            <a:alphaModFix/>
          </a:blip>
          <a:stretch>
            <a:fillRect/>
          </a:stretch>
        </p:blipFill>
        <p:spPr>
          <a:xfrm>
            <a:off x="589675" y="457200"/>
            <a:ext cx="5293526" cy="1609825"/>
          </a:xfrm>
          <a:prstGeom prst="rect">
            <a:avLst/>
          </a:prstGeom>
          <a:noFill/>
          <a:ln>
            <a:noFill/>
          </a:ln>
        </p:spPr>
      </p:pic>
      <p:sp>
        <p:nvSpPr>
          <p:cNvPr id="480" name="Google Shape;480;p46"/>
          <p:cNvSpPr txBox="1"/>
          <p:nvPr/>
        </p:nvSpPr>
        <p:spPr>
          <a:xfrm>
            <a:off x="2514175" y="4783250"/>
            <a:ext cx="61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4"/>
              </a:rPr>
              <a:t>https://nanda.org/publications-resources/resources/glossary-of-terms/</a:t>
            </a:r>
            <a:r>
              <a:rPr lang="en">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84"/>
        <p:cNvGrpSpPr/>
        <p:nvPr/>
      </p:nvGrpSpPr>
      <p:grpSpPr>
        <a:xfrm>
          <a:off x="0" y="0"/>
          <a:ext cx="0" cy="0"/>
          <a:chOff x="0" y="0"/>
          <a:chExt cx="0" cy="0"/>
        </a:xfrm>
      </p:grpSpPr>
      <p:pic>
        <p:nvPicPr>
          <p:cNvPr id="485" name="Google Shape;485;p47"/>
          <p:cNvPicPr preferRelativeResize="0"/>
          <p:nvPr/>
        </p:nvPicPr>
        <p:blipFill>
          <a:blip r:embed="rId3">
            <a:alphaModFix/>
          </a:blip>
          <a:stretch>
            <a:fillRect/>
          </a:stretch>
        </p:blipFill>
        <p:spPr>
          <a:xfrm>
            <a:off x="566675" y="193587"/>
            <a:ext cx="4254600" cy="4818038"/>
          </a:xfrm>
          <a:prstGeom prst="rect">
            <a:avLst/>
          </a:prstGeom>
          <a:noFill/>
          <a:ln>
            <a:noFill/>
          </a:ln>
        </p:spPr>
      </p:pic>
      <p:pic>
        <p:nvPicPr>
          <p:cNvPr id="486" name="Google Shape;486;p47" descr="Piece of duct tape sticking a note to the slide"/>
          <p:cNvPicPr preferRelativeResize="0"/>
          <p:nvPr/>
        </p:nvPicPr>
        <p:blipFill rotWithShape="1">
          <a:blip r:embed="rId4">
            <a:alphaModFix/>
          </a:blip>
          <a:srcRect l="9244" t="5926" r="2118" b="10011"/>
          <a:stretch/>
        </p:blipFill>
        <p:spPr>
          <a:xfrm rot="154828">
            <a:off x="1657975" y="178151"/>
            <a:ext cx="2072000" cy="736050"/>
          </a:xfrm>
          <a:prstGeom prst="rect">
            <a:avLst/>
          </a:prstGeom>
          <a:noFill/>
          <a:ln>
            <a:noFill/>
          </a:ln>
        </p:spPr>
      </p:pic>
      <p:sp>
        <p:nvSpPr>
          <p:cNvPr id="487" name="Google Shape;487;p47"/>
          <p:cNvSpPr txBox="1"/>
          <p:nvPr/>
        </p:nvSpPr>
        <p:spPr>
          <a:xfrm>
            <a:off x="1016825" y="1034000"/>
            <a:ext cx="3354300" cy="2910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200" b="1">
                <a:solidFill>
                  <a:schemeClr val="accent5"/>
                </a:solidFill>
              </a:rPr>
              <a:t>Definitions of “nursing” suggest common elements of:</a:t>
            </a:r>
            <a:endParaRPr sz="3400" b="1">
              <a:solidFill>
                <a:schemeClr val="lt2"/>
              </a:solidFill>
              <a:latin typeface="Raleway"/>
              <a:ea typeface="Raleway"/>
              <a:cs typeface="Raleway"/>
              <a:sym typeface="Raleway"/>
            </a:endParaRPr>
          </a:p>
        </p:txBody>
      </p:sp>
      <p:sp>
        <p:nvSpPr>
          <p:cNvPr id="488" name="Google Shape;488;p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89" name="Google Shape;489;p47"/>
          <p:cNvSpPr txBox="1"/>
          <p:nvPr/>
        </p:nvSpPr>
        <p:spPr>
          <a:xfrm>
            <a:off x="4965750" y="397650"/>
            <a:ext cx="3948900" cy="43482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412750" algn="l" rtl="0">
              <a:spcBef>
                <a:spcPts val="0"/>
              </a:spcBef>
              <a:spcAft>
                <a:spcPts val="0"/>
              </a:spcAft>
              <a:buClr>
                <a:schemeClr val="lt1"/>
              </a:buClr>
              <a:buSzPts val="2900"/>
              <a:buFont typeface="Raleway"/>
              <a:buChar char="●"/>
            </a:pPr>
            <a:r>
              <a:rPr lang="en" sz="2900" b="1">
                <a:solidFill>
                  <a:schemeClr val="lt1"/>
                </a:solidFill>
                <a:latin typeface="Raleway"/>
                <a:ea typeface="Raleway"/>
                <a:cs typeface="Raleway"/>
                <a:sym typeface="Raleway"/>
              </a:rPr>
              <a:t>Knowing the “patient”</a:t>
            </a:r>
            <a:endParaRPr sz="2900" b="1">
              <a:solidFill>
                <a:schemeClr val="lt1"/>
              </a:solidFill>
              <a:latin typeface="Raleway"/>
              <a:ea typeface="Raleway"/>
              <a:cs typeface="Raleway"/>
              <a:sym typeface="Raleway"/>
            </a:endParaRPr>
          </a:p>
          <a:p>
            <a:pPr marL="457200" lvl="0" indent="-412750" algn="l" rtl="0">
              <a:spcBef>
                <a:spcPts val="1000"/>
              </a:spcBef>
              <a:spcAft>
                <a:spcPts val="0"/>
              </a:spcAft>
              <a:buClr>
                <a:schemeClr val="lt1"/>
              </a:buClr>
              <a:buSzPts val="2900"/>
              <a:buFont typeface="Raleway"/>
              <a:buChar char="●"/>
            </a:pPr>
            <a:r>
              <a:rPr lang="en" sz="2900" b="1">
                <a:solidFill>
                  <a:schemeClr val="lt1"/>
                </a:solidFill>
                <a:latin typeface="Raleway"/>
                <a:ea typeface="Raleway"/>
                <a:cs typeface="Raleway"/>
                <a:sym typeface="Raleway"/>
              </a:rPr>
              <a:t>Knowing the context</a:t>
            </a:r>
            <a:endParaRPr sz="2900" b="1">
              <a:solidFill>
                <a:schemeClr val="lt1"/>
              </a:solidFill>
              <a:latin typeface="Raleway"/>
              <a:ea typeface="Raleway"/>
              <a:cs typeface="Raleway"/>
              <a:sym typeface="Raleway"/>
            </a:endParaRPr>
          </a:p>
          <a:p>
            <a:pPr marL="457200" lvl="0" indent="-412750" algn="l" rtl="0">
              <a:spcBef>
                <a:spcPts val="1000"/>
              </a:spcBef>
              <a:spcAft>
                <a:spcPts val="0"/>
              </a:spcAft>
              <a:buClr>
                <a:schemeClr val="lt1"/>
              </a:buClr>
              <a:buSzPts val="2900"/>
              <a:buFont typeface="Raleway"/>
              <a:buChar char="●"/>
            </a:pPr>
            <a:r>
              <a:rPr lang="en" sz="2900" b="1">
                <a:solidFill>
                  <a:schemeClr val="lt1"/>
                </a:solidFill>
                <a:latin typeface="Raleway"/>
                <a:ea typeface="Raleway"/>
                <a:cs typeface="Raleway"/>
                <a:sym typeface="Raleway"/>
              </a:rPr>
              <a:t>Knowing nursing healing practices that support forward movement </a:t>
            </a:r>
            <a:endParaRPr sz="2900" b="1">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48"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495" name="Google Shape;495;p48"/>
          <p:cNvSpPr txBox="1">
            <a:spLocks noGrp="1"/>
          </p:cNvSpPr>
          <p:nvPr>
            <p:ph type="title"/>
          </p:nvPr>
        </p:nvSpPr>
        <p:spPr>
          <a:xfrm>
            <a:off x="283100" y="481001"/>
            <a:ext cx="6244200" cy="1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Roper - 1976</a:t>
            </a:r>
            <a:endParaRPr/>
          </a:p>
        </p:txBody>
      </p:sp>
      <p:grpSp>
        <p:nvGrpSpPr>
          <p:cNvPr id="496" name="Google Shape;496;p48"/>
          <p:cNvGrpSpPr/>
          <p:nvPr/>
        </p:nvGrpSpPr>
        <p:grpSpPr>
          <a:xfrm>
            <a:off x="6781388" y="2464035"/>
            <a:ext cx="2212050" cy="2537076"/>
            <a:chOff x="6803275" y="395363"/>
            <a:chExt cx="2212050" cy="2537076"/>
          </a:xfrm>
        </p:grpSpPr>
        <p:pic>
          <p:nvPicPr>
            <p:cNvPr id="497" name="Google Shape;497;p48"/>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498" name="Google Shape;498;p48"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499" name="Google Shape;499;p48"/>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Notice - </a:t>
              </a:r>
              <a:endParaRPr b="1">
                <a:solidFill>
                  <a:schemeClr val="dk1"/>
                </a:solidFill>
                <a:latin typeface="Raleway"/>
                <a:ea typeface="Raleway"/>
                <a:cs typeface="Raleway"/>
                <a:sym typeface="Raleway"/>
              </a:endParaRPr>
            </a:p>
            <a:p>
              <a:pPr marL="171450" lvl="0" indent="-203200" algn="l" rtl="0">
                <a:spcBef>
                  <a:spcPts val="800"/>
                </a:spcBef>
                <a:spcAft>
                  <a:spcPts val="0"/>
                </a:spcAft>
                <a:buClr>
                  <a:schemeClr val="dk1"/>
                </a:buClr>
                <a:buSzPts val="1400"/>
                <a:buFont typeface="Raleway"/>
                <a:buChar char="●"/>
              </a:pPr>
              <a:r>
                <a:rPr lang="en">
                  <a:solidFill>
                    <a:schemeClr val="dk2"/>
                  </a:solidFill>
                  <a:latin typeface="Raleway"/>
                  <a:ea typeface="Raleway"/>
                  <a:cs typeface="Raleway"/>
                  <a:sym typeface="Raleway"/>
                </a:rPr>
                <a:t>Created to address changes in hospitals in Scotland</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Movement forward</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Both Nursology dimensions</a:t>
              </a:r>
              <a:endParaRPr>
                <a:solidFill>
                  <a:schemeClr val="dk2"/>
                </a:solidFill>
                <a:latin typeface="Raleway"/>
                <a:ea typeface="Raleway"/>
                <a:cs typeface="Raleway"/>
                <a:sym typeface="Raleway"/>
              </a:endParaRPr>
            </a:p>
          </p:txBody>
        </p:sp>
      </p:grpSp>
      <p:sp>
        <p:nvSpPr>
          <p:cNvPr id="500" name="Google Shape;500;p4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01" name="Google Shape;501;p48"/>
          <p:cNvSpPr txBox="1"/>
          <p:nvPr/>
        </p:nvSpPr>
        <p:spPr>
          <a:xfrm>
            <a:off x="369925" y="1594250"/>
            <a:ext cx="6244200" cy="30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100">
                <a:solidFill>
                  <a:schemeClr val="lt1"/>
                </a:solidFill>
              </a:rPr>
              <a:t>“</a:t>
            </a:r>
            <a:r>
              <a:rPr lang="en" sz="2000">
                <a:solidFill>
                  <a:schemeClr val="lt1"/>
                </a:solidFill>
              </a:rPr>
              <a:t> . . . nursing is helping a person towards [their] personal independent pole of the continuum of each activity of daily living; helping [them] to remain there; helping [them] to cope with any movement towards the dependent pole or poles; in some instances encouraging [them] to move towards the dependent pole or poles, and because [people are] finite, helping [them] to die with dignity.</a:t>
            </a:r>
            <a:endParaRPr sz="2000">
              <a:solidFill>
                <a:schemeClr val="lt1"/>
              </a:solidFill>
            </a:endParaRPr>
          </a:p>
          <a:p>
            <a:pPr marL="457200" lvl="0" indent="0" algn="l" rtl="0">
              <a:spcBef>
                <a:spcPts val="0"/>
              </a:spcBef>
              <a:spcAft>
                <a:spcPts val="0"/>
              </a:spcAft>
              <a:buNone/>
            </a:pPr>
            <a:endParaRPr sz="2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49"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507" name="Google Shape;507;p49"/>
          <p:cNvSpPr txBox="1">
            <a:spLocks noGrp="1"/>
          </p:cNvSpPr>
          <p:nvPr>
            <p:ph type="title"/>
          </p:nvPr>
        </p:nvSpPr>
        <p:spPr>
          <a:xfrm>
            <a:off x="283100" y="481000"/>
            <a:ext cx="8284800" cy="1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 Scope of Practice </a:t>
            </a:r>
            <a:endParaRPr/>
          </a:p>
        </p:txBody>
      </p:sp>
      <p:grpSp>
        <p:nvGrpSpPr>
          <p:cNvPr id="508" name="Google Shape;508;p49"/>
          <p:cNvGrpSpPr/>
          <p:nvPr/>
        </p:nvGrpSpPr>
        <p:grpSpPr>
          <a:xfrm>
            <a:off x="6781388" y="2464035"/>
            <a:ext cx="2212050" cy="2537076"/>
            <a:chOff x="6803275" y="395363"/>
            <a:chExt cx="2212050" cy="2537076"/>
          </a:xfrm>
        </p:grpSpPr>
        <p:pic>
          <p:nvPicPr>
            <p:cNvPr id="509" name="Google Shape;509;p49"/>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510" name="Google Shape;510;p49"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511" name="Google Shape;511;p49"/>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Notice - </a:t>
              </a:r>
              <a:endParaRPr b="1">
                <a:solidFill>
                  <a:schemeClr val="dk1"/>
                </a:solidFill>
                <a:latin typeface="Raleway"/>
                <a:ea typeface="Raleway"/>
                <a:cs typeface="Raleway"/>
                <a:sym typeface="Raleway"/>
              </a:endParaRPr>
            </a:p>
            <a:p>
              <a:pPr marL="171450" lvl="0" indent="-203200" algn="l" rtl="0">
                <a:spcBef>
                  <a:spcPts val="800"/>
                </a:spcBef>
                <a:spcAft>
                  <a:spcPts val="0"/>
                </a:spcAft>
                <a:buClr>
                  <a:schemeClr val="dk1"/>
                </a:buClr>
                <a:buSzPts val="1400"/>
                <a:buFont typeface="Raleway"/>
                <a:buChar char="●"/>
              </a:pPr>
              <a:r>
                <a:rPr lang="en">
                  <a:solidFill>
                    <a:schemeClr val="dk2"/>
                  </a:solidFill>
                  <a:latin typeface="Raleway"/>
                  <a:ea typeface="Raleway"/>
                  <a:cs typeface="Raleway"/>
                  <a:sym typeface="Raleway"/>
                </a:rPr>
                <a:t>Created for public understanding of nursing.</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Movement forward</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Both Nursology dimensions</a:t>
              </a:r>
              <a:endParaRPr>
                <a:solidFill>
                  <a:schemeClr val="dk2"/>
                </a:solidFill>
                <a:latin typeface="Raleway"/>
                <a:ea typeface="Raleway"/>
                <a:cs typeface="Raleway"/>
                <a:sym typeface="Raleway"/>
              </a:endParaRPr>
            </a:p>
          </p:txBody>
        </p:sp>
      </p:grpSp>
      <p:sp>
        <p:nvSpPr>
          <p:cNvPr id="512" name="Google Shape;512;p4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513" name="Google Shape;513;p49"/>
          <p:cNvSpPr txBox="1"/>
          <p:nvPr/>
        </p:nvSpPr>
        <p:spPr>
          <a:xfrm>
            <a:off x="369925" y="1594250"/>
            <a:ext cx="6522000" cy="30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2400">
                <a:solidFill>
                  <a:schemeClr val="lt1"/>
                </a:solidFill>
              </a:rPr>
              <a:t>“Nursing is the protection, promotion, and</a:t>
            </a:r>
            <a:endParaRPr sz="2400">
              <a:solidFill>
                <a:schemeClr val="lt1"/>
              </a:solidFill>
            </a:endParaRPr>
          </a:p>
          <a:p>
            <a:pPr marL="0" lvl="0" indent="0" algn="l" rtl="0">
              <a:lnSpc>
                <a:spcPct val="115000"/>
              </a:lnSpc>
              <a:spcBef>
                <a:spcPts val="0"/>
              </a:spcBef>
              <a:spcAft>
                <a:spcPts val="0"/>
              </a:spcAft>
              <a:buClr>
                <a:schemeClr val="dk2"/>
              </a:buClr>
              <a:buSzPts val="1100"/>
              <a:buFont typeface="Arial"/>
              <a:buNone/>
            </a:pPr>
            <a:r>
              <a:rPr lang="en" sz="2400">
                <a:solidFill>
                  <a:schemeClr val="lt1"/>
                </a:solidFill>
              </a:rPr>
              <a:t>optimization of health and abilities; prevention of illness and injury; facilitation of healing; alleviation of suffering through the diagnosis and treatment of human response; and advocacy in the care of individuals, families, groups, communities, and populations.”</a:t>
            </a:r>
            <a:endParaRPr sz="2400">
              <a:solidFill>
                <a:schemeClr val="lt1"/>
              </a:solidFill>
            </a:endParaRPr>
          </a:p>
          <a:p>
            <a:pPr marL="457200" lvl="0" indent="0" algn="l" rtl="0">
              <a:spcBef>
                <a:spcPts val="0"/>
              </a:spcBef>
              <a:spcAft>
                <a:spcPts val="0"/>
              </a:spcAft>
              <a:buNone/>
            </a:pP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50"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519" name="Google Shape;519;p50"/>
          <p:cNvSpPr txBox="1">
            <a:spLocks noGrp="1"/>
          </p:cNvSpPr>
          <p:nvPr>
            <p:ph type="title"/>
          </p:nvPr>
        </p:nvSpPr>
        <p:spPr>
          <a:xfrm>
            <a:off x="283100" y="481000"/>
            <a:ext cx="8284800" cy="1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ICN Global Definition </a:t>
            </a:r>
            <a:endParaRPr/>
          </a:p>
        </p:txBody>
      </p:sp>
      <p:grpSp>
        <p:nvGrpSpPr>
          <p:cNvPr id="520" name="Google Shape;520;p50"/>
          <p:cNvGrpSpPr/>
          <p:nvPr/>
        </p:nvGrpSpPr>
        <p:grpSpPr>
          <a:xfrm>
            <a:off x="6781388" y="2464035"/>
            <a:ext cx="2212050" cy="2537076"/>
            <a:chOff x="6803275" y="395363"/>
            <a:chExt cx="2212050" cy="2537076"/>
          </a:xfrm>
        </p:grpSpPr>
        <p:pic>
          <p:nvPicPr>
            <p:cNvPr id="521" name="Google Shape;521;p50"/>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522" name="Google Shape;522;p50"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523" name="Google Shape;523;p50"/>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Notice - </a:t>
              </a:r>
              <a:endParaRPr b="1">
                <a:solidFill>
                  <a:schemeClr val="dk1"/>
                </a:solidFill>
                <a:latin typeface="Raleway"/>
                <a:ea typeface="Raleway"/>
                <a:cs typeface="Raleway"/>
                <a:sym typeface="Raleway"/>
              </a:endParaRPr>
            </a:p>
            <a:p>
              <a:pPr marL="171450" lvl="0" indent="-203200" algn="l" rtl="0">
                <a:spcBef>
                  <a:spcPts val="800"/>
                </a:spcBef>
                <a:spcAft>
                  <a:spcPts val="0"/>
                </a:spcAft>
                <a:buClr>
                  <a:schemeClr val="dk1"/>
                </a:buClr>
                <a:buSzPts val="1400"/>
                <a:buFont typeface="Raleway"/>
                <a:buChar char="●"/>
              </a:pPr>
              <a:r>
                <a:rPr lang="en">
                  <a:solidFill>
                    <a:schemeClr val="dk2"/>
                  </a:solidFill>
                  <a:latin typeface="Raleway"/>
                  <a:ea typeface="Raleway"/>
                  <a:cs typeface="Raleway"/>
                  <a:sym typeface="Raleway"/>
                </a:rPr>
                <a:t>Created to explicitly include population health.</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Movement forward</a:t>
              </a:r>
              <a:endParaRPr>
                <a:solidFill>
                  <a:schemeClr val="dk2"/>
                </a:solidFill>
                <a:latin typeface="Raleway"/>
                <a:ea typeface="Raleway"/>
                <a:cs typeface="Raleway"/>
                <a:sym typeface="Raleway"/>
              </a:endParaRPr>
            </a:p>
            <a:p>
              <a:pPr marL="171450" lvl="0" indent="-203200" algn="l" rtl="0">
                <a:spcBef>
                  <a:spcPts val="0"/>
                </a:spcBef>
                <a:spcAft>
                  <a:spcPts val="0"/>
                </a:spcAft>
                <a:buClr>
                  <a:schemeClr val="dk1"/>
                </a:buClr>
                <a:buSzPts val="1400"/>
                <a:buFont typeface="Raleway"/>
                <a:buChar char="●"/>
              </a:pPr>
              <a:r>
                <a:rPr lang="en">
                  <a:solidFill>
                    <a:schemeClr val="dk2"/>
                  </a:solidFill>
                  <a:latin typeface="Raleway"/>
                  <a:ea typeface="Raleway"/>
                  <a:cs typeface="Raleway"/>
                  <a:sym typeface="Raleway"/>
                </a:rPr>
                <a:t>Both Nursology dimensions</a:t>
              </a:r>
              <a:endParaRPr>
                <a:solidFill>
                  <a:schemeClr val="dk2"/>
                </a:solidFill>
                <a:latin typeface="Raleway"/>
                <a:ea typeface="Raleway"/>
                <a:cs typeface="Raleway"/>
                <a:sym typeface="Raleway"/>
              </a:endParaRPr>
            </a:p>
          </p:txBody>
        </p:sp>
      </p:grpSp>
      <p:sp>
        <p:nvSpPr>
          <p:cNvPr id="524" name="Google Shape;524;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525" name="Google Shape;525;p50"/>
          <p:cNvSpPr txBox="1"/>
          <p:nvPr/>
        </p:nvSpPr>
        <p:spPr>
          <a:xfrm>
            <a:off x="283100" y="1464225"/>
            <a:ext cx="6522000" cy="30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lt1"/>
                </a:solidFill>
              </a:rPr>
              <a:t>“the phenomena of particular concern to nurses are individual, family, and group ‘responses to actual or potential health problems’ (ANA, 1980, P.9). These human responses range broadly from health restoring reactions to an individual episode of illness to the development of policy in promoting the long-term health of a population.”</a:t>
            </a:r>
            <a:endParaRPr sz="2400">
              <a:solidFill>
                <a:schemeClr val="lt1"/>
              </a:solidFill>
            </a:endParaRPr>
          </a:p>
          <a:p>
            <a:pPr marL="0" marR="0" lvl="0" indent="0" algn="l" rtl="0">
              <a:lnSpc>
                <a:spcPct val="115000"/>
              </a:lnSpc>
              <a:spcBef>
                <a:spcPts val="0"/>
              </a:spcBef>
              <a:spcAft>
                <a:spcPts val="0"/>
              </a:spcAft>
              <a:buNone/>
            </a:pPr>
            <a:endParaRPr sz="2400">
              <a:solidFill>
                <a:schemeClr val="lt1"/>
              </a:solidFill>
            </a:endParaRPr>
          </a:p>
          <a:p>
            <a:pPr marL="457200" lvl="0" indent="0" algn="l" rtl="0">
              <a:spcBef>
                <a:spcPts val="0"/>
              </a:spcBef>
              <a:spcAft>
                <a:spcPts val="0"/>
              </a:spcAft>
              <a:buNone/>
            </a:pP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sp>
        <p:nvSpPr>
          <p:cNvPr id="530" name="Google Shape;530;p51"/>
          <p:cNvSpPr txBox="1">
            <a:spLocks noGrp="1"/>
          </p:cNvSpPr>
          <p:nvPr>
            <p:ph type="subTitle" idx="1"/>
          </p:nvPr>
        </p:nvSpPr>
        <p:spPr>
          <a:xfrm>
            <a:off x="4882075" y="2081401"/>
            <a:ext cx="4045200" cy="1725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200" b="1">
                <a:solidFill>
                  <a:srgbClr val="FCFCFC"/>
                </a:solidFill>
              </a:rPr>
              <a:t>Theory - </a:t>
            </a:r>
            <a:endParaRPr sz="4200" b="1">
              <a:solidFill>
                <a:srgbClr val="FCFCFC"/>
              </a:solidFill>
            </a:endParaRPr>
          </a:p>
          <a:p>
            <a:pPr marL="0" lvl="0" indent="0" algn="ctr" rtl="0">
              <a:lnSpc>
                <a:spcPct val="115000"/>
              </a:lnSpc>
              <a:spcBef>
                <a:spcPts val="0"/>
              </a:spcBef>
              <a:spcAft>
                <a:spcPts val="1600"/>
              </a:spcAft>
              <a:buNone/>
            </a:pPr>
            <a:r>
              <a:rPr lang="en" sz="4200" b="1">
                <a:solidFill>
                  <a:srgbClr val="FCFCFC"/>
                </a:solidFill>
              </a:rPr>
              <a:t>A Vision</a:t>
            </a:r>
            <a:endParaRPr sz="4200" b="1">
              <a:solidFill>
                <a:srgbClr val="FCFCFC"/>
              </a:solidFill>
            </a:endParaRPr>
          </a:p>
        </p:txBody>
      </p:sp>
      <p:sp>
        <p:nvSpPr>
          <p:cNvPr id="531" name="Google Shape;531;p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32" name="Google Shape;532;p51"/>
          <p:cNvSpPr txBox="1">
            <a:spLocks noGrp="1"/>
          </p:cNvSpPr>
          <p:nvPr>
            <p:ph type="title"/>
          </p:nvPr>
        </p:nvSpPr>
        <p:spPr>
          <a:xfrm>
            <a:off x="289350" y="477750"/>
            <a:ext cx="4045200" cy="1343700"/>
          </a:xfrm>
          <a:prstGeom prst="rect">
            <a:avLst/>
          </a:prstGeom>
        </p:spPr>
        <p:txBody>
          <a:bodyPr spcFirstLastPara="1" wrap="square" lIns="91425" tIns="91425" rIns="91425" bIns="91425" anchor="b" anchorCtr="0">
            <a:noAutofit/>
          </a:bodyPr>
          <a:lstStyle/>
          <a:p>
            <a:pPr marL="114300" lvl="0" indent="0" algn="l" rtl="0">
              <a:spcBef>
                <a:spcPts val="0"/>
              </a:spcBef>
              <a:spcAft>
                <a:spcPts val="0"/>
              </a:spcAft>
              <a:buNone/>
            </a:pPr>
            <a:r>
              <a:rPr lang="en"/>
              <a:t>Definitions from Nursing Theory</a:t>
            </a:r>
            <a:endParaRPr/>
          </a:p>
        </p:txBody>
      </p:sp>
      <p:sp>
        <p:nvSpPr>
          <p:cNvPr id="533" name="Google Shape;533;p51"/>
          <p:cNvSpPr txBox="1"/>
          <p:nvPr/>
        </p:nvSpPr>
        <p:spPr>
          <a:xfrm>
            <a:off x="433650" y="1951425"/>
            <a:ext cx="37566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Lato"/>
                <a:ea typeface="Lato"/>
                <a:cs typeface="Lato"/>
                <a:sym typeface="Lato"/>
              </a:rPr>
              <a:t>Point to - </a:t>
            </a:r>
            <a:endParaRPr sz="3200">
              <a:latin typeface="Lato"/>
              <a:ea typeface="Lato"/>
              <a:cs typeface="Lato"/>
              <a:sym typeface="Lato"/>
            </a:endParaRPr>
          </a:p>
          <a:p>
            <a:pPr marL="914400" lvl="1" indent="-431800" algn="l" rtl="0">
              <a:spcBef>
                <a:spcPts val="0"/>
              </a:spcBef>
              <a:spcAft>
                <a:spcPts val="0"/>
              </a:spcAft>
              <a:buSzPts val="3200"/>
              <a:buFont typeface="Lato"/>
              <a:buChar char="○"/>
            </a:pPr>
            <a:r>
              <a:rPr lang="en" sz="3200">
                <a:latin typeface="Lato"/>
                <a:ea typeface="Lato"/>
                <a:cs typeface="Lato"/>
                <a:sym typeface="Lato"/>
              </a:rPr>
              <a:t>A common purpose</a:t>
            </a:r>
            <a:endParaRPr sz="3200">
              <a:latin typeface="Lato"/>
              <a:ea typeface="Lato"/>
              <a:cs typeface="Lato"/>
              <a:sym typeface="Lato"/>
            </a:endParaRPr>
          </a:p>
          <a:p>
            <a:pPr marL="914400" lvl="1" indent="-431800" algn="l" rtl="0">
              <a:spcBef>
                <a:spcPts val="0"/>
              </a:spcBef>
              <a:spcAft>
                <a:spcPts val="0"/>
              </a:spcAft>
              <a:buSzPts val="3200"/>
              <a:buFont typeface="Lato"/>
              <a:buChar char="○"/>
            </a:pPr>
            <a:r>
              <a:rPr lang="en" sz="3200">
                <a:latin typeface="Lato"/>
                <a:ea typeface="Lato"/>
                <a:cs typeface="Lato"/>
                <a:sym typeface="Lato"/>
              </a:rPr>
              <a:t>Embracing diversity</a:t>
            </a:r>
            <a:endParaRPr sz="32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2"/>
          <p:cNvSpPr txBox="1">
            <a:spLocks noGrp="1"/>
          </p:cNvSpPr>
          <p:nvPr>
            <p:ph type="title"/>
          </p:nvPr>
        </p:nvSpPr>
        <p:spPr>
          <a:xfrm>
            <a:off x="251050" y="564425"/>
            <a:ext cx="3722400" cy="290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rPr>
              <a:t>“Caring in the human health experience”</a:t>
            </a:r>
            <a:endParaRPr sz="30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Newman, Sime &amp; Corcoran-Perry, 1991</a:t>
            </a:r>
            <a:endParaRPr sz="2100">
              <a:solidFill>
                <a:srgbClr val="000000"/>
              </a:solidFill>
            </a:endParaRPr>
          </a:p>
        </p:txBody>
      </p:sp>
      <p:pic>
        <p:nvPicPr>
          <p:cNvPr id="539" name="Google Shape;539;p52"/>
          <p:cNvPicPr preferRelativeResize="0"/>
          <p:nvPr/>
        </p:nvPicPr>
        <p:blipFill>
          <a:blip r:embed="rId3">
            <a:alphaModFix/>
          </a:blip>
          <a:stretch>
            <a:fillRect/>
          </a:stretch>
        </p:blipFill>
        <p:spPr>
          <a:xfrm>
            <a:off x="5166695" y="0"/>
            <a:ext cx="3413830" cy="5143500"/>
          </a:xfrm>
          <a:prstGeom prst="rect">
            <a:avLst/>
          </a:prstGeom>
          <a:noFill/>
          <a:ln>
            <a:noFill/>
          </a:ln>
        </p:spPr>
      </p:pic>
      <p:sp>
        <p:nvSpPr>
          <p:cNvPr id="540" name="Google Shape;540;p5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4"/>
        <p:cNvGrpSpPr/>
        <p:nvPr/>
      </p:nvGrpSpPr>
      <p:grpSpPr>
        <a:xfrm>
          <a:off x="0" y="0"/>
          <a:ext cx="0" cy="0"/>
          <a:chOff x="0" y="0"/>
          <a:chExt cx="0" cy="0"/>
        </a:xfrm>
      </p:grpSpPr>
      <p:pic>
        <p:nvPicPr>
          <p:cNvPr id="545" name="Google Shape;545;p53"/>
          <p:cNvPicPr preferRelativeResize="0"/>
          <p:nvPr/>
        </p:nvPicPr>
        <p:blipFill rotWithShape="1">
          <a:blip r:embed="rId3">
            <a:alphaModFix/>
          </a:blip>
          <a:srcRect/>
          <a:stretch/>
        </p:blipFill>
        <p:spPr>
          <a:xfrm>
            <a:off x="1618375" y="162725"/>
            <a:ext cx="5865900" cy="4818049"/>
          </a:xfrm>
          <a:prstGeom prst="rect">
            <a:avLst/>
          </a:prstGeom>
          <a:noFill/>
          <a:ln>
            <a:noFill/>
          </a:ln>
        </p:spPr>
      </p:pic>
      <p:pic>
        <p:nvPicPr>
          <p:cNvPr id="546" name="Google Shape;546;p5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547" name="Google Shape;547;p53"/>
          <p:cNvSpPr txBox="1">
            <a:spLocks noGrp="1"/>
          </p:cNvSpPr>
          <p:nvPr>
            <p:ph type="body" idx="4294967295"/>
          </p:nvPr>
        </p:nvSpPr>
        <p:spPr>
          <a:xfrm>
            <a:off x="1979575" y="1213800"/>
            <a:ext cx="5071200" cy="3511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n" sz="2500">
                <a:solidFill>
                  <a:srgbClr val="FF4B33"/>
                </a:solidFill>
                <a:latin typeface="Arial"/>
                <a:ea typeface="Arial"/>
                <a:cs typeface="Arial"/>
                <a:sym typeface="Arial"/>
              </a:rPr>
              <a:t>Facilitating humanization, meaning, choice, quality of life, and healing in living and dying</a:t>
            </a:r>
            <a:r>
              <a:rPr lang="en" sz="2200">
                <a:solidFill>
                  <a:srgbClr val="FF4B33"/>
                </a:solidFill>
                <a:latin typeface="Arial"/>
                <a:ea typeface="Arial"/>
                <a:cs typeface="Arial"/>
                <a:sym typeface="Arial"/>
              </a:rPr>
              <a:t>. </a:t>
            </a:r>
            <a:r>
              <a:rPr lang="en">
                <a:latin typeface="Arial"/>
                <a:ea typeface="Arial"/>
                <a:cs typeface="Arial"/>
                <a:sym typeface="Arial"/>
              </a:rPr>
              <a:t>Willis, Grace &amp; Roy, 2008</a:t>
            </a:r>
            <a:endParaRPr>
              <a:latin typeface="Arial"/>
              <a:ea typeface="Arial"/>
              <a:cs typeface="Arial"/>
              <a:sym typeface="Arial"/>
            </a:endParaRPr>
          </a:p>
          <a:p>
            <a:pPr marL="0" lvl="0" indent="0" algn="l" rtl="0">
              <a:lnSpc>
                <a:spcPct val="100000"/>
              </a:lnSpc>
              <a:spcBef>
                <a:spcPts val="1000"/>
              </a:spcBef>
              <a:spcAft>
                <a:spcPts val="0"/>
              </a:spcAft>
              <a:buNone/>
            </a:pPr>
            <a:endParaRPr>
              <a:latin typeface="Arial"/>
              <a:ea typeface="Arial"/>
              <a:cs typeface="Arial"/>
              <a:sym typeface="Arial"/>
            </a:endParaRPr>
          </a:p>
          <a:p>
            <a:pPr marL="457200" lvl="0" indent="-342900" algn="l" rtl="0">
              <a:lnSpc>
                <a:spcPct val="100000"/>
              </a:lnSpc>
              <a:spcBef>
                <a:spcPts val="1000"/>
              </a:spcBef>
              <a:spcAft>
                <a:spcPts val="0"/>
              </a:spcAft>
              <a:buSzPts val="1800"/>
              <a:buFont typeface="Arial"/>
              <a:buChar char="➢"/>
            </a:pPr>
            <a:r>
              <a:rPr lang="en" sz="2500">
                <a:solidFill>
                  <a:srgbClr val="FF4B33"/>
                </a:solidFill>
                <a:latin typeface="Arial"/>
                <a:ea typeface="Arial"/>
                <a:cs typeface="Arial"/>
                <a:sym typeface="Arial"/>
              </a:rPr>
              <a:t>Nurturing human flourishing in an intersubjective relationship</a:t>
            </a:r>
            <a:r>
              <a:rPr lang="en">
                <a:latin typeface="Raleway"/>
                <a:ea typeface="Raleway"/>
                <a:cs typeface="Raleway"/>
                <a:sym typeface="Raleway"/>
              </a:rPr>
              <a:t>. Jacobs 2013</a:t>
            </a:r>
            <a:endParaRPr>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54"/>
          <p:cNvPicPr preferRelativeResize="0"/>
          <p:nvPr/>
        </p:nvPicPr>
        <p:blipFill rotWithShape="1">
          <a:blip r:embed="rId3">
            <a:alphaModFix/>
          </a:blip>
          <a:srcRect l="2132" t="6554" r="6751" b="14093"/>
          <a:stretch/>
        </p:blipFill>
        <p:spPr>
          <a:xfrm>
            <a:off x="0" y="0"/>
            <a:ext cx="9144001" cy="5143500"/>
          </a:xfrm>
          <a:prstGeom prst="rect">
            <a:avLst/>
          </a:prstGeom>
          <a:noFill/>
          <a:ln>
            <a:noFill/>
          </a:ln>
        </p:spPr>
      </p:pic>
      <p:pic>
        <p:nvPicPr>
          <p:cNvPr id="553" name="Google Shape;553;p54"/>
          <p:cNvPicPr preferRelativeResize="0"/>
          <p:nvPr/>
        </p:nvPicPr>
        <p:blipFill rotWithShape="1">
          <a:blip r:embed="rId4">
            <a:alphaModFix/>
          </a:blip>
          <a:srcRect/>
          <a:stretch/>
        </p:blipFill>
        <p:spPr>
          <a:xfrm>
            <a:off x="6202875" y="843075"/>
            <a:ext cx="2651174" cy="4055750"/>
          </a:xfrm>
          <a:prstGeom prst="rect">
            <a:avLst/>
          </a:prstGeom>
          <a:noFill/>
          <a:ln>
            <a:noFill/>
          </a:ln>
        </p:spPr>
      </p:pic>
      <p:pic>
        <p:nvPicPr>
          <p:cNvPr id="554" name="Google Shape;554;p54" descr="Piece of duct tape sticking a note to the slide"/>
          <p:cNvPicPr preferRelativeResize="0"/>
          <p:nvPr/>
        </p:nvPicPr>
        <p:blipFill rotWithShape="1">
          <a:blip r:embed="rId5">
            <a:alphaModFix/>
          </a:blip>
          <a:srcRect l="9244" t="5926" r="2118" b="10011"/>
          <a:stretch/>
        </p:blipFill>
        <p:spPr>
          <a:xfrm rot="133532">
            <a:off x="6883064" y="736938"/>
            <a:ext cx="1290791" cy="395645"/>
          </a:xfrm>
          <a:prstGeom prst="rect">
            <a:avLst/>
          </a:prstGeom>
          <a:noFill/>
          <a:ln>
            <a:noFill/>
          </a:ln>
        </p:spPr>
      </p:pic>
      <p:sp>
        <p:nvSpPr>
          <p:cNvPr id="555" name="Google Shape;555;p54"/>
          <p:cNvSpPr txBox="1"/>
          <p:nvPr/>
        </p:nvSpPr>
        <p:spPr>
          <a:xfrm>
            <a:off x="6331175" y="1157375"/>
            <a:ext cx="2394600" cy="34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Key terms - </a:t>
            </a:r>
            <a:endParaRPr sz="1800" b="1">
              <a:solidFill>
                <a:schemeClr val="dk1"/>
              </a:solidFill>
              <a:latin typeface="Raleway"/>
              <a:ea typeface="Raleway"/>
              <a:cs typeface="Raleway"/>
              <a:sym typeface="Raleway"/>
            </a:endParaRPr>
          </a:p>
          <a:p>
            <a:pPr marL="228600" lvl="0" indent="-209550" algn="l" rtl="0">
              <a:spcBef>
                <a:spcPts val="80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Readiness . .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Risk . .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Disturbed . . .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Delayed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Decreased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Dysfunctional …</a:t>
            </a:r>
            <a:endParaRPr sz="1500" b="1">
              <a:solidFill>
                <a:schemeClr val="dk2"/>
              </a:solidFill>
              <a:latin typeface="Raleway"/>
              <a:ea typeface="Raleway"/>
              <a:cs typeface="Raleway"/>
              <a:sym typeface="Raleway"/>
            </a:endParaRPr>
          </a:p>
          <a:p>
            <a:pPr marL="228600" lvl="0" indent="-209550" algn="l" rtl="0">
              <a:spcBef>
                <a:spcPts val="0"/>
              </a:spcBef>
              <a:spcAft>
                <a:spcPts val="0"/>
              </a:spcAft>
              <a:buClr>
                <a:schemeClr val="dk2"/>
              </a:buClr>
              <a:buSzPts val="1500"/>
              <a:buFont typeface="Raleway"/>
              <a:buChar char="●"/>
            </a:pPr>
            <a:r>
              <a:rPr lang="en" sz="1500" b="1">
                <a:solidFill>
                  <a:schemeClr val="dk2"/>
                </a:solidFill>
                <a:latin typeface="Raleway"/>
                <a:ea typeface="Raleway"/>
                <a:cs typeface="Raleway"/>
                <a:sym typeface="Raleway"/>
              </a:rPr>
              <a:t>Maladaptive ...</a:t>
            </a:r>
            <a:endParaRPr sz="1500" b="1">
              <a:solidFill>
                <a:schemeClr val="dk2"/>
              </a:solidFill>
              <a:latin typeface="Raleway"/>
              <a:ea typeface="Raleway"/>
              <a:cs typeface="Raleway"/>
              <a:sym typeface="Raleway"/>
            </a:endParaRPr>
          </a:p>
          <a:p>
            <a:pPr marL="0" lvl="0" indent="0" algn="l" rtl="0">
              <a:spcBef>
                <a:spcPts val="800"/>
              </a:spcBef>
              <a:spcAft>
                <a:spcPts val="800"/>
              </a:spcAft>
              <a:buNone/>
            </a:pPr>
            <a:r>
              <a:rPr lang="en" sz="1900" b="1">
                <a:solidFill>
                  <a:schemeClr val="dk1"/>
                </a:solidFill>
                <a:latin typeface="Raleway"/>
                <a:ea typeface="Raleway"/>
                <a:cs typeface="Raleway"/>
                <a:sym typeface="Raleway"/>
              </a:rPr>
              <a:t>== knowing the patient, context &amp; path to move forward</a:t>
            </a:r>
            <a:endParaRPr sz="1900" b="1">
              <a:solidFill>
                <a:schemeClr val="dk1"/>
              </a:solidFill>
              <a:latin typeface="Raleway"/>
              <a:ea typeface="Raleway"/>
              <a:cs typeface="Raleway"/>
              <a:sym typeface="Raleway"/>
            </a:endParaRPr>
          </a:p>
        </p:txBody>
      </p:sp>
      <p:sp>
        <p:nvSpPr>
          <p:cNvPr id="556" name="Google Shape;556;p54"/>
          <p:cNvSpPr txBox="1">
            <a:spLocks noGrp="1"/>
          </p:cNvSpPr>
          <p:nvPr>
            <p:ph type="title"/>
          </p:nvPr>
        </p:nvSpPr>
        <p:spPr>
          <a:xfrm>
            <a:off x="283100" y="712150"/>
            <a:ext cx="5591700" cy="37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NANDA has a strong history of establishing language consistent with the fundamental values and purposes of nursing </a:t>
            </a:r>
            <a:endParaRPr sz="3700">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5"/>
          <p:cNvSpPr txBox="1">
            <a:spLocks noGrp="1"/>
          </p:cNvSpPr>
          <p:nvPr>
            <p:ph type="title"/>
          </p:nvPr>
        </p:nvSpPr>
        <p:spPr>
          <a:xfrm>
            <a:off x="265500" y="1397350"/>
            <a:ext cx="4045200" cy="13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First: let’s debunk a few myths about writing success</a:t>
            </a:r>
            <a:r>
              <a:rPr lang="en"/>
              <a:t/>
            </a:r>
            <a:br>
              <a:rPr lang="en"/>
            </a:br>
            <a:endParaRPr sz="1400"/>
          </a:p>
          <a:p>
            <a:pPr marL="0" lvl="0" indent="0" algn="l" rtl="0">
              <a:spcBef>
                <a:spcPts val="0"/>
              </a:spcBef>
              <a:spcAft>
                <a:spcPts val="0"/>
              </a:spcAft>
              <a:buNone/>
            </a:pPr>
            <a:endParaRPr sz="2400" b="0">
              <a:solidFill>
                <a:srgbClr val="000000"/>
              </a:solidFill>
            </a:endParaRPr>
          </a:p>
          <a:p>
            <a:pPr marL="0" lvl="0" indent="0" algn="l" rtl="0">
              <a:spcBef>
                <a:spcPts val="0"/>
              </a:spcBef>
              <a:spcAft>
                <a:spcPts val="0"/>
              </a:spcAft>
              <a:buNone/>
            </a:pPr>
            <a:endParaRPr sz="2400" b="0">
              <a:solidFill>
                <a:srgbClr val="000000"/>
              </a:solidFill>
            </a:endParaRPr>
          </a:p>
        </p:txBody>
      </p:sp>
      <p:sp>
        <p:nvSpPr>
          <p:cNvPr id="562" name="Google Shape;562;p5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563" name="Google Shape;563;p55"/>
          <p:cNvPicPr preferRelativeResize="0"/>
          <p:nvPr/>
        </p:nvPicPr>
        <p:blipFill>
          <a:blip r:embed="rId3">
            <a:alphaModFix/>
          </a:blip>
          <a:stretch>
            <a:fillRect/>
          </a:stretch>
        </p:blipFill>
        <p:spPr>
          <a:xfrm>
            <a:off x="160463" y="435600"/>
            <a:ext cx="8823075" cy="4456600"/>
          </a:xfrm>
          <a:prstGeom prst="rect">
            <a:avLst/>
          </a:prstGeom>
          <a:noFill/>
          <a:ln>
            <a:noFill/>
          </a:ln>
        </p:spPr>
      </p:pic>
      <p:sp>
        <p:nvSpPr>
          <p:cNvPr id="564" name="Google Shape;564;p55"/>
          <p:cNvSpPr txBox="1"/>
          <p:nvPr/>
        </p:nvSpPr>
        <p:spPr>
          <a:xfrm>
            <a:off x="749700" y="1785975"/>
            <a:ext cx="2718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a:solidFill>
                  <a:srgbClr val="FF4B33"/>
                </a:solidFill>
                <a:latin typeface="Lato"/>
                <a:ea typeface="Lato"/>
                <a:cs typeface="Lato"/>
                <a:sym typeface="Lato"/>
              </a:rPr>
              <a:t>Particular Response</a:t>
            </a:r>
            <a:endParaRPr sz="5900" b="1">
              <a:solidFill>
                <a:srgbClr val="FF4B33"/>
              </a:solidFill>
              <a:latin typeface="Lato"/>
              <a:ea typeface="Lato"/>
              <a:cs typeface="Lato"/>
              <a:sym typeface="Lato"/>
            </a:endParaRPr>
          </a:p>
        </p:txBody>
      </p:sp>
      <p:sp>
        <p:nvSpPr>
          <p:cNvPr id="565" name="Google Shape;565;p55"/>
          <p:cNvSpPr txBox="1"/>
          <p:nvPr/>
        </p:nvSpPr>
        <p:spPr>
          <a:xfrm>
            <a:off x="6072650" y="1785975"/>
            <a:ext cx="2910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a:solidFill>
                  <a:srgbClr val="FF4B33"/>
                </a:solidFill>
                <a:latin typeface="Lato"/>
                <a:ea typeface="Lato"/>
                <a:cs typeface="Lato"/>
                <a:sym typeface="Lato"/>
              </a:rPr>
              <a:t>Population Evidence</a:t>
            </a:r>
            <a:endParaRPr sz="5900" b="1">
              <a:solidFill>
                <a:srgbClr val="FF4B33"/>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Acknowledgement of the Land</a:t>
            </a:r>
            <a:endParaRPr/>
          </a:p>
        </p:txBody>
      </p:sp>
      <p:sp>
        <p:nvSpPr>
          <p:cNvPr id="412" name="Google Shape;412;p38"/>
          <p:cNvSpPr txBox="1">
            <a:spLocks noGrp="1"/>
          </p:cNvSpPr>
          <p:nvPr>
            <p:ph type="body" idx="1"/>
          </p:nvPr>
        </p:nvSpPr>
        <p:spPr>
          <a:xfrm>
            <a:off x="1295400" y="1075800"/>
            <a:ext cx="7030500" cy="9054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1200"/>
              </a:spcAft>
              <a:buNone/>
            </a:pPr>
            <a:r>
              <a:rPr lang="en"/>
              <a:t>Oakland, California - Unceded ancestral homeland of the Muwekma Ohlone people </a:t>
            </a:r>
            <a:endParaRPr/>
          </a:p>
        </p:txBody>
      </p:sp>
      <p:pic>
        <p:nvPicPr>
          <p:cNvPr id="413" name="Google Shape;413;p38"/>
          <p:cNvPicPr preferRelativeResize="0"/>
          <p:nvPr/>
        </p:nvPicPr>
        <p:blipFill>
          <a:blip r:embed="rId3">
            <a:alphaModFix/>
          </a:blip>
          <a:stretch>
            <a:fillRect/>
          </a:stretch>
        </p:blipFill>
        <p:spPr>
          <a:xfrm>
            <a:off x="2667001" y="1981200"/>
            <a:ext cx="4343399" cy="2895600"/>
          </a:xfrm>
          <a:prstGeom prst="rect">
            <a:avLst/>
          </a:prstGeom>
          <a:noFill/>
          <a:ln>
            <a:noFill/>
          </a:ln>
        </p:spPr>
      </p:pic>
      <p:sp>
        <p:nvSpPr>
          <p:cNvPr id="414" name="Google Shape;414;p38"/>
          <p:cNvSpPr txBox="1"/>
          <p:nvPr/>
        </p:nvSpPr>
        <p:spPr>
          <a:xfrm>
            <a:off x="7162800" y="4038600"/>
            <a:ext cx="1676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Source: </a:t>
            </a:r>
            <a:r>
              <a:rPr lang="en" u="sng">
                <a:solidFill>
                  <a:schemeClr val="hlink"/>
                </a:solidFill>
                <a:latin typeface="Nunito"/>
                <a:ea typeface="Nunito"/>
                <a:cs typeface="Nunito"/>
                <a:sym typeface="Nunito"/>
                <a:hlinkClick r:id="rId4"/>
              </a:rPr>
              <a:t>http://www.muwekma.org/</a:t>
            </a:r>
            <a:r>
              <a:rPr lang="en">
                <a:latin typeface="Nunito"/>
                <a:ea typeface="Nunito"/>
                <a:cs typeface="Nunito"/>
                <a:sym typeface="Nunito"/>
              </a:rPr>
              <a:t> </a:t>
            </a:r>
            <a:endParaRPr>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571" name="Google Shape;571;p56"/>
          <p:cNvSpPr txBox="1"/>
          <p:nvPr/>
        </p:nvSpPr>
        <p:spPr>
          <a:xfrm>
            <a:off x="5504900" y="1084550"/>
            <a:ext cx="34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572" name="Google Shape;572;p56"/>
          <p:cNvSpPr txBox="1"/>
          <p:nvPr/>
        </p:nvSpPr>
        <p:spPr>
          <a:xfrm>
            <a:off x="3858825" y="447600"/>
            <a:ext cx="4868100" cy="4248300"/>
          </a:xfrm>
          <a:prstGeom prst="rect">
            <a:avLst/>
          </a:prstGeom>
          <a:noFill/>
          <a:ln>
            <a:noFill/>
          </a:ln>
        </p:spPr>
        <p:txBody>
          <a:bodyPr spcFirstLastPara="1" wrap="square" lIns="91425" tIns="91425" rIns="91425" bIns="91425" anchor="t" anchorCtr="0">
            <a:spAutoFit/>
          </a:bodyPr>
          <a:lstStyle/>
          <a:p>
            <a:pPr marL="457200" lvl="0" indent="-438150" algn="l" rtl="0">
              <a:spcBef>
                <a:spcPts val="0"/>
              </a:spcBef>
              <a:spcAft>
                <a:spcPts val="0"/>
              </a:spcAft>
              <a:buClr>
                <a:schemeClr val="lt1"/>
              </a:buClr>
              <a:buSzPts val="3300"/>
              <a:buFont typeface="Lato"/>
              <a:buChar char="●"/>
            </a:pPr>
            <a:r>
              <a:rPr lang="en" sz="3300" b="1">
                <a:solidFill>
                  <a:schemeClr val="lt1"/>
                </a:solidFill>
                <a:latin typeface="Lato"/>
                <a:ea typeface="Lato"/>
                <a:cs typeface="Lato"/>
                <a:sym typeface="Lato"/>
              </a:rPr>
              <a:t>Nurses respond to a particular situation, a particular human response.</a:t>
            </a:r>
            <a:endParaRPr sz="3300" b="1">
              <a:solidFill>
                <a:schemeClr val="lt1"/>
              </a:solidFill>
              <a:latin typeface="Lato"/>
              <a:ea typeface="Lato"/>
              <a:cs typeface="Lato"/>
              <a:sym typeface="Lato"/>
            </a:endParaRPr>
          </a:p>
          <a:p>
            <a:pPr marL="457200" lvl="0" indent="-438150" algn="l" rtl="0">
              <a:spcBef>
                <a:spcPts val="0"/>
              </a:spcBef>
              <a:spcAft>
                <a:spcPts val="0"/>
              </a:spcAft>
              <a:buClr>
                <a:schemeClr val="lt1"/>
              </a:buClr>
              <a:buSzPts val="3300"/>
              <a:buFont typeface="Lato"/>
              <a:buChar char="●"/>
            </a:pPr>
            <a:r>
              <a:rPr lang="en" sz="3300" b="1">
                <a:solidFill>
                  <a:schemeClr val="lt1"/>
                </a:solidFill>
                <a:latin typeface="Lato"/>
                <a:ea typeface="Lato"/>
                <a:cs typeface="Lato"/>
                <a:sym typeface="Lato"/>
              </a:rPr>
              <a:t> Diagnoses and the practice that flows from it depends on generalized evidence.</a:t>
            </a:r>
            <a:endParaRPr sz="3700" b="1">
              <a:solidFill>
                <a:srgbClr val="FFFF00"/>
              </a:solidFill>
              <a:latin typeface="Lato"/>
              <a:ea typeface="Lato"/>
              <a:cs typeface="Lato"/>
              <a:sym typeface="Lato"/>
            </a:endParaRPr>
          </a:p>
        </p:txBody>
      </p:sp>
      <p:sp>
        <p:nvSpPr>
          <p:cNvPr id="573" name="Google Shape;573;p56"/>
          <p:cNvSpPr txBox="1"/>
          <p:nvPr/>
        </p:nvSpPr>
        <p:spPr>
          <a:xfrm>
            <a:off x="462500" y="1330150"/>
            <a:ext cx="32652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00"/>
                </a:solidFill>
                <a:latin typeface="Lato"/>
                <a:ea typeface="Lato"/>
                <a:cs typeface="Lato"/>
                <a:sym typeface="Lato"/>
              </a:rPr>
              <a:t>Challenge of “particularizing the general”</a:t>
            </a:r>
            <a:endParaRPr sz="3500" b="1">
              <a:solidFill>
                <a:srgbClr val="FFFF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7"/>
        <p:cNvGrpSpPr/>
        <p:nvPr/>
      </p:nvGrpSpPr>
      <p:grpSpPr>
        <a:xfrm>
          <a:off x="0" y="0"/>
          <a:ext cx="0" cy="0"/>
          <a:chOff x="0" y="0"/>
          <a:chExt cx="0" cy="0"/>
        </a:xfrm>
      </p:grpSpPr>
      <p:pic>
        <p:nvPicPr>
          <p:cNvPr id="578" name="Google Shape;578;p57"/>
          <p:cNvPicPr preferRelativeResize="0"/>
          <p:nvPr/>
        </p:nvPicPr>
        <p:blipFill rotWithShape="1">
          <a:blip r:embed="rId3">
            <a:alphaModFix/>
          </a:blip>
          <a:srcRect/>
          <a:stretch/>
        </p:blipFill>
        <p:spPr>
          <a:xfrm>
            <a:off x="1618375" y="162725"/>
            <a:ext cx="5865900" cy="4818049"/>
          </a:xfrm>
          <a:prstGeom prst="rect">
            <a:avLst/>
          </a:prstGeom>
          <a:noFill/>
          <a:ln>
            <a:noFill/>
          </a:ln>
        </p:spPr>
      </p:pic>
      <p:pic>
        <p:nvPicPr>
          <p:cNvPr id="579" name="Google Shape;579;p5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580" name="Google Shape;580;p57"/>
          <p:cNvSpPr txBox="1">
            <a:spLocks noGrp="1"/>
          </p:cNvSpPr>
          <p:nvPr>
            <p:ph type="body" idx="4294967295"/>
          </p:nvPr>
        </p:nvSpPr>
        <p:spPr>
          <a:xfrm>
            <a:off x="2015725" y="929625"/>
            <a:ext cx="5071200" cy="3868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Raleway"/>
                <a:ea typeface="Raleway"/>
                <a:cs typeface="Raleway"/>
                <a:sym typeface="Raleway"/>
              </a:rPr>
              <a:t> </a:t>
            </a:r>
            <a:r>
              <a:rPr lang="en" sz="1700">
                <a:latin typeface="Raleway"/>
                <a:ea typeface="Raleway"/>
                <a:cs typeface="Raleway"/>
                <a:sym typeface="Raleway"/>
              </a:rPr>
              <a:t>Nursing process is  “. . .systematic decision-making processes by which nurses apply knowledge to their practice. . . “</a:t>
            </a:r>
            <a:endParaRPr sz="1700">
              <a:latin typeface="Raleway"/>
              <a:ea typeface="Raleway"/>
              <a:cs typeface="Raleway"/>
              <a:sym typeface="Raleway"/>
            </a:endParaRPr>
          </a:p>
          <a:p>
            <a:pPr marL="0" lvl="0" indent="0" algn="l" rtl="0">
              <a:lnSpc>
                <a:spcPct val="100000"/>
              </a:lnSpc>
              <a:spcBef>
                <a:spcPts val="1000"/>
              </a:spcBef>
              <a:spcAft>
                <a:spcPts val="0"/>
              </a:spcAft>
              <a:buClr>
                <a:schemeClr val="dk2"/>
              </a:buClr>
              <a:buSzPts val="1100"/>
              <a:buFont typeface="Arial"/>
              <a:buNone/>
            </a:pPr>
            <a:r>
              <a:rPr lang="en" sz="2400">
                <a:latin typeface="Raleway"/>
                <a:ea typeface="Raleway"/>
                <a:cs typeface="Raleway"/>
                <a:sym typeface="Raleway"/>
              </a:rPr>
              <a:t>“. . .the manner in which nurses systematically deal with multiple inputs within a dynamic and complex context and generate reasoned and defensible actions toward a valued outcome for the clients they serve.” </a:t>
            </a:r>
            <a:r>
              <a:rPr lang="en" sz="1400">
                <a:latin typeface="Raleway"/>
                <a:ea typeface="Raleway"/>
                <a:cs typeface="Raleway"/>
                <a:sym typeface="Raleway"/>
              </a:rPr>
              <a:t>(Thorne &amp; Sawatsky 2013, p.6)</a:t>
            </a:r>
            <a:endParaRPr sz="1400">
              <a:latin typeface="Raleway"/>
              <a:ea typeface="Raleway"/>
              <a:cs typeface="Raleway"/>
              <a:sym typeface="Raleway"/>
            </a:endParaRPr>
          </a:p>
          <a:p>
            <a:pPr marL="0" lvl="0" indent="0" algn="l" rtl="0">
              <a:lnSpc>
                <a:spcPct val="100000"/>
              </a:lnSpc>
              <a:spcBef>
                <a:spcPts val="0"/>
              </a:spcBef>
              <a:spcAft>
                <a:spcPts val="0"/>
              </a:spcAft>
              <a:buNone/>
            </a:pPr>
            <a:endParaRPr>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8"/>
          <p:cNvSpPr txBox="1">
            <a:spLocks noGrp="1"/>
          </p:cNvSpPr>
          <p:nvPr>
            <p:ph type="title"/>
          </p:nvPr>
        </p:nvSpPr>
        <p:spPr>
          <a:xfrm>
            <a:off x="423600" y="506675"/>
            <a:ext cx="82968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Herein lies the key to today’s nursing theory connection</a:t>
            </a:r>
            <a:endParaRPr sz="3600"/>
          </a:p>
        </p:txBody>
      </p:sp>
      <p:sp>
        <p:nvSpPr>
          <p:cNvPr id="586" name="Google Shape;586;p5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587" name="Google Shape;587;p58"/>
          <p:cNvSpPr txBox="1"/>
          <p:nvPr/>
        </p:nvSpPr>
        <p:spPr>
          <a:xfrm>
            <a:off x="902250" y="1918250"/>
            <a:ext cx="7339500" cy="2770500"/>
          </a:xfrm>
          <a:prstGeom prst="rect">
            <a:avLst/>
          </a:prstGeom>
          <a:solidFill>
            <a:schemeClr val="lt1"/>
          </a:solidFill>
          <a:ln>
            <a:noFill/>
          </a:ln>
        </p:spPr>
        <p:txBody>
          <a:bodyPr spcFirstLastPara="1" wrap="square" lIns="91425" tIns="91425" rIns="91425" bIns="91425" anchor="t" anchorCtr="0">
            <a:spAutoFit/>
          </a:bodyPr>
          <a:lstStyle/>
          <a:p>
            <a:pPr marL="457200" lvl="0" indent="-406400" algn="l" rtl="0">
              <a:spcBef>
                <a:spcPts val="0"/>
              </a:spcBef>
              <a:spcAft>
                <a:spcPts val="0"/>
              </a:spcAft>
              <a:buClr>
                <a:srgbClr val="6AA84F"/>
              </a:buClr>
              <a:buSzPts val="2800"/>
              <a:buFont typeface="Lato"/>
              <a:buChar char="●"/>
            </a:pPr>
            <a:r>
              <a:rPr lang="en" sz="2800" b="1">
                <a:solidFill>
                  <a:srgbClr val="6AA84F"/>
                </a:solidFill>
                <a:latin typeface="Lato"/>
                <a:ea typeface="Lato"/>
                <a:cs typeface="Lato"/>
                <a:sym typeface="Lato"/>
              </a:rPr>
              <a:t>Early nursing theories/perspectives framed the process of naming human responses (the general)</a:t>
            </a:r>
            <a:endParaRPr sz="2800" b="1">
              <a:solidFill>
                <a:srgbClr val="6AA84F"/>
              </a:solidFill>
              <a:latin typeface="Lato"/>
              <a:ea typeface="Lato"/>
              <a:cs typeface="Lato"/>
              <a:sym typeface="Lato"/>
            </a:endParaRPr>
          </a:p>
          <a:p>
            <a:pPr marL="457200" lvl="0" indent="-406400" algn="l" rtl="0">
              <a:spcBef>
                <a:spcPts val="0"/>
              </a:spcBef>
              <a:spcAft>
                <a:spcPts val="0"/>
              </a:spcAft>
              <a:buClr>
                <a:srgbClr val="6AA84F"/>
              </a:buClr>
              <a:buSzPts val="2800"/>
              <a:buFont typeface="Lato"/>
              <a:buChar char="●"/>
            </a:pPr>
            <a:r>
              <a:rPr lang="en" sz="2800" b="1">
                <a:solidFill>
                  <a:srgbClr val="6AA84F"/>
                </a:solidFill>
                <a:latin typeface="Lato"/>
                <a:ea typeface="Lato"/>
                <a:cs typeface="Lato"/>
                <a:sym typeface="Lato"/>
              </a:rPr>
              <a:t>Nursing action today flows from the situation and is guided by a rich array of nursing theories (the situation)</a:t>
            </a:r>
            <a:endParaRPr sz="2800" b="1">
              <a:solidFill>
                <a:srgbClr val="6AA84F"/>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9"/>
          <p:cNvSpPr txBox="1">
            <a:spLocks noGrp="1"/>
          </p:cNvSpPr>
          <p:nvPr>
            <p:ph type="title"/>
          </p:nvPr>
        </p:nvSpPr>
        <p:spPr>
          <a:xfrm>
            <a:off x="222150" y="1373500"/>
            <a:ext cx="4045200" cy="189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“History” of NANDA and Nursing Theory</a:t>
            </a:r>
            <a:endParaRPr/>
          </a:p>
        </p:txBody>
      </p:sp>
      <p:sp>
        <p:nvSpPr>
          <p:cNvPr id="593" name="Google Shape;593;p59"/>
          <p:cNvSpPr txBox="1">
            <a:spLocks noGrp="1"/>
          </p:cNvSpPr>
          <p:nvPr>
            <p:ph type="body" idx="2"/>
          </p:nvPr>
        </p:nvSpPr>
        <p:spPr>
          <a:xfrm>
            <a:off x="4795025" y="405575"/>
            <a:ext cx="4045200" cy="4676700"/>
          </a:xfrm>
          <a:prstGeom prst="rect">
            <a:avLst/>
          </a:prstGeom>
        </p:spPr>
        <p:txBody>
          <a:bodyPr spcFirstLastPara="1" wrap="square" lIns="91425" tIns="91425" rIns="91425" bIns="91425" anchor="ctr" anchorCtr="0">
            <a:noAutofit/>
          </a:bodyPr>
          <a:lstStyle/>
          <a:p>
            <a:pPr marL="171450" lvl="0" indent="-266700" algn="l" rtl="0">
              <a:spcBef>
                <a:spcPts val="0"/>
              </a:spcBef>
              <a:spcAft>
                <a:spcPts val="0"/>
              </a:spcAft>
              <a:buSzPts val="2400"/>
              <a:buChar char="●"/>
            </a:pPr>
            <a:r>
              <a:rPr lang="en" sz="2400"/>
              <a:t>Nursing theory was just emerging during the 1st 5 conferences.</a:t>
            </a:r>
            <a:endParaRPr sz="2400"/>
          </a:p>
          <a:p>
            <a:pPr marL="171450" lvl="0" indent="-266700" algn="l" rtl="0">
              <a:spcBef>
                <a:spcPts val="0"/>
              </a:spcBef>
              <a:spcAft>
                <a:spcPts val="0"/>
              </a:spcAft>
              <a:buSzPts val="2400"/>
              <a:buChar char="●"/>
            </a:pPr>
            <a:r>
              <a:rPr lang="en" sz="2400"/>
              <a:t>Theorists present  developed a theoretical frame reflected in today’s  axes and terminology</a:t>
            </a:r>
            <a:endParaRPr sz="2400"/>
          </a:p>
          <a:p>
            <a:pPr marL="171450" lvl="0" indent="-266700" algn="l" rtl="0">
              <a:spcBef>
                <a:spcPts val="0"/>
              </a:spcBef>
              <a:spcAft>
                <a:spcPts val="0"/>
              </a:spcAft>
              <a:buSzPts val="2400"/>
              <a:buChar char="●"/>
            </a:pPr>
            <a:r>
              <a:rPr lang="en" sz="2400"/>
              <a:t>They recognized they could not settle on “just one” theory from the dozen in existence at the time</a:t>
            </a:r>
            <a:endParaRPr sz="2400"/>
          </a:p>
        </p:txBody>
      </p:sp>
      <p:sp>
        <p:nvSpPr>
          <p:cNvPr id="594" name="Google Shape;594;p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Callista Roy Report of the nurse theorist group, Fifth National Conference, 19</a:t>
            </a:r>
            <a:endParaRPr/>
          </a:p>
        </p:txBody>
      </p:sp>
      <p:sp>
        <p:nvSpPr>
          <p:cNvPr id="600" name="Google Shape;600;p6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601" name="Google Shape;601;p60"/>
          <p:cNvSpPr txBox="1"/>
          <p:nvPr/>
        </p:nvSpPr>
        <p:spPr>
          <a:xfrm>
            <a:off x="2357700" y="638100"/>
            <a:ext cx="4436700" cy="554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Lato"/>
                <a:ea typeface="Lato"/>
                <a:cs typeface="Lato"/>
                <a:sym typeface="Lato"/>
              </a:rPr>
              <a:t>Health of unitary man/human</a:t>
            </a:r>
            <a:endParaRPr sz="3200">
              <a:latin typeface="Lato"/>
              <a:ea typeface="Lato"/>
              <a:cs typeface="Lato"/>
              <a:sym typeface="Lato"/>
            </a:endParaRPr>
          </a:p>
        </p:txBody>
      </p:sp>
      <p:sp>
        <p:nvSpPr>
          <p:cNvPr id="602" name="Google Shape;602;p60"/>
          <p:cNvSpPr txBox="1"/>
          <p:nvPr/>
        </p:nvSpPr>
        <p:spPr>
          <a:xfrm>
            <a:off x="1089600" y="1604925"/>
            <a:ext cx="6964800" cy="554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Lato"/>
                <a:ea typeface="Lato"/>
                <a:cs typeface="Lato"/>
                <a:sym typeface="Lato"/>
              </a:rPr>
              <a:t>Man/human environmental interactional patterns</a:t>
            </a:r>
            <a:endParaRPr sz="2400">
              <a:latin typeface="Lato"/>
              <a:ea typeface="Lato"/>
              <a:cs typeface="Lato"/>
              <a:sym typeface="Lato"/>
            </a:endParaRPr>
          </a:p>
        </p:txBody>
      </p:sp>
      <p:cxnSp>
        <p:nvCxnSpPr>
          <p:cNvPr id="603" name="Google Shape;603;p60"/>
          <p:cNvCxnSpPr>
            <a:stCxn id="601" idx="2"/>
            <a:endCxn id="602" idx="0"/>
          </p:cNvCxnSpPr>
          <p:nvPr/>
        </p:nvCxnSpPr>
        <p:spPr>
          <a:xfrm flipH="1">
            <a:off x="4572150" y="1192200"/>
            <a:ext cx="3900" cy="412800"/>
          </a:xfrm>
          <a:prstGeom prst="straightConnector1">
            <a:avLst/>
          </a:prstGeom>
          <a:noFill/>
          <a:ln w="38100" cap="flat" cmpd="sng">
            <a:solidFill>
              <a:schemeClr val="accent5"/>
            </a:solidFill>
            <a:prstDash val="solid"/>
            <a:round/>
            <a:headEnd type="none" w="med" len="med"/>
            <a:tailEnd type="none" w="med" len="med"/>
          </a:ln>
        </p:spPr>
      </p:cxnSp>
      <p:cxnSp>
        <p:nvCxnSpPr>
          <p:cNvPr id="604" name="Google Shape;604;p60"/>
          <p:cNvCxnSpPr>
            <a:stCxn id="602" idx="2"/>
          </p:cNvCxnSpPr>
          <p:nvPr/>
        </p:nvCxnSpPr>
        <p:spPr>
          <a:xfrm>
            <a:off x="4572000" y="2159025"/>
            <a:ext cx="8100" cy="417600"/>
          </a:xfrm>
          <a:prstGeom prst="straightConnector1">
            <a:avLst/>
          </a:prstGeom>
          <a:noFill/>
          <a:ln w="38100" cap="flat" cmpd="sng">
            <a:solidFill>
              <a:schemeClr val="accent5"/>
            </a:solidFill>
            <a:prstDash val="solid"/>
            <a:round/>
            <a:headEnd type="none" w="med" len="med"/>
            <a:tailEnd type="none" w="med" len="med"/>
          </a:ln>
        </p:spPr>
      </p:cxnSp>
      <p:sp>
        <p:nvSpPr>
          <p:cNvPr id="605" name="Google Shape;605;p60"/>
          <p:cNvSpPr txBox="1"/>
          <p:nvPr/>
        </p:nvSpPr>
        <p:spPr>
          <a:xfrm>
            <a:off x="743250" y="2571750"/>
            <a:ext cx="7665600" cy="9234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Lato"/>
                <a:ea typeface="Lato"/>
                <a:cs typeface="Lato"/>
                <a:sym typeface="Lato"/>
              </a:rPr>
              <a:t>Exchanging/Communicating/Relating/Valuing/Choosing/ Moving/Perceiving/Knowing/Feeling</a:t>
            </a:r>
            <a:endParaRPr sz="24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9"/>
        <p:cNvGrpSpPr/>
        <p:nvPr/>
      </p:nvGrpSpPr>
      <p:grpSpPr>
        <a:xfrm>
          <a:off x="0" y="0"/>
          <a:ext cx="0" cy="0"/>
          <a:chOff x="0" y="0"/>
          <a:chExt cx="0" cy="0"/>
        </a:xfrm>
      </p:grpSpPr>
      <p:pic>
        <p:nvPicPr>
          <p:cNvPr id="610" name="Google Shape;610;p61"/>
          <p:cNvPicPr preferRelativeResize="0"/>
          <p:nvPr/>
        </p:nvPicPr>
        <p:blipFill rotWithShape="1">
          <a:blip r:embed="rId3">
            <a:alphaModFix/>
          </a:blip>
          <a:srcRect/>
          <a:stretch/>
        </p:blipFill>
        <p:spPr>
          <a:xfrm>
            <a:off x="1618375" y="162725"/>
            <a:ext cx="5865900" cy="4818049"/>
          </a:xfrm>
          <a:prstGeom prst="rect">
            <a:avLst/>
          </a:prstGeom>
          <a:noFill/>
          <a:ln>
            <a:noFill/>
          </a:ln>
        </p:spPr>
      </p:pic>
      <p:pic>
        <p:nvPicPr>
          <p:cNvPr id="611" name="Google Shape;611;p61"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612" name="Google Shape;612;p61"/>
          <p:cNvSpPr txBox="1">
            <a:spLocks noGrp="1"/>
          </p:cNvSpPr>
          <p:nvPr>
            <p:ph type="body" idx="4294967295"/>
          </p:nvPr>
        </p:nvSpPr>
        <p:spPr>
          <a:xfrm>
            <a:off x="2036400" y="1083800"/>
            <a:ext cx="5071200" cy="3107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600" b="1">
                <a:solidFill>
                  <a:srgbClr val="FF4B33"/>
                </a:solidFill>
                <a:latin typeface="Arial"/>
                <a:ea typeface="Arial"/>
                <a:cs typeface="Arial"/>
                <a:sym typeface="Arial"/>
              </a:rPr>
              <a:t>Today there are </a:t>
            </a:r>
            <a:endParaRPr sz="3600" b="1">
              <a:solidFill>
                <a:srgbClr val="FF4B33"/>
              </a:solidFill>
              <a:latin typeface="Arial"/>
              <a:ea typeface="Arial"/>
              <a:cs typeface="Arial"/>
              <a:sym typeface="Arial"/>
            </a:endParaRPr>
          </a:p>
          <a:p>
            <a:pPr marL="0" lvl="0" indent="0" algn="ctr" rtl="0">
              <a:lnSpc>
                <a:spcPct val="100000"/>
              </a:lnSpc>
              <a:spcBef>
                <a:spcPts val="1000"/>
              </a:spcBef>
              <a:spcAft>
                <a:spcPts val="0"/>
              </a:spcAft>
              <a:buNone/>
            </a:pPr>
            <a:r>
              <a:rPr lang="en" sz="3600" b="1">
                <a:solidFill>
                  <a:srgbClr val="FF4B33"/>
                </a:solidFill>
                <a:latin typeface="Arial"/>
                <a:ea typeface="Arial"/>
                <a:cs typeface="Arial"/>
                <a:sym typeface="Arial"/>
              </a:rPr>
              <a:t>69 </a:t>
            </a:r>
            <a:endParaRPr sz="3600" b="1">
              <a:solidFill>
                <a:srgbClr val="FF4B33"/>
              </a:solidFill>
              <a:latin typeface="Arial"/>
              <a:ea typeface="Arial"/>
              <a:cs typeface="Arial"/>
              <a:sym typeface="Arial"/>
            </a:endParaRPr>
          </a:p>
          <a:p>
            <a:pPr marL="0" lvl="0" indent="0" algn="ctr" rtl="0">
              <a:lnSpc>
                <a:spcPct val="100000"/>
              </a:lnSpc>
              <a:spcBef>
                <a:spcPts val="1000"/>
              </a:spcBef>
              <a:spcAft>
                <a:spcPts val="0"/>
              </a:spcAft>
              <a:buNone/>
            </a:pPr>
            <a:r>
              <a:rPr lang="en" sz="3600" b="1">
                <a:solidFill>
                  <a:srgbClr val="FF4B33"/>
                </a:solidFill>
                <a:latin typeface="Arial"/>
                <a:ea typeface="Arial"/>
                <a:cs typeface="Arial"/>
                <a:sym typeface="Arial"/>
              </a:rPr>
              <a:t>nursing theories on the Nursology.net website</a:t>
            </a:r>
            <a:endParaRPr sz="2900" b="1">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16"/>
        <p:cNvGrpSpPr/>
        <p:nvPr/>
      </p:nvGrpSpPr>
      <p:grpSpPr>
        <a:xfrm>
          <a:off x="0" y="0"/>
          <a:ext cx="0" cy="0"/>
          <a:chOff x="0" y="0"/>
          <a:chExt cx="0" cy="0"/>
        </a:xfrm>
      </p:grpSpPr>
      <p:sp>
        <p:nvSpPr>
          <p:cNvPr id="617" name="Google Shape;617;p6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618" name="Google Shape;618;p62"/>
          <p:cNvSpPr txBox="1"/>
          <p:nvPr/>
        </p:nvSpPr>
        <p:spPr>
          <a:xfrm>
            <a:off x="5504900" y="1084550"/>
            <a:ext cx="34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619" name="Google Shape;619;p62"/>
          <p:cNvSpPr txBox="1"/>
          <p:nvPr/>
        </p:nvSpPr>
        <p:spPr>
          <a:xfrm>
            <a:off x="3829925" y="779925"/>
            <a:ext cx="4868100" cy="38019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2"/>
              </a:buClr>
              <a:buSzPts val="3000"/>
              <a:buFont typeface="Lato"/>
              <a:buChar char="●"/>
            </a:pPr>
            <a:r>
              <a:rPr lang="en" sz="3000" b="1">
                <a:solidFill>
                  <a:schemeClr val="dk2"/>
                </a:solidFill>
                <a:latin typeface="Lato"/>
                <a:ea typeface="Lato"/>
                <a:cs typeface="Lato"/>
                <a:sym typeface="Lato"/>
              </a:rPr>
              <a:t>Unexpected physical disability</a:t>
            </a:r>
            <a:endParaRPr sz="3000" b="1">
              <a:solidFill>
                <a:schemeClr val="dk2"/>
              </a:solidFill>
              <a:latin typeface="Lato"/>
              <a:ea typeface="Lato"/>
              <a:cs typeface="Lato"/>
              <a:sym typeface="Lato"/>
            </a:endParaRPr>
          </a:p>
          <a:p>
            <a:pPr marL="914400" lvl="1" indent="-419100" algn="l" rtl="0">
              <a:spcBef>
                <a:spcPts val="1000"/>
              </a:spcBef>
              <a:spcAft>
                <a:spcPts val="0"/>
              </a:spcAft>
              <a:buClr>
                <a:schemeClr val="dk2"/>
              </a:buClr>
              <a:buSzPts val="3000"/>
              <a:buFont typeface="Lato"/>
              <a:buChar char="○"/>
            </a:pPr>
            <a:r>
              <a:rPr lang="en" sz="3000" b="1" u="sng">
                <a:solidFill>
                  <a:schemeClr val="hlink"/>
                </a:solidFill>
                <a:latin typeface="Lato"/>
                <a:ea typeface="Lato"/>
                <a:cs typeface="Lato"/>
                <a:sym typeface="Lato"/>
                <a:hlinkClick r:id="rId3"/>
              </a:rPr>
              <a:t>Roy’s Adaptation Model</a:t>
            </a:r>
            <a:endParaRPr sz="3000" b="1">
              <a:solidFill>
                <a:schemeClr val="dk2"/>
              </a:solidFill>
              <a:latin typeface="Lato"/>
              <a:ea typeface="Lato"/>
              <a:cs typeface="Lato"/>
              <a:sym typeface="Lato"/>
            </a:endParaRPr>
          </a:p>
          <a:p>
            <a:pPr marL="914400" lvl="1" indent="-419100" algn="l" rtl="0">
              <a:spcBef>
                <a:spcPts val="1000"/>
              </a:spcBef>
              <a:spcAft>
                <a:spcPts val="0"/>
              </a:spcAft>
              <a:buClr>
                <a:schemeClr val="dk2"/>
              </a:buClr>
              <a:buSzPts val="3000"/>
              <a:buFont typeface="Lato"/>
              <a:buChar char="○"/>
            </a:pPr>
            <a:r>
              <a:rPr lang="en" sz="3000" b="1" u="sng">
                <a:solidFill>
                  <a:schemeClr val="hlink"/>
                </a:solidFill>
                <a:latin typeface="Lato"/>
                <a:ea typeface="Lato"/>
                <a:cs typeface="Lato"/>
                <a:sym typeface="Lato"/>
                <a:hlinkClick r:id="rId4"/>
              </a:rPr>
              <a:t>Self transcendence</a:t>
            </a:r>
            <a:endParaRPr sz="3000" b="1">
              <a:solidFill>
                <a:schemeClr val="dk2"/>
              </a:solidFill>
              <a:latin typeface="Lato"/>
              <a:ea typeface="Lato"/>
              <a:cs typeface="Lato"/>
              <a:sym typeface="Lato"/>
            </a:endParaRPr>
          </a:p>
          <a:p>
            <a:pPr marL="914400" lvl="1" indent="-419100" algn="l" rtl="0">
              <a:spcBef>
                <a:spcPts val="1000"/>
              </a:spcBef>
              <a:spcAft>
                <a:spcPts val="0"/>
              </a:spcAft>
              <a:buClr>
                <a:schemeClr val="dk2"/>
              </a:buClr>
              <a:buSzPts val="3000"/>
              <a:buFont typeface="Lato"/>
              <a:buChar char="○"/>
            </a:pPr>
            <a:r>
              <a:rPr lang="en" sz="3000" b="1" u="sng">
                <a:solidFill>
                  <a:schemeClr val="hlink"/>
                </a:solidFill>
                <a:latin typeface="Lato"/>
                <a:ea typeface="Lato"/>
                <a:cs typeface="Lato"/>
                <a:sym typeface="Lato"/>
                <a:hlinkClick r:id="rId5"/>
              </a:rPr>
              <a:t>Emancipatory theory of compassion</a:t>
            </a:r>
            <a:endParaRPr sz="3000" b="1">
              <a:solidFill>
                <a:schemeClr val="dk2"/>
              </a:solidFill>
              <a:latin typeface="Lato"/>
              <a:ea typeface="Lato"/>
              <a:cs typeface="Lato"/>
              <a:sym typeface="Lato"/>
            </a:endParaRPr>
          </a:p>
        </p:txBody>
      </p:sp>
      <p:sp>
        <p:nvSpPr>
          <p:cNvPr id="620" name="Google Shape;620;p62"/>
          <p:cNvSpPr txBox="1"/>
          <p:nvPr/>
        </p:nvSpPr>
        <p:spPr>
          <a:xfrm>
            <a:off x="448050" y="1132650"/>
            <a:ext cx="32652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38761D"/>
                </a:solidFill>
                <a:latin typeface="Lato"/>
                <a:ea typeface="Lato"/>
                <a:cs typeface="Lato"/>
                <a:sym typeface="Lato"/>
              </a:rPr>
              <a:t>The theory that guides practice flows from the situation</a:t>
            </a:r>
            <a:endParaRPr sz="3500" b="1">
              <a:solidFill>
                <a:srgbClr val="38761D"/>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24"/>
        <p:cNvGrpSpPr/>
        <p:nvPr/>
      </p:nvGrpSpPr>
      <p:grpSpPr>
        <a:xfrm>
          <a:off x="0" y="0"/>
          <a:ext cx="0" cy="0"/>
          <a:chOff x="0" y="0"/>
          <a:chExt cx="0" cy="0"/>
        </a:xfrm>
      </p:grpSpPr>
      <p:sp>
        <p:nvSpPr>
          <p:cNvPr id="625" name="Google Shape;625;p6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626" name="Google Shape;626;p63"/>
          <p:cNvSpPr txBox="1"/>
          <p:nvPr/>
        </p:nvSpPr>
        <p:spPr>
          <a:xfrm>
            <a:off x="5504900" y="1084550"/>
            <a:ext cx="34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627" name="Google Shape;627;p63"/>
          <p:cNvSpPr txBox="1"/>
          <p:nvPr/>
        </p:nvSpPr>
        <p:spPr>
          <a:xfrm>
            <a:off x="3713250" y="901650"/>
            <a:ext cx="4984800" cy="3340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2"/>
              </a:buClr>
              <a:buSzPts val="3000"/>
              <a:buFont typeface="Lato"/>
              <a:buChar char="●"/>
            </a:pPr>
            <a:r>
              <a:rPr lang="en" sz="3000" b="1">
                <a:solidFill>
                  <a:schemeClr val="dk2"/>
                </a:solidFill>
                <a:latin typeface="Lato"/>
                <a:ea typeface="Lato"/>
                <a:cs typeface="Lato"/>
                <a:sym typeface="Lato"/>
              </a:rPr>
              <a:t>Domestic violence</a:t>
            </a:r>
            <a:endParaRPr sz="3000" b="1">
              <a:solidFill>
                <a:schemeClr val="dk2"/>
              </a:solidFill>
              <a:latin typeface="Lato"/>
              <a:ea typeface="Lato"/>
              <a:cs typeface="Lato"/>
              <a:sym typeface="Lato"/>
            </a:endParaRPr>
          </a:p>
          <a:p>
            <a:pPr marL="914400" lvl="1" indent="-419100" algn="l" rtl="0">
              <a:spcBef>
                <a:spcPts val="1000"/>
              </a:spcBef>
              <a:spcAft>
                <a:spcPts val="0"/>
              </a:spcAft>
              <a:buClr>
                <a:schemeClr val="dk2"/>
              </a:buClr>
              <a:buSzPts val="3000"/>
              <a:buFont typeface="Lato"/>
              <a:buChar char="○"/>
            </a:pPr>
            <a:r>
              <a:rPr lang="en" sz="3000" b="1" u="sng">
                <a:solidFill>
                  <a:schemeClr val="hlink"/>
                </a:solidFill>
                <a:latin typeface="Lato"/>
                <a:ea typeface="Lato"/>
                <a:cs typeface="Lato"/>
                <a:sym typeface="Lato"/>
                <a:hlinkClick r:id="rId3"/>
              </a:rPr>
              <a:t>Strengths based nursing</a:t>
            </a:r>
            <a:endParaRPr sz="3000" b="1">
              <a:solidFill>
                <a:schemeClr val="dk2"/>
              </a:solidFill>
              <a:latin typeface="Lato"/>
              <a:ea typeface="Lato"/>
              <a:cs typeface="Lato"/>
              <a:sym typeface="Lato"/>
            </a:endParaRPr>
          </a:p>
          <a:p>
            <a:pPr marL="914400" lvl="1" indent="-419100" algn="l" rtl="0">
              <a:spcBef>
                <a:spcPts val="1000"/>
              </a:spcBef>
              <a:spcAft>
                <a:spcPts val="0"/>
              </a:spcAft>
              <a:buClr>
                <a:schemeClr val="dk2"/>
              </a:buClr>
              <a:buSzPts val="3000"/>
              <a:buFont typeface="Lato"/>
              <a:buChar char="○"/>
            </a:pPr>
            <a:r>
              <a:rPr lang="en" sz="3000" b="1" u="sng">
                <a:solidFill>
                  <a:schemeClr val="hlink"/>
                </a:solidFill>
                <a:latin typeface="Lato"/>
                <a:ea typeface="Lato"/>
                <a:cs typeface="Lato"/>
                <a:sym typeface="Lato"/>
                <a:hlinkClick r:id="rId4"/>
              </a:rPr>
              <a:t>Critical Caring Theory</a:t>
            </a:r>
            <a:endParaRPr/>
          </a:p>
          <a:p>
            <a:pPr marL="914400" lvl="1" indent="-419100" algn="l" rtl="0">
              <a:spcBef>
                <a:spcPts val="1000"/>
              </a:spcBef>
              <a:spcAft>
                <a:spcPts val="1000"/>
              </a:spcAft>
              <a:buClr>
                <a:schemeClr val="dk2"/>
              </a:buClr>
              <a:buSzPts val="3000"/>
              <a:buFont typeface="Lato"/>
              <a:buChar char="○"/>
            </a:pPr>
            <a:r>
              <a:rPr lang="en" sz="3000" b="1" u="sng">
                <a:solidFill>
                  <a:schemeClr val="hlink"/>
                </a:solidFill>
                <a:latin typeface="Lato"/>
                <a:ea typeface="Lato"/>
                <a:cs typeface="Lato"/>
                <a:sym typeface="Lato"/>
                <a:hlinkClick r:id="rId5"/>
              </a:rPr>
              <a:t>Society to cells </a:t>
            </a:r>
            <a:r>
              <a:rPr lang="en" sz="3000" b="1" u="sng">
                <a:solidFill>
                  <a:schemeClr val="hlink"/>
                </a:solidFill>
                <a:latin typeface="Lato"/>
                <a:ea typeface="Lato"/>
                <a:cs typeface="Lato"/>
                <a:sym typeface="Lato"/>
                <a:hlinkClick r:id="rId5"/>
              </a:rPr>
              <a:t>resilience</a:t>
            </a:r>
            <a:r>
              <a:rPr lang="en" sz="3000" b="1" u="sng">
                <a:solidFill>
                  <a:schemeClr val="hlink"/>
                </a:solidFill>
                <a:latin typeface="Lato"/>
                <a:ea typeface="Lato"/>
                <a:cs typeface="Lato"/>
                <a:sym typeface="Lato"/>
                <a:hlinkClick r:id="rId5"/>
              </a:rPr>
              <a:t> theory</a:t>
            </a:r>
            <a:endParaRPr sz="3000" b="1">
              <a:solidFill>
                <a:schemeClr val="lt1"/>
              </a:solidFill>
              <a:latin typeface="Lato"/>
              <a:ea typeface="Lato"/>
              <a:cs typeface="Lato"/>
              <a:sym typeface="Lato"/>
            </a:endParaRPr>
          </a:p>
        </p:txBody>
      </p:sp>
      <p:sp>
        <p:nvSpPr>
          <p:cNvPr id="628" name="Google Shape;628;p63"/>
          <p:cNvSpPr txBox="1"/>
          <p:nvPr/>
        </p:nvSpPr>
        <p:spPr>
          <a:xfrm>
            <a:off x="448050" y="1132650"/>
            <a:ext cx="32652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38761D"/>
                </a:solidFill>
                <a:latin typeface="Lato"/>
                <a:ea typeface="Lato"/>
                <a:cs typeface="Lato"/>
                <a:sym typeface="Lato"/>
              </a:rPr>
              <a:t>The theory that guides practice flows from the situation</a:t>
            </a:r>
            <a:endParaRPr sz="3500" b="1">
              <a:solidFill>
                <a:srgbClr val="38761D"/>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2"/>
        <p:cNvGrpSpPr/>
        <p:nvPr/>
      </p:nvGrpSpPr>
      <p:grpSpPr>
        <a:xfrm>
          <a:off x="0" y="0"/>
          <a:ext cx="0" cy="0"/>
          <a:chOff x="0" y="0"/>
          <a:chExt cx="0" cy="0"/>
        </a:xfrm>
      </p:grpSpPr>
      <p:sp>
        <p:nvSpPr>
          <p:cNvPr id="633" name="Google Shape;633;p6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634" name="Google Shape;634;p64"/>
          <p:cNvSpPr txBox="1">
            <a:spLocks noGrp="1"/>
          </p:cNvSpPr>
          <p:nvPr>
            <p:ph type="title"/>
          </p:nvPr>
        </p:nvSpPr>
        <p:spPr>
          <a:xfrm>
            <a:off x="265500" y="342900"/>
            <a:ext cx="4045200" cy="42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700"/>
              <a:t>The “nursing” in nursing diagnoses</a:t>
            </a:r>
            <a:endParaRPr sz="3000"/>
          </a:p>
        </p:txBody>
      </p:sp>
      <p:sp>
        <p:nvSpPr>
          <p:cNvPr id="635" name="Google Shape;635;p64"/>
          <p:cNvSpPr txBox="1"/>
          <p:nvPr/>
        </p:nvSpPr>
        <p:spPr>
          <a:xfrm>
            <a:off x="4572000" y="554700"/>
            <a:ext cx="4183800" cy="3786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lt1"/>
              </a:buClr>
              <a:buSzPts val="2600"/>
              <a:buFont typeface="Lato"/>
              <a:buChar char="●"/>
            </a:pPr>
            <a:r>
              <a:rPr lang="en" sz="2600">
                <a:solidFill>
                  <a:schemeClr val="lt1"/>
                </a:solidFill>
                <a:latin typeface="Lato"/>
                <a:ea typeface="Lato"/>
                <a:cs typeface="Lato"/>
                <a:sym typeface="Lato"/>
              </a:rPr>
              <a:t>Consistent with nursing’s theoretical “gaze” on health</a:t>
            </a:r>
            <a:endParaRPr sz="2600">
              <a:solidFill>
                <a:schemeClr val="lt1"/>
              </a:solidFill>
              <a:latin typeface="Lato"/>
              <a:ea typeface="Lato"/>
              <a:cs typeface="Lato"/>
              <a:sym typeface="Lato"/>
            </a:endParaRPr>
          </a:p>
          <a:p>
            <a:pPr marL="457200" lvl="0" indent="-393700" algn="l" rtl="0">
              <a:spcBef>
                <a:spcPts val="0"/>
              </a:spcBef>
              <a:spcAft>
                <a:spcPts val="0"/>
              </a:spcAft>
              <a:buClr>
                <a:schemeClr val="lt1"/>
              </a:buClr>
              <a:buSzPts val="2600"/>
              <a:buFont typeface="Lato"/>
              <a:buChar char="●"/>
            </a:pPr>
            <a:r>
              <a:rPr lang="en" sz="2600">
                <a:solidFill>
                  <a:schemeClr val="lt1"/>
                </a:solidFill>
                <a:latin typeface="Lato"/>
                <a:ea typeface="Lato"/>
                <a:cs typeface="Lato"/>
                <a:sym typeface="Lato"/>
              </a:rPr>
              <a:t>Reflects a relational imperative </a:t>
            </a:r>
            <a:endParaRPr sz="2600">
              <a:solidFill>
                <a:schemeClr val="lt1"/>
              </a:solidFill>
              <a:latin typeface="Lato"/>
              <a:ea typeface="Lato"/>
              <a:cs typeface="Lato"/>
              <a:sym typeface="Lato"/>
            </a:endParaRPr>
          </a:p>
          <a:p>
            <a:pPr marL="457200" lvl="0" indent="-393700" algn="l" rtl="0">
              <a:spcBef>
                <a:spcPts val="0"/>
              </a:spcBef>
              <a:spcAft>
                <a:spcPts val="0"/>
              </a:spcAft>
              <a:buClr>
                <a:schemeClr val="lt1"/>
              </a:buClr>
              <a:buSzPts val="2600"/>
              <a:buFont typeface="Lato"/>
              <a:buChar char="●"/>
            </a:pPr>
            <a:r>
              <a:rPr lang="en" sz="2600">
                <a:solidFill>
                  <a:schemeClr val="lt1"/>
                </a:solidFill>
                <a:latin typeface="Lato"/>
                <a:ea typeface="Lato"/>
                <a:cs typeface="Lato"/>
                <a:sym typeface="Lato"/>
              </a:rPr>
              <a:t>7 axes represented in the diagnostic labels reflect the complexity of the scope of nursing</a:t>
            </a:r>
            <a:endParaRPr sz="26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Invitations</a:t>
            </a:r>
            <a:endParaRPr/>
          </a:p>
        </p:txBody>
      </p:sp>
      <p:sp>
        <p:nvSpPr>
          <p:cNvPr id="641" name="Google Shape;641;p65"/>
          <p:cNvSpPr txBox="1">
            <a:spLocks noGrp="1"/>
          </p:cNvSpPr>
          <p:nvPr>
            <p:ph type="body" idx="1"/>
          </p:nvPr>
        </p:nvSpPr>
        <p:spPr>
          <a:xfrm>
            <a:off x="2400250" y="1279350"/>
            <a:ext cx="6321600" cy="32997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Join in affirming our disciplinary perspective and the richness of theory that informs our work</a:t>
            </a:r>
            <a:endParaRPr sz="2500"/>
          </a:p>
          <a:p>
            <a:pPr marL="457200" marR="0" lvl="0" indent="-387350" algn="l" rtl="0">
              <a:lnSpc>
                <a:spcPct val="115000"/>
              </a:lnSpc>
              <a:spcBef>
                <a:spcPts val="0"/>
              </a:spcBef>
              <a:spcAft>
                <a:spcPts val="0"/>
              </a:spcAft>
              <a:buSzPts val="2500"/>
              <a:buChar char="●"/>
            </a:pPr>
            <a:r>
              <a:rPr lang="en" sz="2500"/>
              <a:t>Reach for Margaret Newman’s fullest expression of “health as expanding consciousness”  in embracing our diversity</a:t>
            </a:r>
            <a:endParaRPr sz="2500"/>
          </a:p>
          <a:p>
            <a:pPr marL="457200" marR="0" lvl="0" indent="0" algn="l" rtl="0">
              <a:lnSpc>
                <a:spcPct val="115000"/>
              </a:lnSpc>
              <a:spcBef>
                <a:spcPts val="1600"/>
              </a:spcBef>
              <a:spcAft>
                <a:spcPts val="1600"/>
              </a:spcAft>
              <a:buNone/>
            </a:pPr>
            <a:endParaRPr sz="2500"/>
          </a:p>
        </p:txBody>
      </p:sp>
      <p:sp>
        <p:nvSpPr>
          <p:cNvPr id="642" name="Google Shape;642;p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643" name="Google Shape;643;p65"/>
          <p:cNvPicPr preferRelativeResize="0"/>
          <p:nvPr/>
        </p:nvPicPr>
        <p:blipFill>
          <a:blip r:embed="rId3">
            <a:alphaModFix/>
          </a:blip>
          <a:stretch>
            <a:fillRect/>
          </a:stretch>
        </p:blipFill>
        <p:spPr>
          <a:xfrm>
            <a:off x="224650" y="1279350"/>
            <a:ext cx="1857375" cy="2466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Acknowledgement of the Land</a:t>
            </a:r>
            <a:endParaRPr/>
          </a:p>
        </p:txBody>
      </p:sp>
      <p:sp>
        <p:nvSpPr>
          <p:cNvPr id="420" name="Google Shape;420;p39"/>
          <p:cNvSpPr txBox="1">
            <a:spLocks noGrp="1"/>
          </p:cNvSpPr>
          <p:nvPr>
            <p:ph type="body" idx="1"/>
          </p:nvPr>
        </p:nvSpPr>
        <p:spPr>
          <a:xfrm>
            <a:off x="4995900" y="1393675"/>
            <a:ext cx="3843300" cy="2485800"/>
          </a:xfrm>
          <a:prstGeom prst="rect">
            <a:avLst/>
          </a:prstGeom>
          <a:solidFill>
            <a:srgbClr val="D4EBEC"/>
          </a:solidFill>
        </p:spPr>
        <p:txBody>
          <a:bodyPr spcFirstLastPara="1" wrap="square" lIns="91425" tIns="91425" rIns="91425" bIns="91425" anchor="t" anchorCtr="0">
            <a:normAutofit fontScale="92500" lnSpcReduction="20000"/>
          </a:bodyPr>
          <a:lstStyle/>
          <a:p>
            <a:pPr marL="0" lvl="0" indent="0" algn="ctr" rtl="0">
              <a:spcBef>
                <a:spcPts val="0"/>
              </a:spcBef>
              <a:spcAft>
                <a:spcPts val="1200"/>
              </a:spcAft>
              <a:buNone/>
            </a:pPr>
            <a:r>
              <a:rPr lang="en"/>
              <a:t>Boston Massachusetts - Unceded ancestral homeland of the  Pawtucket, Massachusett, Nipmuc, and Wampanoag people </a:t>
            </a:r>
            <a:endParaRPr/>
          </a:p>
        </p:txBody>
      </p:sp>
      <p:pic>
        <p:nvPicPr>
          <p:cNvPr id="421" name="Google Shape;421;p39"/>
          <p:cNvPicPr preferRelativeResize="0"/>
          <p:nvPr/>
        </p:nvPicPr>
        <p:blipFill>
          <a:blip r:embed="rId3">
            <a:alphaModFix/>
          </a:blip>
          <a:stretch>
            <a:fillRect/>
          </a:stretch>
        </p:blipFill>
        <p:spPr>
          <a:xfrm>
            <a:off x="1303800" y="1229025"/>
            <a:ext cx="3268200" cy="3769343"/>
          </a:xfrm>
          <a:prstGeom prst="rect">
            <a:avLst/>
          </a:prstGeom>
          <a:noFill/>
          <a:ln>
            <a:noFill/>
          </a:ln>
        </p:spPr>
      </p:pic>
      <p:sp>
        <p:nvSpPr>
          <p:cNvPr id="422" name="Google Shape;422;p39"/>
          <p:cNvSpPr txBox="1"/>
          <p:nvPr/>
        </p:nvSpPr>
        <p:spPr>
          <a:xfrm>
            <a:off x="4995900" y="4052875"/>
            <a:ext cx="397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Source: </a:t>
            </a:r>
            <a:r>
              <a:rPr lang="en" u="sng">
                <a:solidFill>
                  <a:schemeClr val="hlink"/>
                </a:solidFill>
                <a:latin typeface="Nunito"/>
                <a:ea typeface="Nunito"/>
                <a:cs typeface="Nunito"/>
                <a:sym typeface="Nunito"/>
                <a:hlinkClick r:id="rId4"/>
              </a:rPr>
              <a:t>http://massachusetttribe.org/life-of-the-indigenous-massachusett-at-ponkapoag-plantation</a:t>
            </a:r>
            <a:r>
              <a:rPr lang="en">
                <a:latin typeface="Nunito"/>
                <a:ea typeface="Nunito"/>
                <a:cs typeface="Nunito"/>
                <a:sym typeface="Nunito"/>
              </a:rPr>
              <a:t> </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40"/>
          <p:cNvSpPr txBox="1">
            <a:spLocks noGrp="1"/>
          </p:cNvSpPr>
          <p:nvPr>
            <p:ph type="subTitle" idx="1"/>
          </p:nvPr>
        </p:nvSpPr>
        <p:spPr>
          <a:xfrm>
            <a:off x="141600" y="1127800"/>
            <a:ext cx="4430400" cy="2586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200" b="1">
                <a:solidFill>
                  <a:srgbClr val="B45F06"/>
                </a:solidFill>
              </a:rPr>
              <a:t>Names Matter!</a:t>
            </a:r>
            <a:endParaRPr sz="4200" b="1">
              <a:solidFill>
                <a:srgbClr val="B45F06"/>
              </a:solidFill>
            </a:endParaRPr>
          </a:p>
          <a:p>
            <a:pPr marL="0" lvl="0" indent="0" algn="ctr" rtl="0">
              <a:lnSpc>
                <a:spcPct val="115000"/>
              </a:lnSpc>
              <a:spcBef>
                <a:spcPts val="1600"/>
              </a:spcBef>
              <a:spcAft>
                <a:spcPts val="0"/>
              </a:spcAft>
              <a:buNone/>
            </a:pPr>
            <a:r>
              <a:rPr lang="en" sz="4200" b="1">
                <a:solidFill>
                  <a:srgbClr val="B45F06"/>
                </a:solidFill>
              </a:rPr>
              <a:t>Words Matter!</a:t>
            </a:r>
            <a:endParaRPr sz="4200" b="1">
              <a:solidFill>
                <a:srgbClr val="B45F06"/>
              </a:solidFill>
            </a:endParaRPr>
          </a:p>
          <a:p>
            <a:pPr marL="0" lvl="0" indent="0" algn="ctr" rtl="0">
              <a:lnSpc>
                <a:spcPct val="115000"/>
              </a:lnSpc>
              <a:spcBef>
                <a:spcPts val="1600"/>
              </a:spcBef>
              <a:spcAft>
                <a:spcPts val="1600"/>
              </a:spcAft>
              <a:buNone/>
            </a:pPr>
            <a:r>
              <a:rPr lang="en" sz="4200" b="1">
                <a:solidFill>
                  <a:srgbClr val="B45F06"/>
                </a:solidFill>
              </a:rPr>
              <a:t>Context Matters!</a:t>
            </a:r>
            <a:endParaRPr sz="4200" b="1">
              <a:solidFill>
                <a:srgbClr val="B45F06"/>
              </a:solidFill>
            </a:endParaRPr>
          </a:p>
        </p:txBody>
      </p:sp>
      <p:pic>
        <p:nvPicPr>
          <p:cNvPr id="428" name="Google Shape;428;p40"/>
          <p:cNvPicPr preferRelativeResize="0"/>
          <p:nvPr/>
        </p:nvPicPr>
        <p:blipFill rotWithShape="1">
          <a:blip r:embed="rId3">
            <a:alphaModFix/>
          </a:blip>
          <a:srcRect l="4742" r="4751"/>
          <a:stretch/>
        </p:blipFill>
        <p:spPr>
          <a:xfrm>
            <a:off x="4872775" y="398825"/>
            <a:ext cx="3933334" cy="4345850"/>
          </a:xfrm>
          <a:prstGeom prst="rect">
            <a:avLst/>
          </a:prstGeom>
          <a:noFill/>
          <a:ln>
            <a:noFill/>
          </a:ln>
        </p:spPr>
      </p:pic>
      <p:sp>
        <p:nvSpPr>
          <p:cNvPr id="429" name="Google Shape;429;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41"/>
          <p:cNvSpPr txBox="1">
            <a:spLocks noGrp="1"/>
          </p:cNvSpPr>
          <p:nvPr>
            <p:ph type="subTitle" idx="4294967295"/>
          </p:nvPr>
        </p:nvSpPr>
        <p:spPr>
          <a:xfrm>
            <a:off x="265500" y="2735375"/>
            <a:ext cx="2566500" cy="1345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4200" b="1">
                <a:solidFill>
                  <a:srgbClr val="B45F06"/>
                </a:solidFill>
              </a:rPr>
              <a:t>Nursing - the noun</a:t>
            </a:r>
            <a:endParaRPr sz="4200" b="1">
              <a:solidFill>
                <a:srgbClr val="B45F06"/>
              </a:solidFill>
            </a:endParaRPr>
          </a:p>
        </p:txBody>
      </p:sp>
      <p:pic>
        <p:nvPicPr>
          <p:cNvPr id="435" name="Google Shape;435;p41"/>
          <p:cNvPicPr preferRelativeResize="0"/>
          <p:nvPr/>
        </p:nvPicPr>
        <p:blipFill>
          <a:blip r:embed="rId3">
            <a:alphaModFix/>
          </a:blip>
          <a:stretch>
            <a:fillRect/>
          </a:stretch>
        </p:blipFill>
        <p:spPr>
          <a:xfrm>
            <a:off x="3019845" y="827820"/>
            <a:ext cx="5752549" cy="2884759"/>
          </a:xfrm>
          <a:prstGeom prst="rect">
            <a:avLst/>
          </a:prstGeom>
          <a:noFill/>
          <a:ln w="76200" cap="flat" cmpd="sng">
            <a:solidFill>
              <a:schemeClr val="accent5"/>
            </a:solidFill>
            <a:prstDash val="solid"/>
            <a:round/>
            <a:headEnd type="none" w="sm" len="sm"/>
            <a:tailEnd type="none" w="sm" len="sm"/>
          </a:ln>
        </p:spPr>
      </p:pic>
      <p:sp>
        <p:nvSpPr>
          <p:cNvPr id="436" name="Google Shape;436;p4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4A86E8"/>
                </a:solidFill>
              </a:rPr>
              <a:t>5</a:t>
            </a:fld>
            <a:endParaRPr>
              <a:solidFill>
                <a:srgbClr val="4A86E8"/>
              </a:solidFill>
            </a:endParaRPr>
          </a:p>
        </p:txBody>
      </p:sp>
      <p:sp>
        <p:nvSpPr>
          <p:cNvPr id="437" name="Google Shape;437;p41"/>
          <p:cNvSpPr txBox="1">
            <a:spLocks noGrp="1"/>
          </p:cNvSpPr>
          <p:nvPr>
            <p:ph type="title"/>
          </p:nvPr>
        </p:nvSpPr>
        <p:spPr>
          <a:xfrm>
            <a:off x="320550" y="613850"/>
            <a:ext cx="2456400" cy="149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4200">
                <a:solidFill>
                  <a:srgbClr val="B45F06"/>
                </a:solidFill>
                <a:latin typeface="Lato"/>
                <a:ea typeface="Lato"/>
                <a:cs typeface="Lato"/>
                <a:sym typeface="Lato"/>
              </a:rPr>
              <a:t>Nursing - the verb</a:t>
            </a:r>
            <a:endParaRPr sz="4200">
              <a:solidFill>
                <a:srgbClr val="B45F06"/>
              </a:solidFill>
              <a:latin typeface="Lato"/>
              <a:ea typeface="Lato"/>
              <a:cs typeface="Lato"/>
              <a:sym typeface="Lato"/>
            </a:endParaRPr>
          </a:p>
        </p:txBody>
      </p:sp>
      <p:sp>
        <p:nvSpPr>
          <p:cNvPr id="438" name="Google Shape;438;p41"/>
          <p:cNvSpPr txBox="1"/>
          <p:nvPr/>
        </p:nvSpPr>
        <p:spPr>
          <a:xfrm>
            <a:off x="953775" y="4161975"/>
            <a:ext cx="7455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a:solidFill>
                  <a:schemeClr val="hlink"/>
                </a:solidFill>
                <a:latin typeface="Lato"/>
                <a:ea typeface="Lato"/>
                <a:cs typeface="Lato"/>
                <a:sym typeface="Lato"/>
                <a:hlinkClick r:id="rId4"/>
              </a:rPr>
              <a:t>https://nursology.net/</a:t>
            </a:r>
            <a:r>
              <a:rPr lang="en" sz="2400">
                <a:latin typeface="Lato"/>
                <a:ea typeface="Lato"/>
                <a:cs typeface="Lato"/>
                <a:sym typeface="Lato"/>
              </a:rPr>
              <a:t> </a:t>
            </a:r>
            <a:endParaRPr sz="34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444" name="Google Shape;444;p42"/>
          <p:cNvPicPr preferRelativeResize="0"/>
          <p:nvPr/>
        </p:nvPicPr>
        <p:blipFill>
          <a:blip r:embed="rId3">
            <a:alphaModFix/>
          </a:blip>
          <a:stretch>
            <a:fillRect/>
          </a:stretch>
        </p:blipFill>
        <p:spPr>
          <a:xfrm>
            <a:off x="831475" y="990375"/>
            <a:ext cx="3857950" cy="3214950"/>
          </a:xfrm>
          <a:prstGeom prst="rect">
            <a:avLst/>
          </a:prstGeom>
          <a:noFill/>
          <a:ln>
            <a:noFill/>
          </a:ln>
        </p:spPr>
      </p:pic>
      <p:sp>
        <p:nvSpPr>
          <p:cNvPr id="445" name="Google Shape;445;p42"/>
          <p:cNvSpPr txBox="1"/>
          <p:nvPr/>
        </p:nvSpPr>
        <p:spPr>
          <a:xfrm>
            <a:off x="5504900" y="1084550"/>
            <a:ext cx="3438600" cy="291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446" name="Google Shape;446;p42"/>
          <p:cNvSpPr txBox="1"/>
          <p:nvPr/>
        </p:nvSpPr>
        <p:spPr>
          <a:xfrm>
            <a:off x="5042575" y="1081650"/>
            <a:ext cx="37710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rgbClr val="FFFF00"/>
                </a:solidFill>
                <a:latin typeface="Lato"/>
                <a:ea typeface="Lato"/>
                <a:cs typeface="Lato"/>
                <a:sym typeface="Lato"/>
              </a:rPr>
              <a:t>Doctor a drink (action)</a:t>
            </a:r>
            <a:endParaRPr sz="3700" b="1">
              <a:solidFill>
                <a:srgbClr val="FFFF00"/>
              </a:solidFill>
              <a:latin typeface="Lato"/>
              <a:ea typeface="Lato"/>
              <a:cs typeface="Lato"/>
              <a:sym typeface="Lato"/>
            </a:endParaRPr>
          </a:p>
          <a:p>
            <a:pPr marL="0" lvl="0" indent="0" algn="l" rtl="0">
              <a:spcBef>
                <a:spcPts val="0"/>
              </a:spcBef>
              <a:spcAft>
                <a:spcPts val="0"/>
              </a:spcAft>
              <a:buNone/>
            </a:pPr>
            <a:endParaRPr sz="3700" b="1">
              <a:solidFill>
                <a:srgbClr val="FFFF00"/>
              </a:solidFill>
              <a:latin typeface="Lato"/>
              <a:ea typeface="Lato"/>
              <a:cs typeface="Lato"/>
              <a:sym typeface="Lato"/>
            </a:endParaRPr>
          </a:p>
          <a:p>
            <a:pPr marL="0" lvl="0" indent="0" algn="l" rtl="0">
              <a:spcBef>
                <a:spcPts val="0"/>
              </a:spcBef>
              <a:spcAft>
                <a:spcPts val="0"/>
              </a:spcAft>
              <a:buNone/>
            </a:pPr>
            <a:r>
              <a:rPr lang="en" sz="3700" b="1">
                <a:solidFill>
                  <a:srgbClr val="FFFF00"/>
                </a:solidFill>
                <a:latin typeface="Lato"/>
                <a:ea typeface="Lato"/>
                <a:cs typeface="Lato"/>
                <a:sym typeface="Lato"/>
              </a:rPr>
              <a:t>Nurse a drink</a:t>
            </a:r>
            <a:endParaRPr sz="3700" b="1">
              <a:solidFill>
                <a:srgbClr val="FFFF00"/>
              </a:solidFill>
              <a:latin typeface="Lato"/>
              <a:ea typeface="Lato"/>
              <a:cs typeface="Lato"/>
              <a:sym typeface="Lato"/>
            </a:endParaRPr>
          </a:p>
          <a:p>
            <a:pPr marL="0" lvl="0" indent="0" algn="l" rtl="0">
              <a:spcBef>
                <a:spcPts val="0"/>
              </a:spcBef>
              <a:spcAft>
                <a:spcPts val="0"/>
              </a:spcAft>
              <a:buNone/>
            </a:pPr>
            <a:r>
              <a:rPr lang="en" sz="3700" b="1">
                <a:solidFill>
                  <a:srgbClr val="FFFF00"/>
                </a:solidFill>
                <a:latin typeface="Lato"/>
                <a:ea typeface="Lato"/>
                <a:cs typeface="Lato"/>
                <a:sym typeface="Lato"/>
              </a:rPr>
              <a:t>(process)</a:t>
            </a:r>
            <a:endParaRPr sz="3700" b="1">
              <a:solidFill>
                <a:srgbClr val="FFFF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50"/>
        <p:cNvGrpSpPr/>
        <p:nvPr/>
      </p:nvGrpSpPr>
      <p:grpSpPr>
        <a:xfrm>
          <a:off x="0" y="0"/>
          <a:ext cx="0" cy="0"/>
          <a:chOff x="0" y="0"/>
          <a:chExt cx="0" cy="0"/>
        </a:xfrm>
      </p:grpSpPr>
      <p:sp>
        <p:nvSpPr>
          <p:cNvPr id="451" name="Google Shape;451;p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52" name="Google Shape;452;p43"/>
          <p:cNvSpPr txBox="1"/>
          <p:nvPr/>
        </p:nvSpPr>
        <p:spPr>
          <a:xfrm>
            <a:off x="574625" y="1132750"/>
            <a:ext cx="3997500" cy="36723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81000" algn="l" rtl="0">
              <a:spcBef>
                <a:spcPts val="0"/>
              </a:spcBef>
              <a:spcAft>
                <a:spcPts val="0"/>
              </a:spcAft>
              <a:buClr>
                <a:schemeClr val="lt1"/>
              </a:buClr>
              <a:buSzPts val="2400"/>
              <a:buChar char="●"/>
            </a:pPr>
            <a:r>
              <a:rPr lang="en" sz="2400">
                <a:solidFill>
                  <a:schemeClr val="lt1"/>
                </a:solidFill>
              </a:rPr>
              <a:t>We do not know what nursing is.</a:t>
            </a:r>
            <a:endParaRPr sz="2400">
              <a:solidFill>
                <a:schemeClr val="lt1"/>
              </a:solidFill>
            </a:endParaRPr>
          </a:p>
          <a:p>
            <a:pPr marL="457200" lvl="0" indent="-381000" algn="l" rtl="0">
              <a:spcBef>
                <a:spcPts val="1000"/>
              </a:spcBef>
              <a:spcAft>
                <a:spcPts val="0"/>
              </a:spcAft>
              <a:buClr>
                <a:schemeClr val="lt1"/>
              </a:buClr>
              <a:buSzPts val="2400"/>
              <a:buChar char="●"/>
            </a:pPr>
            <a:r>
              <a:rPr lang="en" sz="2400">
                <a:solidFill>
                  <a:schemeClr val="lt1"/>
                </a:solidFill>
              </a:rPr>
              <a:t>We need a single definition of nursing.</a:t>
            </a:r>
            <a:endParaRPr sz="2400">
              <a:solidFill>
                <a:schemeClr val="lt1"/>
              </a:solidFill>
            </a:endParaRPr>
          </a:p>
          <a:p>
            <a:pPr marL="457200" lvl="0" indent="-381000" algn="l" rtl="0">
              <a:spcBef>
                <a:spcPts val="1000"/>
              </a:spcBef>
              <a:spcAft>
                <a:spcPts val="0"/>
              </a:spcAft>
              <a:buClr>
                <a:schemeClr val="lt1"/>
              </a:buClr>
              <a:buSzPts val="2400"/>
              <a:buChar char="●"/>
            </a:pPr>
            <a:r>
              <a:rPr lang="en" sz="2400">
                <a:solidFill>
                  <a:schemeClr val="lt1"/>
                </a:solidFill>
              </a:rPr>
              <a:t>Theories are not useful.</a:t>
            </a:r>
            <a:endParaRPr sz="2400">
              <a:solidFill>
                <a:schemeClr val="lt1"/>
              </a:solidFill>
            </a:endParaRPr>
          </a:p>
          <a:p>
            <a:pPr marL="457200" lvl="0" indent="-381000" algn="l" rtl="0">
              <a:spcBef>
                <a:spcPts val="1000"/>
              </a:spcBef>
              <a:spcAft>
                <a:spcPts val="1000"/>
              </a:spcAft>
              <a:buClr>
                <a:schemeClr val="lt1"/>
              </a:buClr>
              <a:buSzPts val="2400"/>
              <a:buChar char="●"/>
            </a:pPr>
            <a:r>
              <a:rPr lang="en" sz="2400">
                <a:solidFill>
                  <a:schemeClr val="lt1"/>
                </a:solidFill>
              </a:rPr>
              <a:t>Nursing is concrete - theory is too abstract.</a:t>
            </a:r>
            <a:endParaRPr sz="2400">
              <a:solidFill>
                <a:schemeClr val="lt1"/>
              </a:solidFill>
            </a:endParaRPr>
          </a:p>
        </p:txBody>
      </p:sp>
      <p:pic>
        <p:nvPicPr>
          <p:cNvPr id="453" name="Google Shape;453;p43"/>
          <p:cNvPicPr preferRelativeResize="0"/>
          <p:nvPr/>
        </p:nvPicPr>
        <p:blipFill>
          <a:blip r:embed="rId3">
            <a:alphaModFix/>
          </a:blip>
          <a:stretch>
            <a:fillRect/>
          </a:stretch>
        </p:blipFill>
        <p:spPr>
          <a:xfrm>
            <a:off x="574625" y="133450"/>
            <a:ext cx="2032150" cy="1083050"/>
          </a:xfrm>
          <a:prstGeom prst="rect">
            <a:avLst/>
          </a:prstGeom>
          <a:noFill/>
          <a:ln>
            <a:noFill/>
          </a:ln>
        </p:spPr>
      </p:pic>
      <p:sp>
        <p:nvSpPr>
          <p:cNvPr id="454" name="Google Shape;454;p43"/>
          <p:cNvSpPr txBox="1"/>
          <p:nvPr/>
        </p:nvSpPr>
        <p:spPr>
          <a:xfrm>
            <a:off x="4893927" y="1132750"/>
            <a:ext cx="3830700" cy="36723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marR="0" lvl="0" indent="-381000" algn="l" rtl="0">
              <a:lnSpc>
                <a:spcPct val="100000"/>
              </a:lnSpc>
              <a:spcBef>
                <a:spcPts val="1000"/>
              </a:spcBef>
              <a:spcAft>
                <a:spcPts val="0"/>
              </a:spcAft>
              <a:buClr>
                <a:schemeClr val="lt1"/>
              </a:buClr>
              <a:buSzPts val="2400"/>
              <a:buChar char="●"/>
            </a:pPr>
            <a:r>
              <a:rPr lang="en" sz="2400">
                <a:solidFill>
                  <a:schemeClr val="lt1"/>
                </a:solidFill>
              </a:rPr>
              <a:t>“We don’t know” is cultural noise pollution.</a:t>
            </a:r>
            <a:endParaRPr sz="2400">
              <a:solidFill>
                <a:schemeClr val="lt1"/>
              </a:solidFill>
            </a:endParaRPr>
          </a:p>
          <a:p>
            <a:pPr marL="457200" marR="0" lvl="0" indent="-381000" algn="l" rtl="0">
              <a:lnSpc>
                <a:spcPct val="100000"/>
              </a:lnSpc>
              <a:spcBef>
                <a:spcPts val="1000"/>
              </a:spcBef>
              <a:spcAft>
                <a:spcPts val="0"/>
              </a:spcAft>
              <a:buClr>
                <a:schemeClr val="lt1"/>
              </a:buClr>
              <a:buSzPts val="2400"/>
              <a:buChar char="●"/>
            </a:pPr>
            <a:r>
              <a:rPr lang="en" sz="2400">
                <a:solidFill>
                  <a:schemeClr val="lt1"/>
                </a:solidFill>
              </a:rPr>
              <a:t>Robust definitions = rich meanings</a:t>
            </a:r>
            <a:endParaRPr sz="2400">
              <a:solidFill>
                <a:schemeClr val="lt1"/>
              </a:solidFill>
            </a:endParaRPr>
          </a:p>
          <a:p>
            <a:pPr marL="457200" marR="0" lvl="0" indent="-381000" algn="l" rtl="0">
              <a:lnSpc>
                <a:spcPct val="100000"/>
              </a:lnSpc>
              <a:spcBef>
                <a:spcPts val="1000"/>
              </a:spcBef>
              <a:spcAft>
                <a:spcPts val="0"/>
              </a:spcAft>
              <a:buClr>
                <a:schemeClr val="lt1"/>
              </a:buClr>
              <a:buSzPts val="2400"/>
              <a:buChar char="●"/>
            </a:pPr>
            <a:r>
              <a:rPr lang="en" sz="2400">
                <a:solidFill>
                  <a:schemeClr val="lt1"/>
                </a:solidFill>
              </a:rPr>
              <a:t>Nurses use theories daily.</a:t>
            </a:r>
            <a:endParaRPr sz="2400">
              <a:solidFill>
                <a:schemeClr val="lt1"/>
              </a:solidFill>
            </a:endParaRPr>
          </a:p>
          <a:p>
            <a:pPr marL="457200" marR="0" lvl="0" indent="-381000" algn="l" rtl="0">
              <a:lnSpc>
                <a:spcPct val="100000"/>
              </a:lnSpc>
              <a:spcBef>
                <a:spcPts val="1000"/>
              </a:spcBef>
              <a:spcAft>
                <a:spcPts val="1000"/>
              </a:spcAft>
              <a:buClr>
                <a:schemeClr val="lt1"/>
              </a:buClr>
              <a:buSzPts val="2400"/>
              <a:buChar char="●"/>
            </a:pPr>
            <a:r>
              <a:rPr lang="en" sz="2400">
                <a:solidFill>
                  <a:schemeClr val="lt1"/>
                </a:solidFill>
              </a:rPr>
              <a:t>Abstraction = flexible </a:t>
            </a:r>
            <a:endParaRPr sz="2400">
              <a:solidFill>
                <a:schemeClr val="lt1"/>
              </a:solidFill>
            </a:endParaRPr>
          </a:p>
        </p:txBody>
      </p:sp>
      <p:pic>
        <p:nvPicPr>
          <p:cNvPr id="455" name="Google Shape;455;p43"/>
          <p:cNvPicPr preferRelativeResize="0"/>
          <p:nvPr/>
        </p:nvPicPr>
        <p:blipFill>
          <a:blip r:embed="rId4">
            <a:alphaModFix/>
          </a:blip>
          <a:stretch>
            <a:fillRect/>
          </a:stretch>
        </p:blipFill>
        <p:spPr>
          <a:xfrm>
            <a:off x="4877225" y="133450"/>
            <a:ext cx="2298450" cy="1144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4"/>
          <p:cNvSpPr txBox="1">
            <a:spLocks noGrp="1"/>
          </p:cNvSpPr>
          <p:nvPr>
            <p:ph type="title"/>
          </p:nvPr>
        </p:nvSpPr>
        <p:spPr>
          <a:xfrm>
            <a:off x="265500" y="838925"/>
            <a:ext cx="2826600" cy="335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rPr>
              <a:t>“We are the ones who know the patient”</a:t>
            </a:r>
            <a:endParaRPr sz="30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Alex Wrubels, RN, 2018</a:t>
            </a:r>
            <a:endParaRPr sz="2100">
              <a:solidFill>
                <a:srgbClr val="000000"/>
              </a:solidFill>
            </a:endParaRPr>
          </a:p>
        </p:txBody>
      </p:sp>
      <p:pic>
        <p:nvPicPr>
          <p:cNvPr id="461" name="Google Shape;461;p44"/>
          <p:cNvPicPr preferRelativeResize="0"/>
          <p:nvPr/>
        </p:nvPicPr>
        <p:blipFill rotWithShape="1">
          <a:blip r:embed="rId3">
            <a:alphaModFix/>
          </a:blip>
          <a:srcRect l="17701" r="17694"/>
          <a:stretch/>
        </p:blipFill>
        <p:spPr>
          <a:xfrm>
            <a:off x="3467725" y="0"/>
            <a:ext cx="5676275" cy="5143500"/>
          </a:xfrm>
          <a:prstGeom prst="rect">
            <a:avLst/>
          </a:prstGeom>
          <a:noFill/>
          <a:ln>
            <a:noFill/>
          </a:ln>
        </p:spPr>
      </p:pic>
      <p:sp>
        <p:nvSpPr>
          <p:cNvPr id="462" name="Google Shape;462;p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4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468" name="Google Shape;468;p45"/>
          <p:cNvPicPr preferRelativeResize="0"/>
          <p:nvPr/>
        </p:nvPicPr>
        <p:blipFill>
          <a:blip r:embed="rId3">
            <a:alphaModFix/>
          </a:blip>
          <a:stretch>
            <a:fillRect/>
          </a:stretch>
        </p:blipFill>
        <p:spPr>
          <a:xfrm>
            <a:off x="154775" y="940100"/>
            <a:ext cx="8834452" cy="3858476"/>
          </a:xfrm>
          <a:prstGeom prst="rect">
            <a:avLst/>
          </a:prstGeom>
          <a:noFill/>
          <a:ln>
            <a:noFill/>
          </a:ln>
        </p:spPr>
      </p:pic>
      <p:sp>
        <p:nvSpPr>
          <p:cNvPr id="469" name="Google Shape;469;p45"/>
          <p:cNvSpPr txBox="1"/>
          <p:nvPr/>
        </p:nvSpPr>
        <p:spPr>
          <a:xfrm>
            <a:off x="2830950" y="155000"/>
            <a:ext cx="3482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38761D"/>
                </a:solidFill>
                <a:latin typeface="Lato"/>
                <a:ea typeface="Lato"/>
                <a:cs typeface="Lato"/>
                <a:sym typeface="Lato"/>
              </a:rPr>
              <a:t>Nursology</a:t>
            </a:r>
            <a:endParaRPr sz="4800" b="1">
              <a:solidFill>
                <a:srgbClr val="38761D"/>
              </a:solidFill>
              <a:latin typeface="Lato"/>
              <a:ea typeface="Lato"/>
              <a:cs typeface="Lato"/>
              <a:sym typeface="Lato"/>
            </a:endParaRPr>
          </a:p>
        </p:txBody>
      </p:sp>
      <p:sp>
        <p:nvSpPr>
          <p:cNvPr id="470" name="Google Shape;470;p45"/>
          <p:cNvSpPr txBox="1"/>
          <p:nvPr/>
        </p:nvSpPr>
        <p:spPr>
          <a:xfrm>
            <a:off x="375875" y="1960125"/>
            <a:ext cx="3048600" cy="209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latin typeface="Lato"/>
                <a:ea typeface="Lato"/>
                <a:cs typeface="Lato"/>
                <a:sym typeface="Lato"/>
              </a:rPr>
              <a:t>Knowledge of  human health experiences - responses</a:t>
            </a:r>
            <a:endParaRPr sz="3300" b="1">
              <a:latin typeface="Lato"/>
              <a:ea typeface="Lato"/>
              <a:cs typeface="Lato"/>
              <a:sym typeface="Lato"/>
            </a:endParaRPr>
          </a:p>
        </p:txBody>
      </p:sp>
      <p:sp>
        <p:nvSpPr>
          <p:cNvPr id="471" name="Google Shape;471;p45"/>
          <p:cNvSpPr txBox="1"/>
          <p:nvPr/>
        </p:nvSpPr>
        <p:spPr>
          <a:xfrm>
            <a:off x="5772925" y="2075525"/>
            <a:ext cx="3048600" cy="161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latin typeface="Lato"/>
                <a:ea typeface="Lato"/>
                <a:cs typeface="Lato"/>
                <a:sym typeface="Lato"/>
              </a:rPr>
              <a:t>Knowledge of  nursing healing practices</a:t>
            </a:r>
            <a:endParaRPr sz="3300" b="1">
              <a:latin typeface="Lato"/>
              <a:ea typeface="Lato"/>
              <a:cs typeface="Lato"/>
              <a:sym typeface="Lato"/>
            </a:endParaRPr>
          </a:p>
        </p:txBody>
      </p:sp>
      <p:sp>
        <p:nvSpPr>
          <p:cNvPr id="472" name="Google Shape;472;p45"/>
          <p:cNvSpPr txBox="1"/>
          <p:nvPr/>
        </p:nvSpPr>
        <p:spPr>
          <a:xfrm>
            <a:off x="3424475" y="2153700"/>
            <a:ext cx="2348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b="1">
                <a:latin typeface="Lato"/>
                <a:ea typeface="Lato"/>
                <a:cs typeface="Lato"/>
                <a:sym typeface="Lato"/>
              </a:rPr>
              <a:t>Patient</a:t>
            </a:r>
            <a:endParaRPr sz="5200" b="1">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87974"/>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1278</Words>
  <Application>Microsoft Macintosh PowerPoint</Application>
  <PresentationFormat>On-screen Show (16:9)</PresentationFormat>
  <Paragraphs>150</Paragraphs>
  <Slides>29</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Raleway</vt:lpstr>
      <vt:lpstr>Roboto</vt:lpstr>
      <vt:lpstr>Maven Pro</vt:lpstr>
      <vt:lpstr>Patua One</vt:lpstr>
      <vt:lpstr>Nunito</vt:lpstr>
      <vt:lpstr>Lato</vt:lpstr>
      <vt:lpstr>Trebuchet MS</vt:lpstr>
      <vt:lpstr>Arial</vt:lpstr>
      <vt:lpstr>Swiss</vt:lpstr>
      <vt:lpstr>Swiss</vt:lpstr>
      <vt:lpstr>Momentum</vt:lpstr>
      <vt:lpstr>The Challenge of Naming Human Experience</vt:lpstr>
      <vt:lpstr>Acknowledgement of the Land</vt:lpstr>
      <vt:lpstr>Acknowledgement of the Land</vt:lpstr>
      <vt:lpstr>PowerPoint Presentation</vt:lpstr>
      <vt:lpstr>Nursing - the verb</vt:lpstr>
      <vt:lpstr>PowerPoint Presentation</vt:lpstr>
      <vt:lpstr>PowerPoint Presentation</vt:lpstr>
      <vt:lpstr>“We are the ones who know the patient” Alex Wrubels, RN, 2018</vt:lpstr>
      <vt:lpstr>PowerPoint Presentation</vt:lpstr>
      <vt:lpstr>PowerPoint Presentation</vt:lpstr>
      <vt:lpstr>PowerPoint Presentation</vt:lpstr>
      <vt:lpstr>Roper - 1976</vt:lpstr>
      <vt:lpstr>ANA Scope of Practice </vt:lpstr>
      <vt:lpstr>ICN Global Definition </vt:lpstr>
      <vt:lpstr>Definitions from Nursing Theory</vt:lpstr>
      <vt:lpstr>“Caring in the human health experience” Newman, Sime &amp; Corcoran-Perry, 1991</vt:lpstr>
      <vt:lpstr>PowerPoint Presentation</vt:lpstr>
      <vt:lpstr>NANDA has a strong history of establishing language consistent with the fundamental values and purposes of nursing </vt:lpstr>
      <vt:lpstr>First: let’s debunk a few myths about writing success   </vt:lpstr>
      <vt:lpstr>PowerPoint Presentation</vt:lpstr>
      <vt:lpstr>PowerPoint Presentation</vt:lpstr>
      <vt:lpstr>Herein lies the key to today’s nursing theory connection</vt:lpstr>
      <vt:lpstr>“History” of NANDA and Nursing Theory</vt:lpstr>
      <vt:lpstr>PowerPoint Presentation</vt:lpstr>
      <vt:lpstr>PowerPoint Presentation</vt:lpstr>
      <vt:lpstr>PowerPoint Presentation</vt:lpstr>
      <vt:lpstr>PowerPoint Presentation</vt:lpstr>
      <vt:lpstr>The “nursing” in nursing diagnoses</vt:lpstr>
      <vt:lpstr>Invitations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of Naming Human Experience</dc:title>
  <cp:lastModifiedBy>Microsoft Office User</cp:lastModifiedBy>
  <cp:revision>1</cp:revision>
  <dcterms:modified xsi:type="dcterms:W3CDTF">2021-06-17T18:19:44Z</dcterms:modified>
</cp:coreProperties>
</file>