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4D4D4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2"/>
  </p:normalViewPr>
  <p:slideViewPr>
    <p:cSldViewPr snapToGrid="0" snapToObjects="1" showGuides="1">
      <p:cViewPr>
        <p:scale>
          <a:sx n="75" d="100"/>
          <a:sy n="75" d="100"/>
        </p:scale>
        <p:origin x="-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3C871-183D-4F66-8448-6F3176A655C6}" type="datetimeFigureOut">
              <a:rPr lang="pt-BR" smtClean="0"/>
              <a:t>31/05/2021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91B80-5886-4F37-87A2-F4C908E09E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50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1B80-5886-4F37-87A2-F4C908E09E1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3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183-D36A-D34B-B04D-4B43B35E028A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A00-7A4B-2041-9514-EDC6EEF6DDC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14" y="99641"/>
            <a:ext cx="4831978" cy="118779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EVIDENCE OF CLINICAL VALIDITY OF PRESSURE INJURY NURSING DIAGNOSIS</a:t>
            </a:r>
            <a:br>
              <a:rPr lang="en-US" sz="2000" b="1" dirty="0" smtClean="0"/>
            </a:br>
            <a:r>
              <a:rPr lang="en-US" sz="1500" b="1" u="sng" dirty="0" err="1" smtClean="0"/>
              <a:t>Amália</a:t>
            </a:r>
            <a:r>
              <a:rPr lang="en-US" sz="1500" b="1" u="sng" dirty="0" smtClean="0"/>
              <a:t> de </a:t>
            </a:r>
            <a:r>
              <a:rPr lang="en-US" sz="1500" b="1" u="sng" dirty="0" err="1" smtClean="0"/>
              <a:t>Fátima</a:t>
            </a:r>
            <a:r>
              <a:rPr lang="en-US" sz="1500" b="1" u="sng" dirty="0" smtClean="0"/>
              <a:t> Lucena</a:t>
            </a:r>
            <a:r>
              <a:rPr lang="en-US" sz="1500" b="1" dirty="0" smtClean="0"/>
              <a:t>, Cássia Teixeira dos Santos, </a:t>
            </a:r>
            <a:r>
              <a:rPr lang="pt-BR" sz="1500" b="1" dirty="0"/>
              <a:t>Franciele Moreira </a:t>
            </a:r>
            <a:r>
              <a:rPr lang="pt-BR" sz="1500" b="1" dirty="0" smtClean="0"/>
              <a:t>Barbosa</a:t>
            </a:r>
            <a:r>
              <a:rPr lang="pt-BR" sz="1500" b="1" baseline="30000" dirty="0" smtClean="0"/>
              <a:t>,</a:t>
            </a:r>
            <a:r>
              <a:rPr lang="pt-BR" sz="1500" b="1" dirty="0" smtClean="0"/>
              <a:t> </a:t>
            </a:r>
            <a:r>
              <a:rPr lang="pt-BR" sz="1500" b="1" dirty="0"/>
              <a:t>Thayná de </a:t>
            </a:r>
            <a:r>
              <a:rPr lang="pt-BR" sz="1500" b="1" dirty="0" smtClean="0"/>
              <a:t>Almeida, </a:t>
            </a:r>
            <a:r>
              <a:rPr lang="pt-BR" sz="1500" b="1" dirty="0"/>
              <a:t>Isabella Duarte Vidor</a:t>
            </a:r>
            <a:r>
              <a:rPr lang="pt-BR" sz="1500" b="1" baseline="30000" dirty="0"/>
              <a:t> </a:t>
            </a:r>
            <a:r>
              <a:rPr lang="pt-BR" sz="1500" b="1" baseline="30000" dirty="0" smtClean="0"/>
              <a:t> </a:t>
            </a:r>
            <a:r>
              <a:rPr lang="en-US" sz="1500" b="1" dirty="0" smtClean="0"/>
              <a:t> </a:t>
            </a:r>
            <a:endParaRPr lang="en-US" sz="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42" y="71718"/>
            <a:ext cx="3395284" cy="6660385"/>
          </a:xfrm>
          <a:solidFill>
            <a:schemeClr val="bg1"/>
          </a:solidFill>
          <a:ln w="12700">
            <a:solidFill>
              <a:srgbClr val="A5002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PURPOSE:</a:t>
            </a:r>
            <a:r>
              <a:rPr lang="en-US" sz="1800" dirty="0" smtClean="0"/>
              <a:t> To estimate clinical evidence  to validate nursing </a:t>
            </a:r>
            <a:r>
              <a:rPr lang="en-US" sz="1800" dirty="0"/>
              <a:t>diagnosis (ND) </a:t>
            </a:r>
            <a:r>
              <a:rPr lang="en-US" sz="1800" dirty="0" smtClean="0"/>
              <a:t>of Pressure Injury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5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b="1" dirty="0" smtClean="0"/>
              <a:t>METHOD:</a:t>
            </a:r>
            <a:r>
              <a:rPr lang="en-US" sz="1800" dirty="0" smtClean="0"/>
              <a:t> Cross-sectional study</a:t>
            </a:r>
          </a:p>
          <a:p>
            <a:pPr marL="157163" indent="-157163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en-US" sz="1800" b="1" dirty="0" smtClean="0"/>
              <a:t>Local: </a:t>
            </a:r>
            <a:r>
              <a:rPr lang="en-US" sz="1800" dirty="0" smtClean="0"/>
              <a:t>Brazilian hospital with patients admitted to clinical, surgical and intensive care units. </a:t>
            </a:r>
          </a:p>
          <a:p>
            <a:pPr marL="157163" indent="-157163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en-US" sz="1800" b="1" dirty="0" smtClean="0"/>
              <a:t>Sample: </a:t>
            </a:r>
            <a:r>
              <a:rPr lang="en-US" sz="1800" dirty="0" smtClean="0"/>
              <a:t>138 patients with Pressure Injury.</a:t>
            </a:r>
          </a:p>
          <a:p>
            <a:pPr marL="157163" indent="-157163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en-US" sz="1800" b="1" dirty="0" smtClean="0"/>
              <a:t>Data collection: </a:t>
            </a:r>
            <a:r>
              <a:rPr lang="en-US" sz="1800" dirty="0"/>
              <a:t>t</a:t>
            </a:r>
            <a:r>
              <a:rPr lang="en-US" sz="1800" dirty="0" smtClean="0"/>
              <a:t>ook place at the patients bedside, with an instrument containing the components of ND Pressure Injury: defining characteristics, related factors, at risk population and associated conditions. </a:t>
            </a:r>
          </a:p>
          <a:p>
            <a:pPr marL="157163" indent="-157163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en-US" sz="1800" b="1" dirty="0" smtClean="0"/>
              <a:t>Data analysis: </a:t>
            </a:r>
            <a:r>
              <a:rPr lang="en-US" sz="1800" dirty="0" smtClean="0"/>
              <a:t>descriptive statistics. </a:t>
            </a:r>
          </a:p>
          <a:p>
            <a:pPr marL="157163" indent="-157163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en-US" sz="1800" b="1" dirty="0" smtClean="0"/>
              <a:t>Ethical aspects:</a:t>
            </a:r>
            <a:r>
              <a:rPr lang="en-US" sz="1800" dirty="0" smtClean="0"/>
              <a:t> The study was approved by the Institution's Research Ethics Committee (2018-0390).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9074536" y="71719"/>
            <a:ext cx="31174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900" b="1" dirty="0" smtClean="0"/>
              <a:t>IMPACT:</a:t>
            </a:r>
            <a:r>
              <a:rPr lang="en-US" sz="1900" dirty="0" smtClean="0"/>
              <a:t> </a:t>
            </a:r>
            <a:r>
              <a:rPr lang="en-US" sz="1900" dirty="0"/>
              <a:t>Evidence has made it possible to clinically validate </a:t>
            </a:r>
            <a:r>
              <a:rPr lang="en-US" sz="1900" dirty="0" smtClean="0"/>
              <a:t>several components </a:t>
            </a:r>
            <a:r>
              <a:rPr lang="en-US" sz="1900" dirty="0"/>
              <a:t>of ND Pressure </a:t>
            </a:r>
            <a:r>
              <a:rPr lang="en-US" sz="1900" dirty="0" smtClean="0"/>
              <a:t>Injury, </a:t>
            </a:r>
            <a:r>
              <a:rPr lang="en-US" sz="1900" dirty="0"/>
              <a:t>which may be used more accurately in nursing practice</a:t>
            </a:r>
            <a:r>
              <a:rPr lang="en-US" sz="1900" dirty="0" smtClean="0"/>
              <a:t>. </a:t>
            </a:r>
          </a:p>
          <a:p>
            <a:pPr fontAlgn="base"/>
            <a:r>
              <a:rPr lang="en-US" sz="1900" dirty="0" smtClean="0"/>
              <a:t>This ND is available in NANDA 2021-2023 classification.</a:t>
            </a:r>
            <a:endParaRPr lang="pt-BR" sz="1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45" y="2604072"/>
            <a:ext cx="1063188" cy="1547413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4800600"/>
            <a:ext cx="2905338" cy="1309064"/>
          </a:xfrm>
          <a:prstGeom prst="rect">
            <a:avLst/>
          </a:prstGeom>
          <a:solidFill>
            <a:srgbClr val="990033"/>
          </a:solidFill>
          <a:ln w="28575">
            <a:solidFill>
              <a:srgbClr val="990033"/>
            </a:solidFill>
            <a:miter lim="800000"/>
            <a:headEnd/>
            <a:tailEnd/>
          </a:ln>
          <a:ex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76554"/>
              </p:ext>
            </p:extLst>
          </p:nvPr>
        </p:nvGraphicFramePr>
        <p:xfrm>
          <a:off x="3680011" y="1606515"/>
          <a:ext cx="2618865" cy="239792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2011341"/>
                <a:gridCol w="283779"/>
                <a:gridCol w="323745"/>
              </a:tblGrid>
              <a:tr h="173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Defining characteristic 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pt-B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97241">
                <a:tc>
                  <a:txBody>
                    <a:bodyPr/>
                    <a:lstStyle/>
                    <a:p>
                      <a:pPr marL="95250" indent="-952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  PI (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e,g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partial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thickness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dermis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54,4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197241">
                <a:tc>
                  <a:txBody>
                    <a:bodyPr/>
                    <a:lstStyle/>
                    <a:p>
                      <a:pPr marL="95250" indent="-952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III PI (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e.g.full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thickness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tissue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  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15,3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197241">
                <a:tc>
                  <a:txBody>
                    <a:bodyPr/>
                    <a:lstStyle/>
                    <a:p>
                      <a:pPr marL="95250" indent="-952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95250" algn="l"/>
                        </a:tabLst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 PI (e.g.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erythema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371885">
                <a:tc>
                  <a:txBody>
                    <a:bodyPr/>
                    <a:lstStyle/>
                    <a:p>
                      <a:pPr marL="95250" indent="-952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Suspected Deep Tissue Injury  (e.g. purple  area)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9,4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15715">
                <a:tc>
                  <a:txBody>
                    <a:bodyPr/>
                    <a:lstStyle/>
                    <a:p>
                      <a:pPr marL="95250" indent="-952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Unstageable PI (ulcer is covered by eschar </a:t>
                      </a:r>
                      <a:r>
                        <a:rPr lang="en-US" sz="12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slough)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4,3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59723"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Stage IV PI (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e.g.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full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thickness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tissue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loss</a:t>
                      </a: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with </a:t>
                      </a:r>
                      <a:r>
                        <a:rPr lang="pt-BR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exposed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muscle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t-BR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tendon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pt-BR" sz="1200" b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bone</a:t>
                      </a:r>
                      <a:r>
                        <a:rPr lang="pt-BR" sz="12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3,6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10418316" y="4118589"/>
            <a:ext cx="393778" cy="555011"/>
          </a:xfrm>
          <a:prstGeom prst="downArrow">
            <a:avLst/>
          </a:prstGeom>
          <a:solidFill>
            <a:srgbClr val="9900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52727"/>
              </p:ext>
            </p:extLst>
          </p:nvPr>
        </p:nvGraphicFramePr>
        <p:xfrm>
          <a:off x="3657599" y="4125121"/>
          <a:ext cx="2683690" cy="25924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{35758FB7-9AC5-4552-8A53-C91805E547FA}</a:tableStyleId>
              </a:tblPr>
              <a:tblGrid>
                <a:gridCol w="1941225"/>
                <a:gridCol w="371231"/>
                <a:gridCol w="371234"/>
              </a:tblGrid>
              <a:tr h="2024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Related Factors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</a:tr>
              <a:tr h="3390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over bony prominence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96,4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friction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94,2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Shearing forces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129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93,5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4048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caregiver knowledge of PI prevention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Incontinence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67,4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Dehydration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67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49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Extremes of weight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30,4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Risk Population</a:t>
                      </a:r>
                      <a:endParaRPr lang="pt-B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</a:t>
                      </a:r>
                      <a:endParaRPr lang="pt-B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  <a:endParaRPr lang="pt-B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Extremes of age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67,4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2024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 of PI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pt-BR" sz="1200" b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27" y="2786127"/>
            <a:ext cx="1488534" cy="11833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00863"/>
              </p:ext>
            </p:extLst>
          </p:nvPr>
        </p:nvGraphicFramePr>
        <p:xfrm>
          <a:off x="6536870" y="3618228"/>
          <a:ext cx="2537666" cy="310811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5400000" sx="1000" sy="1000" algn="ctr" rotWithShape="0">
                    <a:schemeClr val="tx1">
                      <a:alpha val="65000"/>
                    </a:schemeClr>
                  </a:outerShdw>
                </a:effectLst>
                <a:tableStyleId>{35758FB7-9AC5-4552-8A53-C91805E547FA}</a:tableStyleId>
              </a:tblPr>
              <a:tblGrid>
                <a:gridCol w="1808652"/>
                <a:gridCol w="371385"/>
                <a:gridCol w="357629"/>
              </a:tblGrid>
              <a:tr h="1285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Associated Conditions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4D4D"/>
                    </a:solidFill>
                  </a:tcPr>
                </a:tc>
              </a:tr>
              <a:tr h="22775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Pharmaceutical agent 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136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98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Anemia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72,5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Physical immobilization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122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88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Decrease in tissue perfusion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68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Impaired circulation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83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Alteration in sensation</a:t>
                      </a:r>
                      <a:r>
                        <a:rPr lang="pt-BR" sz="14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46,7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Edema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Peripheral neuropathy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Decrease in serum albumin level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35,5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Decrease in tissue oxygenation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34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24,6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Smoking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  <a:tr h="7591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Hyperthermia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pt-BR" sz="1400" b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8,7</a:t>
                      </a:r>
                      <a:endParaRPr lang="pt-BR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979" marR="189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36870" y="1422088"/>
            <a:ext cx="2537666" cy="22159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rgbClr val="9900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300" b="1" u="sng" dirty="0" smtClean="0">
                <a:solidFill>
                  <a:schemeClr val="bg1"/>
                </a:solidFill>
              </a:rPr>
              <a:t>SAMPLE CHARACTERISTS</a:t>
            </a:r>
          </a:p>
          <a:p>
            <a:endParaRPr lang="en-US" sz="800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Age </a:t>
            </a:r>
            <a:r>
              <a:rPr lang="en-US" sz="1300" dirty="0">
                <a:solidFill>
                  <a:schemeClr val="bg1"/>
                </a:solidFill>
              </a:rPr>
              <a:t>of the </a:t>
            </a:r>
            <a:r>
              <a:rPr lang="en-US" sz="1300" dirty="0" smtClean="0">
                <a:solidFill>
                  <a:schemeClr val="bg1"/>
                </a:solidFill>
              </a:rPr>
              <a:t>patients: </a:t>
            </a:r>
            <a:r>
              <a:rPr lang="en-US" sz="1300" u="sng" dirty="0" smtClean="0">
                <a:solidFill>
                  <a:schemeClr val="bg1"/>
                </a:solidFill>
              </a:rPr>
              <a:t>+ </a:t>
            </a:r>
            <a:r>
              <a:rPr lang="en-US" sz="1300" dirty="0" smtClean="0">
                <a:solidFill>
                  <a:schemeClr val="bg1"/>
                </a:solidFill>
              </a:rPr>
              <a:t>64.8 years</a:t>
            </a: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Majority  Male </a:t>
            </a: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Majority with Incomplete </a:t>
            </a:r>
            <a:r>
              <a:rPr lang="en-US" sz="1300" dirty="0">
                <a:solidFill>
                  <a:schemeClr val="bg1"/>
                </a:solidFill>
              </a:rPr>
              <a:t>elementary </a:t>
            </a:r>
            <a:r>
              <a:rPr lang="en-US" sz="1300" dirty="0" smtClean="0">
                <a:solidFill>
                  <a:schemeClr val="bg1"/>
                </a:solidFill>
              </a:rPr>
              <a:t>school</a:t>
            </a: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Comorbidities: </a:t>
            </a:r>
            <a:r>
              <a:rPr lang="en-US" sz="1300" dirty="0">
                <a:solidFill>
                  <a:schemeClr val="bg1"/>
                </a:solidFill>
              </a:rPr>
              <a:t>cardiovascular disease and Diabetes Mellitus </a:t>
            </a:r>
            <a:endParaRPr lang="en-US" sz="13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Median hospitalization: </a:t>
            </a:r>
            <a:r>
              <a:rPr lang="en-US" sz="1300" u="sng" dirty="0" smtClean="0">
                <a:solidFill>
                  <a:schemeClr val="bg1"/>
                </a:solidFill>
              </a:rPr>
              <a:t>+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19 </a:t>
            </a:r>
            <a:r>
              <a:rPr lang="en-US" sz="1300" dirty="0" smtClean="0">
                <a:solidFill>
                  <a:schemeClr val="bg1"/>
                </a:solidFill>
              </a:rPr>
              <a:t>days</a:t>
            </a:r>
          </a:p>
          <a:p>
            <a:pPr>
              <a:buFontTx/>
              <a:buChar char="-"/>
            </a:pPr>
            <a:r>
              <a:rPr lang="en-US" sz="1300" dirty="0" smtClean="0">
                <a:solidFill>
                  <a:schemeClr val="bg1"/>
                </a:solidFill>
              </a:rPr>
              <a:t> PI: sacral </a:t>
            </a:r>
            <a:r>
              <a:rPr lang="en-US" sz="1300" dirty="0">
                <a:solidFill>
                  <a:schemeClr val="bg1"/>
                </a:solidFill>
              </a:rPr>
              <a:t>region (79</a:t>
            </a:r>
            <a:r>
              <a:rPr lang="en-US" sz="1300" dirty="0" smtClean="0">
                <a:solidFill>
                  <a:schemeClr val="bg1"/>
                </a:solidFill>
              </a:rPr>
              <a:t>%) </a:t>
            </a:r>
          </a:p>
          <a:p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       stage </a:t>
            </a:r>
            <a:r>
              <a:rPr lang="en-US" sz="1300" dirty="0">
                <a:solidFill>
                  <a:schemeClr val="bg1"/>
                </a:solidFill>
              </a:rPr>
              <a:t>II (78</a:t>
            </a:r>
            <a:r>
              <a:rPr lang="en-US" sz="1300" dirty="0" smtClean="0">
                <a:solidFill>
                  <a:schemeClr val="bg1"/>
                </a:solidFill>
              </a:rPr>
              <a:t>%)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1291" y="1287436"/>
            <a:ext cx="1408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RESULTS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107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396</Words>
  <Application>Microsoft Office PowerPoint</Application>
  <PresentationFormat>Personalizar</PresentationFormat>
  <Paragraphs>115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EVIDENCE OF CLINICAL VALIDITY OF PRESSURE INJURY NURSING DIAGNOSIS Amália de Fátima Lucena, Cássia Teixeira dos Santos, Franciele Moreira Barbosa, Thayná de Almeida, Isabella Duarte Vidor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Fátima Lucena</cp:lastModifiedBy>
  <cp:revision>36</cp:revision>
  <dcterms:created xsi:type="dcterms:W3CDTF">2019-12-18T18:54:49Z</dcterms:created>
  <dcterms:modified xsi:type="dcterms:W3CDTF">2021-05-31T18:39:33Z</dcterms:modified>
</cp:coreProperties>
</file>