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8" r:id="rId2"/>
    <p:sldId id="259" r:id="rId3"/>
    <p:sldId id="260" r:id="rId4"/>
    <p:sldId id="261" r:id="rId5"/>
    <p:sldId id="269" r:id="rId6"/>
    <p:sldId id="277" r:id="rId7"/>
    <p:sldId id="276" r:id="rId8"/>
    <p:sldId id="278" r:id="rId9"/>
    <p:sldId id="359" r:id="rId10"/>
    <p:sldId id="361" r:id="rId11"/>
    <p:sldId id="362" r:id="rId12"/>
    <p:sldId id="363" r:id="rId13"/>
    <p:sldId id="364" r:id="rId14"/>
    <p:sldId id="420" r:id="rId15"/>
    <p:sldId id="370" r:id="rId16"/>
    <p:sldId id="421" r:id="rId17"/>
    <p:sldId id="372" r:id="rId18"/>
    <p:sldId id="375" r:id="rId19"/>
    <p:sldId id="376" r:id="rId20"/>
    <p:sldId id="377" r:id="rId21"/>
    <p:sldId id="378" r:id="rId22"/>
    <p:sldId id="379" r:id="rId23"/>
    <p:sldId id="380" r:id="rId24"/>
    <p:sldId id="411" r:id="rId25"/>
    <p:sldId id="412" r:id="rId26"/>
    <p:sldId id="386" r:id="rId27"/>
    <p:sldId id="387" r:id="rId28"/>
    <p:sldId id="389" r:id="rId29"/>
    <p:sldId id="257" r:id="rId30"/>
    <p:sldId id="404" r:id="rId31"/>
    <p:sldId id="40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72"/>
  </p:normalViewPr>
  <p:slideViewPr>
    <p:cSldViewPr snapToGrid="0" snapToObjects="1" showGuides="1"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</a:rPr>
              <a:t>Overall</a:t>
            </a:r>
            <a:r>
              <a:rPr lang="en-US" sz="1400" b="1" baseline="0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</a:rPr>
              <a:t> Level of Utilisation of Standardised Nursing Care Plan in the Selected Institution</a:t>
            </a:r>
            <a:endParaRPr lang="en-US" sz="1400" b="1">
              <a:solidFill>
                <a:sysClr val="windowText" lastClr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[Book1]Sheet1!$B$5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[Book1]Sheet1!$A$6:$A$8</c:f>
              <c:strCache>
                <c:ptCount val="3"/>
                <c:pt idx="0">
                  <c:v>OAUTHC</c:v>
                </c:pt>
                <c:pt idx="1">
                  <c:v>UCH</c:v>
                </c:pt>
                <c:pt idx="2">
                  <c:v>UITH</c:v>
                </c:pt>
              </c:strCache>
            </c:strRef>
          </c:cat>
          <c:val>
            <c:numRef>
              <c:f>[Book1]Sheet1!$B$6:$B$8</c:f>
              <c:numCache>
                <c:formatCode>General</c:formatCode>
                <c:ptCount val="3"/>
                <c:pt idx="0">
                  <c:v>33.33</c:v>
                </c:pt>
                <c:pt idx="1">
                  <c:v>33.67</c:v>
                </c:pt>
                <c:pt idx="2">
                  <c:v>30.83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32-4699-8A88-7DCA6B941954}"/>
            </c:ext>
          </c:extLst>
        </c:ser>
        <c:ser>
          <c:idx val="1"/>
          <c:order val="1"/>
          <c:tx>
            <c:strRef>
              <c:f>[Book1]Sheet1!$C$5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[Book1]Sheet1!$A$6:$A$8</c:f>
              <c:strCache>
                <c:ptCount val="3"/>
                <c:pt idx="0">
                  <c:v>OAUTHC</c:v>
                </c:pt>
                <c:pt idx="1">
                  <c:v>UCH</c:v>
                </c:pt>
                <c:pt idx="2">
                  <c:v>UITH</c:v>
                </c:pt>
              </c:strCache>
            </c:strRef>
          </c:cat>
          <c:val>
            <c:numRef>
              <c:f>[Book1]Sheet1!$C$6:$C$8</c:f>
              <c:numCache>
                <c:formatCode>General</c:formatCode>
                <c:ptCount val="3"/>
                <c:pt idx="0">
                  <c:v>49.07</c:v>
                </c:pt>
                <c:pt idx="1">
                  <c:v>50.75</c:v>
                </c:pt>
                <c:pt idx="2">
                  <c:v>46.67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32-4699-8A88-7DCA6B941954}"/>
            </c:ext>
          </c:extLst>
        </c:ser>
        <c:ser>
          <c:idx val="2"/>
          <c:order val="2"/>
          <c:tx>
            <c:strRef>
              <c:f>[Book1]Sheet1!$D$5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[Book1]Sheet1!$A$6:$A$8</c:f>
              <c:strCache>
                <c:ptCount val="3"/>
                <c:pt idx="0">
                  <c:v>OAUTHC</c:v>
                </c:pt>
                <c:pt idx="1">
                  <c:v>UCH</c:v>
                </c:pt>
                <c:pt idx="2">
                  <c:v>UITH</c:v>
                </c:pt>
              </c:strCache>
            </c:strRef>
          </c:cat>
          <c:val>
            <c:numRef>
              <c:f>[Book1]Sheet1!$D$6:$D$8</c:f>
              <c:numCache>
                <c:formatCode>General</c:formatCode>
                <c:ptCount val="3"/>
                <c:pt idx="0">
                  <c:v>17.59</c:v>
                </c:pt>
                <c:pt idx="1">
                  <c:v>15.58</c:v>
                </c:pt>
                <c:pt idx="2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32-4699-8A88-7DCA6B9419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3510520"/>
        <c:axId val="596464752"/>
      </c:barChart>
      <c:catAx>
        <c:axId val="783510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Health  </a:t>
                </a:r>
                <a:r>
                  <a:rPr lang="en-US" sz="1400" baseline="0"/>
                  <a:t> Institutions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464752"/>
        <c:crosses val="autoZero"/>
        <c:auto val="1"/>
        <c:lblAlgn val="ctr"/>
        <c:lblOffset val="100"/>
        <c:noMultiLvlLbl val="0"/>
      </c:catAx>
      <c:valAx>
        <c:axId val="59646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510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Overall</a:t>
            </a:r>
            <a:r>
              <a:rPr lang="en-US" sz="2400" b="1" baseline="0" dirty="0"/>
              <a:t> Level of Quality of Nursing Documentation in Standardized Nursing Care Plans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'LINE GRAPH By Ben_29_5_2021'!$C$14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multiLvlStrRef>
              <c:f>'LINE GRAPH By Ben_29_5_2021'!$D$12:$L$13</c:f>
              <c:multiLvlStrCache>
                <c:ptCount val="9"/>
                <c:lvl>
                  <c:pt idx="0">
                    <c:v>Low </c:v>
                  </c:pt>
                  <c:pt idx="1">
                    <c:v>Moderate</c:v>
                  </c:pt>
                  <c:pt idx="2">
                    <c:v>High</c:v>
                  </c:pt>
                  <c:pt idx="3">
                    <c:v>Low </c:v>
                  </c:pt>
                  <c:pt idx="4">
                    <c:v>Moderate</c:v>
                  </c:pt>
                  <c:pt idx="5">
                    <c:v>High</c:v>
                  </c:pt>
                  <c:pt idx="6">
                    <c:v>Low </c:v>
                  </c:pt>
                  <c:pt idx="7">
                    <c:v>Moderate</c:v>
                  </c:pt>
                  <c:pt idx="8">
                    <c:v>High</c:v>
                  </c:pt>
                </c:lvl>
                <c:lvl>
                  <c:pt idx="0">
                    <c:v>OAUTHC</c:v>
                  </c:pt>
                  <c:pt idx="3">
                    <c:v>UCH</c:v>
                  </c:pt>
                  <c:pt idx="6">
                    <c:v>UITH</c:v>
                  </c:pt>
                </c:lvl>
              </c:multiLvlStrCache>
            </c:multiLvlStrRef>
          </c:cat>
          <c:val>
            <c:numRef>
              <c:f>'LINE GRAPH By Ben_29_5_2021'!$D$14:$L$14</c:f>
              <c:numCache>
                <c:formatCode>General</c:formatCode>
                <c:ptCount val="9"/>
                <c:pt idx="0">
                  <c:v>15.79</c:v>
                </c:pt>
                <c:pt idx="1">
                  <c:v>21.05</c:v>
                </c:pt>
                <c:pt idx="2">
                  <c:v>63.16</c:v>
                </c:pt>
                <c:pt idx="3">
                  <c:v>29.27</c:v>
                </c:pt>
                <c:pt idx="4">
                  <c:v>14.63</c:v>
                </c:pt>
                <c:pt idx="5">
                  <c:v>56.1</c:v>
                </c:pt>
                <c:pt idx="6">
                  <c:v>66.67</c:v>
                </c:pt>
                <c:pt idx="7">
                  <c:v>12.5</c:v>
                </c:pt>
                <c:pt idx="8">
                  <c:v>20.83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04-447F-9797-54F2F3FA8B8D}"/>
            </c:ext>
          </c:extLst>
        </c:ser>
        <c:ser>
          <c:idx val="1"/>
          <c:order val="1"/>
          <c:tx>
            <c:strRef>
              <c:f>'LINE GRAPH By Ben_29_5_2021'!$C$15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multiLvlStrRef>
              <c:f>'LINE GRAPH By Ben_29_5_2021'!$D$12:$L$13</c:f>
              <c:multiLvlStrCache>
                <c:ptCount val="9"/>
                <c:lvl>
                  <c:pt idx="0">
                    <c:v>Low </c:v>
                  </c:pt>
                  <c:pt idx="1">
                    <c:v>Moderate</c:v>
                  </c:pt>
                  <c:pt idx="2">
                    <c:v>High</c:v>
                  </c:pt>
                  <c:pt idx="3">
                    <c:v>Low </c:v>
                  </c:pt>
                  <c:pt idx="4">
                    <c:v>Moderate</c:v>
                  </c:pt>
                  <c:pt idx="5">
                    <c:v>High</c:v>
                  </c:pt>
                  <c:pt idx="6">
                    <c:v>Low </c:v>
                  </c:pt>
                  <c:pt idx="7">
                    <c:v>Moderate</c:v>
                  </c:pt>
                  <c:pt idx="8">
                    <c:v>High</c:v>
                  </c:pt>
                </c:lvl>
                <c:lvl>
                  <c:pt idx="0">
                    <c:v>OAUTHC</c:v>
                  </c:pt>
                  <c:pt idx="3">
                    <c:v>UCH</c:v>
                  </c:pt>
                  <c:pt idx="6">
                    <c:v>UITH</c:v>
                  </c:pt>
                </c:lvl>
              </c:multiLvlStrCache>
            </c:multiLvlStrRef>
          </c:cat>
          <c:val>
            <c:numRef>
              <c:f>'LINE GRAPH By Ben_29_5_2021'!$D$15:$L$15</c:f>
              <c:numCache>
                <c:formatCode>General</c:formatCode>
                <c:ptCount val="9"/>
                <c:pt idx="0">
                  <c:v>5.26</c:v>
                </c:pt>
                <c:pt idx="1">
                  <c:v>26.32</c:v>
                </c:pt>
                <c:pt idx="2">
                  <c:v>68.42</c:v>
                </c:pt>
                <c:pt idx="3">
                  <c:v>34.15</c:v>
                </c:pt>
                <c:pt idx="4">
                  <c:v>17.07</c:v>
                </c:pt>
                <c:pt idx="5">
                  <c:v>48.78</c:v>
                </c:pt>
                <c:pt idx="6">
                  <c:v>41.67</c:v>
                </c:pt>
                <c:pt idx="7">
                  <c:v>29.17</c:v>
                </c:pt>
                <c:pt idx="8">
                  <c:v>29.17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04-447F-9797-54F2F3FA8B8D}"/>
            </c:ext>
          </c:extLst>
        </c:ser>
        <c:ser>
          <c:idx val="2"/>
          <c:order val="2"/>
          <c:tx>
            <c:strRef>
              <c:f>'LINE GRAPH By Ben_29_5_2021'!$C$16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'LINE GRAPH By Ben_29_5_2021'!$D$12:$L$13</c:f>
              <c:multiLvlStrCache>
                <c:ptCount val="9"/>
                <c:lvl>
                  <c:pt idx="0">
                    <c:v>Low </c:v>
                  </c:pt>
                  <c:pt idx="1">
                    <c:v>Moderate</c:v>
                  </c:pt>
                  <c:pt idx="2">
                    <c:v>High</c:v>
                  </c:pt>
                  <c:pt idx="3">
                    <c:v>Low </c:v>
                  </c:pt>
                  <c:pt idx="4">
                    <c:v>Moderate</c:v>
                  </c:pt>
                  <c:pt idx="5">
                    <c:v>High</c:v>
                  </c:pt>
                  <c:pt idx="6">
                    <c:v>Low </c:v>
                  </c:pt>
                  <c:pt idx="7">
                    <c:v>Moderate</c:v>
                  </c:pt>
                  <c:pt idx="8">
                    <c:v>High</c:v>
                  </c:pt>
                </c:lvl>
                <c:lvl>
                  <c:pt idx="0">
                    <c:v>OAUTHC</c:v>
                  </c:pt>
                  <c:pt idx="3">
                    <c:v>UCH</c:v>
                  </c:pt>
                  <c:pt idx="6">
                    <c:v>UITH</c:v>
                  </c:pt>
                </c:lvl>
              </c:multiLvlStrCache>
            </c:multiLvlStrRef>
          </c:cat>
          <c:val>
            <c:numRef>
              <c:f>'LINE GRAPH By Ben_29_5_2021'!$D$16:$L$16</c:f>
              <c:numCache>
                <c:formatCode>General</c:formatCode>
                <c:ptCount val="9"/>
                <c:pt idx="0">
                  <c:v>5.26</c:v>
                </c:pt>
                <c:pt idx="1">
                  <c:v>47.37</c:v>
                </c:pt>
                <c:pt idx="2">
                  <c:v>47.37</c:v>
                </c:pt>
                <c:pt idx="3">
                  <c:v>11.9</c:v>
                </c:pt>
                <c:pt idx="4">
                  <c:v>21.43</c:v>
                </c:pt>
                <c:pt idx="5">
                  <c:v>66.67</c:v>
                </c:pt>
                <c:pt idx="6">
                  <c:v>36</c:v>
                </c:pt>
                <c:pt idx="7">
                  <c:v>4</c:v>
                </c:pt>
                <c:pt idx="8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04-447F-9797-54F2F3FA8B8D}"/>
            </c:ext>
          </c:extLst>
        </c:ser>
        <c:ser>
          <c:idx val="3"/>
          <c:order val="3"/>
          <c:tx>
            <c:strRef>
              <c:f>'LINE GRAPH By Ben_29_5_2021'!$C$17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multiLvlStrRef>
              <c:f>'LINE GRAPH By Ben_29_5_2021'!$D$12:$L$13</c:f>
              <c:multiLvlStrCache>
                <c:ptCount val="9"/>
                <c:lvl>
                  <c:pt idx="0">
                    <c:v>Low </c:v>
                  </c:pt>
                  <c:pt idx="1">
                    <c:v>Moderate</c:v>
                  </c:pt>
                  <c:pt idx="2">
                    <c:v>High</c:v>
                  </c:pt>
                  <c:pt idx="3">
                    <c:v>Low </c:v>
                  </c:pt>
                  <c:pt idx="4">
                    <c:v>Moderate</c:v>
                  </c:pt>
                  <c:pt idx="5">
                    <c:v>High</c:v>
                  </c:pt>
                  <c:pt idx="6">
                    <c:v>Low </c:v>
                  </c:pt>
                  <c:pt idx="7">
                    <c:v>Moderate</c:v>
                  </c:pt>
                  <c:pt idx="8">
                    <c:v>High</c:v>
                  </c:pt>
                </c:lvl>
                <c:lvl>
                  <c:pt idx="0">
                    <c:v>OAUTHC</c:v>
                  </c:pt>
                  <c:pt idx="3">
                    <c:v>UCH</c:v>
                  </c:pt>
                  <c:pt idx="6">
                    <c:v>UITH</c:v>
                  </c:pt>
                </c:lvl>
              </c:multiLvlStrCache>
            </c:multiLvlStrRef>
          </c:cat>
          <c:val>
            <c:numRef>
              <c:f>'LINE GRAPH By Ben_29_5_2021'!$D$17:$L$17</c:f>
              <c:numCache>
                <c:formatCode>General</c:formatCode>
                <c:ptCount val="9"/>
                <c:pt idx="0">
                  <c:v>0</c:v>
                </c:pt>
                <c:pt idx="1">
                  <c:v>36.799999999999997</c:v>
                </c:pt>
                <c:pt idx="2">
                  <c:v>63.2</c:v>
                </c:pt>
                <c:pt idx="3">
                  <c:v>11.9</c:v>
                </c:pt>
                <c:pt idx="4">
                  <c:v>23.8</c:v>
                </c:pt>
                <c:pt idx="5">
                  <c:v>64.3</c:v>
                </c:pt>
                <c:pt idx="6">
                  <c:v>24</c:v>
                </c:pt>
                <c:pt idx="7">
                  <c:v>12</c:v>
                </c:pt>
                <c:pt idx="8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04-447F-9797-54F2F3FA8B8D}"/>
            </c:ext>
          </c:extLst>
        </c:ser>
        <c:ser>
          <c:idx val="4"/>
          <c:order val="4"/>
          <c:tx>
            <c:strRef>
              <c:f>'LINE GRAPH By Ben_29_5_2021'!$C$18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multiLvlStrRef>
              <c:f>'LINE GRAPH By Ben_29_5_2021'!$D$12:$L$13</c:f>
              <c:multiLvlStrCache>
                <c:ptCount val="9"/>
                <c:lvl>
                  <c:pt idx="0">
                    <c:v>Low </c:v>
                  </c:pt>
                  <c:pt idx="1">
                    <c:v>Moderate</c:v>
                  </c:pt>
                  <c:pt idx="2">
                    <c:v>High</c:v>
                  </c:pt>
                  <c:pt idx="3">
                    <c:v>Low </c:v>
                  </c:pt>
                  <c:pt idx="4">
                    <c:v>Moderate</c:v>
                  </c:pt>
                  <c:pt idx="5">
                    <c:v>High</c:v>
                  </c:pt>
                  <c:pt idx="6">
                    <c:v>Low </c:v>
                  </c:pt>
                  <c:pt idx="7">
                    <c:v>Moderate</c:v>
                  </c:pt>
                  <c:pt idx="8">
                    <c:v>High</c:v>
                  </c:pt>
                </c:lvl>
                <c:lvl>
                  <c:pt idx="0">
                    <c:v>OAUTHC</c:v>
                  </c:pt>
                  <c:pt idx="3">
                    <c:v>UCH</c:v>
                  </c:pt>
                  <c:pt idx="6">
                    <c:v>UITH</c:v>
                  </c:pt>
                </c:lvl>
              </c:multiLvlStrCache>
            </c:multiLvlStrRef>
          </c:cat>
          <c:val>
            <c:numRef>
              <c:f>'LINE GRAPH By Ben_29_5_2021'!$D$18:$L$18</c:f>
              <c:numCache>
                <c:formatCode>General</c:formatCode>
                <c:ptCount val="9"/>
                <c:pt idx="0">
                  <c:v>15</c:v>
                </c:pt>
                <c:pt idx="1">
                  <c:v>25</c:v>
                </c:pt>
                <c:pt idx="2">
                  <c:v>60</c:v>
                </c:pt>
                <c:pt idx="3">
                  <c:v>23.81</c:v>
                </c:pt>
                <c:pt idx="4">
                  <c:v>16.670000000000002</c:v>
                </c:pt>
                <c:pt idx="5">
                  <c:v>59.52</c:v>
                </c:pt>
                <c:pt idx="6">
                  <c:v>36</c:v>
                </c:pt>
                <c:pt idx="7">
                  <c:v>16</c:v>
                </c:pt>
                <c:pt idx="8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404-447F-9797-54F2F3FA8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367560"/>
        <c:axId val="430367952"/>
      </c:lineChart>
      <c:catAx>
        <c:axId val="430367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800" b="1"/>
              </a:p>
              <a:p>
                <a:pPr>
                  <a:defRPr sz="1800" b="1"/>
                </a:pPr>
                <a:r>
                  <a:rPr lang="en-US" sz="1800" b="1"/>
                  <a:t>Health</a:t>
                </a:r>
                <a:r>
                  <a:rPr lang="en-US" sz="1800" b="1" baseline="0"/>
                  <a:t> Facilities, Level &amp; Years</a:t>
                </a:r>
                <a:endParaRPr lang="en-US" sz="1800" b="1"/>
              </a:p>
            </c:rich>
          </c:tx>
          <c:layout>
            <c:manualLayout>
              <c:xMode val="edge"/>
              <c:yMode val="edge"/>
              <c:x val="0.37647622361836802"/>
              <c:y val="0.886502670403854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367952"/>
        <c:crosses val="autoZero"/>
        <c:auto val="1"/>
        <c:lblAlgn val="ctr"/>
        <c:lblOffset val="100"/>
        <c:noMultiLvlLbl val="0"/>
      </c:catAx>
      <c:valAx>
        <c:axId val="43036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367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178420048718996"/>
          <c:y val="0.81910232131874439"/>
          <c:w val="0.43378690629011551"/>
          <c:h val="6.5123456039828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EDA-4053-B960-728AA569C5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EDA-4053-B960-728AA569C5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EDA-4053-B960-728AA569C5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EDA-4053-B960-728AA569C5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EDA-4053-B960-728AA569C53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EDA-4053-B960-728AA569C53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EDA-4053-B960-728AA569C53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EDA-4053-B960-728AA569C53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EDA-4053-B960-728AA569C53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EDA-4053-B960-728AA569C53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EDA-4053-B960-728AA569C53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EDA-4053-B960-728AA569C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'LINE GRAPH By Ben_29_5_2021'!$E$36:$J$37</c:f>
              <c:multiLvlStrCache>
                <c:ptCount val="6"/>
                <c:lvl>
                  <c:pt idx="0">
                    <c:v>Negative</c:v>
                  </c:pt>
                  <c:pt idx="1">
                    <c:v>Positive</c:v>
                  </c:pt>
                  <c:pt idx="2">
                    <c:v>Negative</c:v>
                  </c:pt>
                  <c:pt idx="3">
                    <c:v>Positive</c:v>
                  </c:pt>
                  <c:pt idx="4">
                    <c:v>Negative</c:v>
                  </c:pt>
                  <c:pt idx="5">
                    <c:v>Positive</c:v>
                  </c:pt>
                </c:lvl>
                <c:lvl>
                  <c:pt idx="0">
                    <c:v>OAUTHC </c:v>
                  </c:pt>
                  <c:pt idx="2">
                    <c:v>UCH</c:v>
                  </c:pt>
                  <c:pt idx="4">
                    <c:v>UITH</c:v>
                  </c:pt>
                </c:lvl>
              </c:multiLvlStrCache>
            </c:multiLvlStrRef>
          </c:cat>
          <c:val>
            <c:numRef>
              <c:f>'LINE GRAPH By Ben_29_5_2021'!$E$38:$J$38</c:f>
              <c:numCache>
                <c:formatCode>General</c:formatCode>
                <c:ptCount val="6"/>
                <c:pt idx="0">
                  <c:v>0.93</c:v>
                </c:pt>
                <c:pt idx="1">
                  <c:v>99.07</c:v>
                </c:pt>
                <c:pt idx="2">
                  <c:v>2.0099999999999998</c:v>
                </c:pt>
                <c:pt idx="3">
                  <c:v>97.99</c:v>
                </c:pt>
                <c:pt idx="4">
                  <c:v>0.83</c:v>
                </c:pt>
                <c:pt idx="5">
                  <c:v>99.17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DA-4053-B960-728AA569C5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BF11C-1325-44FD-8ECD-6D75E47FCAD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D8871-E9D4-4616-AC4E-CC8EA95EF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7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0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4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8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1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7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83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83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31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4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8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5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6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5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FA183-D36A-D34B-B04D-4B43B35E028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BA00-7A4B-2041-9514-EDC6EEF6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2047-3095.1223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86/s12912-017-0228-0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3D5A-3ECA-4F43-87B4-7237A022B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813" y="629587"/>
            <a:ext cx="11347554" cy="2263515"/>
          </a:xfrm>
        </p:spPr>
        <p:txBody>
          <a:bodyPr>
            <a:normAutofit fontScale="90000"/>
          </a:bodyPr>
          <a:lstStyle/>
          <a:p>
            <a:br>
              <a:rPr lang="en-US" sz="6000" b="1" dirty="0">
                <a:latin typeface="+mj-lt"/>
              </a:rPr>
            </a:br>
            <a:br>
              <a:rPr lang="en-US" sz="6000" b="1" dirty="0">
                <a:latin typeface="+mj-lt"/>
              </a:rPr>
            </a:br>
            <a:br>
              <a:rPr lang="en-US" sz="6000" b="1" dirty="0">
                <a:latin typeface="+mj-lt"/>
              </a:rPr>
            </a:br>
            <a:br>
              <a:rPr lang="en-US" sz="6000" b="1" dirty="0">
                <a:latin typeface="+mj-lt"/>
              </a:rPr>
            </a:br>
            <a:br>
              <a:rPr lang="en-US" sz="6000" b="1" dirty="0">
                <a:latin typeface="+mj-lt"/>
              </a:rPr>
            </a:br>
            <a:br>
              <a:rPr lang="en-US" sz="6000" b="1" dirty="0">
                <a:latin typeface="+mj-lt"/>
              </a:rPr>
            </a:br>
            <a:br>
              <a:rPr lang="en-US" sz="6000" b="1" dirty="0">
                <a:latin typeface="+mj-lt"/>
              </a:rPr>
            </a:br>
            <a:br>
              <a:rPr lang="en-US" sz="6000" b="1" dirty="0">
                <a:latin typeface="+mj-lt"/>
              </a:rPr>
            </a:br>
            <a:br>
              <a:rPr lang="en-US" sz="6000" b="1" dirty="0">
                <a:latin typeface="+mj-lt"/>
              </a:rPr>
            </a:br>
            <a:br>
              <a:rPr lang="en-US" sz="6000" b="1" dirty="0">
                <a:latin typeface="+mj-lt"/>
              </a:rPr>
            </a:br>
            <a:br>
              <a:rPr lang="en-US" sz="6000" b="1" dirty="0">
                <a:latin typeface="+mj-lt"/>
              </a:rPr>
            </a:br>
            <a:br>
              <a:rPr lang="en-US" sz="6000" b="1" dirty="0">
                <a:latin typeface="+mj-lt"/>
              </a:rPr>
            </a:br>
            <a:br>
              <a:rPr lang="en-US" sz="6000" b="1" dirty="0">
                <a:latin typeface="+mj-lt"/>
              </a:rPr>
            </a:br>
            <a:br>
              <a:rPr lang="en-US" sz="6000" b="1" dirty="0">
                <a:latin typeface="+mj-lt"/>
              </a:rPr>
            </a:br>
            <a:br>
              <a:rPr lang="en-US" sz="6000" b="1" dirty="0">
                <a:latin typeface="+mj-lt"/>
              </a:rPr>
            </a:br>
            <a:br>
              <a:rPr lang="en-US" sz="6000" b="1" dirty="0">
                <a:latin typeface="+mj-lt"/>
              </a:rPr>
            </a:br>
            <a:br>
              <a:rPr lang="en-US" sz="6000" b="1" dirty="0">
                <a:latin typeface="+mj-lt"/>
              </a:rPr>
            </a:br>
            <a:br>
              <a:rPr lang="en-US" sz="6000" b="1" dirty="0">
                <a:latin typeface="+mj-lt"/>
              </a:rPr>
            </a:br>
            <a:br>
              <a:rPr lang="en-US" sz="6000" b="1" dirty="0">
                <a:latin typeface="+mj-lt"/>
              </a:rPr>
            </a:br>
            <a:br>
              <a:rPr lang="en-US" sz="6000" b="1" dirty="0">
                <a:latin typeface="+mj-lt"/>
              </a:rPr>
            </a:br>
            <a:r>
              <a:rPr lang="en-US" sz="4000" b="1" dirty="0">
                <a:latin typeface="+mj-lt"/>
              </a:rPr>
              <a:t>EVALUATING THE UTILISATION OF STANDARDISED NURSING CARE PLAN AND ITS CHALLENGES IN SELECTED TERTIARY HEALTH INSTITUTIONS IN NIGERIA</a:t>
            </a:r>
            <a:br>
              <a:rPr lang="en-US" sz="4000" b="1" dirty="0">
                <a:latin typeface="+mj-lt"/>
              </a:rPr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F8318-7174-473A-B447-16183B1BD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7875"/>
            <a:ext cx="9144000" cy="2098623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r>
              <a:rPr lang="en-US" sz="3600" dirty="0" err="1"/>
              <a:t>Iyanuoluwa</a:t>
            </a:r>
            <a:r>
              <a:rPr lang="en-US" sz="3600" dirty="0"/>
              <a:t> </a:t>
            </a:r>
            <a:r>
              <a:rPr lang="en-US" sz="3600" dirty="0" err="1"/>
              <a:t>Oreofe</a:t>
            </a:r>
            <a:r>
              <a:rPr lang="en-US" sz="3600" dirty="0"/>
              <a:t>  OJO</a:t>
            </a:r>
          </a:p>
          <a:p>
            <a:r>
              <a:rPr lang="en-US" sz="3600" dirty="0"/>
              <a:t>Department of Nursing, University </a:t>
            </a:r>
            <a:r>
              <a:rPr lang="en-US" sz="3600"/>
              <a:t>of Ibadan</a:t>
            </a:r>
            <a:endParaRPr lang="en-US" sz="3600" dirty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5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027AB-A338-4E02-94E6-24693582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172279"/>
            <a:ext cx="11953461" cy="87464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Professional Characteristics of the Respondents (Nurses)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0599A3B-5108-4E6B-9799-F4D8CC5232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2765" y="1046921"/>
          <a:ext cx="12006470" cy="5741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684">
                  <a:extLst>
                    <a:ext uri="{9D8B030D-6E8A-4147-A177-3AD203B41FA5}">
                      <a16:colId xmlns:a16="http://schemas.microsoft.com/office/drawing/2014/main" val="958586092"/>
                    </a:ext>
                  </a:extLst>
                </a:gridCol>
                <a:gridCol w="1933886">
                  <a:extLst>
                    <a:ext uri="{9D8B030D-6E8A-4147-A177-3AD203B41FA5}">
                      <a16:colId xmlns:a16="http://schemas.microsoft.com/office/drawing/2014/main" val="1302996127"/>
                    </a:ext>
                  </a:extLst>
                </a:gridCol>
                <a:gridCol w="2212143">
                  <a:extLst>
                    <a:ext uri="{9D8B030D-6E8A-4147-A177-3AD203B41FA5}">
                      <a16:colId xmlns:a16="http://schemas.microsoft.com/office/drawing/2014/main" val="914472427"/>
                    </a:ext>
                  </a:extLst>
                </a:gridCol>
                <a:gridCol w="2226055">
                  <a:extLst>
                    <a:ext uri="{9D8B030D-6E8A-4147-A177-3AD203B41FA5}">
                      <a16:colId xmlns:a16="http://schemas.microsoft.com/office/drawing/2014/main" val="3465457068"/>
                    </a:ext>
                  </a:extLst>
                </a:gridCol>
                <a:gridCol w="2601702">
                  <a:extLst>
                    <a:ext uri="{9D8B030D-6E8A-4147-A177-3AD203B41FA5}">
                      <a16:colId xmlns:a16="http://schemas.microsoft.com/office/drawing/2014/main" val="3072880875"/>
                    </a:ext>
                  </a:extLst>
                </a:gridCol>
              </a:tblGrid>
              <a:tr h="432905">
                <a:tc rowSpan="2"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Variables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 gridSpan="3">
                  <a:txBody>
                    <a:bodyPr/>
                    <a:lstStyle/>
                    <a:p>
                      <a:r>
                        <a:rPr lang="en-US" sz="2000" dirty="0"/>
                        <a:t>                                     Selected Tertiary Institution</a:t>
                      </a: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345758713"/>
                  </a:ext>
                </a:extLst>
              </a:tr>
              <a:tr h="432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OAUTHC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UITH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UCH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Total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65273415"/>
                  </a:ext>
                </a:extLst>
              </a:tr>
              <a:tr h="347213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[N=108]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[N=120]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[N=199]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[N=427]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222291516"/>
                  </a:ext>
                </a:extLst>
              </a:tr>
              <a:tr h="313474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Level of education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904783255"/>
                  </a:ext>
                </a:extLst>
              </a:tr>
              <a:tr h="313474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RN/RM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43 (39.8)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66(55.0)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91(45.7)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200(46.8)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71844277"/>
                  </a:ext>
                </a:extLst>
              </a:tr>
              <a:tr h="432905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BNSc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58(53.7)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52(43.3)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92(46.2)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202(47.3)*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140696127"/>
                  </a:ext>
                </a:extLst>
              </a:tr>
              <a:tr h="313474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MSc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7(6.5)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2(1.7)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16(8.0)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25(5.9)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47105592"/>
                  </a:ext>
                </a:extLst>
              </a:tr>
              <a:tr h="920533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Year of working experience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x̄ (SD)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11.5 ± 6.84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x̄ (SD)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11.74 ± 7.18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x̄ (SD)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11.95 ± 7.76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 x̄ (SD) 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11.79 ± 7.36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97086054"/>
                  </a:ext>
                </a:extLst>
              </a:tr>
              <a:tr h="313474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≤10 years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57(52.8)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57(47.5)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107(53.8)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221 (51.8)*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10179031"/>
                  </a:ext>
                </a:extLst>
              </a:tr>
              <a:tr h="313474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&gt;10 years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51(47.2)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63(52.5)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92(46.2)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206(48.2)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79878389"/>
                  </a:ext>
                </a:extLst>
              </a:tr>
              <a:tr h="325688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Ward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167272476"/>
                  </a:ext>
                </a:extLst>
              </a:tr>
              <a:tr h="313474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Medical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45(41.7)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48(40.0)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84(42.2)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 </a:t>
                      </a:r>
                      <a:r>
                        <a:rPr lang="en-US" sz="2000" b="1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177(41.6)*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552140883"/>
                  </a:ext>
                </a:extLst>
              </a:tr>
              <a:tr h="432905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Surgical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45 (41.7)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48(40.0)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83(41.7)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 176(41.2)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579302"/>
                  </a:ext>
                </a:extLst>
              </a:tr>
              <a:tr h="432905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Psychiatric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18(16.7)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24(20.0)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32(16.1)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/>
                        </a:rPr>
                        <a:t>  74(17.3)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44740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612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25657-2437-4BA9-A1BA-E6C903E2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291548"/>
            <a:ext cx="11135415" cy="1500187"/>
          </a:xfrm>
        </p:spPr>
        <p:txBody>
          <a:bodyPr/>
          <a:lstStyle/>
          <a:p>
            <a:r>
              <a:rPr lang="en-US" dirty="0"/>
              <a:t>                  Objective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E9D6F-B142-41AE-9F38-B213DED74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2332383"/>
            <a:ext cx="11370365" cy="375726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Assess the level of utilization of Standardized Nursing Care Plan in the selected tertiary health institution.</a:t>
            </a:r>
          </a:p>
        </p:txBody>
      </p:sp>
    </p:spTree>
    <p:extLst>
      <p:ext uri="{BB962C8B-B14F-4D97-AF65-F5344CB8AC3E}">
        <p14:creationId xmlns:p14="http://schemas.microsoft.com/office/powerpoint/2010/main" val="206552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87A1A2-B8C0-4E79-83CF-EFD7E0A04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662039"/>
              </p:ext>
            </p:extLst>
          </p:nvPr>
        </p:nvGraphicFramePr>
        <p:xfrm>
          <a:off x="304800" y="359765"/>
          <a:ext cx="11674475" cy="581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8214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25657-2437-4BA9-A1BA-E6C903E2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291549"/>
            <a:ext cx="11135415" cy="1113182"/>
          </a:xfrm>
        </p:spPr>
        <p:txBody>
          <a:bodyPr/>
          <a:lstStyle/>
          <a:p>
            <a:r>
              <a:rPr lang="en-US" dirty="0"/>
              <a:t>                  Objective Two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E9D6F-B142-41AE-9F38-B213DED74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2266122"/>
            <a:ext cx="11661914" cy="430032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ea typeface="Calibri" panose="020F0502020204030204" pitchFamily="34" charset="0"/>
              </a:rPr>
              <a:t>E</a:t>
            </a:r>
            <a:r>
              <a:rPr lang="en-US" sz="4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valuate the quality of nursing documentation in Standardized Nursing Care Plan (nursing process booklets) within 2015 – 2019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9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226925-6068-4363-B80A-E1438E87A4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5287" y="437322"/>
          <a:ext cx="11128513" cy="617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224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25657-2437-4BA9-A1BA-E6C903E2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291549"/>
            <a:ext cx="11135415" cy="1113182"/>
          </a:xfrm>
        </p:spPr>
        <p:txBody>
          <a:bodyPr/>
          <a:lstStyle/>
          <a:p>
            <a:r>
              <a:rPr lang="en-US" dirty="0"/>
              <a:t>                  Objective Three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E9D6F-B142-41AE-9F38-B213DED74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1497496"/>
            <a:ext cx="11661914" cy="5068955"/>
          </a:xfrm>
        </p:spPr>
        <p:txBody>
          <a:bodyPr>
            <a:normAutofit/>
          </a:bodyPr>
          <a:lstStyle/>
          <a:p>
            <a:pPr algn="ctr"/>
            <a:r>
              <a:rPr lang="en-US" sz="18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DejaVu Sans"/>
              </a:rPr>
              <a:t> </a:t>
            </a:r>
            <a:r>
              <a:rPr lang="en-US" sz="4800" kern="15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DejaVu Sans"/>
              </a:rPr>
              <a:t>Investigate the perceived quality of SNCP utilized by nurses in the selected health Institutions.</a:t>
            </a:r>
          </a:p>
          <a:p>
            <a:pPr algn="ctr"/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05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A94E-3F4F-4CF9-84BC-6E2FD36D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335"/>
          </a:xfrm>
        </p:spPr>
        <p:txBody>
          <a:bodyPr>
            <a:noAutofit/>
          </a:bodyPr>
          <a:lstStyle/>
          <a:p>
            <a:r>
              <a:rPr lang="en-US" sz="3600" b="1" dirty="0"/>
              <a:t>Distribution of Perceived Quality of Standardized Nursing Care Plan in the Selected Hospitals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2D8333-BC3B-4C7B-8B86-56DA07B770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8120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25657-2437-4BA9-A1BA-E6C903E2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291549"/>
            <a:ext cx="11135415" cy="715616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Hypothesis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E9D6F-B142-41AE-9F38-B213DED74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70" y="1219200"/>
            <a:ext cx="11940208" cy="5347252"/>
          </a:xfrm>
        </p:spPr>
        <p:txBody>
          <a:bodyPr>
            <a:normAutofit/>
          </a:bodyPr>
          <a:lstStyle/>
          <a:p>
            <a:pPr algn="ctr"/>
            <a:r>
              <a:rPr lang="en-US" sz="3200" kern="15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DejaVu Sans"/>
              </a:rPr>
              <a:t>There is no significant association between the perceived quality of Modified Nursing Process Booklets) and Nurse's educational level, years of working, specialization area, and hospitals.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13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C4E40-1D0F-439F-815C-FEF2F6FF6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238540"/>
            <a:ext cx="11767931" cy="645380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1: Professional characteristics affecting Perceived Quality of Standardized Nursing Care Plan Utilized by Nurses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38EDA1-C5FF-4370-A18D-CA69E4E55286}"/>
              </a:ext>
            </a:extLst>
          </p:cNvPr>
          <p:cNvGraphicFramePr/>
          <p:nvPr/>
        </p:nvGraphicFramePr>
        <p:xfrm>
          <a:off x="238539" y="1086678"/>
          <a:ext cx="11714920" cy="5532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0761">
                  <a:extLst>
                    <a:ext uri="{9D8B030D-6E8A-4147-A177-3AD203B41FA5}">
                      <a16:colId xmlns:a16="http://schemas.microsoft.com/office/drawing/2014/main" val="1012975685"/>
                    </a:ext>
                  </a:extLst>
                </a:gridCol>
                <a:gridCol w="1235977">
                  <a:extLst>
                    <a:ext uri="{9D8B030D-6E8A-4147-A177-3AD203B41FA5}">
                      <a16:colId xmlns:a16="http://schemas.microsoft.com/office/drawing/2014/main" val="1008145382"/>
                    </a:ext>
                  </a:extLst>
                </a:gridCol>
                <a:gridCol w="1397192">
                  <a:extLst>
                    <a:ext uri="{9D8B030D-6E8A-4147-A177-3AD203B41FA5}">
                      <a16:colId xmlns:a16="http://schemas.microsoft.com/office/drawing/2014/main" val="3578687294"/>
                    </a:ext>
                  </a:extLst>
                </a:gridCol>
                <a:gridCol w="1115067">
                  <a:extLst>
                    <a:ext uri="{9D8B030D-6E8A-4147-A177-3AD203B41FA5}">
                      <a16:colId xmlns:a16="http://schemas.microsoft.com/office/drawing/2014/main" val="4262830048"/>
                    </a:ext>
                  </a:extLst>
                </a:gridCol>
                <a:gridCol w="967286">
                  <a:extLst>
                    <a:ext uri="{9D8B030D-6E8A-4147-A177-3AD203B41FA5}">
                      <a16:colId xmlns:a16="http://schemas.microsoft.com/office/drawing/2014/main" val="2425185896"/>
                    </a:ext>
                  </a:extLst>
                </a:gridCol>
                <a:gridCol w="926983">
                  <a:extLst>
                    <a:ext uri="{9D8B030D-6E8A-4147-A177-3AD203B41FA5}">
                      <a16:colId xmlns:a16="http://schemas.microsoft.com/office/drawing/2014/main" val="4551288"/>
                    </a:ext>
                  </a:extLst>
                </a:gridCol>
                <a:gridCol w="1156235">
                  <a:extLst>
                    <a:ext uri="{9D8B030D-6E8A-4147-A177-3AD203B41FA5}">
                      <a16:colId xmlns:a16="http://schemas.microsoft.com/office/drawing/2014/main" val="1527694781"/>
                    </a:ext>
                  </a:extLst>
                </a:gridCol>
                <a:gridCol w="1275419">
                  <a:extLst>
                    <a:ext uri="{9D8B030D-6E8A-4147-A177-3AD203B41FA5}">
                      <a16:colId xmlns:a16="http://schemas.microsoft.com/office/drawing/2014/main" val="4091524702"/>
                    </a:ext>
                  </a:extLst>
                </a:gridCol>
              </a:tblGrid>
              <a:tr h="136484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Predictors of perceived quality of SNCP      (R-Square)          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2000" b="1" i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Coefficient  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SE. B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2000" u="none" strike="noStrike">
                          <a:effectLst/>
                          <a:latin typeface="+mn-lt"/>
                        </a:rPr>
                        <a:t>Beta 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2000" u="none" strike="noStrike">
                          <a:effectLst/>
                          <a:latin typeface="+mn-lt"/>
                        </a:rPr>
                        <a:t>Rank 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2000" u="none" strike="noStrike">
                          <a:effectLst/>
                          <a:latin typeface="+mn-lt"/>
                        </a:rPr>
                        <a:t>T-value 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Sig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44907306"/>
                  </a:ext>
                </a:extLst>
              </a:tr>
              <a:tr h="694656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Constant 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 rowSpan="5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2.10(4, 422)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26.154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>
                          <a:effectLst/>
                          <a:latin typeface="+mn-lt"/>
                        </a:rPr>
                        <a:t>1.772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>
                          <a:effectLst/>
                          <a:latin typeface="+mn-lt"/>
                        </a:rPr>
                        <a:t>14.77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>
                          <a:effectLst/>
                          <a:latin typeface="+mn-lt"/>
                        </a:rPr>
                        <a:t>0.000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72240195"/>
                  </a:ext>
                </a:extLst>
              </a:tr>
              <a:tr h="694656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Hospitals  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 vMerge="1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>
                          <a:effectLst/>
                          <a:latin typeface="+mn-lt"/>
                        </a:rPr>
                        <a:t>-0.546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>
                          <a:effectLst/>
                          <a:latin typeface="+mn-lt"/>
                        </a:rPr>
                        <a:t>0.444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>
                          <a:effectLst/>
                          <a:latin typeface="+mn-lt"/>
                        </a:rPr>
                        <a:t>-0.058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>
                          <a:effectLst/>
                          <a:latin typeface="+mn-lt"/>
                        </a:rPr>
                        <a:t>-1.21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>
                          <a:effectLst/>
                          <a:latin typeface="+mn-lt"/>
                        </a:rPr>
                        <a:t>0.229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685528637"/>
                  </a:ext>
                </a:extLst>
              </a:tr>
              <a:tr h="694656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Years of working experience 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 vMerge="1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-0.124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0.050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>
                          <a:effectLst/>
                          <a:latin typeface="+mn-lt"/>
                        </a:rPr>
                        <a:t>-0.121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>
                          <a:effectLst/>
                          <a:latin typeface="+mn-lt"/>
                        </a:rPr>
                        <a:t>-2.49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0.013***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1079813"/>
                  </a:ext>
                </a:extLst>
              </a:tr>
              <a:tr h="694656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>
                          <a:effectLst/>
                          <a:latin typeface="+mn-lt"/>
                        </a:rPr>
                        <a:t>Specialization areas 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 vMerge="1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0.134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0.502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>
                          <a:effectLst/>
                          <a:latin typeface="+mn-lt"/>
                        </a:rPr>
                        <a:t>0.019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>
                          <a:effectLst/>
                          <a:latin typeface="+mn-lt"/>
                        </a:rPr>
                        <a:t>0.27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0.790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48197374"/>
                  </a:ext>
                </a:extLst>
              </a:tr>
              <a:tr h="694656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>
                          <a:effectLst/>
                          <a:latin typeface="+mn-lt"/>
                        </a:rPr>
                        <a:t>Educational level 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 vMerge="1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>
                          <a:effectLst/>
                          <a:latin typeface="+mn-lt"/>
                        </a:rPr>
                        <a:t>-0.211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>
                          <a:effectLst/>
                          <a:latin typeface="+mn-lt"/>
                        </a:rPr>
                        <a:t>0.619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-0.018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-0.34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0.733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148970332"/>
                  </a:ext>
                </a:extLst>
              </a:tr>
              <a:tr h="694656">
                <a:tc gridSpan="8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690880" algn="l"/>
                        </a:tabLst>
                      </a:pPr>
                      <a:r>
                        <a:rPr lang="en-US" sz="1600" u="none" strike="noStrike" dirty="0">
                          <a:effectLst/>
                        </a:rPr>
                        <a:t>Dependent variables: Perceived quality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44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40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25657-2437-4BA9-A1BA-E6C903E2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291549"/>
            <a:ext cx="11135415" cy="715616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Hypothesis Two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E9D6F-B142-41AE-9F38-B213DED74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70" y="1219200"/>
            <a:ext cx="11940208" cy="534725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There is no significant difference between the quality of documentation of nurses and their Hospitals (University College Hospital, Ibadan; Obafemi Awolowo University Teaching Hospitals Complex, Ile Ife, Osun State and University of Ilorin Teaching Hospital Complex).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72" y="141669"/>
            <a:ext cx="11565228" cy="77273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Background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914400"/>
            <a:ext cx="11809927" cy="578261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dirty="0" err="1"/>
              <a:t>Standardised</a:t>
            </a:r>
            <a:r>
              <a:rPr lang="en-US" dirty="0"/>
              <a:t> Nursing Care Plan (SNCP) is an emerging concept in Nigeria.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/>
              <a:t>SNCPs are research-based clinical protocol utilized in developed countries </a:t>
            </a:r>
            <a:r>
              <a:rPr lang="en-US" sz="1600" dirty="0"/>
              <a:t>(Cárdenas-Valladolid et al, 2018)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1600" dirty="0"/>
          </a:p>
          <a:p>
            <a:pPr algn="just">
              <a:lnSpc>
                <a:spcPct val="100000"/>
              </a:lnSpc>
            </a:pPr>
            <a:r>
              <a:rPr lang="en-US" dirty="0"/>
              <a:t>The adoption of </a:t>
            </a:r>
            <a:r>
              <a:rPr lang="en-US" dirty="0" err="1"/>
              <a:t>Standardised</a:t>
            </a:r>
            <a:r>
              <a:rPr lang="en-US" dirty="0"/>
              <a:t> Nursing Languages(SNLs) to Nursing Process is referred to as  SNCPs </a:t>
            </a:r>
            <a:r>
              <a:rPr lang="en-US" sz="1600" dirty="0"/>
              <a:t>(</a:t>
            </a:r>
            <a:r>
              <a:rPr lang="en-US" sz="1600" dirty="0" err="1"/>
              <a:t>Adereti</a:t>
            </a:r>
            <a:r>
              <a:rPr lang="en-US" sz="1600" dirty="0"/>
              <a:t> and Olaogun,2018)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1600" dirty="0"/>
          </a:p>
          <a:p>
            <a:pPr algn="just">
              <a:lnSpc>
                <a:spcPct val="100000"/>
              </a:lnSpc>
            </a:pPr>
            <a:r>
              <a:rPr lang="en-US" dirty="0"/>
              <a:t>Nursing Process: is the international tool  for practice all over the world</a:t>
            </a:r>
            <a:r>
              <a:rPr lang="en-US" sz="1600" dirty="0"/>
              <a:t>(John, 2018)</a:t>
            </a:r>
          </a:p>
        </p:txBody>
      </p:sp>
    </p:spTree>
    <p:extLst>
      <p:ext uri="{BB962C8B-B14F-4D97-AF65-F5344CB8AC3E}">
        <p14:creationId xmlns:p14="http://schemas.microsoft.com/office/powerpoint/2010/main" val="3040539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8E2DC-B9D3-4B16-8996-E2878093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174173"/>
            <a:ext cx="11410122" cy="408924"/>
          </a:xfrm>
        </p:spPr>
        <p:txBody>
          <a:bodyPr>
            <a:noAutofit/>
          </a:bodyPr>
          <a:lstStyle/>
          <a:p>
            <a:r>
              <a:rPr lang="en-US" sz="2400" b="1" dirty="0">
                <a:effectLst/>
                <a:ea typeface="Calibri" panose="020F0502020204030204" pitchFamily="34" charset="0"/>
              </a:rPr>
              <a:t>Analysis of Variance of Quality of Nursing Documentation of SNCP Across Selected Tertiary Institution</a:t>
            </a:r>
            <a:endParaRPr lang="en-US" sz="2400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900C6A7-8EB7-4A19-878D-1D14FF605E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537" y="702367"/>
          <a:ext cx="11714922" cy="609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487">
                  <a:extLst>
                    <a:ext uri="{9D8B030D-6E8A-4147-A177-3AD203B41FA5}">
                      <a16:colId xmlns:a16="http://schemas.microsoft.com/office/drawing/2014/main" val="985094850"/>
                    </a:ext>
                  </a:extLst>
                </a:gridCol>
                <a:gridCol w="1952487">
                  <a:extLst>
                    <a:ext uri="{9D8B030D-6E8A-4147-A177-3AD203B41FA5}">
                      <a16:colId xmlns:a16="http://schemas.microsoft.com/office/drawing/2014/main" val="4180989175"/>
                    </a:ext>
                  </a:extLst>
                </a:gridCol>
                <a:gridCol w="1952487">
                  <a:extLst>
                    <a:ext uri="{9D8B030D-6E8A-4147-A177-3AD203B41FA5}">
                      <a16:colId xmlns:a16="http://schemas.microsoft.com/office/drawing/2014/main" val="1366547752"/>
                    </a:ext>
                  </a:extLst>
                </a:gridCol>
                <a:gridCol w="1952487">
                  <a:extLst>
                    <a:ext uri="{9D8B030D-6E8A-4147-A177-3AD203B41FA5}">
                      <a16:colId xmlns:a16="http://schemas.microsoft.com/office/drawing/2014/main" val="2491706646"/>
                    </a:ext>
                  </a:extLst>
                </a:gridCol>
                <a:gridCol w="1952487">
                  <a:extLst>
                    <a:ext uri="{9D8B030D-6E8A-4147-A177-3AD203B41FA5}">
                      <a16:colId xmlns:a16="http://schemas.microsoft.com/office/drawing/2014/main" val="3352591367"/>
                    </a:ext>
                  </a:extLst>
                </a:gridCol>
                <a:gridCol w="1952487">
                  <a:extLst>
                    <a:ext uri="{9D8B030D-6E8A-4147-A177-3AD203B41FA5}">
                      <a16:colId xmlns:a16="http://schemas.microsoft.com/office/drawing/2014/main" val="2248028350"/>
                    </a:ext>
                  </a:extLst>
                </a:gridCol>
              </a:tblGrid>
              <a:tr h="345475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Selected Tertiary Institution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Summary of Quality of Nurses’ Documentation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Statistical Test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748169"/>
                  </a:ext>
                </a:extLst>
              </a:tr>
              <a:tr h="2356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Deviation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1019172"/>
                  </a:ext>
                </a:extLst>
              </a:tr>
              <a:tr h="2356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0.530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123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4630775"/>
                  </a:ext>
                </a:extLst>
              </a:tr>
              <a:tr h="2356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OAUTHC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0.357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3145879"/>
                  </a:ext>
                </a:extLst>
              </a:tr>
              <a:tr h="2356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0.433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208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67691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62710" algn="l"/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8849076"/>
                  </a:ext>
                </a:extLst>
              </a:tr>
              <a:tr h="2356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0.457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427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2607502"/>
                  </a:ext>
                </a:extLst>
              </a:tr>
              <a:tr h="3454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3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0804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Analysis of variance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5656197"/>
                  </a:ext>
                </a:extLst>
              </a:tr>
              <a:tr h="2356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683106"/>
                  </a:ext>
                </a:extLst>
              </a:tr>
              <a:tr h="2356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Df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 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P-value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5351877"/>
                  </a:ext>
                </a:extLst>
              </a:tr>
              <a:tr h="2356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Between group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3.7229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0.0001***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0483119"/>
                  </a:ext>
                </a:extLst>
              </a:tr>
              <a:tr h="2437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groups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85.250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9280044"/>
                  </a:ext>
                </a:extLst>
              </a:tr>
              <a:tr h="2356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88.973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76160"/>
                  </a:ext>
                </a:extLst>
              </a:tr>
              <a:tr h="345475"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Pairwise Comparisons of Means with Equal Variances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723334"/>
                  </a:ext>
                </a:extLst>
              </a:tr>
              <a:tr h="7288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of Nursing Documentation in SNCP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Contrast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Error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Tukey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177649"/>
                  </a:ext>
                </a:extLst>
              </a:tr>
              <a:tr h="4822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Selected Tertiary Institution    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T-test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P&lt;0.05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CI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245556"/>
                  </a:ext>
                </a:extLst>
              </a:tr>
              <a:tr h="3454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OAUTHC vs UITH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0.000**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0.111 - 0.397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951155"/>
                  </a:ext>
                </a:extLst>
              </a:tr>
              <a:tr h="2356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UCH vs UITH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0.006**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0.038 – 0.278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3766763"/>
                  </a:ext>
                </a:extLst>
              </a:tr>
              <a:tr h="3454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UCH vs OAUTHC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-0.958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0.5532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-0.225 – 0.034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160580"/>
                  </a:ext>
                </a:extLst>
              </a:tr>
              <a:tr h="345475"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256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715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25657-2437-4BA9-A1BA-E6C903E2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291549"/>
            <a:ext cx="11135415" cy="715616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Hypothesis Three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E9D6F-B142-41AE-9F38-B213DED74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70" y="1219200"/>
            <a:ext cx="11940208" cy="534725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is no significant difference in the quality of nurses’ documentation across the different nursing specialty areas (Medical, surgical, and psychiatry)  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60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538C-DE7F-41EC-A601-2F59FC5D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203201"/>
            <a:ext cx="11553371" cy="856342"/>
          </a:xfrm>
        </p:spPr>
        <p:txBody>
          <a:bodyPr>
            <a:normAutofit fontScale="90000"/>
          </a:bodyPr>
          <a:lstStyle/>
          <a:p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ANOVA Test of association between Quality of Nursing Documentation of SNCP and specialization area in Selected Tertiary Hospitals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A82E423-0E47-426D-9D13-3B0ACA02FA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2278" y="1059546"/>
          <a:ext cx="11834193" cy="5627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599">
                  <a:extLst>
                    <a:ext uri="{9D8B030D-6E8A-4147-A177-3AD203B41FA5}">
                      <a16:colId xmlns:a16="http://schemas.microsoft.com/office/drawing/2014/main" val="1262203893"/>
                    </a:ext>
                  </a:extLst>
                </a:gridCol>
                <a:gridCol w="1690599">
                  <a:extLst>
                    <a:ext uri="{9D8B030D-6E8A-4147-A177-3AD203B41FA5}">
                      <a16:colId xmlns:a16="http://schemas.microsoft.com/office/drawing/2014/main" val="941933310"/>
                    </a:ext>
                  </a:extLst>
                </a:gridCol>
                <a:gridCol w="1690599">
                  <a:extLst>
                    <a:ext uri="{9D8B030D-6E8A-4147-A177-3AD203B41FA5}">
                      <a16:colId xmlns:a16="http://schemas.microsoft.com/office/drawing/2014/main" val="2563898523"/>
                    </a:ext>
                  </a:extLst>
                </a:gridCol>
                <a:gridCol w="1690599">
                  <a:extLst>
                    <a:ext uri="{9D8B030D-6E8A-4147-A177-3AD203B41FA5}">
                      <a16:colId xmlns:a16="http://schemas.microsoft.com/office/drawing/2014/main" val="4008544609"/>
                    </a:ext>
                  </a:extLst>
                </a:gridCol>
                <a:gridCol w="1690599">
                  <a:extLst>
                    <a:ext uri="{9D8B030D-6E8A-4147-A177-3AD203B41FA5}">
                      <a16:colId xmlns:a16="http://schemas.microsoft.com/office/drawing/2014/main" val="1705110297"/>
                    </a:ext>
                  </a:extLst>
                </a:gridCol>
                <a:gridCol w="1690599">
                  <a:extLst>
                    <a:ext uri="{9D8B030D-6E8A-4147-A177-3AD203B41FA5}">
                      <a16:colId xmlns:a16="http://schemas.microsoft.com/office/drawing/2014/main" val="3144596002"/>
                    </a:ext>
                  </a:extLst>
                </a:gridCol>
                <a:gridCol w="1690599">
                  <a:extLst>
                    <a:ext uri="{9D8B030D-6E8A-4147-A177-3AD203B41FA5}">
                      <a16:colId xmlns:a16="http://schemas.microsoft.com/office/drawing/2014/main" val="2272680124"/>
                    </a:ext>
                  </a:extLst>
                </a:gridCol>
              </a:tblGrid>
              <a:tr h="342055">
                <a:tc gridSpan="7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Analysis of Variance of Quality of Nursing Documentation Across the specialty areas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301724"/>
                  </a:ext>
                </a:extLst>
              </a:tr>
              <a:tr h="27335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Specialty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Summary of Quality of Nursing Documentation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Statistical Test  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637433"/>
                  </a:ext>
                </a:extLst>
              </a:tr>
              <a:tr h="559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Deviation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597628"/>
                  </a:ext>
                </a:extLst>
              </a:tr>
              <a:tr h="5593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Medical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1.463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0.462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138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5287861"/>
                  </a:ext>
                </a:extLst>
              </a:tr>
              <a:tr h="5593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Surgical 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1.463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0.447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141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061951"/>
                  </a:ext>
                </a:extLst>
              </a:tr>
              <a:tr h="5593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Psychiatric  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1.477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0.463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148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473626"/>
                  </a:ext>
                </a:extLst>
              </a:tr>
              <a:tr h="273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427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9799126"/>
                  </a:ext>
                </a:extLst>
              </a:tr>
              <a:tr h="273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 gridSpan="4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08045" algn="l"/>
                        </a:tabLs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Analysis of variance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868510"/>
                  </a:ext>
                </a:extLst>
              </a:tr>
              <a:tr h="132061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3660739"/>
                  </a:ext>
                </a:extLst>
              </a:tr>
              <a:tr h="273350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9272888"/>
                  </a:ext>
                </a:extLst>
              </a:tr>
              <a:tr h="5593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Sources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Df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P-value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1979844"/>
                  </a:ext>
                </a:extLst>
              </a:tr>
              <a:tr h="273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Between group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0.020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0.9531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4072902"/>
                  </a:ext>
                </a:extLst>
              </a:tr>
              <a:tr h="273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groups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88.953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424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4062909"/>
                  </a:ext>
                </a:extLst>
              </a:tr>
              <a:tr h="3420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811914"/>
                  </a:ext>
                </a:extLst>
              </a:tr>
              <a:tr h="342055">
                <a:tc gridSpan="7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885" algn="l"/>
                        </a:tabLs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928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860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25657-2437-4BA9-A1BA-E6C903E2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291549"/>
            <a:ext cx="11135415" cy="715616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Objective Four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E9D6F-B142-41AE-9F38-B213DED74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70" y="1219200"/>
            <a:ext cx="11940208" cy="534725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Explore what the nurses and stakeholders perceive as challenges to the utilization of SNCP in the selected tertiary health institutions.</a:t>
            </a:r>
          </a:p>
        </p:txBody>
      </p:sp>
    </p:spTree>
    <p:extLst>
      <p:ext uri="{BB962C8B-B14F-4D97-AF65-F5344CB8AC3E}">
        <p14:creationId xmlns:p14="http://schemas.microsoft.com/office/powerpoint/2010/main" val="3126690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D1BC9-A5A4-4702-A23B-7B704A05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365125"/>
            <a:ext cx="11913705" cy="6141692"/>
          </a:xfrm>
        </p:spPr>
        <p:txBody>
          <a:bodyPr>
            <a:normAutofit/>
          </a:bodyPr>
          <a:lstStyle/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b="1" kern="15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DejaVu Sans"/>
              </a:rPr>
              <a:t>THEMATIC NETWORK EMANATING FROM THE NURSES’ AND STAKEHOLDERS REPORTED CHALLENGES TO UTILISATION OF STANDARDISED NURSING CARE PLAN IN THE SELECTED HEALTH INSTITUTIONS</a:t>
            </a:r>
            <a:br>
              <a:rPr lang="en-US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27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07E5427-FD96-4AF8-9AC3-0ABBF5321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427" y="0"/>
            <a:ext cx="192408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BBD15B2E-2C07-49C8-B3F5-0EDD4035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6" y="0"/>
            <a:ext cx="11933695" cy="702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3E0FF469-BBFE-4301-913C-1224C0DA3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427" y="187896"/>
            <a:ext cx="1924089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87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125897"/>
            <a:ext cx="10916478" cy="61622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Conclusion….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0" y="742123"/>
            <a:ext cx="11820939" cy="5989981"/>
          </a:xfrm>
        </p:spPr>
        <p:txBody>
          <a:bodyPr>
            <a:normAutofit/>
          </a:bodyPr>
          <a:lstStyle/>
          <a:p>
            <a:pPr algn="just"/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Utilisation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of SNCP was moderate in the selected hospitals.</a:t>
            </a:r>
          </a:p>
          <a:p>
            <a:pPr algn="just"/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Fluctuation in the documentation of nursing care during the period under review.</a:t>
            </a:r>
          </a:p>
          <a:p>
            <a:pPr algn="just"/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ignificant challenges discussed by nurses and stakeholders were: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Transference of SNLs into Practice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nadequate staffing,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of  mandate to use SNLs by educational system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Lack of motivation and storage facility for the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SNCP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Lack of Interest by nurses and poor attendance at  the in-service training.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Weakness of previous training SNLs/SNCPs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igh load of patients.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8171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644"/>
            <a:ext cx="10515600" cy="7089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Recommendations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081825"/>
            <a:ext cx="11781183" cy="566353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Nurses should be motivated and provided with the correct templates of SNCPs on the wards.</a:t>
            </a:r>
          </a:p>
          <a:p>
            <a:pPr lvl="0" algn="just"/>
            <a:endParaRPr lang="en-US" dirty="0"/>
          </a:p>
          <a:p>
            <a:pPr lvl="0" algn="just"/>
            <a:r>
              <a:rPr lang="en-US" dirty="0"/>
              <a:t>Hospital management should encourage and support nurses with allowances for  conferences/ workshops on SNLs.</a:t>
            </a:r>
          </a:p>
          <a:p>
            <a:pPr lvl="0" algn="just"/>
            <a:endParaRPr lang="en-US" dirty="0"/>
          </a:p>
          <a:p>
            <a:pPr algn="just"/>
            <a:r>
              <a:rPr lang="en-US" dirty="0"/>
              <a:t>Retraining of Nurse on the use of nursing diagnostics and SNCP.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Hospital management should provide a functional EHR system that will incorporate the standardized nursing care plan.</a:t>
            </a:r>
          </a:p>
          <a:p>
            <a:pPr marL="0" lv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2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644"/>
            <a:ext cx="10515600" cy="7089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Recommendations……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081825"/>
            <a:ext cx="11781183" cy="5663532"/>
          </a:xfrm>
        </p:spPr>
        <p:txBody>
          <a:bodyPr>
            <a:normAutofit/>
          </a:bodyPr>
          <a:lstStyle/>
          <a:p>
            <a:pPr lvl="0" algn="just"/>
            <a:r>
              <a:rPr lang="en-US" dirty="0"/>
              <a:t>Hospital management should express the need for employment of nurses to the </a:t>
            </a:r>
            <a:r>
              <a:rPr lang="en-US" dirty="0" err="1"/>
              <a:t>labour</a:t>
            </a:r>
            <a:r>
              <a:rPr lang="en-US" dirty="0"/>
              <a:t> and establishment of the federal government of Nigeria.</a:t>
            </a:r>
          </a:p>
          <a:p>
            <a:pPr lvl="0" algn="just"/>
            <a:endParaRPr lang="en-US" dirty="0"/>
          </a:p>
          <a:p>
            <a:pPr lvl="0" algn="just"/>
            <a:r>
              <a:rPr lang="en-US" dirty="0"/>
              <a:t> NMC&amp;N, should adopt the full implementation of SNCP in all Nigeria Hospitals. </a:t>
            </a:r>
          </a:p>
          <a:p>
            <a:pPr lvl="0" algn="just"/>
            <a:endParaRPr lang="en-US" dirty="0"/>
          </a:p>
          <a:p>
            <a:pPr marL="0" lvl="0" indent="0" algn="just">
              <a:buNone/>
            </a:pPr>
            <a:r>
              <a:rPr lang="en-US" dirty="0"/>
              <a:t>SNLs should be inculcated into the curriculum of undergraduate in all the schools (</a:t>
            </a:r>
            <a:r>
              <a:rPr lang="en-US" dirty="0" err="1"/>
              <a:t>Ojo</a:t>
            </a:r>
            <a:r>
              <a:rPr lang="en-US" dirty="0"/>
              <a:t> et al., 2020)</a:t>
            </a:r>
          </a:p>
          <a:p>
            <a:pPr marL="0" lv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75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157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95" y="1633928"/>
            <a:ext cx="10889105" cy="45430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three tertiary health institutions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nurses and stakeholders of the three tertiary health institution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researcher expresses gratitude to;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Prof. A.E </a:t>
            </a:r>
            <a:r>
              <a:rPr lang="en-US" dirty="0" err="1"/>
              <a:t>Olaogun</a:t>
            </a:r>
            <a:r>
              <a:rPr lang="en-US" dirty="0"/>
              <a:t>(Obafemi Awolowo University, Ile Ife Osun State)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Prof. 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Müller-Staub(Switzerland)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Prof. P.O </a:t>
            </a:r>
            <a:r>
              <a:rPr lang="en-US" dirty="0" err="1"/>
              <a:t>Adejumo</a:t>
            </a:r>
            <a:r>
              <a:rPr lang="en-US" dirty="0"/>
              <a:t>(University of Ibadan, Ibadan Oyo State )</a:t>
            </a:r>
          </a:p>
        </p:txBody>
      </p:sp>
    </p:spTree>
    <p:extLst>
      <p:ext uri="{BB962C8B-B14F-4D97-AF65-F5344CB8AC3E}">
        <p14:creationId xmlns:p14="http://schemas.microsoft.com/office/powerpoint/2010/main" val="195559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72" y="141669"/>
            <a:ext cx="11565228" cy="77273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Background of the Study……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914400"/>
            <a:ext cx="11809927" cy="578261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dirty="0"/>
              <a:t>Nursing and Midwifery Council of Nigeria has not mandated the use of SNCPs in the hospital.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/>
              <a:t> Researches shows that SNCP is utilized in some health facilities in Nigeria</a:t>
            </a:r>
            <a:r>
              <a:rPr lang="en-US" sz="1600" dirty="0"/>
              <a:t>(</a:t>
            </a:r>
            <a:r>
              <a:rPr lang="en-US" sz="1600" dirty="0" err="1"/>
              <a:t>Odutayo</a:t>
            </a:r>
            <a:r>
              <a:rPr lang="en-US" sz="1600" dirty="0"/>
              <a:t> et al., 2013 ; </a:t>
            </a:r>
            <a:r>
              <a:rPr lang="en-US" sz="1600" dirty="0" err="1"/>
              <a:t>Adubi</a:t>
            </a:r>
            <a:r>
              <a:rPr lang="en-US" sz="1600" dirty="0"/>
              <a:t> et al., 2017). </a:t>
            </a:r>
          </a:p>
          <a:p>
            <a:pPr algn="just">
              <a:lnSpc>
                <a:spcPct val="100000"/>
              </a:lnSpc>
            </a:pPr>
            <a:endParaRPr lang="en-US" sz="1600" dirty="0"/>
          </a:p>
          <a:p>
            <a:r>
              <a:rPr lang="en-US" dirty="0">
                <a:effectLst/>
                <a:ea typeface="Calibri" panose="020F0502020204030204" pitchFamily="34" charset="0"/>
              </a:rPr>
              <a:t>SNCPs utilization has helped to improve clinical management and therapeutic adherence in chronic health problems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sz="1800" dirty="0">
                <a:ea typeface="Calibri" panose="020F0502020204030204" pitchFamily="34" charset="0"/>
              </a:rPr>
              <a:t>(Cardenas-Valladolid et al., 2018;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Azzolin</a:t>
            </a:r>
            <a:r>
              <a:rPr lang="en-US" sz="1800" dirty="0">
                <a:effectLst/>
                <a:ea typeface="Calibri" panose="020F0502020204030204" pitchFamily="34" charset="0"/>
              </a:rPr>
              <a:t> et al</a:t>
            </a:r>
            <a:r>
              <a:rPr lang="en-US" sz="1800" dirty="0">
                <a:ea typeface="Calibri" panose="020F0502020204030204" pitchFamily="34" charset="0"/>
              </a:rPr>
              <a:t>.,</a:t>
            </a:r>
            <a:r>
              <a:rPr lang="en-US" sz="1800" dirty="0">
                <a:effectLst/>
                <a:ea typeface="Calibri" panose="020F0502020204030204" pitchFamily="34" charset="0"/>
              </a:rPr>
              <a:t> 2013; Perez-Rivas et al., 2016).</a:t>
            </a:r>
          </a:p>
          <a:p>
            <a:pPr marL="0" indent="0">
              <a:buNone/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r>
              <a:rPr lang="en-US" dirty="0">
                <a:ea typeface="Calibri" panose="020F0502020204030204" pitchFamily="34" charset="0"/>
              </a:rPr>
              <a:t>I</a:t>
            </a:r>
            <a:r>
              <a:rPr lang="en-US" dirty="0">
                <a:effectLst/>
                <a:ea typeface="Calibri" panose="020F0502020204030204" pitchFamily="34" charset="0"/>
              </a:rPr>
              <a:t>n Nigeria researches has focused more on the nursing process and its challenges </a:t>
            </a:r>
            <a:r>
              <a:rPr lang="en-US" sz="1800" dirty="0">
                <a:effectLst/>
                <a:ea typeface="Calibri" panose="020F0502020204030204" pitchFamily="34" charset="0"/>
              </a:rPr>
              <a:t>(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Zamanzadeh</a:t>
            </a:r>
            <a:r>
              <a:rPr lang="en-US" sz="1800" dirty="0">
                <a:effectLst/>
                <a:ea typeface="Calibri" panose="020F0502020204030204" pitchFamily="34" charset="0"/>
              </a:rPr>
              <a:t> et al., 2015; Agyeman-Yeboah</a:t>
            </a:r>
            <a:r>
              <a:rPr lang="en-US" sz="1800" dirty="0">
                <a:ea typeface="Calibri" panose="020F0502020204030204" pitchFamily="34" charset="0"/>
              </a:rPr>
              <a:t> et al., </a:t>
            </a:r>
            <a:r>
              <a:rPr lang="en-US" sz="1800" dirty="0">
                <a:effectLst/>
                <a:ea typeface="Calibri" panose="020F0502020204030204" pitchFamily="34" charset="0"/>
              </a:rPr>
              <a:t> 2017;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Ojewole</a:t>
            </a:r>
            <a:r>
              <a:rPr lang="en-US" sz="1800" dirty="0">
                <a:effectLst/>
                <a:ea typeface="Calibri" panose="020F0502020204030204" pitchFamily="34" charset="0"/>
              </a:rPr>
              <a:t> and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Samole</a:t>
            </a:r>
            <a:r>
              <a:rPr lang="en-US" sz="1800" dirty="0">
                <a:effectLst/>
                <a:ea typeface="Calibri" panose="020F0502020204030204" pitchFamily="34" charset="0"/>
              </a:rPr>
              <a:t>, 2017;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Baraki</a:t>
            </a:r>
            <a:r>
              <a:rPr lang="en-US" sz="1800" dirty="0">
                <a:effectLst/>
                <a:ea typeface="Calibri" panose="020F0502020204030204" pitchFamily="34" charset="0"/>
              </a:rPr>
              <a:t> et al., 2017;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Thuvaraka</a:t>
            </a:r>
            <a:r>
              <a:rPr lang="en-US" sz="1800" dirty="0">
                <a:effectLst/>
                <a:ea typeface="Calibri" panose="020F0502020204030204" pitchFamily="34" charset="0"/>
              </a:rPr>
              <a:t> et al., 2018;  Mwangi,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Meng’anyi</a:t>
            </a:r>
            <a:r>
              <a:rPr lang="en-US" sz="1800" dirty="0">
                <a:ea typeface="Calibri" panose="020F0502020204030204" pitchFamily="34" charset="0"/>
              </a:rPr>
              <a:t> et al., </a:t>
            </a:r>
            <a:r>
              <a:rPr lang="en-US" sz="1800" dirty="0">
                <a:effectLst/>
                <a:ea typeface="Calibri" panose="020F0502020204030204" pitchFamily="34" charset="0"/>
              </a:rPr>
              <a:t>2019; Soyinka and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Salawu</a:t>
            </a:r>
            <a:r>
              <a:rPr lang="en-US" sz="1800" dirty="0">
                <a:effectLst/>
                <a:ea typeface="Calibri" panose="020F0502020204030204" pitchFamily="34" charset="0"/>
              </a:rPr>
              <a:t>, 2020).</a:t>
            </a:r>
          </a:p>
          <a:p>
            <a:pPr algn="just">
              <a:lnSpc>
                <a:spcPct val="10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8309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017"/>
            <a:ext cx="10515600" cy="6891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sym typeface="+mn-ea"/>
              </a:rPr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0" y="795130"/>
            <a:ext cx="11953459" cy="5956853"/>
          </a:xfrm>
        </p:spPr>
        <p:txBody>
          <a:bodyPr>
            <a:noAutofit/>
          </a:bodyPr>
          <a:lstStyle/>
          <a:p>
            <a:pPr algn="just"/>
            <a:r>
              <a:rPr lang="en-US" sz="1600" dirty="0" err="1">
                <a:sym typeface="+mn-ea"/>
              </a:rPr>
              <a:t>Adereti</a:t>
            </a:r>
            <a:r>
              <a:rPr lang="en-US" sz="1600" dirty="0">
                <a:sym typeface="+mn-ea"/>
              </a:rPr>
              <a:t> CS, &amp; A.A </a:t>
            </a:r>
            <a:r>
              <a:rPr lang="en-US" sz="1600" dirty="0" err="1">
                <a:sym typeface="+mn-ea"/>
              </a:rPr>
              <a:t>Olaogun</a:t>
            </a:r>
            <a:r>
              <a:rPr lang="en-US" sz="1600" dirty="0">
                <a:sym typeface="+mn-ea"/>
              </a:rPr>
              <a:t> (2018). Use of Electronic and Paper-based Standardized Nursing  Care plans to Improve Nurses’ 	Documentation Quality in a Nigerian Teaching Hospital. International Journal of Nursing Knowledge. 	</a:t>
            </a:r>
            <a:r>
              <a:rPr lang="en-US" sz="1600" dirty="0">
                <a:sym typeface="+mn-ea"/>
                <a:hlinkClick r:id="rId3"/>
              </a:rPr>
              <a:t>https://doi.org/10.1111/2047-3095.12232</a:t>
            </a:r>
            <a:endParaRPr lang="en-US" sz="1600" dirty="0">
              <a:sym typeface="+mn-ea"/>
            </a:endParaRPr>
          </a:p>
          <a:p>
            <a:pPr marL="0" indent="0" algn="just">
              <a:buNone/>
            </a:pPr>
            <a:endParaRPr lang="en-US" sz="1600" dirty="0">
              <a:sym typeface="+mn-ea"/>
            </a:endParaRPr>
          </a:p>
          <a:p>
            <a:pPr algn="just"/>
            <a:r>
              <a:rPr lang="en-US" sz="1600" dirty="0" err="1">
                <a:sym typeface="+mn-ea"/>
              </a:rPr>
              <a:t>Adubi</a:t>
            </a:r>
            <a:r>
              <a:rPr lang="en-US" sz="1600" dirty="0">
                <a:sym typeface="+mn-ea"/>
              </a:rPr>
              <a:t> I.O, </a:t>
            </a:r>
            <a:r>
              <a:rPr lang="en-US" sz="1600" dirty="0" err="1">
                <a:sym typeface="+mn-ea"/>
              </a:rPr>
              <a:t>Olaogun</a:t>
            </a:r>
            <a:r>
              <a:rPr lang="en-US" sz="1600" dirty="0">
                <a:sym typeface="+mn-ea"/>
              </a:rPr>
              <a:t> A.A &amp; </a:t>
            </a:r>
            <a:r>
              <a:rPr lang="en-US" sz="1600" dirty="0" err="1">
                <a:sym typeface="+mn-ea"/>
              </a:rPr>
              <a:t>Adejumo</a:t>
            </a:r>
            <a:r>
              <a:rPr lang="en-US" sz="1600" dirty="0">
                <a:sym typeface="+mn-ea"/>
              </a:rPr>
              <a:t> P.O (2017). Effect of Standardized nursing Language  continuing education </a:t>
            </a:r>
            <a:r>
              <a:rPr lang="en-US" sz="1600" dirty="0" err="1">
                <a:sym typeface="+mn-ea"/>
              </a:rPr>
              <a:t>programme</a:t>
            </a:r>
            <a:r>
              <a:rPr lang="en-US" sz="1600" dirty="0">
                <a:sym typeface="+mn-ea"/>
              </a:rPr>
              <a:t> on nurses’ 	documentation of care at University College Hospital, Ibadan. Nursing Open. 5(1) :37-34. DOI: 10.1002/nop2.108</a:t>
            </a:r>
          </a:p>
          <a:p>
            <a:pPr marL="0" indent="0" algn="just">
              <a:buNone/>
            </a:pPr>
            <a:endParaRPr lang="en-US" sz="1600" dirty="0">
              <a:sym typeface="+mn-ea"/>
            </a:endParaRPr>
          </a:p>
          <a:p>
            <a:pPr algn="just"/>
            <a:r>
              <a:rPr lang="en-GB" sz="1600" dirty="0" err="1">
                <a:ea typeface="Calibri" panose="020F0502020204030204" pitchFamily="34" charset="0"/>
              </a:rPr>
              <a:t>Adubi</a:t>
            </a:r>
            <a:r>
              <a:rPr lang="en-GB" sz="1600" dirty="0">
                <a:effectLst/>
                <a:ea typeface="Calibri" panose="020F0502020204030204" pitchFamily="34" charset="0"/>
              </a:rPr>
              <a:t>, </a:t>
            </a:r>
            <a:r>
              <a:rPr lang="en-GB" sz="1600" dirty="0" err="1">
                <a:effectLst/>
                <a:ea typeface="Calibri" panose="020F0502020204030204" pitchFamily="34" charset="0"/>
              </a:rPr>
              <a:t>Adejumo</a:t>
            </a:r>
            <a:r>
              <a:rPr lang="en-GB" sz="1600" dirty="0">
                <a:effectLst/>
                <a:ea typeface="Calibri" panose="020F0502020204030204" pitchFamily="34" charset="0"/>
              </a:rPr>
              <a:t> P.O., </a:t>
            </a:r>
            <a:r>
              <a:rPr lang="en-GB" sz="1600" dirty="0" err="1">
                <a:effectLst/>
                <a:ea typeface="Calibri" panose="020F0502020204030204" pitchFamily="34" charset="0"/>
              </a:rPr>
              <a:t>Olaogun</a:t>
            </a:r>
            <a:r>
              <a:rPr lang="en-GB" sz="1600" dirty="0">
                <a:effectLst/>
                <a:ea typeface="Calibri" panose="020F0502020204030204" pitchFamily="34" charset="0"/>
              </a:rPr>
              <a:t> A.A.E., </a:t>
            </a:r>
            <a:r>
              <a:rPr lang="en-GB" sz="1600" dirty="0" err="1">
                <a:effectLst/>
                <a:ea typeface="Calibri" panose="020F0502020204030204" pitchFamily="34" charset="0"/>
              </a:rPr>
              <a:t>Oyediran</a:t>
            </a:r>
            <a:r>
              <a:rPr lang="en-GB" sz="1600" dirty="0">
                <a:effectLst/>
                <a:ea typeface="Calibri" panose="020F0502020204030204" pitchFamily="34" charset="0"/>
              </a:rPr>
              <a:t> O.O (2020). Perception of Nursing Student about Integrating Standardized Nursing 	Language into the Nursing Curriculum at Two Nigerian Universities. </a:t>
            </a:r>
            <a:r>
              <a:rPr lang="en-GB" sz="1600" i="1" dirty="0">
                <a:effectLst/>
                <a:ea typeface="Calibri" panose="020F0502020204030204" pitchFamily="34" charset="0"/>
              </a:rPr>
              <a:t>International Journal of Africa Nursing Sciences</a:t>
            </a:r>
            <a:r>
              <a:rPr lang="en-GB" sz="1600" dirty="0">
                <a:effectLst/>
                <a:ea typeface="Calibri" panose="020F0502020204030204" pitchFamily="34" charset="0"/>
              </a:rPr>
              <a:t>. 	https://doi.org/10.1016/j.ijans.2020.100192 (Europe) Volume 12, 100192page (Elsevier)</a:t>
            </a:r>
          </a:p>
          <a:p>
            <a:pPr marL="0" indent="0" algn="just">
              <a:buNone/>
            </a:pPr>
            <a:endParaRPr lang="en-US" sz="1600" dirty="0">
              <a:sym typeface="+mn-ea"/>
            </a:endParaRPr>
          </a:p>
          <a:p>
            <a:pPr algn="just"/>
            <a:r>
              <a:rPr lang="en-US" sz="1600" dirty="0">
                <a:sym typeface="+mn-ea"/>
              </a:rPr>
              <a:t>Agyeman-Yeboah, J., </a:t>
            </a:r>
            <a:r>
              <a:rPr lang="en-US" sz="1600" dirty="0" err="1">
                <a:sym typeface="+mn-ea"/>
              </a:rPr>
              <a:t>Korsah</a:t>
            </a:r>
            <a:r>
              <a:rPr lang="en-US" sz="1600" dirty="0">
                <a:sym typeface="+mn-ea"/>
              </a:rPr>
              <a:t>, K.A. and </a:t>
            </a:r>
            <a:r>
              <a:rPr lang="en-US" sz="1600" dirty="0" err="1">
                <a:sym typeface="+mn-ea"/>
              </a:rPr>
              <a:t>Okrah</a:t>
            </a:r>
            <a:r>
              <a:rPr lang="en-US" sz="1600" dirty="0">
                <a:sym typeface="+mn-ea"/>
              </a:rPr>
              <a:t>, J. (2017).  Factors that influence the clinical  utilization of the nursing process at a hospital 	in Accra, Ghana. BMC Nursing 16(30). </a:t>
            </a:r>
            <a:r>
              <a:rPr lang="en-US" sz="1600" dirty="0">
                <a:sym typeface="+mn-ea"/>
                <a:hlinkClick r:id="rId4"/>
              </a:rPr>
              <a:t>https://doi.org/10.1186/s12912-017-0228-0</a:t>
            </a:r>
            <a:endParaRPr lang="en-US" sz="1600" dirty="0">
              <a:sym typeface="+mn-ea"/>
            </a:endParaRPr>
          </a:p>
          <a:p>
            <a:pPr marL="0" indent="0" algn="just">
              <a:buNone/>
            </a:pPr>
            <a:endParaRPr lang="en-US" sz="1600" dirty="0">
              <a:sym typeface="+mn-ea"/>
            </a:endParaRPr>
          </a:p>
          <a:p>
            <a:pPr algn="just"/>
            <a:r>
              <a:rPr lang="en-US" sz="1600" dirty="0" err="1">
                <a:sym typeface="+mn-ea"/>
              </a:rPr>
              <a:t>Azzolin</a:t>
            </a:r>
            <a:r>
              <a:rPr lang="en-US" sz="1600" dirty="0">
                <a:sym typeface="+mn-ea"/>
              </a:rPr>
              <a:t>, K., </a:t>
            </a:r>
            <a:r>
              <a:rPr lang="en-US" sz="1600" dirty="0" err="1">
                <a:sym typeface="+mn-ea"/>
              </a:rPr>
              <a:t>Mussi</a:t>
            </a:r>
            <a:r>
              <a:rPr lang="en-US" sz="1600" dirty="0">
                <a:sym typeface="+mn-ea"/>
              </a:rPr>
              <a:t>, C. M., </a:t>
            </a:r>
            <a:r>
              <a:rPr lang="en-US" sz="1600" dirty="0" err="1">
                <a:sym typeface="+mn-ea"/>
              </a:rPr>
              <a:t>Ruschel</a:t>
            </a:r>
            <a:r>
              <a:rPr lang="en-US" sz="1600" dirty="0">
                <a:sym typeface="+mn-ea"/>
              </a:rPr>
              <a:t>, K. B., de Souza, E. N., de Fátima </a:t>
            </a:r>
            <a:r>
              <a:rPr lang="en-US" sz="1600" dirty="0" err="1">
                <a:sym typeface="+mn-ea"/>
              </a:rPr>
              <a:t>Lucena</a:t>
            </a:r>
            <a:r>
              <a:rPr lang="en-US" sz="1600" dirty="0">
                <a:sym typeface="+mn-ea"/>
              </a:rPr>
              <a:t>, A., &amp; </a:t>
            </a:r>
            <a:r>
              <a:rPr lang="en-US" sz="1600" dirty="0" err="1">
                <a:sym typeface="+mn-ea"/>
              </a:rPr>
              <a:t>Rabelo</a:t>
            </a:r>
            <a:r>
              <a:rPr lang="en-US" sz="1600" dirty="0">
                <a:sym typeface="+mn-ea"/>
              </a:rPr>
              <a:t>-Silva,  E. R. (2013). Effectiveness of nursing 	interventions in heart failure patients in home care using NANDA-I, NIC, and NOC. Applied Nursing Research, 26(4), 239–244. 	</a:t>
            </a:r>
            <a:r>
              <a:rPr lang="en-US" sz="1600" dirty="0" err="1">
                <a:sym typeface="+mn-ea"/>
              </a:rPr>
              <a:t>doi</a:t>
            </a:r>
            <a:r>
              <a:rPr lang="en-US" sz="1600" dirty="0">
                <a:sym typeface="+mn-ea"/>
              </a:rPr>
              <a:t>: 10.1016/j.apnr.2013.08.003</a:t>
            </a:r>
          </a:p>
          <a:p>
            <a:pPr marL="0" indent="0" algn="just">
              <a:buNone/>
            </a:pPr>
            <a:endParaRPr lang="en-US" sz="1600" dirty="0">
              <a:sym typeface="+mn-ea"/>
            </a:endParaRPr>
          </a:p>
          <a:p>
            <a:pPr algn="just"/>
            <a:r>
              <a:rPr lang="en-US" sz="1600" dirty="0" err="1">
                <a:sym typeface="+mn-ea"/>
              </a:rPr>
              <a:t>Baraki</a:t>
            </a:r>
            <a:r>
              <a:rPr lang="en-US" sz="1600" dirty="0">
                <a:sym typeface="+mn-ea"/>
              </a:rPr>
              <a:t> </a:t>
            </a:r>
            <a:r>
              <a:rPr lang="en-US" sz="1600" dirty="0" err="1">
                <a:sym typeface="+mn-ea"/>
              </a:rPr>
              <a:t>Zeray</a:t>
            </a:r>
            <a:r>
              <a:rPr lang="en-US" sz="1600" dirty="0">
                <a:sym typeface="+mn-ea"/>
              </a:rPr>
              <a:t> Baraki1, </a:t>
            </a:r>
            <a:r>
              <a:rPr lang="en-US" sz="1600" dirty="0" err="1">
                <a:sym typeface="+mn-ea"/>
              </a:rPr>
              <a:t>Fiseha</a:t>
            </a:r>
            <a:r>
              <a:rPr lang="en-US" sz="1600" dirty="0">
                <a:sym typeface="+mn-ea"/>
              </a:rPr>
              <a:t> </a:t>
            </a:r>
            <a:r>
              <a:rPr lang="en-US" sz="1600" dirty="0" err="1">
                <a:sym typeface="+mn-ea"/>
              </a:rPr>
              <a:t>Girmay</a:t>
            </a:r>
            <a:r>
              <a:rPr lang="en-US" sz="1600" dirty="0">
                <a:sym typeface="+mn-ea"/>
              </a:rPr>
              <a:t>, </a:t>
            </a:r>
            <a:r>
              <a:rPr lang="en-US" sz="1600" dirty="0" err="1">
                <a:sym typeface="+mn-ea"/>
              </a:rPr>
              <a:t>Kalayou</a:t>
            </a:r>
            <a:r>
              <a:rPr lang="en-US" sz="1600" dirty="0">
                <a:sym typeface="+mn-ea"/>
              </a:rPr>
              <a:t> </a:t>
            </a:r>
            <a:r>
              <a:rPr lang="en-US" sz="1600" dirty="0" err="1">
                <a:sym typeface="+mn-ea"/>
              </a:rPr>
              <a:t>Kidanu</a:t>
            </a:r>
            <a:r>
              <a:rPr lang="en-US" sz="1600" dirty="0">
                <a:sym typeface="+mn-ea"/>
              </a:rPr>
              <a:t>, </a:t>
            </a:r>
            <a:r>
              <a:rPr lang="en-US" sz="1600" dirty="0" err="1">
                <a:sym typeface="+mn-ea"/>
              </a:rPr>
              <a:t>Hadgu</a:t>
            </a:r>
            <a:r>
              <a:rPr lang="en-US" sz="1600" dirty="0">
                <a:sym typeface="+mn-ea"/>
              </a:rPr>
              <a:t> </a:t>
            </a:r>
            <a:r>
              <a:rPr lang="en-US" sz="1600" dirty="0" err="1">
                <a:sym typeface="+mn-ea"/>
              </a:rPr>
              <a:t>Gerensea</a:t>
            </a:r>
            <a:r>
              <a:rPr lang="en-US" sz="1600" dirty="0">
                <a:sym typeface="+mn-ea"/>
              </a:rPr>
              <a:t>, </a:t>
            </a:r>
            <a:r>
              <a:rPr lang="en-US" sz="1600" dirty="0" err="1">
                <a:sym typeface="+mn-ea"/>
              </a:rPr>
              <a:t>Dejen</a:t>
            </a:r>
            <a:r>
              <a:rPr lang="en-US" sz="1600" dirty="0">
                <a:sym typeface="+mn-ea"/>
              </a:rPr>
              <a:t> </a:t>
            </a:r>
            <a:r>
              <a:rPr lang="en-US" sz="1600" dirty="0" err="1">
                <a:sym typeface="+mn-ea"/>
              </a:rPr>
              <a:t>Gezehgne</a:t>
            </a:r>
            <a:r>
              <a:rPr lang="en-US" sz="1600" dirty="0">
                <a:sym typeface="+mn-ea"/>
              </a:rPr>
              <a:t> and  </a:t>
            </a:r>
            <a:r>
              <a:rPr lang="en-US" sz="1600" dirty="0" err="1">
                <a:sym typeface="+mn-ea"/>
              </a:rPr>
              <a:t>Hafte</a:t>
            </a:r>
            <a:r>
              <a:rPr lang="en-US" sz="1600" dirty="0">
                <a:sym typeface="+mn-ea"/>
              </a:rPr>
              <a:t> </a:t>
            </a:r>
            <a:r>
              <a:rPr lang="en-US" sz="1600" dirty="0" err="1">
                <a:sym typeface="+mn-ea"/>
              </a:rPr>
              <a:t>Teklay</a:t>
            </a:r>
            <a:r>
              <a:rPr lang="en-US" sz="1600" dirty="0">
                <a:sym typeface="+mn-ea"/>
              </a:rPr>
              <a:t>(2017). A cross sectional study 	on nursing process implementation and associated factors among nurses working in selected hospitals of Central and Northwest 	zones, Tigray Region, Ethiopia. BMC Nursing 16(1):54 </a:t>
            </a:r>
            <a:r>
              <a:rPr lang="en-US" sz="1600" dirty="0" err="1">
                <a:sym typeface="+mn-ea"/>
              </a:rPr>
              <a:t>doi</a:t>
            </a:r>
            <a:r>
              <a:rPr lang="en-US" sz="1600" dirty="0">
                <a:sym typeface="+mn-ea"/>
              </a:rPr>
              <a:t>: 10.1186/s12912-017-0248-9.</a:t>
            </a:r>
          </a:p>
          <a:p>
            <a:pPr algn="just"/>
            <a:endParaRPr lang="en-US" sz="1000" dirty="0">
              <a:sym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018"/>
            <a:ext cx="105156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sym typeface="+mn-ea"/>
              </a:rPr>
              <a:t>References…..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3" y="901148"/>
            <a:ext cx="11953460" cy="5850834"/>
          </a:xfrm>
        </p:spPr>
        <p:txBody>
          <a:bodyPr>
            <a:noAutofit/>
          </a:bodyPr>
          <a:lstStyle/>
          <a:p>
            <a:pPr algn="just"/>
            <a:r>
              <a:rPr lang="en-US" sz="1600" dirty="0">
                <a:sym typeface="+mn-ea"/>
              </a:rPr>
              <a:t>Cárdenas-Valladolid J, A. López-de Andrés, R. Jiménez-García, M. J. de Dios-Duarte, P. Gómez- </a:t>
            </a:r>
            <a:r>
              <a:rPr lang="en-US" sz="1600" dirty="0" err="1">
                <a:sym typeface="+mn-ea"/>
              </a:rPr>
              <a:t>Campelo</a:t>
            </a:r>
            <a:r>
              <a:rPr lang="en-US" sz="1600" dirty="0">
                <a:sym typeface="+mn-ea"/>
              </a:rPr>
              <a:t>, C. de Burgos-Lunar, F. J.. San 	Andrés-</a:t>
            </a:r>
            <a:r>
              <a:rPr lang="en-US" sz="1600" dirty="0" err="1">
                <a:sym typeface="+mn-ea"/>
              </a:rPr>
              <a:t>Rebollo</a:t>
            </a:r>
            <a:r>
              <a:rPr lang="en-US" sz="1600" dirty="0">
                <a:sym typeface="+mn-ea"/>
              </a:rPr>
              <a:t>, J. C. </a:t>
            </a:r>
            <a:r>
              <a:rPr lang="en-US" sz="1600" dirty="0" err="1">
                <a:sym typeface="+mn-ea"/>
              </a:rPr>
              <a:t>Abánades-Herranz</a:t>
            </a:r>
            <a:r>
              <a:rPr lang="en-US" sz="1600" dirty="0">
                <a:sym typeface="+mn-ea"/>
              </a:rPr>
              <a:t> &amp; M. A. </a:t>
            </a:r>
            <a:r>
              <a:rPr lang="en-US" sz="1600" dirty="0" err="1">
                <a:sym typeface="+mn-ea"/>
              </a:rPr>
              <a:t>Salinero</a:t>
            </a:r>
            <a:r>
              <a:rPr lang="en-US" sz="1600" dirty="0">
                <a:sym typeface="+mn-ea"/>
              </a:rPr>
              <a:t>-Fort (2018). Effectiveness of standardized nursing care plans to  achieve 	A1C, blood pressure, and LDL-C goals among people with poorly controlled type 2 diabetes mellitus at baseline: four-year 	follow-up 	study. BMC Family Practice. 19(1):125. </a:t>
            </a:r>
            <a:r>
              <a:rPr lang="en-US" sz="1600" dirty="0" err="1">
                <a:sym typeface="+mn-ea"/>
              </a:rPr>
              <a:t>doi</a:t>
            </a:r>
            <a:r>
              <a:rPr lang="en-US" sz="1600" dirty="0">
                <a:sym typeface="+mn-ea"/>
              </a:rPr>
              <a:t>: 10.1186/s12875-018-0800-z.</a:t>
            </a:r>
          </a:p>
          <a:p>
            <a:pPr marL="0" indent="0" algn="just">
              <a:buNone/>
            </a:pPr>
            <a:endParaRPr lang="en-US" sz="1600" dirty="0">
              <a:sym typeface="+mn-ea"/>
            </a:endParaRPr>
          </a:p>
          <a:p>
            <a:pPr algn="just"/>
            <a:r>
              <a:rPr lang="en-US" sz="1600" dirty="0">
                <a:sym typeface="+mn-ea"/>
              </a:rPr>
              <a:t>John Mildred E. (2018). Integrating NANDA, NOC and NIC into Nursing Education.  A Power Point Presentation on Occasion of NANDA-I 	African Network Southern Zone Conference, Department of Nursing Science, University of Calabar, Calabar 4th April 2018. </a:t>
            </a:r>
          </a:p>
          <a:p>
            <a:pPr marL="0" indent="0" algn="just">
              <a:buNone/>
            </a:pPr>
            <a:endParaRPr lang="en-US" sz="1600" dirty="0">
              <a:sym typeface="+mn-ea"/>
            </a:endParaRPr>
          </a:p>
          <a:p>
            <a:pPr algn="just"/>
            <a:r>
              <a:rPr lang="en-US" sz="1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Müller-Staub, M., </a:t>
            </a:r>
            <a:r>
              <a:rPr lang="en-US" sz="16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Lunney</a:t>
            </a:r>
            <a:r>
              <a:rPr lang="en-US" sz="1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M., Lavin, M. A., Needham, I., </a:t>
            </a:r>
            <a:r>
              <a:rPr lang="en-US" sz="16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Odenbreit</a:t>
            </a:r>
            <a:r>
              <a:rPr lang="en-US" sz="1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M., and Van </a:t>
            </a:r>
            <a:r>
              <a:rPr lang="en-US" sz="16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Achterberg</a:t>
            </a:r>
            <a:r>
              <a:rPr lang="en-US" sz="1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T. (2008). Testing the Q-DIO as an 	instrument to measure the documented quality of nursing diagnoses, interventions, and outcomes. </a:t>
            </a:r>
            <a:r>
              <a:rPr lang="en-US" sz="16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International Journal of 	Nursing Knowledge, </a:t>
            </a:r>
            <a:r>
              <a:rPr lang="en-US" sz="1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19(1), 20–27.</a:t>
            </a:r>
          </a:p>
          <a:p>
            <a:pPr marL="0" indent="0" algn="just">
              <a:buNone/>
            </a:pPr>
            <a:endParaRPr lang="en-US" sz="1600" dirty="0">
              <a:sym typeface="+mn-ea"/>
            </a:endParaRPr>
          </a:p>
          <a:p>
            <a:pPr algn="just"/>
            <a:r>
              <a:rPr lang="en-US" sz="1600" dirty="0" err="1">
                <a:sym typeface="+mn-ea"/>
              </a:rPr>
              <a:t>Mwang</a:t>
            </a:r>
            <a:r>
              <a:rPr lang="en-US" sz="1600" dirty="0">
                <a:sym typeface="+mn-ea"/>
              </a:rPr>
              <a:t> Catherine I, </a:t>
            </a:r>
            <a:r>
              <a:rPr lang="en-US" sz="1600" dirty="0" err="1">
                <a:sym typeface="+mn-ea"/>
              </a:rPr>
              <a:t>Meng’anyi</a:t>
            </a:r>
            <a:r>
              <a:rPr lang="en-US" sz="1600" dirty="0">
                <a:sym typeface="+mn-ea"/>
              </a:rPr>
              <a:t> Lucy W., Mbugua Ruth G. (2019).  Utilization of the Nursing  Process among Nurses Working at a Level 5 	Hospital, Kenya International Journal of Nursing Science 9(1). 1-11</a:t>
            </a:r>
          </a:p>
          <a:p>
            <a:pPr marL="0" indent="0" algn="just">
              <a:buNone/>
            </a:pPr>
            <a:endParaRPr lang="en-US" sz="1600" dirty="0">
              <a:sym typeface="+mn-ea"/>
            </a:endParaRPr>
          </a:p>
          <a:p>
            <a:pPr algn="just"/>
            <a:r>
              <a:rPr lang="en-US" sz="1600" dirty="0" err="1">
                <a:sym typeface="+mn-ea"/>
              </a:rPr>
              <a:t>Odutayo</a:t>
            </a:r>
            <a:r>
              <a:rPr lang="en-US" sz="1600" dirty="0">
                <a:sym typeface="+mn-ea"/>
              </a:rPr>
              <a:t>, P. O, </a:t>
            </a:r>
            <a:r>
              <a:rPr lang="en-US" sz="1600" dirty="0" err="1">
                <a:sym typeface="+mn-ea"/>
              </a:rPr>
              <a:t>Olaogun</a:t>
            </a:r>
            <a:r>
              <a:rPr lang="en-US" sz="1600" dirty="0">
                <a:sym typeface="+mn-ea"/>
              </a:rPr>
              <a:t>, A. A, Oluwatosin, A. O, &amp; </a:t>
            </a:r>
            <a:r>
              <a:rPr lang="en-US" sz="1600" dirty="0" err="1">
                <a:sym typeface="+mn-ea"/>
              </a:rPr>
              <a:t>Ogunfowokan</a:t>
            </a:r>
            <a:r>
              <a:rPr lang="en-US" sz="1600" dirty="0">
                <a:sym typeface="+mn-ea"/>
              </a:rPr>
              <a:t>, A. A. (2013). Impact of an educational program on the use of 	</a:t>
            </a:r>
            <a:r>
              <a:rPr lang="en-US" sz="1600" dirty="0" err="1">
                <a:sym typeface="+mn-ea"/>
              </a:rPr>
              <a:t>standardised</a:t>
            </a:r>
            <a:r>
              <a:rPr lang="en-US" sz="1600" dirty="0">
                <a:sym typeface="+mn-ea"/>
              </a:rPr>
              <a:t> nursing languages for nursing documentation among public health nurse in Nigeria. International Journal of 	Nursing Knowledge, 24(2), 108–112.</a:t>
            </a:r>
          </a:p>
          <a:p>
            <a:pPr marL="0" indent="0" algn="just">
              <a:buNone/>
            </a:pPr>
            <a:endParaRPr lang="en-US" sz="1600" dirty="0">
              <a:sym typeface="+mn-ea"/>
            </a:endParaRPr>
          </a:p>
          <a:p>
            <a:pPr algn="just"/>
            <a:endParaRPr lang="en-US" sz="1000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171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723C4-EBF1-4B0E-9CA7-7D163EC29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365125"/>
            <a:ext cx="11062252" cy="85407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Background of the Study……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3FB04-BAD3-4963-8986-F97FE57A1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7" y="1219200"/>
            <a:ext cx="11608905" cy="5273675"/>
          </a:xfrm>
        </p:spPr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Likewise d</a:t>
            </a:r>
            <a:r>
              <a:rPr lang="en-US" dirty="0">
                <a:effectLst/>
                <a:ea typeface="Calibri" panose="020F0502020204030204" pitchFamily="34" charset="0"/>
              </a:rPr>
              <a:t>evelopment and introduction of SNCPs that are in paper and electronic format in a few hospitals </a:t>
            </a:r>
            <a:r>
              <a:rPr lang="en-US" sz="1800" dirty="0">
                <a:effectLst/>
                <a:ea typeface="Calibri" panose="020F0502020204030204" pitchFamily="34" charset="0"/>
              </a:rPr>
              <a:t>(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Adubi</a:t>
            </a:r>
            <a:r>
              <a:rPr lang="en-US" sz="1800" dirty="0">
                <a:effectLst/>
                <a:ea typeface="Calibri" panose="020F0502020204030204" pitchFamily="34" charset="0"/>
              </a:rPr>
              <a:t> et al., 2017;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Adereti</a:t>
            </a:r>
            <a:r>
              <a:rPr lang="en-US" sz="1800" dirty="0">
                <a:effectLst/>
                <a:ea typeface="Calibri" panose="020F0502020204030204" pitchFamily="34" charset="0"/>
              </a:rPr>
              <a:t> and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Olaogun</a:t>
            </a:r>
            <a:r>
              <a:rPr lang="en-US" sz="1800" dirty="0">
                <a:effectLst/>
                <a:ea typeface="Calibri" panose="020F0502020204030204" pitchFamily="34" charset="0"/>
              </a:rPr>
              <a:t>, 2018)</a:t>
            </a:r>
          </a:p>
          <a:p>
            <a:pPr marL="0" indent="0">
              <a:buNone/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r>
              <a:rPr lang="en-US" dirty="0">
                <a:ea typeface="Calibri" panose="020F0502020204030204" pitchFamily="34" charset="0"/>
              </a:rPr>
              <a:t>In Nigeria, there are scanty studies on u</a:t>
            </a:r>
            <a:r>
              <a:rPr lang="en-US" dirty="0">
                <a:effectLst/>
                <a:ea typeface="Calibri" panose="020F0502020204030204" pitchFamily="34" charset="0"/>
              </a:rPr>
              <a:t>tilization of SNCPs and challenges encountered by nurses and stakeholders.</a:t>
            </a:r>
          </a:p>
          <a:p>
            <a:pPr marL="0" indent="0">
              <a:buNone/>
            </a:pPr>
            <a:endParaRPr lang="en-US" dirty="0">
              <a:effectLst/>
              <a:ea typeface="Calibri" panose="020F0502020204030204" pitchFamily="34" charset="0"/>
            </a:endParaRPr>
          </a:p>
          <a:p>
            <a:r>
              <a:rPr lang="en-US" dirty="0">
                <a:effectLst/>
                <a:ea typeface="Calibri" panose="020F0502020204030204" pitchFamily="34" charset="0"/>
              </a:rPr>
              <a:t>Hence, the need for this study.</a:t>
            </a:r>
            <a:endParaRPr lang="en-US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8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143"/>
            <a:ext cx="10515600" cy="8273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Objectives of 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6" y="972458"/>
            <a:ext cx="11713028" cy="57403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study evaluated the utilization of SNCP and its challenges in selected tertiary health institutions in Nigeria.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Assess the level of utilization of SNCP in the selected tertiary health institution.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Evaluate the quality of nursing documentation in SNCP (nursing process booklets) within 2015 – 2019.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Investigate the perceived quality of SNCP utilized by nurses in the selected health institution.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Explore what the nurses/stakeholders perceive as the challenges to the utilization of SNCP in the selected tertiary health institutions.</a:t>
            </a:r>
          </a:p>
          <a:p>
            <a:pPr marL="0" indent="0" algn="just">
              <a:buNone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4" y="265044"/>
            <a:ext cx="10903226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Research Hypotheses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073426"/>
            <a:ext cx="11754678" cy="5519530"/>
          </a:xfrm>
        </p:spPr>
        <p:txBody>
          <a:bodyPr/>
          <a:lstStyle/>
          <a:p>
            <a:pPr algn="just"/>
            <a:r>
              <a:rPr lang="en-US" dirty="0"/>
              <a:t>There is no significant relationship between the perceived quality of SNCP (NPB) and Nurse's educational level, years of working, specialization area, and hospitals.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There is no significant difference in the quality of nurses’ documentation across the different nursing specialty areas.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There is no significant difference in the quality of nurses’ documentation across the hospitals.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65"/>
            <a:ext cx="10515600" cy="8746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Methodology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29" y="967410"/>
            <a:ext cx="11781183" cy="5797825"/>
          </a:xfrm>
        </p:spPr>
        <p:txBody>
          <a:bodyPr>
            <a:normAutofit/>
          </a:bodyPr>
          <a:lstStyle/>
          <a:p>
            <a:r>
              <a:rPr lang="en-US" sz="3025" b="1" dirty="0"/>
              <a:t>Research Design: </a:t>
            </a:r>
            <a:r>
              <a:rPr lang="en-US" sz="3025" dirty="0"/>
              <a:t>M</a:t>
            </a:r>
            <a:r>
              <a:rPr lang="en-US" dirty="0"/>
              <a:t>ixed-method</a:t>
            </a:r>
          </a:p>
          <a:p>
            <a:r>
              <a:rPr lang="en-US" sz="3025" b="1" dirty="0"/>
              <a:t>Study setting: </a:t>
            </a:r>
            <a:r>
              <a:rPr lang="en-US" dirty="0"/>
              <a:t>UCH,OAUTHC,UITH</a:t>
            </a:r>
          </a:p>
          <a:p>
            <a:pPr algn="just"/>
            <a:r>
              <a:rPr lang="fr-FR" altLang="en-US" sz="3025" b="1" dirty="0"/>
              <a:t>Target population:</a:t>
            </a:r>
            <a:r>
              <a:rPr lang="fr-FR" altLang="en-US" sz="3025" dirty="0"/>
              <a:t> Nurses,  SNCP and Stakeholders </a:t>
            </a:r>
          </a:p>
          <a:p>
            <a:pPr algn="just"/>
            <a:r>
              <a:rPr lang="fr-FR" altLang="en-US" sz="3025" b="1" dirty="0" err="1"/>
              <a:t>Sample</a:t>
            </a:r>
            <a:r>
              <a:rPr lang="fr-FR" altLang="en-US" b="1" dirty="0"/>
              <a:t>:</a:t>
            </a:r>
            <a:r>
              <a:rPr lang="fr-FR" altLang="en-US" dirty="0"/>
              <a:t> </a:t>
            </a:r>
          </a:p>
          <a:p>
            <a:pPr lvl="1" algn="just"/>
            <a:r>
              <a:rPr lang="fr-FR" altLang="en-US" dirty="0"/>
              <a:t>Quantitative – 427 Nurses (UCH: 199; OAUTHC: 108; UITH: 120)(Cochran, 1963:75) </a:t>
            </a:r>
          </a:p>
          <a:p>
            <a:pPr lvl="1" algn="just"/>
            <a:r>
              <a:rPr lang="fr-FR" dirty="0"/>
              <a:t>Quantitative -</a:t>
            </a:r>
            <a:r>
              <a:rPr lang="en-US" dirty="0"/>
              <a:t>427 SNCP (</a:t>
            </a:r>
            <a:r>
              <a:rPr lang="fr-FR" altLang="en-US" dirty="0"/>
              <a:t>UCH: 208; OAUTHC: 96; UITH: 123)(Cochran, 1963:75) </a:t>
            </a:r>
            <a:endParaRPr lang="en-US" dirty="0"/>
          </a:p>
          <a:p>
            <a:pPr lvl="1" algn="just"/>
            <a:r>
              <a:rPr lang="fr-FR" altLang="en-US" dirty="0"/>
              <a:t>Qualitative - 24 Nurses  and 9 stakeholders</a:t>
            </a:r>
          </a:p>
          <a:p>
            <a:r>
              <a:rPr lang="fr-FR" altLang="en-US" sz="3025" b="1" dirty="0">
                <a:solidFill>
                  <a:schemeClr val="tx1"/>
                </a:solidFill>
              </a:rPr>
              <a:t>Sampling technique:</a:t>
            </a:r>
          </a:p>
          <a:p>
            <a:pPr lvl="1" algn="just"/>
            <a:r>
              <a:rPr lang="fr-FR" altLang="en-US" dirty="0">
                <a:solidFill>
                  <a:schemeClr val="tx1"/>
                </a:solidFill>
              </a:rPr>
              <a:t>Quantitative: </a:t>
            </a:r>
            <a:r>
              <a:rPr lang="fr-FR" altLang="en-US" dirty="0" err="1">
                <a:solidFill>
                  <a:schemeClr val="tx1"/>
                </a:solidFill>
              </a:rPr>
              <a:t>Stratified</a:t>
            </a:r>
            <a:r>
              <a:rPr lang="fr-FR" altLang="en-US" dirty="0">
                <a:solidFill>
                  <a:schemeClr val="tx1"/>
                </a:solidFill>
              </a:rPr>
              <a:t> and simple </a:t>
            </a:r>
            <a:r>
              <a:rPr lang="fr-FR" altLang="en-US" dirty="0" err="1">
                <a:solidFill>
                  <a:schemeClr val="tx1"/>
                </a:solidFill>
              </a:rPr>
              <a:t>random</a:t>
            </a:r>
            <a:r>
              <a:rPr lang="fr-FR" altLang="en-US" dirty="0">
                <a:solidFill>
                  <a:schemeClr val="tx1"/>
                </a:solidFill>
              </a:rPr>
              <a:t> sampling technique </a:t>
            </a:r>
            <a:endParaRPr lang="fr-FR" dirty="0">
              <a:solidFill>
                <a:schemeClr val="tx1"/>
              </a:solidFill>
            </a:endParaRPr>
          </a:p>
          <a:p>
            <a:pPr lvl="1" algn="just"/>
            <a:r>
              <a:rPr lang="fr-FR" altLang="en-US" dirty="0">
                <a:solidFill>
                  <a:schemeClr val="tx1"/>
                </a:solidFill>
              </a:rPr>
              <a:t>Qualitative:    </a:t>
            </a:r>
            <a:r>
              <a:rPr lang="fr-FR" dirty="0" err="1"/>
              <a:t>Purposive</a:t>
            </a:r>
            <a:r>
              <a:rPr lang="fr-FR" dirty="0"/>
              <a:t> sampling technique </a:t>
            </a:r>
          </a:p>
          <a:p>
            <a:pPr marL="457200" lvl="1" indent="0" algn="just">
              <a:buNone/>
            </a:pPr>
            <a:endParaRPr lang="fr-FR" altLang="en-US" dirty="0">
              <a:solidFill>
                <a:schemeClr val="tx1"/>
              </a:solidFill>
            </a:endParaRPr>
          </a:p>
          <a:p>
            <a:pPr lvl="1" algn="just"/>
            <a:r>
              <a:rPr lang="fr-FR" altLang="en-US" sz="3025" b="1" dirty="0"/>
              <a:t>Instrument:</a:t>
            </a:r>
            <a:r>
              <a:rPr lang="fr-FR" altLang="en-US" sz="3025" dirty="0"/>
              <a:t> Questionnaire; IDI/KII guide </a:t>
            </a:r>
          </a:p>
          <a:p>
            <a:pPr marL="0" indent="0">
              <a:buNone/>
            </a:pPr>
            <a:endParaRPr lang="en-US" sz="30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59"/>
            <a:ext cx="10515600" cy="44394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sym typeface="+mn-ea"/>
              </a:rPr>
              <a:t>Methodology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1" y="636106"/>
            <a:ext cx="11860695" cy="602973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dirty="0"/>
              <a:t> Questionnaires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Four (4) instruments were used for data collection.</a:t>
            </a:r>
          </a:p>
          <a:p>
            <a:pPr algn="just">
              <a:lnSpc>
                <a:spcPct val="100000"/>
              </a:lnSpc>
            </a:pPr>
            <a:r>
              <a:rPr lang="en-US" sz="2000" dirty="0"/>
              <a:t>Facility Assessment Tool (</a:t>
            </a:r>
            <a:r>
              <a:rPr lang="el-GR" sz="2000" dirty="0"/>
              <a:t>α</a:t>
            </a:r>
            <a:r>
              <a:rPr lang="en-US" sz="2000" dirty="0"/>
              <a:t>=0.80) (</a:t>
            </a:r>
            <a:r>
              <a:rPr lang="en-US" sz="2000" dirty="0" err="1"/>
              <a:t>Opare</a:t>
            </a:r>
            <a:r>
              <a:rPr lang="en-US" sz="2000" dirty="0"/>
              <a:t> </a:t>
            </a:r>
            <a:r>
              <a:rPr lang="en-US" sz="2000" i="1" dirty="0"/>
              <a:t>et al., </a:t>
            </a:r>
            <a:r>
              <a:rPr lang="en-US" sz="2000" dirty="0"/>
              <a:t>2017)</a:t>
            </a:r>
          </a:p>
          <a:p>
            <a:pPr algn="just">
              <a:lnSpc>
                <a:spcPct val="100000"/>
              </a:lnSpc>
            </a:pPr>
            <a:r>
              <a:rPr lang="en-US" sz="2000" dirty="0"/>
              <a:t>Q-DIO measurement instrument (0.88) (Muller Staub </a:t>
            </a:r>
            <a:r>
              <a:rPr lang="en-US" sz="2000" i="1" dirty="0"/>
              <a:t>et al.,</a:t>
            </a:r>
            <a:r>
              <a:rPr lang="en-US" sz="2000" dirty="0"/>
              <a:t>2008)</a:t>
            </a:r>
          </a:p>
          <a:p>
            <a:pPr algn="just">
              <a:lnSpc>
                <a:spcPct val="100000"/>
              </a:lnSpc>
            </a:pPr>
            <a:r>
              <a:rPr lang="en-US" sz="2000" dirty="0"/>
              <a:t>PARIHS questionnaire (</a:t>
            </a:r>
            <a:r>
              <a:rPr lang="el-GR" sz="2000" dirty="0"/>
              <a:t>α</a:t>
            </a:r>
            <a:r>
              <a:rPr lang="en-US" sz="2000" dirty="0"/>
              <a:t>= 0.66) (Rycroft-Malone, 2004)</a:t>
            </a:r>
          </a:p>
          <a:p>
            <a:pPr algn="just">
              <a:lnSpc>
                <a:spcPct val="100000"/>
              </a:lnSpc>
            </a:pPr>
            <a:r>
              <a:rPr lang="en-US" sz="2000" dirty="0"/>
              <a:t>Key- Informant Guide/ In-Depth Interview Guide (</a:t>
            </a:r>
            <a:r>
              <a:rPr lang="el-GR" sz="2000" dirty="0"/>
              <a:t>α</a:t>
            </a:r>
            <a:r>
              <a:rPr lang="en-US" sz="2000" dirty="0"/>
              <a:t> = 0.78) 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Pilot study: EKSUTH, Ekiti State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Ethical Consideration </a:t>
            </a:r>
          </a:p>
          <a:p>
            <a:pPr lvl="1" algn="just">
              <a:lnSpc>
                <a:spcPct val="100000"/>
              </a:lnSpc>
            </a:pPr>
            <a:r>
              <a:rPr lang="en-US" sz="2300" dirty="0"/>
              <a:t>UCH -NHREC/05/01/2008a;  OAUTHC - NHREC/27/02/2009a;UITH - ERC PAN/2019/1945</a:t>
            </a:r>
          </a:p>
          <a:p>
            <a:pPr lvl="1" algn="just">
              <a:lnSpc>
                <a:spcPct val="100000"/>
              </a:lnSpc>
            </a:pPr>
            <a:r>
              <a:rPr lang="en-US" sz="2300" dirty="0"/>
              <a:t>Verbal and written informed consent </a:t>
            </a:r>
          </a:p>
          <a:p>
            <a:pPr lvl="1" algn="just">
              <a:lnSpc>
                <a:spcPct val="100000"/>
              </a:lnSpc>
            </a:pPr>
            <a:r>
              <a:rPr lang="en-US" sz="2300" dirty="0"/>
              <a:t>Participation was voluntary. </a:t>
            </a:r>
          </a:p>
          <a:p>
            <a:pPr lvl="1" algn="just">
              <a:lnSpc>
                <a:spcPct val="100000"/>
              </a:lnSpc>
            </a:pPr>
            <a:r>
              <a:rPr lang="en-US" sz="2300" dirty="0"/>
              <a:t>Confidentiality </a:t>
            </a:r>
          </a:p>
          <a:p>
            <a:pPr lvl="1" algn="just">
              <a:lnSpc>
                <a:spcPct val="100000"/>
              </a:lnSpc>
            </a:pPr>
            <a:r>
              <a:rPr lang="en-US" sz="2300" dirty="0"/>
              <a:t>Anonymity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7422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RESULTS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9339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2463</Words>
  <Application>Microsoft Office PowerPoint</Application>
  <PresentationFormat>Widescreen</PresentationFormat>
  <Paragraphs>430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Office Theme</vt:lpstr>
      <vt:lpstr>                    EVALUATING THE UTILISATION OF STANDARDISED NURSING CARE PLAN AND ITS CHALLENGES IN SELECTED TERTIARY HEALTH INSTITUTIONS IN NIGERIA </vt:lpstr>
      <vt:lpstr>Background of the Study</vt:lpstr>
      <vt:lpstr>Background of the Study……</vt:lpstr>
      <vt:lpstr>Background of the Study……</vt:lpstr>
      <vt:lpstr>Objectives of the Study</vt:lpstr>
      <vt:lpstr>Research Hypotheses </vt:lpstr>
      <vt:lpstr>Methodology </vt:lpstr>
      <vt:lpstr>Methodology </vt:lpstr>
      <vt:lpstr>RESULTS</vt:lpstr>
      <vt:lpstr>Professional Characteristics of the Respondents (Nurses)</vt:lpstr>
      <vt:lpstr>                  Objective One</vt:lpstr>
      <vt:lpstr>PowerPoint Presentation</vt:lpstr>
      <vt:lpstr>                  Objective Two</vt:lpstr>
      <vt:lpstr>PowerPoint Presentation</vt:lpstr>
      <vt:lpstr>                  Objective Three</vt:lpstr>
      <vt:lpstr>Distribution of Perceived Quality of Standardized Nursing Care Plan in the Selected Hospitals</vt:lpstr>
      <vt:lpstr>                  Hypothesis one</vt:lpstr>
      <vt:lpstr>PowerPoint Presentation</vt:lpstr>
      <vt:lpstr>                  Hypothesis Two</vt:lpstr>
      <vt:lpstr>Analysis of Variance of Quality of Nursing Documentation of SNCP Across Selected Tertiary Institution</vt:lpstr>
      <vt:lpstr>                  Hypothesis Three</vt:lpstr>
      <vt:lpstr>  ANOVA Test of association between Quality of Nursing Documentation of SNCP and specialization area in Selected Tertiary Hospitals </vt:lpstr>
      <vt:lpstr>                  Objective Four</vt:lpstr>
      <vt:lpstr>THEMATIC NETWORK EMANATING FROM THE NURSES’ AND STAKEHOLDERS REPORTED CHALLENGES TO UTILISATION OF STANDARDISED NURSING CARE PLAN IN THE SELECTED HEALTH INSTITUTIONS   </vt:lpstr>
      <vt:lpstr>PowerPoint Presentation</vt:lpstr>
      <vt:lpstr>Conclusion…. </vt:lpstr>
      <vt:lpstr>Recommendations </vt:lpstr>
      <vt:lpstr>Recommendations…… </vt:lpstr>
      <vt:lpstr>Acknowledgements</vt:lpstr>
      <vt:lpstr>References </vt:lpstr>
      <vt:lpstr>References…..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IYANU OLUWA</cp:lastModifiedBy>
  <cp:revision>5</cp:revision>
  <dcterms:created xsi:type="dcterms:W3CDTF">2019-12-18T18:54:49Z</dcterms:created>
  <dcterms:modified xsi:type="dcterms:W3CDTF">2021-06-17T15:45:14Z</dcterms:modified>
</cp:coreProperties>
</file>