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60" r:id="rId2"/>
    <p:sldId id="262" r:id="rId3"/>
    <p:sldId id="351" r:id="rId4"/>
    <p:sldId id="265" r:id="rId5"/>
    <p:sldId id="353" r:id="rId6"/>
    <p:sldId id="356" r:id="rId7"/>
    <p:sldId id="357" r:id="rId8"/>
    <p:sldId id="269" r:id="rId9"/>
    <p:sldId id="347" r:id="rId10"/>
    <p:sldId id="358" r:id="rId11"/>
    <p:sldId id="359" r:id="rId12"/>
    <p:sldId id="360" r:id="rId13"/>
    <p:sldId id="363" r:id="rId14"/>
    <p:sldId id="364" r:id="rId15"/>
    <p:sldId id="368" r:id="rId16"/>
    <p:sldId id="367" r:id="rId17"/>
    <p:sldId id="370" r:id="rId18"/>
    <p:sldId id="371" r:id="rId19"/>
    <p:sldId id="369" r:id="rId20"/>
    <p:sldId id="372" r:id="rId21"/>
    <p:sldId id="373" r:id="rId22"/>
    <p:sldId id="376" r:id="rId23"/>
    <p:sldId id="378" r:id="rId24"/>
    <p:sldId id="379" r:id="rId25"/>
    <p:sldId id="380" r:id="rId26"/>
    <p:sldId id="381" r:id="rId27"/>
    <p:sldId id="382" r:id="rId28"/>
    <p:sldId id="383" r:id="rId29"/>
    <p:sldId id="384" r:id="rId30"/>
    <p:sldId id="385" r:id="rId31"/>
    <p:sldId id="386" r:id="rId32"/>
    <p:sldId id="388" r:id="rId33"/>
    <p:sldId id="389" r:id="rId34"/>
    <p:sldId id="390" r:id="rId35"/>
    <p:sldId id="391" r:id="rId36"/>
    <p:sldId id="392" r:id="rId37"/>
    <p:sldId id="393" r:id="rId38"/>
    <p:sldId id="395" r:id="rId39"/>
    <p:sldId id="398" r:id="rId40"/>
    <p:sldId id="399" r:id="rId41"/>
    <p:sldId id="404" r:id="rId42"/>
    <p:sldId id="414" r:id="rId43"/>
    <p:sldId id="343" r:id="rId44"/>
    <p:sldId id="340" r:id="rId45"/>
    <p:sldId id="341" r:id="rId46"/>
    <p:sldId id="342" r:id="rId47"/>
    <p:sldId id="344" r:id="rId48"/>
    <p:sldId id="418" r:id="rId49"/>
    <p:sldId id="420" r:id="rId50"/>
    <p:sldId id="421" r:id="rId51"/>
    <p:sldId id="422" r:id="rId52"/>
    <p:sldId id="423" r:id="rId53"/>
    <p:sldId id="429" r:id="rId54"/>
    <p:sldId id="435" r:id="rId55"/>
    <p:sldId id="436" r:id="rId56"/>
    <p:sldId id="437" r:id="rId57"/>
    <p:sldId id="438" r:id="rId58"/>
    <p:sldId id="440" r:id="rId59"/>
    <p:sldId id="415" r:id="rId60"/>
    <p:sldId id="417" r:id="rId61"/>
    <p:sldId id="443" r:id="rId62"/>
    <p:sldId id="416" r:id="rId63"/>
    <p:sldId id="441" r:id="rId64"/>
    <p:sldId id="442"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39" autoAdjust="0"/>
  </p:normalViewPr>
  <p:slideViewPr>
    <p:cSldViewPr>
      <p:cViewPr varScale="1">
        <p:scale>
          <a:sx n="39" d="100"/>
          <a:sy n="39" d="100"/>
        </p:scale>
        <p:origin x="1252"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A0DF7-6A35-4208-BB1B-2AD7E55021C3}" type="doc">
      <dgm:prSet loTypeId="urn:microsoft.com/office/officeart/2005/8/layout/venn1" loCatId="relationship" qsTypeId="urn:microsoft.com/office/officeart/2005/8/quickstyle/simple1#1" qsCatId="simple" csTypeId="urn:microsoft.com/office/officeart/2005/8/colors/accent1_2#1" csCatId="accent1" phldr="1"/>
      <dgm:spPr/>
    </dgm:pt>
    <dgm:pt modelId="{8351D0ED-DE99-4841-9FB8-63C1E6FD090C}">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ＭＳ Ｐゴシック" pitchFamily="124" charset="-128"/>
            </a:rPr>
            <a:t>Clinical Data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ＭＳ Ｐゴシック" pitchFamily="124" charset="-128"/>
            </a:rPr>
            <a:t>NMDS</a:t>
          </a:r>
        </a:p>
      </dgm:t>
    </dgm:pt>
    <dgm:pt modelId="{43982024-4B9F-496E-93CF-836E1AC83655}" type="parTrans" cxnId="{E5B346A2-D089-49B4-B234-C804CD8E1DF5}">
      <dgm:prSet/>
      <dgm:spPr/>
      <dgm:t>
        <a:bodyPr/>
        <a:lstStyle/>
        <a:p>
          <a:endParaRPr lang="en-US"/>
        </a:p>
      </dgm:t>
    </dgm:pt>
    <dgm:pt modelId="{B302127B-3221-4852-AEF8-E53959A5CE33}" type="sibTrans" cxnId="{E5B346A2-D089-49B4-B234-C804CD8E1DF5}">
      <dgm:prSet/>
      <dgm:spPr/>
      <dgm:t>
        <a:bodyPr/>
        <a:lstStyle/>
        <a:p>
          <a:endParaRPr lang="en-US"/>
        </a:p>
      </dgm:t>
    </dgm:pt>
    <dgm:pt modelId="{6A71D7BB-702B-4350-A955-D1C70DEAC48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ＭＳ Ｐゴシック" pitchFamily="124" charset="-128"/>
            </a:rPr>
            <a:t>Management Data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ＭＳ Ｐゴシック" pitchFamily="124" charset="-128"/>
            </a:rPr>
            <a:t>NMMDS</a:t>
          </a:r>
        </a:p>
      </dgm:t>
    </dgm:pt>
    <dgm:pt modelId="{7536EDCE-CD8A-43B1-90CF-8366C10B75FA}" type="parTrans" cxnId="{3C2627FB-F849-4645-8498-6C47BE411ACF}">
      <dgm:prSet/>
      <dgm:spPr/>
      <dgm:t>
        <a:bodyPr/>
        <a:lstStyle/>
        <a:p>
          <a:endParaRPr lang="en-US"/>
        </a:p>
      </dgm:t>
    </dgm:pt>
    <dgm:pt modelId="{29BBCA40-D091-4EF4-841B-7AF0BB19C9B2}" type="sibTrans" cxnId="{3C2627FB-F849-4645-8498-6C47BE411ACF}">
      <dgm:prSet/>
      <dgm:spPr/>
      <dgm:t>
        <a:bodyPr/>
        <a:lstStyle/>
        <a:p>
          <a:endParaRPr lang="en-US"/>
        </a:p>
      </dgm:t>
    </dgm:pt>
    <dgm:pt modelId="{00852513-BB68-41EE-A84F-804CDF746EC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ＭＳ Ｐゴシック" pitchFamily="124" charset="-128"/>
            </a:rPr>
            <a:t>Other Data Sets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a typeface="ＭＳ Ｐゴシック" pitchFamily="124" charset="-128"/>
          </a:endParaRPr>
        </a:p>
      </dgm:t>
    </dgm:pt>
    <dgm:pt modelId="{E688AC84-DA30-4C3B-A26D-149A0DBC8706}" type="parTrans" cxnId="{9AFE1222-4E44-4EC4-AB62-2EAA29912830}">
      <dgm:prSet/>
      <dgm:spPr/>
      <dgm:t>
        <a:bodyPr/>
        <a:lstStyle/>
        <a:p>
          <a:endParaRPr lang="en-US"/>
        </a:p>
      </dgm:t>
    </dgm:pt>
    <dgm:pt modelId="{94194AD9-A29B-4237-80A6-6A8223914F50}" type="sibTrans" cxnId="{9AFE1222-4E44-4EC4-AB62-2EAA29912830}">
      <dgm:prSet/>
      <dgm:spPr/>
      <dgm:t>
        <a:bodyPr/>
        <a:lstStyle/>
        <a:p>
          <a:endParaRPr lang="en-US"/>
        </a:p>
      </dgm:t>
    </dgm:pt>
    <dgm:pt modelId="{CB4A9E4E-23A3-4B08-97B4-D506CA487792}" type="pres">
      <dgm:prSet presAssocID="{2FEA0DF7-6A35-4208-BB1B-2AD7E55021C3}" presName="compositeShape" presStyleCnt="0">
        <dgm:presLayoutVars>
          <dgm:chMax val="7"/>
          <dgm:dir/>
          <dgm:resizeHandles val="exact"/>
        </dgm:presLayoutVars>
      </dgm:prSet>
      <dgm:spPr/>
    </dgm:pt>
    <dgm:pt modelId="{3EE5CB12-17A3-4438-A0DA-B78B9C200842}" type="pres">
      <dgm:prSet presAssocID="{8351D0ED-DE99-4841-9FB8-63C1E6FD090C}" presName="circ1" presStyleLbl="vennNode1" presStyleIdx="0" presStyleCnt="3"/>
      <dgm:spPr/>
      <dgm:t>
        <a:bodyPr/>
        <a:lstStyle/>
        <a:p>
          <a:endParaRPr lang="en-US"/>
        </a:p>
      </dgm:t>
    </dgm:pt>
    <dgm:pt modelId="{6BEA0FDD-D9E4-42AB-97B4-CB7EFB9CB96C}" type="pres">
      <dgm:prSet presAssocID="{8351D0ED-DE99-4841-9FB8-63C1E6FD090C}" presName="circ1Tx" presStyleLbl="revTx" presStyleIdx="0" presStyleCnt="0">
        <dgm:presLayoutVars>
          <dgm:chMax val="0"/>
          <dgm:chPref val="0"/>
          <dgm:bulletEnabled val="1"/>
        </dgm:presLayoutVars>
      </dgm:prSet>
      <dgm:spPr/>
      <dgm:t>
        <a:bodyPr/>
        <a:lstStyle/>
        <a:p>
          <a:endParaRPr lang="en-US"/>
        </a:p>
      </dgm:t>
    </dgm:pt>
    <dgm:pt modelId="{FE08666B-631A-4BE8-B324-35EE10F06FF8}" type="pres">
      <dgm:prSet presAssocID="{6A71D7BB-702B-4350-A955-D1C70DEAC48D}" presName="circ2" presStyleLbl="vennNode1" presStyleIdx="1" presStyleCnt="3"/>
      <dgm:spPr/>
      <dgm:t>
        <a:bodyPr/>
        <a:lstStyle/>
        <a:p>
          <a:endParaRPr lang="en-US"/>
        </a:p>
      </dgm:t>
    </dgm:pt>
    <dgm:pt modelId="{2160F6D8-738F-4995-A8E1-DAA83C8B8B7D}" type="pres">
      <dgm:prSet presAssocID="{6A71D7BB-702B-4350-A955-D1C70DEAC48D}" presName="circ2Tx" presStyleLbl="revTx" presStyleIdx="0" presStyleCnt="0">
        <dgm:presLayoutVars>
          <dgm:chMax val="0"/>
          <dgm:chPref val="0"/>
          <dgm:bulletEnabled val="1"/>
        </dgm:presLayoutVars>
      </dgm:prSet>
      <dgm:spPr/>
      <dgm:t>
        <a:bodyPr/>
        <a:lstStyle/>
        <a:p>
          <a:endParaRPr lang="en-US"/>
        </a:p>
      </dgm:t>
    </dgm:pt>
    <dgm:pt modelId="{A548B97C-F3C0-4FF1-8F7D-D48E4964E73D}" type="pres">
      <dgm:prSet presAssocID="{00852513-BB68-41EE-A84F-804CDF746EC6}" presName="circ3" presStyleLbl="vennNode1" presStyleIdx="2" presStyleCnt="3"/>
      <dgm:spPr/>
      <dgm:t>
        <a:bodyPr/>
        <a:lstStyle/>
        <a:p>
          <a:endParaRPr lang="en-US"/>
        </a:p>
      </dgm:t>
    </dgm:pt>
    <dgm:pt modelId="{54692744-570C-4DAC-B9D6-C91AA23858D5}" type="pres">
      <dgm:prSet presAssocID="{00852513-BB68-41EE-A84F-804CDF746EC6}" presName="circ3Tx" presStyleLbl="revTx" presStyleIdx="0" presStyleCnt="0">
        <dgm:presLayoutVars>
          <dgm:chMax val="0"/>
          <dgm:chPref val="0"/>
          <dgm:bulletEnabled val="1"/>
        </dgm:presLayoutVars>
      </dgm:prSet>
      <dgm:spPr/>
      <dgm:t>
        <a:bodyPr/>
        <a:lstStyle/>
        <a:p>
          <a:endParaRPr lang="en-US"/>
        </a:p>
      </dgm:t>
    </dgm:pt>
  </dgm:ptLst>
  <dgm:cxnLst>
    <dgm:cxn modelId="{FC124F55-6D1B-4220-AD1E-50F9F161A601}" type="presOf" srcId="{00852513-BB68-41EE-A84F-804CDF746EC6}" destId="{54692744-570C-4DAC-B9D6-C91AA23858D5}" srcOrd="1" destOrd="0" presId="urn:microsoft.com/office/officeart/2005/8/layout/venn1"/>
    <dgm:cxn modelId="{911A2C52-7266-4BBB-B5AC-2C4CAB1365FE}" type="presOf" srcId="{8351D0ED-DE99-4841-9FB8-63C1E6FD090C}" destId="{6BEA0FDD-D9E4-42AB-97B4-CB7EFB9CB96C}" srcOrd="1" destOrd="0" presId="urn:microsoft.com/office/officeart/2005/8/layout/venn1"/>
    <dgm:cxn modelId="{61EDE9B3-3751-4051-94E2-0B4F59B632F3}" type="presOf" srcId="{8351D0ED-DE99-4841-9FB8-63C1E6FD090C}" destId="{3EE5CB12-17A3-4438-A0DA-B78B9C200842}" srcOrd="0" destOrd="0" presId="urn:microsoft.com/office/officeart/2005/8/layout/venn1"/>
    <dgm:cxn modelId="{DC575D42-254F-4252-8574-038349D46453}" type="presOf" srcId="{6A71D7BB-702B-4350-A955-D1C70DEAC48D}" destId="{2160F6D8-738F-4995-A8E1-DAA83C8B8B7D}" srcOrd="1" destOrd="0" presId="urn:microsoft.com/office/officeart/2005/8/layout/venn1"/>
    <dgm:cxn modelId="{3C2627FB-F849-4645-8498-6C47BE411ACF}" srcId="{2FEA0DF7-6A35-4208-BB1B-2AD7E55021C3}" destId="{6A71D7BB-702B-4350-A955-D1C70DEAC48D}" srcOrd="1" destOrd="0" parTransId="{7536EDCE-CD8A-43B1-90CF-8366C10B75FA}" sibTransId="{29BBCA40-D091-4EF4-841B-7AF0BB19C9B2}"/>
    <dgm:cxn modelId="{E5B346A2-D089-49B4-B234-C804CD8E1DF5}" srcId="{2FEA0DF7-6A35-4208-BB1B-2AD7E55021C3}" destId="{8351D0ED-DE99-4841-9FB8-63C1E6FD090C}" srcOrd="0" destOrd="0" parTransId="{43982024-4B9F-496E-93CF-836E1AC83655}" sibTransId="{B302127B-3221-4852-AEF8-E53959A5CE33}"/>
    <dgm:cxn modelId="{0B91EFC2-2826-4F43-8826-54B886D38648}" type="presOf" srcId="{00852513-BB68-41EE-A84F-804CDF746EC6}" destId="{A548B97C-F3C0-4FF1-8F7D-D48E4964E73D}" srcOrd="0" destOrd="0" presId="urn:microsoft.com/office/officeart/2005/8/layout/venn1"/>
    <dgm:cxn modelId="{EA857799-AABC-4864-8D3E-AFED368A64AF}" type="presOf" srcId="{6A71D7BB-702B-4350-A955-D1C70DEAC48D}" destId="{FE08666B-631A-4BE8-B324-35EE10F06FF8}" srcOrd="0" destOrd="0" presId="urn:microsoft.com/office/officeart/2005/8/layout/venn1"/>
    <dgm:cxn modelId="{9D7F15E1-8559-4277-AD9A-CE2CE061142E}" type="presOf" srcId="{2FEA0DF7-6A35-4208-BB1B-2AD7E55021C3}" destId="{CB4A9E4E-23A3-4B08-97B4-D506CA487792}" srcOrd="0" destOrd="0" presId="urn:microsoft.com/office/officeart/2005/8/layout/venn1"/>
    <dgm:cxn modelId="{9AFE1222-4E44-4EC4-AB62-2EAA29912830}" srcId="{2FEA0DF7-6A35-4208-BB1B-2AD7E55021C3}" destId="{00852513-BB68-41EE-A84F-804CDF746EC6}" srcOrd="2" destOrd="0" parTransId="{E688AC84-DA30-4C3B-A26D-149A0DBC8706}" sibTransId="{94194AD9-A29B-4237-80A6-6A8223914F50}"/>
    <dgm:cxn modelId="{B09B78F2-C3BA-40D0-8DE3-71A0ED7D5EB1}" type="presParOf" srcId="{CB4A9E4E-23A3-4B08-97B4-D506CA487792}" destId="{3EE5CB12-17A3-4438-A0DA-B78B9C200842}" srcOrd="0" destOrd="0" presId="urn:microsoft.com/office/officeart/2005/8/layout/venn1"/>
    <dgm:cxn modelId="{18022EEA-A8DB-4CAB-B2CC-080FC591EBBD}" type="presParOf" srcId="{CB4A9E4E-23A3-4B08-97B4-D506CA487792}" destId="{6BEA0FDD-D9E4-42AB-97B4-CB7EFB9CB96C}" srcOrd="1" destOrd="0" presId="urn:microsoft.com/office/officeart/2005/8/layout/venn1"/>
    <dgm:cxn modelId="{AD86D0F0-F8B5-49A2-826F-EFE9C90FC8B6}" type="presParOf" srcId="{CB4A9E4E-23A3-4B08-97B4-D506CA487792}" destId="{FE08666B-631A-4BE8-B324-35EE10F06FF8}" srcOrd="2" destOrd="0" presId="urn:microsoft.com/office/officeart/2005/8/layout/venn1"/>
    <dgm:cxn modelId="{1FF5F228-D4A9-44C6-984B-528CCC5201A4}" type="presParOf" srcId="{CB4A9E4E-23A3-4B08-97B4-D506CA487792}" destId="{2160F6D8-738F-4995-A8E1-DAA83C8B8B7D}" srcOrd="3" destOrd="0" presId="urn:microsoft.com/office/officeart/2005/8/layout/venn1"/>
    <dgm:cxn modelId="{7DD992C5-B70C-43CA-BB64-0E7350BF5C3B}" type="presParOf" srcId="{CB4A9E4E-23A3-4B08-97B4-D506CA487792}" destId="{A548B97C-F3C0-4FF1-8F7D-D48E4964E73D}" srcOrd="4" destOrd="0" presId="urn:microsoft.com/office/officeart/2005/8/layout/venn1"/>
    <dgm:cxn modelId="{6D72C8AD-01B8-4263-9D11-7FFA6A6CA394}" type="presParOf" srcId="{CB4A9E4E-23A3-4B08-97B4-D506CA487792}" destId="{54692744-570C-4DAC-B9D6-C91AA23858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6888C8-A42A-4990-A833-9AB8A7943BFB}" type="doc">
      <dgm:prSet loTypeId="urn:microsoft.com/office/officeart/2005/8/layout/hProcess9" loCatId="process" qsTypeId="urn:microsoft.com/office/officeart/2005/8/quickstyle/simple1" qsCatId="simple" csTypeId="urn:microsoft.com/office/officeart/2005/8/colors/accent1_2" csCatId="accent1" phldr="1"/>
      <dgm:spPr/>
    </dgm:pt>
    <dgm:pt modelId="{003FE298-ED1D-4561-B355-FC00CF21AEED}">
      <dgm:prSet phldrT="[Text]"/>
      <dgm:spPr/>
      <dgm:t>
        <a:bodyPr/>
        <a:lstStyle/>
        <a:p>
          <a:r>
            <a:rPr lang="en-US" dirty="0" smtClean="0"/>
            <a:t>Identify Clinical Data Model Topic</a:t>
          </a:r>
          <a:endParaRPr lang="en-US" dirty="0"/>
        </a:p>
      </dgm:t>
    </dgm:pt>
    <dgm:pt modelId="{EF5EA0C0-F44B-48F5-93AD-23B053BD9533}" type="parTrans" cxnId="{F61BBCD4-5D3D-4005-893A-2AFE979A79B3}">
      <dgm:prSet/>
      <dgm:spPr/>
      <dgm:t>
        <a:bodyPr/>
        <a:lstStyle/>
        <a:p>
          <a:endParaRPr lang="en-US"/>
        </a:p>
      </dgm:t>
    </dgm:pt>
    <dgm:pt modelId="{7FCD200A-40EA-4BC4-A341-2B9F43481E4A}" type="sibTrans" cxnId="{F61BBCD4-5D3D-4005-893A-2AFE979A79B3}">
      <dgm:prSet/>
      <dgm:spPr/>
      <dgm:t>
        <a:bodyPr/>
        <a:lstStyle/>
        <a:p>
          <a:endParaRPr lang="en-US"/>
        </a:p>
      </dgm:t>
    </dgm:pt>
    <dgm:pt modelId="{76D2F89F-7D96-44D7-8AE0-52AC4A6C8AE3}">
      <dgm:prSet phldrT="[Text]"/>
      <dgm:spPr/>
      <dgm:t>
        <a:bodyPr/>
        <a:lstStyle/>
        <a:p>
          <a:r>
            <a:rPr lang="en-US" dirty="0" smtClean="0"/>
            <a:t>Identify Concepts</a:t>
          </a:r>
          <a:endParaRPr lang="en-US" dirty="0"/>
        </a:p>
      </dgm:t>
    </dgm:pt>
    <dgm:pt modelId="{987D6A59-DC43-4A32-9CF3-C508F8045DC7}" type="parTrans" cxnId="{726676DE-609C-4E62-8CE1-9B3B41041DC1}">
      <dgm:prSet/>
      <dgm:spPr/>
      <dgm:t>
        <a:bodyPr/>
        <a:lstStyle/>
        <a:p>
          <a:endParaRPr lang="en-US"/>
        </a:p>
      </dgm:t>
    </dgm:pt>
    <dgm:pt modelId="{8221D599-9CBE-4282-9C7A-13FF2F1C8DBA}" type="sibTrans" cxnId="{726676DE-609C-4E62-8CE1-9B3B41041DC1}">
      <dgm:prSet/>
      <dgm:spPr/>
      <dgm:t>
        <a:bodyPr/>
        <a:lstStyle/>
        <a:p>
          <a:endParaRPr lang="en-US"/>
        </a:p>
      </dgm:t>
    </dgm:pt>
    <dgm:pt modelId="{A1796FC2-F3D1-4BD0-BA7B-E0618AB45C7E}">
      <dgm:prSet phldrT="[Text]"/>
      <dgm:spPr/>
      <dgm:t>
        <a:bodyPr/>
        <a:lstStyle/>
        <a:p>
          <a:r>
            <a:rPr lang="en-US" dirty="0" smtClean="0"/>
            <a:t>Map Flowsheets to Concepts</a:t>
          </a:r>
          <a:endParaRPr lang="en-US" dirty="0"/>
        </a:p>
      </dgm:t>
    </dgm:pt>
    <dgm:pt modelId="{F19116C6-3576-481D-B13B-85D2E86CCFEB}" type="parTrans" cxnId="{EAE212CC-7E35-4680-9B73-502D765EAABF}">
      <dgm:prSet/>
      <dgm:spPr/>
      <dgm:t>
        <a:bodyPr/>
        <a:lstStyle/>
        <a:p>
          <a:endParaRPr lang="en-US"/>
        </a:p>
      </dgm:t>
    </dgm:pt>
    <dgm:pt modelId="{10CDD51D-0CB7-4BF0-8953-E143A73CB8B4}" type="sibTrans" cxnId="{EAE212CC-7E35-4680-9B73-502D765EAABF}">
      <dgm:prSet/>
      <dgm:spPr/>
      <dgm:t>
        <a:bodyPr/>
        <a:lstStyle/>
        <a:p>
          <a:endParaRPr lang="en-US"/>
        </a:p>
      </dgm:t>
    </dgm:pt>
    <dgm:pt modelId="{79AC1351-A74D-434C-B797-7D537D3B6D57}">
      <dgm:prSet phldrT="[Text]"/>
      <dgm:spPr/>
      <dgm:t>
        <a:bodyPr/>
        <a:lstStyle/>
        <a:p>
          <a:r>
            <a:rPr lang="en-US" dirty="0" smtClean="0"/>
            <a:t>Present</a:t>
          </a:r>
          <a:endParaRPr lang="en-US" dirty="0"/>
        </a:p>
      </dgm:t>
    </dgm:pt>
    <dgm:pt modelId="{5B55512B-71D1-4C8D-B6C3-1002DCC650F2}" type="parTrans" cxnId="{18DB6F4A-50B7-4B16-98E6-9759929BC638}">
      <dgm:prSet/>
      <dgm:spPr/>
      <dgm:t>
        <a:bodyPr/>
        <a:lstStyle/>
        <a:p>
          <a:endParaRPr lang="en-US"/>
        </a:p>
      </dgm:t>
    </dgm:pt>
    <dgm:pt modelId="{78B13C72-49E0-4381-9ACA-16A0B1AE3675}" type="sibTrans" cxnId="{18DB6F4A-50B7-4B16-98E6-9759929BC638}">
      <dgm:prSet/>
      <dgm:spPr/>
      <dgm:t>
        <a:bodyPr/>
        <a:lstStyle/>
        <a:p>
          <a:endParaRPr lang="en-US"/>
        </a:p>
      </dgm:t>
    </dgm:pt>
    <dgm:pt modelId="{9A78A6C5-E2A6-4F50-89C0-EECA17C745AE}">
      <dgm:prSet phldrT="[Text]"/>
      <dgm:spPr/>
      <dgm:t>
        <a:bodyPr/>
        <a:lstStyle/>
        <a:p>
          <a:r>
            <a:rPr lang="en-US" dirty="0" smtClean="0"/>
            <a:t>Validate</a:t>
          </a:r>
          <a:endParaRPr lang="en-US" dirty="0"/>
        </a:p>
      </dgm:t>
    </dgm:pt>
    <dgm:pt modelId="{93048076-82CF-49CA-9A23-941A529875CA}" type="parTrans" cxnId="{3617038A-E274-4724-A34F-39BDA367E86B}">
      <dgm:prSet/>
      <dgm:spPr/>
      <dgm:t>
        <a:bodyPr/>
        <a:lstStyle/>
        <a:p>
          <a:endParaRPr lang="en-US"/>
        </a:p>
      </dgm:t>
    </dgm:pt>
    <dgm:pt modelId="{C2B80063-E65F-4849-893B-19B36B179638}" type="sibTrans" cxnId="{3617038A-E274-4724-A34F-39BDA367E86B}">
      <dgm:prSet/>
      <dgm:spPr/>
      <dgm:t>
        <a:bodyPr/>
        <a:lstStyle/>
        <a:p>
          <a:endParaRPr lang="en-US"/>
        </a:p>
      </dgm:t>
    </dgm:pt>
    <dgm:pt modelId="{8EC79B68-86AA-4F1A-94DF-9C3F7F84FAEC}" type="pres">
      <dgm:prSet presAssocID="{C86888C8-A42A-4990-A833-9AB8A7943BFB}" presName="CompostProcess" presStyleCnt="0">
        <dgm:presLayoutVars>
          <dgm:dir/>
          <dgm:resizeHandles val="exact"/>
        </dgm:presLayoutVars>
      </dgm:prSet>
      <dgm:spPr/>
    </dgm:pt>
    <dgm:pt modelId="{878910B9-58B8-41AC-9445-C22B0DF64346}" type="pres">
      <dgm:prSet presAssocID="{C86888C8-A42A-4990-A833-9AB8A7943BFB}" presName="arrow" presStyleLbl="bgShp" presStyleIdx="0" presStyleCnt="1"/>
      <dgm:spPr/>
    </dgm:pt>
    <dgm:pt modelId="{CAF45825-ADCD-48C0-B39D-F8A90930B9D8}" type="pres">
      <dgm:prSet presAssocID="{C86888C8-A42A-4990-A833-9AB8A7943BFB}" presName="linearProcess" presStyleCnt="0"/>
      <dgm:spPr/>
    </dgm:pt>
    <dgm:pt modelId="{5EA4129A-01ED-417F-8380-C6B56BC25689}" type="pres">
      <dgm:prSet presAssocID="{003FE298-ED1D-4561-B355-FC00CF21AEED}" presName="textNode" presStyleLbl="node1" presStyleIdx="0" presStyleCnt="5">
        <dgm:presLayoutVars>
          <dgm:bulletEnabled val="1"/>
        </dgm:presLayoutVars>
      </dgm:prSet>
      <dgm:spPr/>
      <dgm:t>
        <a:bodyPr/>
        <a:lstStyle/>
        <a:p>
          <a:endParaRPr lang="en-US"/>
        </a:p>
      </dgm:t>
    </dgm:pt>
    <dgm:pt modelId="{45742788-6FCD-4A70-BFDC-40DF0CC6647B}" type="pres">
      <dgm:prSet presAssocID="{7FCD200A-40EA-4BC4-A341-2B9F43481E4A}" presName="sibTrans" presStyleCnt="0"/>
      <dgm:spPr/>
    </dgm:pt>
    <dgm:pt modelId="{A93A618A-16CE-4196-B63C-2F8C9A526593}" type="pres">
      <dgm:prSet presAssocID="{76D2F89F-7D96-44D7-8AE0-52AC4A6C8AE3}" presName="textNode" presStyleLbl="node1" presStyleIdx="1" presStyleCnt="5">
        <dgm:presLayoutVars>
          <dgm:bulletEnabled val="1"/>
        </dgm:presLayoutVars>
      </dgm:prSet>
      <dgm:spPr/>
      <dgm:t>
        <a:bodyPr/>
        <a:lstStyle/>
        <a:p>
          <a:endParaRPr lang="en-US"/>
        </a:p>
      </dgm:t>
    </dgm:pt>
    <dgm:pt modelId="{8223163A-58BE-4FDE-8FE7-59F2DB577BFA}" type="pres">
      <dgm:prSet presAssocID="{8221D599-9CBE-4282-9C7A-13FF2F1C8DBA}" presName="sibTrans" presStyleCnt="0"/>
      <dgm:spPr/>
    </dgm:pt>
    <dgm:pt modelId="{C655FAAD-3F36-4FC5-BB99-D6BB055CE866}" type="pres">
      <dgm:prSet presAssocID="{A1796FC2-F3D1-4BD0-BA7B-E0618AB45C7E}" presName="textNode" presStyleLbl="node1" presStyleIdx="2" presStyleCnt="5">
        <dgm:presLayoutVars>
          <dgm:bulletEnabled val="1"/>
        </dgm:presLayoutVars>
      </dgm:prSet>
      <dgm:spPr/>
      <dgm:t>
        <a:bodyPr/>
        <a:lstStyle/>
        <a:p>
          <a:endParaRPr lang="en-US"/>
        </a:p>
      </dgm:t>
    </dgm:pt>
    <dgm:pt modelId="{228209EE-A9D7-4C1B-87E7-84DB5C45F59D}" type="pres">
      <dgm:prSet presAssocID="{10CDD51D-0CB7-4BF0-8953-E143A73CB8B4}" presName="sibTrans" presStyleCnt="0"/>
      <dgm:spPr/>
    </dgm:pt>
    <dgm:pt modelId="{38110E14-C93B-4821-A093-E509CA9F6636}" type="pres">
      <dgm:prSet presAssocID="{79AC1351-A74D-434C-B797-7D537D3B6D57}" presName="textNode" presStyleLbl="node1" presStyleIdx="3" presStyleCnt="5">
        <dgm:presLayoutVars>
          <dgm:bulletEnabled val="1"/>
        </dgm:presLayoutVars>
      </dgm:prSet>
      <dgm:spPr/>
      <dgm:t>
        <a:bodyPr/>
        <a:lstStyle/>
        <a:p>
          <a:endParaRPr lang="en-US"/>
        </a:p>
      </dgm:t>
    </dgm:pt>
    <dgm:pt modelId="{4F35B818-2918-4FB9-A6BE-5948810CB379}" type="pres">
      <dgm:prSet presAssocID="{78B13C72-49E0-4381-9ACA-16A0B1AE3675}" presName="sibTrans" presStyleCnt="0"/>
      <dgm:spPr/>
    </dgm:pt>
    <dgm:pt modelId="{844AF490-3079-4834-B667-CE4050E5097C}" type="pres">
      <dgm:prSet presAssocID="{9A78A6C5-E2A6-4F50-89C0-EECA17C745AE}" presName="textNode" presStyleLbl="node1" presStyleIdx="4" presStyleCnt="5">
        <dgm:presLayoutVars>
          <dgm:bulletEnabled val="1"/>
        </dgm:presLayoutVars>
      </dgm:prSet>
      <dgm:spPr/>
      <dgm:t>
        <a:bodyPr/>
        <a:lstStyle/>
        <a:p>
          <a:endParaRPr lang="en-US"/>
        </a:p>
      </dgm:t>
    </dgm:pt>
  </dgm:ptLst>
  <dgm:cxnLst>
    <dgm:cxn modelId="{3617038A-E274-4724-A34F-39BDA367E86B}" srcId="{C86888C8-A42A-4990-A833-9AB8A7943BFB}" destId="{9A78A6C5-E2A6-4F50-89C0-EECA17C745AE}" srcOrd="4" destOrd="0" parTransId="{93048076-82CF-49CA-9A23-941A529875CA}" sibTransId="{C2B80063-E65F-4849-893B-19B36B179638}"/>
    <dgm:cxn modelId="{DAE63479-8ADE-492C-97E7-E221F28E1441}" type="presOf" srcId="{9A78A6C5-E2A6-4F50-89C0-EECA17C745AE}" destId="{844AF490-3079-4834-B667-CE4050E5097C}" srcOrd="0" destOrd="0" presId="urn:microsoft.com/office/officeart/2005/8/layout/hProcess9"/>
    <dgm:cxn modelId="{141B6966-39FE-4CFD-B6B1-3D0E348DBFE3}" type="presOf" srcId="{C86888C8-A42A-4990-A833-9AB8A7943BFB}" destId="{8EC79B68-86AA-4F1A-94DF-9C3F7F84FAEC}" srcOrd="0" destOrd="0" presId="urn:microsoft.com/office/officeart/2005/8/layout/hProcess9"/>
    <dgm:cxn modelId="{EAE212CC-7E35-4680-9B73-502D765EAABF}" srcId="{C86888C8-A42A-4990-A833-9AB8A7943BFB}" destId="{A1796FC2-F3D1-4BD0-BA7B-E0618AB45C7E}" srcOrd="2" destOrd="0" parTransId="{F19116C6-3576-481D-B13B-85D2E86CCFEB}" sibTransId="{10CDD51D-0CB7-4BF0-8953-E143A73CB8B4}"/>
    <dgm:cxn modelId="{18DB6F4A-50B7-4B16-98E6-9759929BC638}" srcId="{C86888C8-A42A-4990-A833-9AB8A7943BFB}" destId="{79AC1351-A74D-434C-B797-7D537D3B6D57}" srcOrd="3" destOrd="0" parTransId="{5B55512B-71D1-4C8D-B6C3-1002DCC650F2}" sibTransId="{78B13C72-49E0-4381-9ACA-16A0B1AE3675}"/>
    <dgm:cxn modelId="{01831F86-13E6-4351-A7AF-0280BA2DFF2D}" type="presOf" srcId="{003FE298-ED1D-4561-B355-FC00CF21AEED}" destId="{5EA4129A-01ED-417F-8380-C6B56BC25689}" srcOrd="0" destOrd="0" presId="urn:microsoft.com/office/officeart/2005/8/layout/hProcess9"/>
    <dgm:cxn modelId="{20C9450A-201F-4BC6-AA16-1DFEB72F33A7}" type="presOf" srcId="{79AC1351-A74D-434C-B797-7D537D3B6D57}" destId="{38110E14-C93B-4821-A093-E509CA9F6636}" srcOrd="0" destOrd="0" presId="urn:microsoft.com/office/officeart/2005/8/layout/hProcess9"/>
    <dgm:cxn modelId="{211F19E0-F2A3-4436-B9B2-99DAAB6AB2AA}" type="presOf" srcId="{76D2F89F-7D96-44D7-8AE0-52AC4A6C8AE3}" destId="{A93A618A-16CE-4196-B63C-2F8C9A526593}" srcOrd="0" destOrd="0" presId="urn:microsoft.com/office/officeart/2005/8/layout/hProcess9"/>
    <dgm:cxn modelId="{70B84A2C-C89F-40C1-872D-4C3088356490}" type="presOf" srcId="{A1796FC2-F3D1-4BD0-BA7B-E0618AB45C7E}" destId="{C655FAAD-3F36-4FC5-BB99-D6BB055CE866}" srcOrd="0" destOrd="0" presId="urn:microsoft.com/office/officeart/2005/8/layout/hProcess9"/>
    <dgm:cxn modelId="{F61BBCD4-5D3D-4005-893A-2AFE979A79B3}" srcId="{C86888C8-A42A-4990-A833-9AB8A7943BFB}" destId="{003FE298-ED1D-4561-B355-FC00CF21AEED}" srcOrd="0" destOrd="0" parTransId="{EF5EA0C0-F44B-48F5-93AD-23B053BD9533}" sibTransId="{7FCD200A-40EA-4BC4-A341-2B9F43481E4A}"/>
    <dgm:cxn modelId="{726676DE-609C-4E62-8CE1-9B3B41041DC1}" srcId="{C86888C8-A42A-4990-A833-9AB8A7943BFB}" destId="{76D2F89F-7D96-44D7-8AE0-52AC4A6C8AE3}" srcOrd="1" destOrd="0" parTransId="{987D6A59-DC43-4A32-9CF3-C508F8045DC7}" sibTransId="{8221D599-9CBE-4282-9C7A-13FF2F1C8DBA}"/>
    <dgm:cxn modelId="{DCE20CFD-016B-4F1B-B9D2-C8BD4B356B9B}" type="presParOf" srcId="{8EC79B68-86AA-4F1A-94DF-9C3F7F84FAEC}" destId="{878910B9-58B8-41AC-9445-C22B0DF64346}" srcOrd="0" destOrd="0" presId="urn:microsoft.com/office/officeart/2005/8/layout/hProcess9"/>
    <dgm:cxn modelId="{48A3D8FC-4F3C-48ED-B7EE-A988FED6B2E4}" type="presParOf" srcId="{8EC79B68-86AA-4F1A-94DF-9C3F7F84FAEC}" destId="{CAF45825-ADCD-48C0-B39D-F8A90930B9D8}" srcOrd="1" destOrd="0" presId="urn:microsoft.com/office/officeart/2005/8/layout/hProcess9"/>
    <dgm:cxn modelId="{53838575-2C8E-46A2-B7BF-FB673DFBDF77}" type="presParOf" srcId="{CAF45825-ADCD-48C0-B39D-F8A90930B9D8}" destId="{5EA4129A-01ED-417F-8380-C6B56BC25689}" srcOrd="0" destOrd="0" presId="urn:microsoft.com/office/officeart/2005/8/layout/hProcess9"/>
    <dgm:cxn modelId="{17DECBBB-A41A-472C-A2D4-00BCF85C9612}" type="presParOf" srcId="{CAF45825-ADCD-48C0-B39D-F8A90930B9D8}" destId="{45742788-6FCD-4A70-BFDC-40DF0CC6647B}" srcOrd="1" destOrd="0" presId="urn:microsoft.com/office/officeart/2005/8/layout/hProcess9"/>
    <dgm:cxn modelId="{84480529-7884-428D-9AC7-03E8F6DF72AC}" type="presParOf" srcId="{CAF45825-ADCD-48C0-B39D-F8A90930B9D8}" destId="{A93A618A-16CE-4196-B63C-2F8C9A526593}" srcOrd="2" destOrd="0" presId="urn:microsoft.com/office/officeart/2005/8/layout/hProcess9"/>
    <dgm:cxn modelId="{D4A7BC15-EBAA-4686-99E7-999AFBDE0C29}" type="presParOf" srcId="{CAF45825-ADCD-48C0-B39D-F8A90930B9D8}" destId="{8223163A-58BE-4FDE-8FE7-59F2DB577BFA}" srcOrd="3" destOrd="0" presId="urn:microsoft.com/office/officeart/2005/8/layout/hProcess9"/>
    <dgm:cxn modelId="{048EB8F2-77C5-47F5-88B2-D6D4CD90FA5E}" type="presParOf" srcId="{CAF45825-ADCD-48C0-B39D-F8A90930B9D8}" destId="{C655FAAD-3F36-4FC5-BB99-D6BB055CE866}" srcOrd="4" destOrd="0" presId="urn:microsoft.com/office/officeart/2005/8/layout/hProcess9"/>
    <dgm:cxn modelId="{0341395E-DB9E-4B1E-8D4E-D580D5253208}" type="presParOf" srcId="{CAF45825-ADCD-48C0-B39D-F8A90930B9D8}" destId="{228209EE-A9D7-4C1B-87E7-84DB5C45F59D}" srcOrd="5" destOrd="0" presId="urn:microsoft.com/office/officeart/2005/8/layout/hProcess9"/>
    <dgm:cxn modelId="{3EFE1FFF-FA41-4998-8E2E-1DD18740C66B}" type="presParOf" srcId="{CAF45825-ADCD-48C0-B39D-F8A90930B9D8}" destId="{38110E14-C93B-4821-A093-E509CA9F6636}" srcOrd="6" destOrd="0" presId="urn:microsoft.com/office/officeart/2005/8/layout/hProcess9"/>
    <dgm:cxn modelId="{57DCA667-FC6F-461E-BBB9-C6ED98F05D06}" type="presParOf" srcId="{CAF45825-ADCD-48C0-B39D-F8A90930B9D8}" destId="{4F35B818-2918-4FB9-A6BE-5948810CB379}" srcOrd="7" destOrd="0" presId="urn:microsoft.com/office/officeart/2005/8/layout/hProcess9"/>
    <dgm:cxn modelId="{34C1436A-8A38-480A-A524-10F1CE5820EE}" type="presParOf" srcId="{CAF45825-ADCD-48C0-B39D-F8A90930B9D8}" destId="{844AF490-3079-4834-B667-CE4050E5097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038CC4-7F1F-4C2F-BEE8-57B8DFB2A158}" type="doc">
      <dgm:prSet loTypeId="urn:microsoft.com/office/officeart/2005/8/layout/pyramid1" loCatId="pyramid" qsTypeId="urn:microsoft.com/office/officeart/2005/8/quickstyle/simple1" qsCatId="simple" csTypeId="urn:microsoft.com/office/officeart/2005/8/colors/accent1_5" csCatId="accent1" phldr="1"/>
      <dgm:spPr/>
    </dgm:pt>
    <dgm:pt modelId="{49BDDD36-EC43-41DF-B7CA-FC00845A0A8C}">
      <dgm:prSet phldrT="[Text]" custT="1"/>
      <dgm:spPr/>
      <dgm:t>
        <a:bodyPr/>
        <a:lstStyle/>
        <a:p>
          <a:r>
            <a:rPr lang="en-US" sz="2400" dirty="0" smtClean="0">
              <a:solidFill>
                <a:schemeClr val="bg1"/>
              </a:solidFill>
            </a:rPr>
            <a:t>T</a:t>
          </a:r>
          <a:endParaRPr lang="en-US" sz="3900" dirty="0" smtClean="0">
            <a:solidFill>
              <a:schemeClr val="bg1"/>
            </a:solidFill>
          </a:endParaRPr>
        </a:p>
        <a:p>
          <a:r>
            <a:rPr lang="en-US" sz="1800" dirty="0" smtClean="0">
              <a:solidFill>
                <a:schemeClr val="bg1"/>
              </a:solidFill>
            </a:rPr>
            <a:t>562</a:t>
          </a:r>
          <a:endParaRPr lang="en-US" sz="3900" dirty="0">
            <a:solidFill>
              <a:schemeClr val="bg1"/>
            </a:solidFill>
          </a:endParaRPr>
        </a:p>
      </dgm:t>
    </dgm:pt>
    <dgm:pt modelId="{61FC53BD-E25E-4529-9638-FA7CF18880F0}" type="parTrans" cxnId="{D29D9237-0C30-4399-ABAF-1622DB8F90EB}">
      <dgm:prSet/>
      <dgm:spPr/>
      <dgm:t>
        <a:bodyPr/>
        <a:lstStyle/>
        <a:p>
          <a:endParaRPr lang="en-US"/>
        </a:p>
      </dgm:t>
    </dgm:pt>
    <dgm:pt modelId="{9CB07034-3E54-47B1-BB9D-93D19D2A7740}" type="sibTrans" cxnId="{D29D9237-0C30-4399-ABAF-1622DB8F90EB}">
      <dgm:prSet/>
      <dgm:spPr/>
      <dgm:t>
        <a:bodyPr/>
        <a:lstStyle/>
        <a:p>
          <a:endParaRPr lang="en-US"/>
        </a:p>
      </dgm:t>
    </dgm:pt>
    <dgm:pt modelId="{9DFFDAF5-25D7-45C1-B123-E08D16629E1A}">
      <dgm:prSet phldrT="[Text]" custT="1"/>
      <dgm:spPr/>
      <dgm:t>
        <a:bodyPr/>
        <a:lstStyle/>
        <a:p>
          <a:r>
            <a:rPr lang="en-US" sz="2400" dirty="0" smtClean="0">
              <a:solidFill>
                <a:schemeClr val="bg1"/>
              </a:solidFill>
            </a:rPr>
            <a:t>Groups</a:t>
          </a:r>
        </a:p>
        <a:p>
          <a:r>
            <a:rPr lang="en-US" sz="1800" dirty="0" smtClean="0">
              <a:solidFill>
                <a:schemeClr val="bg1"/>
              </a:solidFill>
            </a:rPr>
            <a:t>2,696</a:t>
          </a:r>
          <a:endParaRPr lang="en-US" sz="2800" dirty="0">
            <a:solidFill>
              <a:schemeClr val="bg1"/>
            </a:solidFill>
          </a:endParaRPr>
        </a:p>
      </dgm:t>
    </dgm:pt>
    <dgm:pt modelId="{9F66CBAC-7AAD-4B95-B412-2C3495992B64}" type="parTrans" cxnId="{303BCA28-0101-48A1-8FA1-470DB9DE14EB}">
      <dgm:prSet/>
      <dgm:spPr/>
      <dgm:t>
        <a:bodyPr/>
        <a:lstStyle/>
        <a:p>
          <a:endParaRPr lang="en-US"/>
        </a:p>
      </dgm:t>
    </dgm:pt>
    <dgm:pt modelId="{C716FC05-9DE3-40A6-8E06-3544474C1F7A}" type="sibTrans" cxnId="{303BCA28-0101-48A1-8FA1-470DB9DE14EB}">
      <dgm:prSet/>
      <dgm:spPr/>
      <dgm:t>
        <a:bodyPr/>
        <a:lstStyle/>
        <a:p>
          <a:endParaRPr lang="en-US"/>
        </a:p>
      </dgm:t>
    </dgm:pt>
    <dgm:pt modelId="{36877E2F-35F6-4845-984B-61F93C253691}">
      <dgm:prSet phldrT="[Text]"/>
      <dgm:spPr/>
      <dgm:t>
        <a:bodyPr/>
        <a:lstStyle/>
        <a:p>
          <a:r>
            <a:rPr lang="en-US" dirty="0" smtClean="0"/>
            <a:t>Data Points</a:t>
          </a:r>
        </a:p>
        <a:p>
          <a:r>
            <a:rPr lang="en-US" altLang="en-US" dirty="0" smtClean="0"/>
            <a:t>153,049,704</a:t>
          </a:r>
          <a:endParaRPr lang="en-US" dirty="0" smtClean="0"/>
        </a:p>
        <a:p>
          <a:endParaRPr lang="en-US" dirty="0"/>
        </a:p>
      </dgm:t>
    </dgm:pt>
    <dgm:pt modelId="{407FE822-C752-499C-B79A-C1B05AD59E20}" type="parTrans" cxnId="{1E94764F-6D55-4389-B072-98B246CB1FB3}">
      <dgm:prSet/>
      <dgm:spPr/>
      <dgm:t>
        <a:bodyPr/>
        <a:lstStyle/>
        <a:p>
          <a:endParaRPr lang="en-US"/>
        </a:p>
      </dgm:t>
    </dgm:pt>
    <dgm:pt modelId="{5F093442-72C6-465E-828B-61BC405B9A54}" type="sibTrans" cxnId="{1E94764F-6D55-4389-B072-98B246CB1FB3}">
      <dgm:prSet/>
      <dgm:spPr/>
      <dgm:t>
        <a:bodyPr/>
        <a:lstStyle/>
        <a:p>
          <a:endParaRPr lang="en-US"/>
        </a:p>
      </dgm:t>
    </dgm:pt>
    <dgm:pt modelId="{ED753806-036D-4526-BFCD-D0871B2255B3}">
      <dgm:prSet/>
      <dgm:spPr/>
      <dgm:t>
        <a:bodyPr/>
        <a:lstStyle/>
        <a:p>
          <a:r>
            <a:rPr lang="en-US" dirty="0" smtClean="0">
              <a:solidFill>
                <a:schemeClr val="bg1"/>
              </a:solidFill>
            </a:rPr>
            <a:t>Flowsheet Measures</a:t>
          </a:r>
        </a:p>
        <a:p>
          <a:r>
            <a:rPr lang="en-US" altLang="en-US" dirty="0" smtClean="0">
              <a:solidFill>
                <a:schemeClr val="bg1"/>
              </a:solidFill>
            </a:rPr>
            <a:t>14,550</a:t>
          </a:r>
          <a:endParaRPr lang="en-US" dirty="0">
            <a:solidFill>
              <a:schemeClr val="bg1"/>
            </a:solidFill>
          </a:endParaRPr>
        </a:p>
      </dgm:t>
    </dgm:pt>
    <dgm:pt modelId="{2967535E-B278-4076-BABC-C216E466E45D}" type="parTrans" cxnId="{0DF15189-9123-4152-893B-63575CE8B85B}">
      <dgm:prSet/>
      <dgm:spPr/>
      <dgm:t>
        <a:bodyPr/>
        <a:lstStyle/>
        <a:p>
          <a:endParaRPr lang="en-US"/>
        </a:p>
      </dgm:t>
    </dgm:pt>
    <dgm:pt modelId="{243EEB3E-E53A-4892-B876-87937EECE816}" type="sibTrans" cxnId="{0DF15189-9123-4152-893B-63575CE8B85B}">
      <dgm:prSet/>
      <dgm:spPr/>
      <dgm:t>
        <a:bodyPr/>
        <a:lstStyle/>
        <a:p>
          <a:endParaRPr lang="en-US"/>
        </a:p>
      </dgm:t>
    </dgm:pt>
    <dgm:pt modelId="{C992E6D9-83CA-4CBA-A024-DEA100A0C682}" type="pres">
      <dgm:prSet presAssocID="{91038CC4-7F1F-4C2F-BEE8-57B8DFB2A158}" presName="Name0" presStyleCnt="0">
        <dgm:presLayoutVars>
          <dgm:dir/>
          <dgm:animLvl val="lvl"/>
          <dgm:resizeHandles val="exact"/>
        </dgm:presLayoutVars>
      </dgm:prSet>
      <dgm:spPr/>
    </dgm:pt>
    <dgm:pt modelId="{19267C4D-FF9C-4ED7-BF48-54CC3C460ECB}" type="pres">
      <dgm:prSet presAssocID="{49BDDD36-EC43-41DF-B7CA-FC00845A0A8C}" presName="Name8" presStyleCnt="0"/>
      <dgm:spPr/>
    </dgm:pt>
    <dgm:pt modelId="{5B695F0A-6A57-49AF-9972-9AB8DD26299B}" type="pres">
      <dgm:prSet presAssocID="{49BDDD36-EC43-41DF-B7CA-FC00845A0A8C}" presName="level" presStyleLbl="node1" presStyleIdx="0" presStyleCnt="4">
        <dgm:presLayoutVars>
          <dgm:chMax val="1"/>
          <dgm:bulletEnabled val="1"/>
        </dgm:presLayoutVars>
      </dgm:prSet>
      <dgm:spPr/>
      <dgm:t>
        <a:bodyPr/>
        <a:lstStyle/>
        <a:p>
          <a:endParaRPr lang="en-US"/>
        </a:p>
      </dgm:t>
    </dgm:pt>
    <dgm:pt modelId="{9AD9BB1A-9DCB-4FD5-97CD-4A2AD6EFFC0E}" type="pres">
      <dgm:prSet presAssocID="{49BDDD36-EC43-41DF-B7CA-FC00845A0A8C}" presName="levelTx" presStyleLbl="revTx" presStyleIdx="0" presStyleCnt="0">
        <dgm:presLayoutVars>
          <dgm:chMax val="1"/>
          <dgm:bulletEnabled val="1"/>
        </dgm:presLayoutVars>
      </dgm:prSet>
      <dgm:spPr/>
      <dgm:t>
        <a:bodyPr/>
        <a:lstStyle/>
        <a:p>
          <a:endParaRPr lang="en-US"/>
        </a:p>
      </dgm:t>
    </dgm:pt>
    <dgm:pt modelId="{2A0B37DA-58C6-472E-9753-7D092656926C}" type="pres">
      <dgm:prSet presAssocID="{9DFFDAF5-25D7-45C1-B123-E08D16629E1A}" presName="Name8" presStyleCnt="0"/>
      <dgm:spPr/>
    </dgm:pt>
    <dgm:pt modelId="{4BE02180-3293-4D01-AEA1-70938A64C736}" type="pres">
      <dgm:prSet presAssocID="{9DFFDAF5-25D7-45C1-B123-E08D16629E1A}" presName="level" presStyleLbl="node1" presStyleIdx="1" presStyleCnt="4">
        <dgm:presLayoutVars>
          <dgm:chMax val="1"/>
          <dgm:bulletEnabled val="1"/>
        </dgm:presLayoutVars>
      </dgm:prSet>
      <dgm:spPr/>
      <dgm:t>
        <a:bodyPr/>
        <a:lstStyle/>
        <a:p>
          <a:endParaRPr lang="en-US"/>
        </a:p>
      </dgm:t>
    </dgm:pt>
    <dgm:pt modelId="{88650D93-174A-49E0-AD5F-50B06D480A35}" type="pres">
      <dgm:prSet presAssocID="{9DFFDAF5-25D7-45C1-B123-E08D16629E1A}" presName="levelTx" presStyleLbl="revTx" presStyleIdx="0" presStyleCnt="0">
        <dgm:presLayoutVars>
          <dgm:chMax val="1"/>
          <dgm:bulletEnabled val="1"/>
        </dgm:presLayoutVars>
      </dgm:prSet>
      <dgm:spPr/>
      <dgm:t>
        <a:bodyPr/>
        <a:lstStyle/>
        <a:p>
          <a:endParaRPr lang="en-US"/>
        </a:p>
      </dgm:t>
    </dgm:pt>
    <dgm:pt modelId="{BD1EF42D-1F08-4C17-8E64-D23A4CF49CA0}" type="pres">
      <dgm:prSet presAssocID="{ED753806-036D-4526-BFCD-D0871B2255B3}" presName="Name8" presStyleCnt="0"/>
      <dgm:spPr/>
    </dgm:pt>
    <dgm:pt modelId="{66396A3F-B688-4C40-A021-DBFDAD5957CB}" type="pres">
      <dgm:prSet presAssocID="{ED753806-036D-4526-BFCD-D0871B2255B3}" presName="level" presStyleLbl="node1" presStyleIdx="2" presStyleCnt="4">
        <dgm:presLayoutVars>
          <dgm:chMax val="1"/>
          <dgm:bulletEnabled val="1"/>
        </dgm:presLayoutVars>
      </dgm:prSet>
      <dgm:spPr/>
      <dgm:t>
        <a:bodyPr/>
        <a:lstStyle/>
        <a:p>
          <a:endParaRPr lang="en-US"/>
        </a:p>
      </dgm:t>
    </dgm:pt>
    <dgm:pt modelId="{B91E07E7-AEF2-4F1A-B898-A0B3EBECD74B}" type="pres">
      <dgm:prSet presAssocID="{ED753806-036D-4526-BFCD-D0871B2255B3}" presName="levelTx" presStyleLbl="revTx" presStyleIdx="0" presStyleCnt="0">
        <dgm:presLayoutVars>
          <dgm:chMax val="1"/>
          <dgm:bulletEnabled val="1"/>
        </dgm:presLayoutVars>
      </dgm:prSet>
      <dgm:spPr/>
      <dgm:t>
        <a:bodyPr/>
        <a:lstStyle/>
        <a:p>
          <a:endParaRPr lang="en-US"/>
        </a:p>
      </dgm:t>
    </dgm:pt>
    <dgm:pt modelId="{7F798F47-4935-4879-A748-E7370218D86A}" type="pres">
      <dgm:prSet presAssocID="{36877E2F-35F6-4845-984B-61F93C253691}" presName="Name8" presStyleCnt="0"/>
      <dgm:spPr/>
    </dgm:pt>
    <dgm:pt modelId="{47768847-3035-47FA-A109-F06A2BF0CCCC}" type="pres">
      <dgm:prSet presAssocID="{36877E2F-35F6-4845-984B-61F93C253691}" presName="level" presStyleLbl="node1" presStyleIdx="3" presStyleCnt="4">
        <dgm:presLayoutVars>
          <dgm:chMax val="1"/>
          <dgm:bulletEnabled val="1"/>
        </dgm:presLayoutVars>
      </dgm:prSet>
      <dgm:spPr/>
      <dgm:t>
        <a:bodyPr/>
        <a:lstStyle/>
        <a:p>
          <a:endParaRPr lang="en-US"/>
        </a:p>
      </dgm:t>
    </dgm:pt>
    <dgm:pt modelId="{0A49707B-D283-49BA-AA07-6412D49049C9}" type="pres">
      <dgm:prSet presAssocID="{36877E2F-35F6-4845-984B-61F93C253691}" presName="levelTx" presStyleLbl="revTx" presStyleIdx="0" presStyleCnt="0">
        <dgm:presLayoutVars>
          <dgm:chMax val="1"/>
          <dgm:bulletEnabled val="1"/>
        </dgm:presLayoutVars>
      </dgm:prSet>
      <dgm:spPr/>
      <dgm:t>
        <a:bodyPr/>
        <a:lstStyle/>
        <a:p>
          <a:endParaRPr lang="en-US"/>
        </a:p>
      </dgm:t>
    </dgm:pt>
  </dgm:ptLst>
  <dgm:cxnLst>
    <dgm:cxn modelId="{D29D9237-0C30-4399-ABAF-1622DB8F90EB}" srcId="{91038CC4-7F1F-4C2F-BEE8-57B8DFB2A158}" destId="{49BDDD36-EC43-41DF-B7CA-FC00845A0A8C}" srcOrd="0" destOrd="0" parTransId="{61FC53BD-E25E-4529-9638-FA7CF18880F0}" sibTransId="{9CB07034-3E54-47B1-BB9D-93D19D2A7740}"/>
    <dgm:cxn modelId="{303BCA28-0101-48A1-8FA1-470DB9DE14EB}" srcId="{91038CC4-7F1F-4C2F-BEE8-57B8DFB2A158}" destId="{9DFFDAF5-25D7-45C1-B123-E08D16629E1A}" srcOrd="1" destOrd="0" parTransId="{9F66CBAC-7AAD-4B95-B412-2C3495992B64}" sibTransId="{C716FC05-9DE3-40A6-8E06-3544474C1F7A}"/>
    <dgm:cxn modelId="{421CF969-3FFC-4625-B4F5-D26EE05DA348}" type="presOf" srcId="{49BDDD36-EC43-41DF-B7CA-FC00845A0A8C}" destId="{5B695F0A-6A57-49AF-9972-9AB8DD26299B}" srcOrd="0" destOrd="0" presId="urn:microsoft.com/office/officeart/2005/8/layout/pyramid1"/>
    <dgm:cxn modelId="{8E182CC1-A22A-4C52-B5BA-747C321E2A6E}" type="presOf" srcId="{9DFFDAF5-25D7-45C1-B123-E08D16629E1A}" destId="{88650D93-174A-49E0-AD5F-50B06D480A35}" srcOrd="1" destOrd="0" presId="urn:microsoft.com/office/officeart/2005/8/layout/pyramid1"/>
    <dgm:cxn modelId="{9FFDD7BA-EED2-424B-B19E-F96B134EAC3A}" type="presOf" srcId="{49BDDD36-EC43-41DF-B7CA-FC00845A0A8C}" destId="{9AD9BB1A-9DCB-4FD5-97CD-4A2AD6EFFC0E}" srcOrd="1" destOrd="0" presId="urn:microsoft.com/office/officeart/2005/8/layout/pyramid1"/>
    <dgm:cxn modelId="{0DF15189-9123-4152-893B-63575CE8B85B}" srcId="{91038CC4-7F1F-4C2F-BEE8-57B8DFB2A158}" destId="{ED753806-036D-4526-BFCD-D0871B2255B3}" srcOrd="2" destOrd="0" parTransId="{2967535E-B278-4076-BABC-C216E466E45D}" sibTransId="{243EEB3E-E53A-4892-B876-87937EECE816}"/>
    <dgm:cxn modelId="{1E94764F-6D55-4389-B072-98B246CB1FB3}" srcId="{91038CC4-7F1F-4C2F-BEE8-57B8DFB2A158}" destId="{36877E2F-35F6-4845-984B-61F93C253691}" srcOrd="3" destOrd="0" parTransId="{407FE822-C752-499C-B79A-C1B05AD59E20}" sibTransId="{5F093442-72C6-465E-828B-61BC405B9A54}"/>
    <dgm:cxn modelId="{EB54E55B-20C7-42E1-942A-492E86B14F22}" type="presOf" srcId="{ED753806-036D-4526-BFCD-D0871B2255B3}" destId="{B91E07E7-AEF2-4F1A-B898-A0B3EBECD74B}" srcOrd="1" destOrd="0" presId="urn:microsoft.com/office/officeart/2005/8/layout/pyramid1"/>
    <dgm:cxn modelId="{32E4C29F-C629-41CB-A6EF-6D23CFEC56C5}" type="presOf" srcId="{91038CC4-7F1F-4C2F-BEE8-57B8DFB2A158}" destId="{C992E6D9-83CA-4CBA-A024-DEA100A0C682}" srcOrd="0" destOrd="0" presId="urn:microsoft.com/office/officeart/2005/8/layout/pyramid1"/>
    <dgm:cxn modelId="{5EFEDFFB-B2B3-4B26-80EF-DB4C69ABE7E3}" type="presOf" srcId="{36877E2F-35F6-4845-984B-61F93C253691}" destId="{47768847-3035-47FA-A109-F06A2BF0CCCC}" srcOrd="0" destOrd="0" presId="urn:microsoft.com/office/officeart/2005/8/layout/pyramid1"/>
    <dgm:cxn modelId="{3611CD1A-0C71-4CBE-A70F-4C4FC5E1D4F3}" type="presOf" srcId="{36877E2F-35F6-4845-984B-61F93C253691}" destId="{0A49707B-D283-49BA-AA07-6412D49049C9}" srcOrd="1" destOrd="0" presId="urn:microsoft.com/office/officeart/2005/8/layout/pyramid1"/>
    <dgm:cxn modelId="{3C7A44F0-9EA7-4924-945F-0AB70B67BB18}" type="presOf" srcId="{9DFFDAF5-25D7-45C1-B123-E08D16629E1A}" destId="{4BE02180-3293-4D01-AEA1-70938A64C736}" srcOrd="0" destOrd="0" presId="urn:microsoft.com/office/officeart/2005/8/layout/pyramid1"/>
    <dgm:cxn modelId="{86E4D978-412D-4069-9C32-A9B2E86F6D6F}" type="presOf" srcId="{ED753806-036D-4526-BFCD-D0871B2255B3}" destId="{66396A3F-B688-4C40-A021-DBFDAD5957CB}" srcOrd="0" destOrd="0" presId="urn:microsoft.com/office/officeart/2005/8/layout/pyramid1"/>
    <dgm:cxn modelId="{FF0580A2-D117-4273-83CC-0EA7439CB3AB}" type="presParOf" srcId="{C992E6D9-83CA-4CBA-A024-DEA100A0C682}" destId="{19267C4D-FF9C-4ED7-BF48-54CC3C460ECB}" srcOrd="0" destOrd="0" presId="urn:microsoft.com/office/officeart/2005/8/layout/pyramid1"/>
    <dgm:cxn modelId="{8693879D-1661-466E-AA55-2A82AE3C4995}" type="presParOf" srcId="{19267C4D-FF9C-4ED7-BF48-54CC3C460ECB}" destId="{5B695F0A-6A57-49AF-9972-9AB8DD26299B}" srcOrd="0" destOrd="0" presId="urn:microsoft.com/office/officeart/2005/8/layout/pyramid1"/>
    <dgm:cxn modelId="{63AFC902-3BDE-474C-8AE2-69A770F5E3B8}" type="presParOf" srcId="{19267C4D-FF9C-4ED7-BF48-54CC3C460ECB}" destId="{9AD9BB1A-9DCB-4FD5-97CD-4A2AD6EFFC0E}" srcOrd="1" destOrd="0" presId="urn:microsoft.com/office/officeart/2005/8/layout/pyramid1"/>
    <dgm:cxn modelId="{EC227BC8-32EE-4499-987B-DE92A81AEBF2}" type="presParOf" srcId="{C992E6D9-83CA-4CBA-A024-DEA100A0C682}" destId="{2A0B37DA-58C6-472E-9753-7D092656926C}" srcOrd="1" destOrd="0" presId="urn:microsoft.com/office/officeart/2005/8/layout/pyramid1"/>
    <dgm:cxn modelId="{1C8E332A-D554-4787-936C-28D0ACA1B0CA}" type="presParOf" srcId="{2A0B37DA-58C6-472E-9753-7D092656926C}" destId="{4BE02180-3293-4D01-AEA1-70938A64C736}" srcOrd="0" destOrd="0" presId="urn:microsoft.com/office/officeart/2005/8/layout/pyramid1"/>
    <dgm:cxn modelId="{03A50DB6-9209-4F67-9F61-C7E7F8A28137}" type="presParOf" srcId="{2A0B37DA-58C6-472E-9753-7D092656926C}" destId="{88650D93-174A-49E0-AD5F-50B06D480A35}" srcOrd="1" destOrd="0" presId="urn:microsoft.com/office/officeart/2005/8/layout/pyramid1"/>
    <dgm:cxn modelId="{6A1D4E63-75BD-47E4-B7AB-563ABF6B1DC3}" type="presParOf" srcId="{C992E6D9-83CA-4CBA-A024-DEA100A0C682}" destId="{BD1EF42D-1F08-4C17-8E64-D23A4CF49CA0}" srcOrd="2" destOrd="0" presId="urn:microsoft.com/office/officeart/2005/8/layout/pyramid1"/>
    <dgm:cxn modelId="{7842C2A3-F9EC-4F94-86AB-A5E80074A1E1}" type="presParOf" srcId="{BD1EF42D-1F08-4C17-8E64-D23A4CF49CA0}" destId="{66396A3F-B688-4C40-A021-DBFDAD5957CB}" srcOrd="0" destOrd="0" presId="urn:microsoft.com/office/officeart/2005/8/layout/pyramid1"/>
    <dgm:cxn modelId="{870824E0-B61E-4885-9E10-2A884DB982B0}" type="presParOf" srcId="{BD1EF42D-1F08-4C17-8E64-D23A4CF49CA0}" destId="{B91E07E7-AEF2-4F1A-B898-A0B3EBECD74B}" srcOrd="1" destOrd="0" presId="urn:microsoft.com/office/officeart/2005/8/layout/pyramid1"/>
    <dgm:cxn modelId="{98482642-5BAB-40A8-BFFD-B12BB8CC1188}" type="presParOf" srcId="{C992E6D9-83CA-4CBA-A024-DEA100A0C682}" destId="{7F798F47-4935-4879-A748-E7370218D86A}" srcOrd="3" destOrd="0" presId="urn:microsoft.com/office/officeart/2005/8/layout/pyramid1"/>
    <dgm:cxn modelId="{E2C078DF-999F-4A11-A9EF-673F830677D4}" type="presParOf" srcId="{7F798F47-4935-4879-A748-E7370218D86A}" destId="{47768847-3035-47FA-A109-F06A2BF0CCCC}" srcOrd="0" destOrd="0" presId="urn:microsoft.com/office/officeart/2005/8/layout/pyramid1"/>
    <dgm:cxn modelId="{A6FA7CE0-D8EF-45F9-863E-82933DDAEB64}" type="presParOf" srcId="{7F798F47-4935-4879-A748-E7370218D86A}" destId="{0A49707B-D283-49BA-AA07-6412D49049C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5CB12-17A3-4438-A0DA-B78B9C200842}">
      <dsp:nvSpPr>
        <dsp:cNvPr id="0" name=""/>
        <dsp:cNvSpPr/>
      </dsp:nvSpPr>
      <dsp:spPr>
        <a:xfrm>
          <a:off x="2705576" y="53955"/>
          <a:ext cx="2589847" cy="25898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pitchFamily="34" charset="0"/>
              <a:ea typeface="ＭＳ Ｐゴシック" pitchFamily="124" charset="-128"/>
            </a:rPr>
            <a:t>Clinical Data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pitchFamily="34" charset="0"/>
              <a:ea typeface="ＭＳ Ｐゴシック" pitchFamily="124" charset="-128"/>
            </a:rPr>
            <a:t>NMDS</a:t>
          </a:r>
        </a:p>
      </dsp:txBody>
      <dsp:txXfrm>
        <a:off x="3050889" y="507178"/>
        <a:ext cx="1899221" cy="1165431"/>
      </dsp:txXfrm>
    </dsp:sp>
    <dsp:sp modelId="{FE08666B-631A-4BE8-B324-35EE10F06FF8}">
      <dsp:nvSpPr>
        <dsp:cNvPr id="0" name=""/>
        <dsp:cNvSpPr/>
      </dsp:nvSpPr>
      <dsp:spPr>
        <a:xfrm>
          <a:off x="3640079" y="1672610"/>
          <a:ext cx="2589847" cy="25898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pitchFamily="34" charset="0"/>
              <a:ea typeface="ＭＳ Ｐゴシック" pitchFamily="124" charset="-128"/>
            </a:rPr>
            <a:t>Management Data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pitchFamily="34" charset="0"/>
              <a:ea typeface="ＭＳ Ｐゴシック" pitchFamily="124" charset="-128"/>
            </a:rPr>
            <a:t>NMMDS</a:t>
          </a:r>
        </a:p>
      </dsp:txBody>
      <dsp:txXfrm>
        <a:off x="4432141" y="2341654"/>
        <a:ext cx="1553908" cy="1424416"/>
      </dsp:txXfrm>
    </dsp:sp>
    <dsp:sp modelId="{A548B97C-F3C0-4FF1-8F7D-D48E4964E73D}">
      <dsp:nvSpPr>
        <dsp:cNvPr id="0" name=""/>
        <dsp:cNvSpPr/>
      </dsp:nvSpPr>
      <dsp:spPr>
        <a:xfrm>
          <a:off x="1771072" y="1672610"/>
          <a:ext cx="2589847" cy="25898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pitchFamily="34" charset="0"/>
              <a:ea typeface="ＭＳ Ｐゴシック" pitchFamily="124" charset="-128"/>
            </a:rPr>
            <a:t>Other Data Sets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kern="1200" cap="none" normalizeH="0" baseline="0" dirty="0" smtClean="0">
            <a:ln>
              <a:noFill/>
            </a:ln>
            <a:solidFill>
              <a:schemeClr val="tx1"/>
            </a:solidFill>
            <a:effectLst/>
            <a:latin typeface="Arial" pitchFamily="34" charset="0"/>
            <a:ea typeface="ＭＳ Ｐゴシック" pitchFamily="124" charset="-128"/>
          </a:endParaRPr>
        </a:p>
      </dsp:txBody>
      <dsp:txXfrm>
        <a:off x="2014950" y="2341654"/>
        <a:ext cx="1553908" cy="1424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910B9-58B8-41AC-9445-C22B0DF64346}">
      <dsp:nvSpPr>
        <dsp:cNvPr id="0" name=""/>
        <dsp:cNvSpPr/>
      </dsp:nvSpPr>
      <dsp:spPr>
        <a:xfrm>
          <a:off x="520459" y="0"/>
          <a:ext cx="5898536" cy="436704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A4129A-01ED-417F-8380-C6B56BC25689}">
      <dsp:nvSpPr>
        <dsp:cNvPr id="0" name=""/>
        <dsp:cNvSpPr/>
      </dsp:nvSpPr>
      <dsp:spPr>
        <a:xfrm>
          <a:off x="3049" y="1310114"/>
          <a:ext cx="1333337" cy="1746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Identify Clinical Data Model Topic</a:t>
          </a:r>
          <a:endParaRPr lang="en-US" sz="1600" kern="1200" dirty="0"/>
        </a:p>
      </dsp:txBody>
      <dsp:txXfrm>
        <a:off x="68137" y="1375202"/>
        <a:ext cx="1203161" cy="1616643"/>
      </dsp:txXfrm>
    </dsp:sp>
    <dsp:sp modelId="{A93A618A-16CE-4196-B63C-2F8C9A526593}">
      <dsp:nvSpPr>
        <dsp:cNvPr id="0" name=""/>
        <dsp:cNvSpPr/>
      </dsp:nvSpPr>
      <dsp:spPr>
        <a:xfrm>
          <a:off x="1403054" y="1310114"/>
          <a:ext cx="1333337" cy="1746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Identify Concepts</a:t>
          </a:r>
          <a:endParaRPr lang="en-US" sz="1600" kern="1200" dirty="0"/>
        </a:p>
      </dsp:txBody>
      <dsp:txXfrm>
        <a:off x="1468142" y="1375202"/>
        <a:ext cx="1203161" cy="1616643"/>
      </dsp:txXfrm>
    </dsp:sp>
    <dsp:sp modelId="{C655FAAD-3F36-4FC5-BB99-D6BB055CE866}">
      <dsp:nvSpPr>
        <dsp:cNvPr id="0" name=""/>
        <dsp:cNvSpPr/>
      </dsp:nvSpPr>
      <dsp:spPr>
        <a:xfrm>
          <a:off x="2803058" y="1310114"/>
          <a:ext cx="1333337" cy="1746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Map Flowsheets to Concepts</a:t>
          </a:r>
          <a:endParaRPr lang="en-US" sz="1600" kern="1200" dirty="0"/>
        </a:p>
      </dsp:txBody>
      <dsp:txXfrm>
        <a:off x="2868146" y="1375202"/>
        <a:ext cx="1203161" cy="1616643"/>
      </dsp:txXfrm>
    </dsp:sp>
    <dsp:sp modelId="{38110E14-C93B-4821-A093-E509CA9F6636}">
      <dsp:nvSpPr>
        <dsp:cNvPr id="0" name=""/>
        <dsp:cNvSpPr/>
      </dsp:nvSpPr>
      <dsp:spPr>
        <a:xfrm>
          <a:off x="4203063" y="1310114"/>
          <a:ext cx="1333337" cy="1746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Present</a:t>
          </a:r>
          <a:endParaRPr lang="en-US" sz="1600" kern="1200" dirty="0"/>
        </a:p>
      </dsp:txBody>
      <dsp:txXfrm>
        <a:off x="4268151" y="1375202"/>
        <a:ext cx="1203161" cy="1616643"/>
      </dsp:txXfrm>
    </dsp:sp>
    <dsp:sp modelId="{844AF490-3079-4834-B667-CE4050E5097C}">
      <dsp:nvSpPr>
        <dsp:cNvPr id="0" name=""/>
        <dsp:cNvSpPr/>
      </dsp:nvSpPr>
      <dsp:spPr>
        <a:xfrm>
          <a:off x="5603067" y="1310114"/>
          <a:ext cx="1333337" cy="1746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Validate</a:t>
          </a:r>
          <a:endParaRPr lang="en-US" sz="1600" kern="1200" dirty="0"/>
        </a:p>
      </dsp:txBody>
      <dsp:txXfrm>
        <a:off x="5668155" y="1375202"/>
        <a:ext cx="1203161" cy="1616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95F0A-6A57-49AF-9972-9AB8DD26299B}">
      <dsp:nvSpPr>
        <dsp:cNvPr id="0" name=""/>
        <dsp:cNvSpPr/>
      </dsp:nvSpPr>
      <dsp:spPr>
        <a:xfrm>
          <a:off x="2562997" y="0"/>
          <a:ext cx="1708665" cy="1199967"/>
        </a:xfrm>
        <a:prstGeom prst="trapezoid">
          <a:avLst>
            <a:gd name="adj" fmla="val 71196"/>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T</a:t>
          </a:r>
          <a:endParaRPr lang="en-US" sz="3900" kern="1200" dirty="0" smtClean="0">
            <a:solidFill>
              <a:schemeClr val="bg1"/>
            </a:solidFill>
          </a:endParaRPr>
        </a:p>
        <a:p>
          <a:pPr lvl="0" algn="ctr" defTabSz="1066800">
            <a:lnSpc>
              <a:spcPct val="90000"/>
            </a:lnSpc>
            <a:spcBef>
              <a:spcPct val="0"/>
            </a:spcBef>
            <a:spcAft>
              <a:spcPct val="35000"/>
            </a:spcAft>
          </a:pPr>
          <a:r>
            <a:rPr lang="en-US" sz="1800" kern="1200" dirty="0" smtClean="0">
              <a:solidFill>
                <a:schemeClr val="bg1"/>
              </a:solidFill>
            </a:rPr>
            <a:t>562</a:t>
          </a:r>
          <a:endParaRPr lang="en-US" sz="3900" kern="1200" dirty="0">
            <a:solidFill>
              <a:schemeClr val="bg1"/>
            </a:solidFill>
          </a:endParaRPr>
        </a:p>
      </dsp:txBody>
      <dsp:txXfrm>
        <a:off x="2562997" y="0"/>
        <a:ext cx="1708665" cy="1199967"/>
      </dsp:txXfrm>
    </dsp:sp>
    <dsp:sp modelId="{4BE02180-3293-4D01-AEA1-70938A64C736}">
      <dsp:nvSpPr>
        <dsp:cNvPr id="0" name=""/>
        <dsp:cNvSpPr/>
      </dsp:nvSpPr>
      <dsp:spPr>
        <a:xfrm>
          <a:off x="1708665" y="1199967"/>
          <a:ext cx="3417330" cy="1199967"/>
        </a:xfrm>
        <a:prstGeom prst="trapezoid">
          <a:avLst>
            <a:gd name="adj" fmla="val 71196"/>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Groups</a:t>
          </a:r>
        </a:p>
        <a:p>
          <a:pPr lvl="0" algn="ctr" defTabSz="1066800">
            <a:lnSpc>
              <a:spcPct val="90000"/>
            </a:lnSpc>
            <a:spcBef>
              <a:spcPct val="0"/>
            </a:spcBef>
            <a:spcAft>
              <a:spcPct val="35000"/>
            </a:spcAft>
          </a:pPr>
          <a:r>
            <a:rPr lang="en-US" sz="1800" kern="1200" dirty="0" smtClean="0">
              <a:solidFill>
                <a:schemeClr val="bg1"/>
              </a:solidFill>
            </a:rPr>
            <a:t>2,696</a:t>
          </a:r>
          <a:endParaRPr lang="en-US" sz="2800" kern="1200" dirty="0">
            <a:solidFill>
              <a:schemeClr val="bg1"/>
            </a:solidFill>
          </a:endParaRPr>
        </a:p>
      </dsp:txBody>
      <dsp:txXfrm>
        <a:off x="2306697" y="1199967"/>
        <a:ext cx="2221264" cy="1199967"/>
      </dsp:txXfrm>
    </dsp:sp>
    <dsp:sp modelId="{66396A3F-B688-4C40-A021-DBFDAD5957CB}">
      <dsp:nvSpPr>
        <dsp:cNvPr id="0" name=""/>
        <dsp:cNvSpPr/>
      </dsp:nvSpPr>
      <dsp:spPr>
        <a:xfrm>
          <a:off x="854332" y="2399934"/>
          <a:ext cx="5125995" cy="1199967"/>
        </a:xfrm>
        <a:prstGeom prst="trapezoid">
          <a:avLst>
            <a:gd name="adj" fmla="val 71196"/>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Flowsheet Measures</a:t>
          </a:r>
        </a:p>
        <a:p>
          <a:pPr lvl="0" algn="ctr" defTabSz="977900">
            <a:lnSpc>
              <a:spcPct val="90000"/>
            </a:lnSpc>
            <a:spcBef>
              <a:spcPct val="0"/>
            </a:spcBef>
            <a:spcAft>
              <a:spcPct val="35000"/>
            </a:spcAft>
          </a:pPr>
          <a:r>
            <a:rPr lang="en-US" altLang="en-US" sz="2200" kern="1200" dirty="0" smtClean="0">
              <a:solidFill>
                <a:schemeClr val="bg1"/>
              </a:solidFill>
            </a:rPr>
            <a:t>14,550</a:t>
          </a:r>
          <a:endParaRPr lang="en-US" sz="2200" kern="1200" dirty="0">
            <a:solidFill>
              <a:schemeClr val="bg1"/>
            </a:solidFill>
          </a:endParaRPr>
        </a:p>
      </dsp:txBody>
      <dsp:txXfrm>
        <a:off x="1751381" y="2399934"/>
        <a:ext cx="3331896" cy="1199967"/>
      </dsp:txXfrm>
    </dsp:sp>
    <dsp:sp modelId="{47768847-3035-47FA-A109-F06A2BF0CCCC}">
      <dsp:nvSpPr>
        <dsp:cNvPr id="0" name=""/>
        <dsp:cNvSpPr/>
      </dsp:nvSpPr>
      <dsp:spPr>
        <a:xfrm>
          <a:off x="0" y="3599901"/>
          <a:ext cx="6834660" cy="1199967"/>
        </a:xfrm>
        <a:prstGeom prst="trapezoid">
          <a:avLst>
            <a:gd name="adj" fmla="val 71196"/>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Data Points</a:t>
          </a:r>
        </a:p>
        <a:p>
          <a:pPr lvl="0" algn="ctr" defTabSz="977900">
            <a:lnSpc>
              <a:spcPct val="90000"/>
            </a:lnSpc>
            <a:spcBef>
              <a:spcPct val="0"/>
            </a:spcBef>
            <a:spcAft>
              <a:spcPct val="35000"/>
            </a:spcAft>
          </a:pPr>
          <a:r>
            <a:rPr lang="en-US" altLang="en-US" sz="2200" kern="1200" dirty="0" smtClean="0"/>
            <a:t>153,049,704</a:t>
          </a:r>
          <a:endParaRPr lang="en-US" sz="2200" kern="1200" dirty="0" smtClean="0"/>
        </a:p>
        <a:p>
          <a:pPr lvl="0" algn="ctr" defTabSz="977900">
            <a:lnSpc>
              <a:spcPct val="90000"/>
            </a:lnSpc>
            <a:spcBef>
              <a:spcPct val="0"/>
            </a:spcBef>
            <a:spcAft>
              <a:spcPct val="35000"/>
            </a:spcAft>
          </a:pPr>
          <a:endParaRPr lang="en-US" sz="2200" kern="1200" dirty="0"/>
        </a:p>
      </dsp:txBody>
      <dsp:txXfrm>
        <a:off x="1196065" y="3599901"/>
        <a:ext cx="4442529" cy="119996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9884F73-DAAB-4112-875A-ABFE22DAC33E}" type="datetimeFigureOut">
              <a:rPr lang="en-US" smtClean="0"/>
              <a:t>6/17/2021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E1CF257-4CD2-416E-92CC-79B1C2BEE5A5}" type="slidenum">
              <a:rPr lang="en-US" smtClean="0"/>
              <a:t>‹#›</a:t>
            </a:fld>
            <a:endParaRPr lang="en-US"/>
          </a:p>
        </p:txBody>
      </p:sp>
    </p:spTree>
    <p:extLst>
      <p:ext uri="{BB962C8B-B14F-4D97-AF65-F5344CB8AC3E}">
        <p14:creationId xmlns:p14="http://schemas.microsoft.com/office/powerpoint/2010/main" val="3796855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da.gov/"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A7A78-0ACA-5542-B3AB-7FE42C681C60}" type="slidenum">
              <a:rPr lang="en-US" smtClean="0"/>
              <a:t>8</a:t>
            </a:fld>
            <a:endParaRPr lang="en-US" dirty="0"/>
          </a:p>
        </p:txBody>
      </p:sp>
    </p:spTree>
    <p:extLst>
      <p:ext uri="{BB962C8B-B14F-4D97-AF65-F5344CB8AC3E}">
        <p14:creationId xmlns:p14="http://schemas.microsoft.com/office/powerpoint/2010/main" val="1994819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41741" indent="-285285" eaLnBrk="0" hangingPunct="0">
              <a:spcBef>
                <a:spcPct val="30000"/>
              </a:spcBef>
              <a:defRPr sz="1300">
                <a:solidFill>
                  <a:schemeClr val="tx1"/>
                </a:solidFill>
                <a:latin typeface="Calibri" pitchFamily="34" charset="0"/>
              </a:defRPr>
            </a:lvl2pPr>
            <a:lvl3pPr marL="1142818" indent="-228228" eaLnBrk="0" hangingPunct="0">
              <a:spcBef>
                <a:spcPct val="30000"/>
              </a:spcBef>
              <a:defRPr sz="1300">
                <a:solidFill>
                  <a:schemeClr val="tx1"/>
                </a:solidFill>
                <a:latin typeface="Calibri" pitchFamily="34" charset="0"/>
              </a:defRPr>
            </a:lvl3pPr>
            <a:lvl4pPr marL="1599274" indent="-228228" eaLnBrk="0" hangingPunct="0">
              <a:spcBef>
                <a:spcPct val="30000"/>
              </a:spcBef>
              <a:defRPr sz="1300">
                <a:solidFill>
                  <a:schemeClr val="tx1"/>
                </a:solidFill>
                <a:latin typeface="Calibri" pitchFamily="34" charset="0"/>
              </a:defRPr>
            </a:lvl4pPr>
            <a:lvl5pPr marL="2055730" indent="-228228" eaLnBrk="0" hangingPunct="0">
              <a:spcBef>
                <a:spcPct val="30000"/>
              </a:spcBef>
              <a:defRPr sz="1300">
                <a:solidFill>
                  <a:schemeClr val="tx1"/>
                </a:solidFill>
                <a:latin typeface="Calibri" pitchFamily="34" charset="0"/>
              </a:defRPr>
            </a:lvl5pPr>
            <a:lvl6pPr marL="2539036" indent="-228228" eaLnBrk="0" fontAlgn="base" hangingPunct="0">
              <a:spcBef>
                <a:spcPct val="30000"/>
              </a:spcBef>
              <a:spcAft>
                <a:spcPct val="0"/>
              </a:spcAft>
              <a:defRPr sz="1300">
                <a:solidFill>
                  <a:schemeClr val="tx1"/>
                </a:solidFill>
                <a:latin typeface="Calibri" pitchFamily="34" charset="0"/>
              </a:defRPr>
            </a:lvl6pPr>
            <a:lvl7pPr marL="3022342" indent="-228228" eaLnBrk="0" fontAlgn="base" hangingPunct="0">
              <a:spcBef>
                <a:spcPct val="30000"/>
              </a:spcBef>
              <a:spcAft>
                <a:spcPct val="0"/>
              </a:spcAft>
              <a:defRPr sz="1300">
                <a:solidFill>
                  <a:schemeClr val="tx1"/>
                </a:solidFill>
                <a:latin typeface="Calibri" pitchFamily="34" charset="0"/>
              </a:defRPr>
            </a:lvl7pPr>
            <a:lvl8pPr marL="3505648" indent="-228228" eaLnBrk="0" fontAlgn="base" hangingPunct="0">
              <a:spcBef>
                <a:spcPct val="30000"/>
              </a:spcBef>
              <a:spcAft>
                <a:spcPct val="0"/>
              </a:spcAft>
              <a:defRPr sz="1300">
                <a:solidFill>
                  <a:schemeClr val="tx1"/>
                </a:solidFill>
                <a:latin typeface="Calibri" pitchFamily="34" charset="0"/>
              </a:defRPr>
            </a:lvl8pPr>
            <a:lvl9pPr marL="3988954" indent="-228228"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D464DFC2-9B3D-4DC8-9CB8-9D4167EFDD20}" type="slidenum">
              <a:rPr lang="en-US" altLang="en-US" smtClean="0"/>
              <a:pPr eaLnBrk="1" hangingPunct="1">
                <a:spcBef>
                  <a:spcPct val="0"/>
                </a:spcBef>
              </a:pPr>
              <a:t>23</a:t>
            </a:fld>
            <a:endParaRPr lang="en-US" altLang="en-US" smtClean="0"/>
          </a:p>
        </p:txBody>
      </p:sp>
      <p:sp>
        <p:nvSpPr>
          <p:cNvPr id="77827"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4" tIns="48322" rIns="96644" bIns="48322"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156AFF32-F7D9-44E9-A241-8CE47F70BF34}" type="slidenum">
              <a:rPr lang="en-US" altLang="en-US">
                <a:latin typeface="Times New Roman" pitchFamily="18" charset="0"/>
                <a:ea typeface="MS PGothic" pitchFamily="34" charset="-128"/>
              </a:rPr>
              <a:pPr algn="r">
                <a:spcBef>
                  <a:spcPct val="0"/>
                </a:spcBef>
              </a:pPr>
              <a:t>23</a:t>
            </a:fld>
            <a:endParaRPr lang="en-US" altLang="en-US">
              <a:latin typeface="Times New Roman" pitchFamily="18" charset="0"/>
              <a:ea typeface="MS PGothic" pitchFamily="34" charset="-128"/>
            </a:endParaRPr>
          </a:p>
        </p:txBody>
      </p:sp>
      <p:sp>
        <p:nvSpPr>
          <p:cNvPr id="7782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3"/>
          <p:cNvSpPr>
            <a:spLocks noGrp="1" noChangeArrowheads="1"/>
          </p:cNvSpPr>
          <p:nvPr>
            <p:ph type="body" idx="1"/>
          </p:nvPr>
        </p:nvSpPr>
        <p:spPr bwMode="auto">
          <a:xfrm>
            <a:off x="975360" y="4560570"/>
            <a:ext cx="536448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129495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 this slide is an example of a flowsheet in the electronic health record system. At the top are tabs. These are called templates or a template is the view on the screen. A template includes groups of questions</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highlighted in green. In the middle of the screen highlighted in pink is a single question, that is called a flowsheet measure and is the observation documented by a nurse or other clinician. On the right-hand side highlighted in blue is an example of the kinds of answers that can be selected to answer the question. These are known as value sets.</a:t>
            </a:r>
            <a:endParaRPr lang="en-US" dirty="0" smtClean="0"/>
          </a:p>
          <a:p>
            <a:endParaRPr lang="en-US" dirty="0"/>
          </a:p>
        </p:txBody>
      </p:sp>
      <p:sp>
        <p:nvSpPr>
          <p:cNvPr id="4" name="Slide Number Placeholder 3"/>
          <p:cNvSpPr>
            <a:spLocks noGrp="1"/>
          </p:cNvSpPr>
          <p:nvPr>
            <p:ph type="sldNum" sz="quarter" idx="10"/>
          </p:nvPr>
        </p:nvSpPr>
        <p:spPr/>
        <p:txBody>
          <a:bodyPr/>
          <a:lstStyle/>
          <a:p>
            <a:fld id="{3A936AF5-D5CC-42CE-BFE7-C5476D3D46DD}" type="slidenum">
              <a:rPr lang="en-US" smtClean="0"/>
              <a:t>24</a:t>
            </a:fld>
            <a:endParaRPr lang="en-US"/>
          </a:p>
        </p:txBody>
      </p:sp>
    </p:spTree>
    <p:extLst>
      <p:ext uri="{BB962C8B-B14F-4D97-AF65-F5344CB8AC3E}">
        <p14:creationId xmlns:p14="http://schemas.microsoft.com/office/powerpoint/2010/main" val="2130536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Important to understand about flowsheet data is that it is non-standard the design of flowsheets very within an electronic health record the variability is due to preferences of clinicians, the type of data required for specific discipline such as physical therapy, or data for a specific setting such as the ICU. This results in multiple measures for the same concepts. Additionally these flowsheet measures change over time as well as across the templates and rooms of questions. As result if the data were useful for research, these multiple measures for the same concepts need to be harmonized. Consider the research question quote what interventions were effective in pain management for patients that have osteosarcoma with surgery, chemotherapy, and radiation and who receive care between October 1, 2011 and December 31, 2014. The population includes all ages, care is provided in multiple settings such as outpatient, ICU, med – search units, and possibly transitional care. Documentation is done by nurses, therapists, and dietitians all of who have their own templates and therefore considerable duplication of flowsheet measures.</a:t>
            </a:r>
            <a:endParaRPr lang="en-US" dirty="0"/>
          </a:p>
        </p:txBody>
      </p:sp>
      <p:sp>
        <p:nvSpPr>
          <p:cNvPr id="4" name="Slide Number Placeholder 3"/>
          <p:cNvSpPr>
            <a:spLocks noGrp="1"/>
          </p:cNvSpPr>
          <p:nvPr>
            <p:ph type="sldNum" sz="quarter" idx="10"/>
          </p:nvPr>
        </p:nvSpPr>
        <p:spPr/>
        <p:txBody>
          <a:bodyPr/>
          <a:lstStyle/>
          <a:p>
            <a:fld id="{3A936AF5-D5CC-42CE-BFE7-C5476D3D46DD}" type="slidenum">
              <a:rPr lang="en-US" smtClean="0"/>
              <a:t>25</a:t>
            </a:fld>
            <a:endParaRPr lang="en-US"/>
          </a:p>
        </p:txBody>
      </p:sp>
    </p:spTree>
    <p:extLst>
      <p:ext uri="{BB962C8B-B14F-4D97-AF65-F5344CB8AC3E}">
        <p14:creationId xmlns:p14="http://schemas.microsoft.com/office/powerpoint/2010/main" val="4192375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Are goal therefore was to develop a standardized process for normalizing flowsheet measures by mapping them to concepts of interest to researchers. We started by first identifying topics of interest for creating clinical data models. We then identified concepts within these topics and then map them to flowsheets. We also did a bottom-up approach then of looking within groups where we found these flowsheets to identify additional concepts that might important to researchers. Once a model was created and flowsheet measures were mapped investigator presented this to the entire group for feedback. Multiple iterations were done in order to validate the model and the mapping as well as develop consistent rules to be used across the development of additional models.</a:t>
            </a:r>
            <a:endParaRPr lang="en-US" dirty="0"/>
          </a:p>
        </p:txBody>
      </p:sp>
      <p:sp>
        <p:nvSpPr>
          <p:cNvPr id="4" name="Slide Number Placeholder 3"/>
          <p:cNvSpPr>
            <a:spLocks noGrp="1"/>
          </p:cNvSpPr>
          <p:nvPr>
            <p:ph type="sldNum" sz="quarter" idx="10"/>
          </p:nvPr>
        </p:nvSpPr>
        <p:spPr/>
        <p:txBody>
          <a:bodyPr/>
          <a:lstStyle/>
          <a:p>
            <a:fld id="{3A936AF5-D5CC-42CE-BFE7-C5476D3D46DD}" type="slidenum">
              <a:rPr lang="en-US" smtClean="0"/>
              <a:t>26</a:t>
            </a:fld>
            <a:endParaRPr lang="en-US"/>
          </a:p>
        </p:txBody>
      </p:sp>
    </p:spTree>
    <p:extLst>
      <p:ext uri="{BB962C8B-B14F-4D97-AF65-F5344CB8AC3E}">
        <p14:creationId xmlns:p14="http://schemas.microsoft.com/office/powerpoint/2010/main" val="1590186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itchFamily="34" charset="-128"/>
              </a:rPr>
              <a:t>Get better graph</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Just counting observations, not a measure of importance</a:t>
            </a: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85372" indent="-302066" eaLnBrk="0" hangingPunct="0">
              <a:defRPr sz="2500">
                <a:solidFill>
                  <a:schemeClr val="tx1"/>
                </a:solidFill>
                <a:latin typeface="Arial" pitchFamily="34" charset="0"/>
                <a:ea typeface="ＭＳ Ｐゴシック" pitchFamily="34" charset="-128"/>
              </a:defRPr>
            </a:lvl2pPr>
            <a:lvl3pPr marL="1208265" indent="-241653" eaLnBrk="0" hangingPunct="0">
              <a:defRPr sz="2500">
                <a:solidFill>
                  <a:schemeClr val="tx1"/>
                </a:solidFill>
                <a:latin typeface="Arial" pitchFamily="34" charset="0"/>
                <a:ea typeface="ＭＳ Ｐゴシック" pitchFamily="34" charset="-128"/>
              </a:defRPr>
            </a:lvl3pPr>
            <a:lvl4pPr marL="1691571" indent="-241653" eaLnBrk="0" hangingPunct="0">
              <a:defRPr sz="2500">
                <a:solidFill>
                  <a:schemeClr val="tx1"/>
                </a:solidFill>
                <a:latin typeface="Arial" pitchFamily="34" charset="0"/>
                <a:ea typeface="ＭＳ Ｐゴシック" pitchFamily="34" charset="-128"/>
              </a:defRPr>
            </a:lvl4pPr>
            <a:lvl5pPr marL="2174878" indent="-241653" eaLnBrk="0" hangingPunct="0">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E0EE4B69-CF5C-4A99-A955-CDEA56D655A6}" type="slidenum">
              <a:rPr lang="en-US" altLang="en-US" sz="1300"/>
              <a:pPr eaLnBrk="1" hangingPunct="1"/>
              <a:t>27</a:t>
            </a:fld>
            <a:endParaRPr lang="en-US" altLang="en-US" sz="1300"/>
          </a:p>
        </p:txBody>
      </p:sp>
    </p:spTree>
    <p:extLst>
      <p:ext uri="{BB962C8B-B14F-4D97-AF65-F5344CB8AC3E}">
        <p14:creationId xmlns:p14="http://schemas.microsoft.com/office/powerpoint/2010/main" val="2277007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itchFamily="34" charset="-128"/>
              </a:rPr>
              <a:t>Example:  Skin Integrity</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#7:  Musculoskelatal – same value sets, but different questions – combo matters</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85372" indent="-302066" eaLnBrk="0" hangingPunct="0">
              <a:defRPr sz="2500">
                <a:solidFill>
                  <a:schemeClr val="tx1"/>
                </a:solidFill>
                <a:latin typeface="Arial" pitchFamily="34" charset="0"/>
                <a:ea typeface="ＭＳ Ｐゴシック" pitchFamily="34" charset="-128"/>
              </a:defRPr>
            </a:lvl2pPr>
            <a:lvl3pPr marL="1208265" indent="-241653" eaLnBrk="0" hangingPunct="0">
              <a:defRPr sz="2500">
                <a:solidFill>
                  <a:schemeClr val="tx1"/>
                </a:solidFill>
                <a:latin typeface="Arial" pitchFamily="34" charset="0"/>
                <a:ea typeface="ＭＳ Ｐゴシック" pitchFamily="34" charset="-128"/>
              </a:defRPr>
            </a:lvl3pPr>
            <a:lvl4pPr marL="1691571" indent="-241653" eaLnBrk="0" hangingPunct="0">
              <a:defRPr sz="2500">
                <a:solidFill>
                  <a:schemeClr val="tx1"/>
                </a:solidFill>
                <a:latin typeface="Arial" pitchFamily="34" charset="0"/>
                <a:ea typeface="ＭＳ Ｐゴシック" pitchFamily="34" charset="-128"/>
              </a:defRPr>
            </a:lvl4pPr>
            <a:lvl5pPr marL="2174878" indent="-241653" eaLnBrk="0" hangingPunct="0">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257FB2AF-840D-473E-AF54-5A427F24A8A5}" type="slidenum">
              <a:rPr lang="en-US" altLang="en-US" sz="1300"/>
              <a:pPr eaLnBrk="1" hangingPunct="1"/>
              <a:t>29</a:t>
            </a:fld>
            <a:endParaRPr lang="en-US" altLang="en-US" sz="1300"/>
          </a:p>
        </p:txBody>
      </p:sp>
    </p:spTree>
    <p:extLst>
      <p:ext uri="{BB962C8B-B14F-4D97-AF65-F5344CB8AC3E}">
        <p14:creationId xmlns:p14="http://schemas.microsoft.com/office/powerpoint/2010/main" val="1698417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Each information model was composed of a hierarchy of increasingly granular terms. Level 1 represents the major concept i.e. pain, Level 2 addresses a term for care planning (assessment, problem, goal, intervention, or outcomes), and Level 3 up to Level 5 contains a concept related to pain such as type of pain; pain indicators, locations, or orientation; with finer levels of granularity as shown in Figure 1. </a:t>
            </a:r>
            <a:endParaRPr lang="en-US" dirty="0"/>
          </a:p>
        </p:txBody>
      </p:sp>
      <p:sp>
        <p:nvSpPr>
          <p:cNvPr id="4" name="Slide Number Placeholder 3"/>
          <p:cNvSpPr>
            <a:spLocks noGrp="1"/>
          </p:cNvSpPr>
          <p:nvPr>
            <p:ph type="sldNum" sz="quarter" idx="10"/>
          </p:nvPr>
        </p:nvSpPr>
        <p:spPr/>
        <p:txBody>
          <a:bodyPr/>
          <a:lstStyle/>
          <a:p>
            <a:fld id="{5F16232E-0DD1-46BC-AD07-CC0ABA065C23}" type="slidenum">
              <a:rPr lang="en-US" smtClean="0"/>
              <a:t>31</a:t>
            </a:fld>
            <a:endParaRPr lang="en-US"/>
          </a:p>
        </p:txBody>
      </p:sp>
    </p:spTree>
    <p:extLst>
      <p:ext uri="{BB962C8B-B14F-4D97-AF65-F5344CB8AC3E}">
        <p14:creationId xmlns:p14="http://schemas.microsoft.com/office/powerpoint/2010/main" val="368745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the first step in the ETL process of loading EHR flowsheet data into i2b2, we created a master look-up table. For measures whose values were numeric, the lookup table entry consisted of the flowsheet measure identifier from the EHR. When the choice list was associated with a measure, we constructed separate measure-choice list combinations that each had a unique identifier based upon the EHR measure identifier, followed by a number for each choice list i.e. 12345-1, 12345-2, etc. Each of the resulting identifiers represents a separate i2b2 concept ending in a leaf node. </a:t>
            </a:r>
            <a:endParaRPr lang="en-US" dirty="0"/>
          </a:p>
        </p:txBody>
      </p:sp>
      <p:sp>
        <p:nvSpPr>
          <p:cNvPr id="4" name="Slide Number Placeholder 3"/>
          <p:cNvSpPr>
            <a:spLocks noGrp="1"/>
          </p:cNvSpPr>
          <p:nvPr>
            <p:ph type="sldNum" sz="quarter" idx="10"/>
          </p:nvPr>
        </p:nvSpPr>
        <p:spPr/>
        <p:txBody>
          <a:bodyPr/>
          <a:lstStyle/>
          <a:p>
            <a:fld id="{5F16232E-0DD1-46BC-AD07-CC0ABA065C23}" type="slidenum">
              <a:rPr lang="en-US" smtClean="0"/>
              <a:t>32</a:t>
            </a:fld>
            <a:endParaRPr lang="en-US"/>
          </a:p>
        </p:txBody>
      </p:sp>
    </p:spTree>
    <p:extLst>
      <p:ext uri="{BB962C8B-B14F-4D97-AF65-F5344CB8AC3E}">
        <p14:creationId xmlns:p14="http://schemas.microsoft.com/office/powerpoint/2010/main" val="3973827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6232E-0DD1-46BC-AD07-CC0ABA065C23}" type="slidenum">
              <a:rPr lang="en-US" smtClean="0"/>
              <a:t>38</a:t>
            </a:fld>
            <a:endParaRPr lang="en-US"/>
          </a:p>
        </p:txBody>
      </p:sp>
    </p:spTree>
    <p:extLst>
      <p:ext uri="{BB962C8B-B14F-4D97-AF65-F5344CB8AC3E}">
        <p14:creationId xmlns:p14="http://schemas.microsoft.com/office/powerpoint/2010/main" val="524225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E7F0E-DA9A-45F6-86A2-80531E559D9B}" type="slidenum">
              <a:rPr lang="en-US" smtClean="0"/>
              <a:t>43</a:t>
            </a:fld>
            <a:endParaRPr lang="en-US"/>
          </a:p>
        </p:txBody>
      </p:sp>
    </p:spTree>
    <p:extLst>
      <p:ext uri="{BB962C8B-B14F-4D97-AF65-F5344CB8AC3E}">
        <p14:creationId xmlns:p14="http://schemas.microsoft.com/office/powerpoint/2010/main" val="205070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Volume: How</a:t>
            </a:r>
            <a:r>
              <a:rPr lang="en-US" baseline="0" dirty="0" smtClean="0"/>
              <a:t> big is big data – If data in storage is in terabytes (one trillion gigabytes) then its big </a:t>
            </a:r>
            <a:r>
              <a:rPr lang="en-US" baseline="0" dirty="0" err="1" smtClean="0"/>
              <a:t>dataish</a:t>
            </a:r>
            <a:r>
              <a:rPr lang="en-US" baseline="0" dirty="0" smtClean="0"/>
              <a:t>.  A typical laptop has about 4 gigabytes of RAM</a:t>
            </a:r>
            <a:endParaRPr lang="en-US" dirty="0" smtClean="0"/>
          </a:p>
          <a:p>
            <a:endParaRPr lang="en-US" dirty="0" smtClean="0"/>
          </a:p>
          <a:p>
            <a:r>
              <a:rPr lang="en-US" dirty="0" smtClean="0"/>
              <a:t>Velocity</a:t>
            </a:r>
          </a:p>
          <a:p>
            <a:r>
              <a:rPr lang="en-US" dirty="0" smtClean="0"/>
              <a:t>Velocity is the speed in which data is accessible. I remember the days of nightly batches, now if it’s not real-time it’s usually not fast enough.</a:t>
            </a:r>
          </a:p>
          <a:p>
            <a:endParaRPr lang="en-US" dirty="0" smtClean="0"/>
          </a:p>
          <a:p>
            <a:r>
              <a:rPr lang="en-US" dirty="0" smtClean="0"/>
              <a:t>Variety</a:t>
            </a:r>
          </a:p>
          <a:p>
            <a:r>
              <a:rPr lang="en-US" dirty="0" smtClean="0"/>
              <a:t>Variety describes one of the biggest challenges of big data. It can be unstructured and it can include so many different types of data from XML to video to SMS. Organizing the data in a meaningful way is no simple task, especially when the data itself changes rapidly.</a:t>
            </a:r>
          </a:p>
          <a:p>
            <a:endParaRPr lang="en-US" dirty="0" smtClean="0"/>
          </a:p>
          <a:p>
            <a:r>
              <a:rPr lang="en-US" dirty="0" smtClean="0"/>
              <a:t>Variability</a:t>
            </a:r>
          </a:p>
          <a:p>
            <a:r>
              <a:rPr lang="en-US" dirty="0" smtClean="0"/>
              <a:t>Variability is different from variety. A coffee shop may offer 6 different blends of coffee, but if you get the same blend every day and it tastes different every day, that is variability. The same is true of data, if the meaning is constantly changing it can have a huge impact on your data homogenization.</a:t>
            </a:r>
          </a:p>
          <a:p>
            <a:endParaRPr lang="en-US" dirty="0" smtClean="0"/>
          </a:p>
          <a:p>
            <a:r>
              <a:rPr lang="en-US" dirty="0" smtClean="0"/>
              <a:t>Veracity</a:t>
            </a:r>
          </a:p>
          <a:p>
            <a:r>
              <a:rPr lang="en-US" dirty="0" smtClean="0"/>
              <a:t>Veracity is all about making sure the data is accurate, which requires processes to keep the bad data from accumulating in your systems. The simplest example is contacts that enter your marketing automation system with false names and inaccurate contact information. How many times have you seen Mickey Mouse in your database? It’s the classic “garbage in, garbage out” challenge.</a:t>
            </a:r>
          </a:p>
          <a:p>
            <a:endParaRPr lang="en-US" dirty="0" smtClean="0"/>
          </a:p>
          <a:p>
            <a:r>
              <a:rPr lang="en-US" dirty="0" smtClean="0"/>
              <a:t>Visualization</a:t>
            </a:r>
          </a:p>
          <a:p>
            <a:r>
              <a:rPr lang="en-US" dirty="0" smtClean="0"/>
              <a:t>Visualization is critical in today’s world. Using charts and graphs to visualize large amounts of complex data is much more effective in conveying meaning than spreadsheets and reports chock-full of numbers and formulas.</a:t>
            </a:r>
          </a:p>
          <a:p>
            <a:endParaRPr lang="en-US" dirty="0" smtClean="0"/>
          </a:p>
          <a:p>
            <a:r>
              <a:rPr lang="en-US" dirty="0" smtClean="0"/>
              <a:t>Value</a:t>
            </a:r>
          </a:p>
          <a:p>
            <a:r>
              <a:rPr lang="en-US" dirty="0" smtClean="0"/>
              <a:t>Value is the end game. After addressing volume, velocity, variety, variability, veracity, and visualization – which takes a lot of time, effort and resources – you want to be sure your organization is getting value from the data.</a:t>
            </a:r>
            <a:endParaRPr lang="en-US" dirty="0"/>
          </a:p>
        </p:txBody>
      </p:sp>
      <p:sp>
        <p:nvSpPr>
          <p:cNvPr id="4" name="Slide Number Placeholder 3"/>
          <p:cNvSpPr>
            <a:spLocks noGrp="1"/>
          </p:cNvSpPr>
          <p:nvPr>
            <p:ph type="sldNum" sz="quarter" idx="10"/>
          </p:nvPr>
        </p:nvSpPr>
        <p:spPr/>
        <p:txBody>
          <a:bodyPr/>
          <a:lstStyle/>
          <a:p>
            <a:fld id="{FBBCD980-8792-47CD-8CEB-A01E9E581D74}" type="slidenum">
              <a:rPr lang="en-US" smtClean="0"/>
              <a:t>11</a:t>
            </a:fld>
            <a:endParaRPr lang="en-US"/>
          </a:p>
        </p:txBody>
      </p:sp>
    </p:spTree>
    <p:extLst>
      <p:ext uri="{BB962C8B-B14F-4D97-AF65-F5344CB8AC3E}">
        <p14:creationId xmlns:p14="http://schemas.microsoft.com/office/powerpoint/2010/main" val="2577214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A7A78-0ACA-5542-B3AB-7FE42C681C60}" type="slidenum">
              <a:rPr lang="en-US" smtClean="0"/>
              <a:t>48</a:t>
            </a:fld>
            <a:endParaRPr lang="en-US" dirty="0"/>
          </a:p>
        </p:txBody>
      </p:sp>
    </p:spTree>
    <p:extLst>
      <p:ext uri="{BB962C8B-B14F-4D97-AF65-F5344CB8AC3E}">
        <p14:creationId xmlns:p14="http://schemas.microsoft.com/office/powerpoint/2010/main" val="1195792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2781CA-4EC0-4C83-AF55-969EAE95C31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2566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articulated 6 key principles that inform our work in the Nexus</a:t>
            </a:r>
          </a:p>
          <a:p>
            <a:endParaRPr lang="en-US" dirty="0"/>
          </a:p>
          <a:p>
            <a:r>
              <a:rPr lang="en-US" dirty="0" smtClean="0"/>
              <a:t>We </a:t>
            </a:r>
            <a:r>
              <a:rPr lang="en-US" dirty="0"/>
              <a:t>believe that until we start collecting consistent data across sites, we will not move the field.  The approach is not static but we support people in their development as well as data collection for their own efforts.</a:t>
            </a:r>
          </a:p>
          <a:p>
            <a:endParaRPr lang="en-US" dirty="0"/>
          </a:p>
          <a:p>
            <a:r>
              <a:rPr lang="en-US" dirty="0"/>
              <a:t>What has informed our thinking – working with over 70 sites and 100 IPE programs.   Some were HRSA-funded. </a:t>
            </a:r>
          </a:p>
        </p:txBody>
      </p:sp>
      <p:sp>
        <p:nvSpPr>
          <p:cNvPr id="4" name="Slide Number Placeholder 3"/>
          <p:cNvSpPr>
            <a:spLocks noGrp="1"/>
          </p:cNvSpPr>
          <p:nvPr>
            <p:ph type="sldNum" sz="quarter" idx="5"/>
          </p:nvPr>
        </p:nvSpPr>
        <p:spPr/>
        <p:txBody>
          <a:bodyPr/>
          <a:lstStyle/>
          <a:p>
            <a:fld id="{90883239-EB71-453B-8030-CC48603E7616}" type="slidenum">
              <a:rPr lang="en-US" smtClean="0"/>
              <a:t>53</a:t>
            </a:fld>
            <a:endParaRPr lang="en-US" dirty="0"/>
          </a:p>
        </p:txBody>
      </p:sp>
    </p:spTree>
    <p:extLst>
      <p:ext uri="{BB962C8B-B14F-4D97-AF65-F5344CB8AC3E}">
        <p14:creationId xmlns:p14="http://schemas.microsoft.com/office/powerpoint/2010/main" val="16499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OVERALL  INFRASTRUCTURE / SYSTEM INCLUDES 4 COMPONENTS:</a:t>
            </a:r>
          </a:p>
          <a:p>
            <a:endParaRPr lang="en-US" baseline="0" dirty="0" smtClean="0"/>
          </a:p>
          <a:p>
            <a:r>
              <a:rPr lang="en-US" baseline="0" dirty="0" smtClean="0"/>
              <a:t>DATA REPOSITORY</a:t>
            </a:r>
          </a:p>
          <a:p>
            <a:r>
              <a:rPr lang="en-US" baseline="0" dirty="0" smtClean="0"/>
              <a:t>IPE CORE DATA SET</a:t>
            </a:r>
          </a:p>
          <a:p>
            <a:r>
              <a:rPr lang="en-US" baseline="0" dirty="0" smtClean="0"/>
              <a:t>DASHBOARD</a:t>
            </a:r>
          </a:p>
          <a:p>
            <a:r>
              <a:rPr lang="en-US" baseline="0" dirty="0" smtClean="0"/>
              <a:t>PROGRAM MANAGEMENT</a:t>
            </a:r>
          </a:p>
          <a:p>
            <a:endParaRPr lang="en-US" dirty="0"/>
          </a:p>
        </p:txBody>
      </p:sp>
      <p:sp>
        <p:nvSpPr>
          <p:cNvPr id="4" name="Slide Number Placeholder 3"/>
          <p:cNvSpPr>
            <a:spLocks noGrp="1"/>
          </p:cNvSpPr>
          <p:nvPr>
            <p:ph type="sldNum" sz="quarter" idx="10"/>
          </p:nvPr>
        </p:nvSpPr>
        <p:spPr/>
        <p:txBody>
          <a:bodyPr/>
          <a:lstStyle/>
          <a:p>
            <a:pPr defTabSz="471095">
              <a:defRPr/>
            </a:pPr>
            <a:fld id="{042781CA-4EC0-4C83-AF55-969EAE95C31C}" type="slidenum">
              <a:rPr lang="en-US">
                <a:solidFill>
                  <a:prstClr val="black"/>
                </a:solidFill>
                <a:latin typeface="Calibri"/>
              </a:rPr>
              <a:pPr defTabSz="471095">
                <a:defRPr/>
              </a:pPr>
              <a:t>54</a:t>
            </a:fld>
            <a:endParaRPr lang="en-US" dirty="0">
              <a:solidFill>
                <a:prstClr val="black"/>
              </a:solidFill>
              <a:latin typeface="Calibri"/>
            </a:endParaRPr>
          </a:p>
        </p:txBody>
      </p:sp>
    </p:spTree>
    <p:extLst>
      <p:ext uri="{BB962C8B-B14F-4D97-AF65-F5344CB8AC3E}">
        <p14:creationId xmlns:p14="http://schemas.microsoft.com/office/powerpoint/2010/main" val="2528830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ICCAS = interprofessional collaborative competency attainment survey (i.e. do individual learners (however defined) learn core IPE competencies?</a:t>
            </a:r>
          </a:p>
          <a:p>
            <a:endParaRPr lang="en-US" dirty="0"/>
          </a:p>
          <a:p>
            <a:r>
              <a:rPr lang="en-US" dirty="0"/>
              <a:t>ACE-15 = Assessment for Collaborative environments (i.e. teamness)</a:t>
            </a:r>
          </a:p>
        </p:txBody>
      </p:sp>
      <p:sp>
        <p:nvSpPr>
          <p:cNvPr id="4" name="Slide Number Placeholder 3"/>
          <p:cNvSpPr>
            <a:spLocks noGrp="1"/>
          </p:cNvSpPr>
          <p:nvPr>
            <p:ph type="sldNum" sz="quarter" idx="5"/>
          </p:nvPr>
        </p:nvSpPr>
        <p:spPr/>
        <p:txBody>
          <a:bodyPr/>
          <a:lstStyle/>
          <a:p>
            <a:fld id="{1B8A7A78-0ACA-5542-B3AB-7FE42C681C60}" type="slidenum">
              <a:rPr lang="en-US" smtClean="0"/>
              <a:t>55</a:t>
            </a:fld>
            <a:endParaRPr lang="en-US" dirty="0"/>
          </a:p>
        </p:txBody>
      </p:sp>
    </p:spTree>
    <p:extLst>
      <p:ext uri="{BB962C8B-B14F-4D97-AF65-F5344CB8AC3E}">
        <p14:creationId xmlns:p14="http://schemas.microsoft.com/office/powerpoint/2010/main" val="1844881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Center Knowledge Generation project is powered by the National Center Interprofessional Information Exchange. Built on the University of Minnesota CTSI platform, and benefiting from the expertise of big data scientists and informaticists (Connie Delaney et al) – this provides an opportunity to collect elements of the Core Data Set and provide reports back to individual programs (their performance over time and relative to other programs) and importantly – allows identification of common enabling and interfering factors across programs and clinical settings.</a:t>
            </a:r>
          </a:p>
          <a:p>
            <a:endParaRPr lang="en-US" dirty="0"/>
          </a:p>
          <a:p>
            <a:r>
              <a:rPr lang="en-US" dirty="0"/>
              <a:t>The data infrastructure allows us to build interfaces to bring de-identified data from various sources (EHRs and others) into the NCIIE. Once the interfaces are built, this enables ongoing, near real-time program assessment.</a:t>
            </a:r>
          </a:p>
          <a:p>
            <a:endParaRPr lang="en-US" dirty="0"/>
          </a:p>
          <a:p>
            <a:r>
              <a:rPr lang="en-US" dirty="0"/>
              <a:t>Early learning has, for instance, identified that starting from the needs of the patient and/or community and building the IPE intervention out from there is a critical success factor across many settings. </a:t>
            </a:r>
          </a:p>
        </p:txBody>
      </p:sp>
      <p:sp>
        <p:nvSpPr>
          <p:cNvPr id="4" name="Slide Number Placeholder 3"/>
          <p:cNvSpPr>
            <a:spLocks noGrp="1"/>
          </p:cNvSpPr>
          <p:nvPr>
            <p:ph type="sldNum" sz="quarter" idx="5"/>
          </p:nvPr>
        </p:nvSpPr>
        <p:spPr/>
        <p:txBody>
          <a:bodyPr/>
          <a:lstStyle/>
          <a:p>
            <a:fld id="{1B8A7A78-0ACA-5542-B3AB-7FE42C681C60}" type="slidenum">
              <a:rPr lang="en-US" smtClean="0"/>
              <a:t>56</a:t>
            </a:fld>
            <a:endParaRPr lang="en-US" dirty="0"/>
          </a:p>
        </p:txBody>
      </p:sp>
    </p:spTree>
    <p:extLst>
      <p:ext uri="{BB962C8B-B14F-4D97-AF65-F5344CB8AC3E}">
        <p14:creationId xmlns:p14="http://schemas.microsoft.com/office/powerpoint/2010/main" val="3375772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A7A78-0ACA-5542-B3AB-7FE42C681C60}" type="slidenum">
              <a:rPr lang="en-US" smtClean="0"/>
              <a:t>57</a:t>
            </a:fld>
            <a:endParaRPr lang="en-US" dirty="0"/>
          </a:p>
        </p:txBody>
      </p:sp>
    </p:spTree>
    <p:extLst>
      <p:ext uri="{BB962C8B-B14F-4D97-AF65-F5344CB8AC3E}">
        <p14:creationId xmlns:p14="http://schemas.microsoft.com/office/powerpoint/2010/main" val="39569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A7A78-0ACA-5542-B3AB-7FE42C681C60}" type="slidenum">
              <a:rPr lang="en-US" smtClean="0"/>
              <a:t>58</a:t>
            </a:fld>
            <a:endParaRPr lang="en-US" dirty="0"/>
          </a:p>
        </p:txBody>
      </p:sp>
    </p:spTree>
    <p:extLst>
      <p:ext uri="{BB962C8B-B14F-4D97-AF65-F5344CB8AC3E}">
        <p14:creationId xmlns:p14="http://schemas.microsoft.com/office/powerpoint/2010/main" val="2298266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CF257-4CD2-416E-92CC-79B1C2BEE5A5}" type="slidenum">
              <a:rPr lang="en-US" smtClean="0"/>
              <a:t>63</a:t>
            </a:fld>
            <a:endParaRPr lang="en-US"/>
          </a:p>
        </p:txBody>
      </p:sp>
    </p:spTree>
    <p:extLst>
      <p:ext uri="{BB962C8B-B14F-4D97-AF65-F5344CB8AC3E}">
        <p14:creationId xmlns:p14="http://schemas.microsoft.com/office/powerpoint/2010/main" val="2421772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baseline="0" dirty="0" smtClean="0"/>
          </a:p>
        </p:txBody>
      </p:sp>
      <p:sp>
        <p:nvSpPr>
          <p:cNvPr id="4" name="Slide Number Placeholder 3"/>
          <p:cNvSpPr>
            <a:spLocks noGrp="1"/>
          </p:cNvSpPr>
          <p:nvPr>
            <p:ph type="sldNum" sz="quarter" idx="10"/>
          </p:nvPr>
        </p:nvSpPr>
        <p:spPr/>
        <p:txBody>
          <a:bodyPr/>
          <a:lstStyle/>
          <a:p>
            <a:fld id="{5F16232E-0DD1-46BC-AD07-CC0ABA065C23}" type="slidenum">
              <a:rPr lang="en-US" smtClean="0"/>
              <a:t>64</a:t>
            </a:fld>
            <a:endParaRPr lang="en-US" dirty="0"/>
          </a:p>
        </p:txBody>
      </p:sp>
    </p:spTree>
    <p:extLst>
      <p:ext uri="{BB962C8B-B14F-4D97-AF65-F5344CB8AC3E}">
        <p14:creationId xmlns:p14="http://schemas.microsoft.com/office/powerpoint/2010/main" val="359292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one</a:t>
            </a:r>
            <a:r>
              <a:rPr lang="en-US" baseline="0" dirty="0" smtClean="0"/>
              <a:t> patient with a large volume of data a “big data” project?  Probably not.  If you are trying to develop a clinical decision support alert for the general population by streaming physiological data from one person, it is of virtually no value.</a:t>
            </a:r>
            <a:endParaRPr lang="en-US" dirty="0"/>
          </a:p>
        </p:txBody>
      </p:sp>
      <p:sp>
        <p:nvSpPr>
          <p:cNvPr id="4" name="Slide Number Placeholder 3"/>
          <p:cNvSpPr>
            <a:spLocks noGrp="1"/>
          </p:cNvSpPr>
          <p:nvPr>
            <p:ph type="sldNum" sz="quarter" idx="10"/>
          </p:nvPr>
        </p:nvSpPr>
        <p:spPr/>
        <p:txBody>
          <a:bodyPr/>
          <a:lstStyle/>
          <a:p>
            <a:fld id="{FBBCD980-8792-47CD-8CEB-A01E9E581D74}" type="slidenum">
              <a:rPr lang="en-US" smtClean="0"/>
              <a:t>12</a:t>
            </a:fld>
            <a:endParaRPr lang="en-US"/>
          </a:p>
        </p:txBody>
      </p:sp>
    </p:spTree>
    <p:extLst>
      <p:ext uri="{BB962C8B-B14F-4D97-AF65-F5344CB8AC3E}">
        <p14:creationId xmlns:p14="http://schemas.microsoft.com/office/powerpoint/2010/main" val="898201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solidFill>
                  <a:prstClr val="black"/>
                </a:solidFill>
              </a:rPr>
              <a:t>Westra et al reviewed 650 journal articles identified in 17 key nursing informatics, general biomedical informatics, and nursing research journals in the Web of Science database. 13 key nursing informatics, general biomedical informatics, and nursing research journals and identified relevant studies published from 2009 through 2013.  After screening for inclusion and exclusion criteria, 17 studies published in 18 articles were  identified as big data nursing research applied to practice. </a:t>
            </a:r>
          </a:p>
          <a:p>
            <a:endParaRPr lang="en-US" dirty="0"/>
          </a:p>
        </p:txBody>
      </p:sp>
      <p:sp>
        <p:nvSpPr>
          <p:cNvPr id="4" name="Slide Number Placeholder 3"/>
          <p:cNvSpPr>
            <a:spLocks noGrp="1"/>
          </p:cNvSpPr>
          <p:nvPr>
            <p:ph type="sldNum" sz="quarter" idx="10"/>
          </p:nvPr>
        </p:nvSpPr>
        <p:spPr/>
        <p:txBody>
          <a:bodyPr/>
          <a:lstStyle/>
          <a:p>
            <a:fld id="{FBBCD980-8792-47CD-8CEB-A01E9E581D74}" type="slidenum">
              <a:rPr lang="en-US" smtClean="0"/>
              <a:t>14</a:t>
            </a:fld>
            <a:endParaRPr lang="en-US"/>
          </a:p>
        </p:txBody>
      </p:sp>
    </p:spTree>
    <p:extLst>
      <p:ext uri="{BB962C8B-B14F-4D97-AF65-F5344CB8AC3E}">
        <p14:creationId xmlns:p14="http://schemas.microsoft.com/office/powerpoint/2010/main" val="1714390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analyze</a:t>
            </a:r>
            <a:r>
              <a:rPr lang="en-US" baseline="0" dirty="0" smtClean="0"/>
              <a:t> far more data</a:t>
            </a:r>
          </a:p>
          <a:p>
            <a:r>
              <a:rPr lang="en-US" baseline="0" dirty="0" smtClean="0"/>
              <a:t>Sampling is an artifact of information scarcity </a:t>
            </a:r>
          </a:p>
          <a:p>
            <a:r>
              <a:rPr lang="en-US" baseline="0" dirty="0" smtClean="0"/>
              <a:t>With less sampling error we can tolerate more measurement error </a:t>
            </a:r>
          </a:p>
          <a:p>
            <a:r>
              <a:rPr lang="en-US" baseline="0" dirty="0" smtClean="0"/>
              <a:t>We can be satisfied with learning what is happening by discovering patterns and correlations that offer novel and valuable insights</a:t>
            </a:r>
          </a:p>
          <a:p>
            <a:endParaRPr lang="en-US" dirty="0"/>
          </a:p>
        </p:txBody>
      </p:sp>
      <p:sp>
        <p:nvSpPr>
          <p:cNvPr id="4" name="Slide Number Placeholder 3"/>
          <p:cNvSpPr>
            <a:spLocks noGrp="1"/>
          </p:cNvSpPr>
          <p:nvPr>
            <p:ph type="sldNum" sz="quarter" idx="10"/>
          </p:nvPr>
        </p:nvSpPr>
        <p:spPr/>
        <p:txBody>
          <a:bodyPr/>
          <a:lstStyle/>
          <a:p>
            <a:fld id="{C1E84E11-2C08-4FBA-B4EF-481E569C69D8}" type="slidenum">
              <a:rPr lang="en-US" smtClean="0"/>
              <a:t>18</a:t>
            </a:fld>
            <a:endParaRPr lang="en-US"/>
          </a:p>
        </p:txBody>
      </p:sp>
    </p:spTree>
    <p:extLst>
      <p:ext uri="{BB962C8B-B14F-4D97-AF65-F5344CB8AC3E}">
        <p14:creationId xmlns:p14="http://schemas.microsoft.com/office/powerpoint/2010/main" val="3022765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CD980-8792-47CD-8CEB-A01E9E581D74}" type="slidenum">
              <a:rPr lang="en-US" smtClean="0"/>
              <a:t>19</a:t>
            </a:fld>
            <a:endParaRPr lang="en-US"/>
          </a:p>
        </p:txBody>
      </p:sp>
    </p:spTree>
    <p:extLst>
      <p:ext uri="{BB962C8B-B14F-4D97-AF65-F5344CB8AC3E}">
        <p14:creationId xmlns:p14="http://schemas.microsoft.com/office/powerpoint/2010/main" val="2090189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84E11-2C08-4FBA-B4EF-481E569C69D8}" type="slidenum">
              <a:rPr lang="en-US" smtClean="0"/>
              <a:t>20</a:t>
            </a:fld>
            <a:endParaRPr lang="en-US"/>
          </a:p>
        </p:txBody>
      </p:sp>
    </p:spTree>
    <p:extLst>
      <p:ext uri="{BB962C8B-B14F-4D97-AF65-F5344CB8AC3E}">
        <p14:creationId xmlns:p14="http://schemas.microsoft.com/office/powerpoint/2010/main" val="2524127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6232E-0DD1-46BC-AD07-CC0ABA065C23}" type="slidenum">
              <a:rPr lang="en-US" smtClean="0"/>
              <a:t>21</a:t>
            </a:fld>
            <a:endParaRPr lang="en-US"/>
          </a:p>
        </p:txBody>
      </p:sp>
    </p:spTree>
    <p:extLst>
      <p:ext uri="{BB962C8B-B14F-4D97-AF65-F5344CB8AC3E}">
        <p14:creationId xmlns:p14="http://schemas.microsoft.com/office/powerpoint/2010/main" val="508456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OMOP worked to design experiments testing a variety of analytical methodologies in a range of data types to look for drug impacts that are already well-known. </a:t>
            </a:r>
          </a:p>
          <a:p>
            <a:r>
              <a:rPr lang="en-US" altLang="en-US" smtClean="0"/>
              <a:t>Mini-Sentinel is a pilot project sponsored by the</a:t>
            </a:r>
            <a:r>
              <a:rPr lang="en-US" altLang="en-US" smtClean="0">
                <a:hlinkClick r:id="rId3"/>
              </a:rPr>
              <a:t> U.S. Food and Drug Administration (FDA)</a:t>
            </a:r>
            <a:r>
              <a:rPr lang="en-US" altLang="en-US" smtClean="0"/>
              <a:t> to create an active surveillance system - the Sentinel System - to monitor the safety of FDA-regulated medical products.</a:t>
            </a:r>
          </a:p>
          <a:p>
            <a:r>
              <a:rPr lang="en-US" altLang="en-US" smtClean="0"/>
              <a:t>Informatics for Integrating Biology and the Bedside (i2b2) is an NIH-funded National Center for Biomedical Computing (NCBC) based at Partners HealthCare System in Boston, Mass.</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35DB3E06-4EAF-472D-9417-53A58EC28012}" type="slidenum">
              <a:rPr lang="en-US" altLang="en-US" smtClean="0">
                <a:latin typeface="Arial" charset="0"/>
              </a:rPr>
              <a:pPr eaLnBrk="1" hangingPunct="1">
                <a:spcBef>
                  <a:spcPct val="0"/>
                </a:spcBef>
              </a:pPr>
              <a:t>22</a:t>
            </a:fld>
            <a:endParaRPr lang="en-US" altLang="en-US" smtClean="0">
              <a:latin typeface="Arial" charset="0"/>
            </a:endParaRPr>
          </a:p>
        </p:txBody>
      </p:sp>
    </p:spTree>
    <p:extLst>
      <p:ext uri="{BB962C8B-B14F-4D97-AF65-F5344CB8AC3E}">
        <p14:creationId xmlns:p14="http://schemas.microsoft.com/office/powerpoint/2010/main" val="2150130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247283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94B2AE-ABBF-4EF3-B6E6-4F6A223BE01C}" type="datetimeFigureOut">
              <a:rPr lang="en-US" smtClean="0"/>
              <a:t>6/17/2021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5EA50-2D74-4A1A-9943-FBF5597BDF31}" type="slidenum">
              <a:rPr lang="en-US" smtClean="0"/>
              <a:t>‹#›</a:t>
            </a:fld>
            <a:endParaRPr lang="en-US"/>
          </a:p>
        </p:txBody>
      </p:sp>
    </p:spTree>
    <p:extLst>
      <p:ext uri="{BB962C8B-B14F-4D97-AF65-F5344CB8AC3E}">
        <p14:creationId xmlns:p14="http://schemas.microsoft.com/office/powerpoint/2010/main" val="2107891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94B2AE-ABBF-4EF3-B6E6-4F6A223BE01C}" type="datetimeFigureOut">
              <a:rPr lang="en-US" smtClean="0"/>
              <a:t>6/17/2021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5EA50-2D74-4A1A-9943-FBF5597BDF31}" type="slidenum">
              <a:rPr lang="en-US" smtClean="0"/>
              <a:t>‹#›</a:t>
            </a:fld>
            <a:endParaRPr lang="en-US"/>
          </a:p>
        </p:txBody>
      </p:sp>
    </p:spTree>
    <p:extLst>
      <p:ext uri="{BB962C8B-B14F-4D97-AF65-F5344CB8AC3E}">
        <p14:creationId xmlns:p14="http://schemas.microsoft.com/office/powerpoint/2010/main" val="30814234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94B2AE-ABBF-4EF3-B6E6-4F6A223BE01C}" type="datetimeFigureOut">
              <a:rPr lang="en-US" smtClean="0"/>
              <a:t>6/17/2021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5EA50-2D74-4A1A-9943-FBF5597BDF31}" type="slidenum">
              <a:rPr lang="en-US" smtClean="0"/>
              <a:t>‹#›</a:t>
            </a:fld>
            <a:endParaRPr lang="en-US"/>
          </a:p>
        </p:txBody>
      </p:sp>
    </p:spTree>
    <p:extLst>
      <p:ext uri="{BB962C8B-B14F-4D97-AF65-F5344CB8AC3E}">
        <p14:creationId xmlns:p14="http://schemas.microsoft.com/office/powerpoint/2010/main" val="12218741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94B2AE-ABBF-4EF3-B6E6-4F6A223BE01C}" type="datetimeFigureOut">
              <a:rPr lang="en-US" smtClean="0"/>
              <a:t>6/17/2021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5EA50-2D74-4A1A-9943-FBF5597BDF31}" type="slidenum">
              <a:rPr lang="en-US" smtClean="0"/>
              <a:t>‹#›</a:t>
            </a:fld>
            <a:endParaRPr lang="en-US"/>
          </a:p>
        </p:txBody>
      </p:sp>
    </p:spTree>
    <p:extLst>
      <p:ext uri="{BB962C8B-B14F-4D97-AF65-F5344CB8AC3E}">
        <p14:creationId xmlns:p14="http://schemas.microsoft.com/office/powerpoint/2010/main" val="137701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A94B2AE-ABBF-4EF3-B6E6-4F6A223BE01C}" type="datetimeFigureOut">
              <a:rPr lang="en-US" smtClean="0"/>
              <a:t>6/17/2021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5EA50-2D74-4A1A-9943-FBF5597BDF31}" type="slidenum">
              <a:rPr lang="en-US" smtClean="0"/>
              <a:t>‹#›</a:t>
            </a:fld>
            <a:endParaRPr lang="en-US"/>
          </a:p>
        </p:txBody>
      </p:sp>
    </p:spTree>
    <p:extLst>
      <p:ext uri="{BB962C8B-B14F-4D97-AF65-F5344CB8AC3E}">
        <p14:creationId xmlns:p14="http://schemas.microsoft.com/office/powerpoint/2010/main" val="19010872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A94B2AE-ABBF-4EF3-B6E6-4F6A223BE01C}" type="datetimeFigureOut">
              <a:rPr lang="en-US" smtClean="0"/>
              <a:t>6/17/2021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F65EA50-2D74-4A1A-9943-FBF5597BDF31}" type="slidenum">
              <a:rPr lang="en-US" smtClean="0"/>
              <a:t>‹#›</a:t>
            </a:fld>
            <a:endParaRPr lang="en-US"/>
          </a:p>
        </p:txBody>
      </p:sp>
    </p:spTree>
    <p:extLst>
      <p:ext uri="{BB962C8B-B14F-4D97-AF65-F5344CB8AC3E}">
        <p14:creationId xmlns:p14="http://schemas.microsoft.com/office/powerpoint/2010/main" val="3532567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A94B2AE-ABBF-4EF3-B6E6-4F6A223BE01C}" type="datetimeFigureOut">
              <a:rPr lang="en-US" smtClean="0"/>
              <a:t>6/17/2021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F65EA50-2D74-4A1A-9943-FBF5597BDF31}" type="slidenum">
              <a:rPr lang="en-US" smtClean="0"/>
              <a:t>‹#›</a:t>
            </a:fld>
            <a:endParaRPr lang="en-US"/>
          </a:p>
        </p:txBody>
      </p:sp>
    </p:spTree>
    <p:extLst>
      <p:ext uri="{BB962C8B-B14F-4D97-AF65-F5344CB8AC3E}">
        <p14:creationId xmlns:p14="http://schemas.microsoft.com/office/powerpoint/2010/main" val="40298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A94B2AE-ABBF-4EF3-B6E6-4F6A223BE01C}" type="datetimeFigureOut">
              <a:rPr lang="en-US" smtClean="0"/>
              <a:t>6/17/2021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F65EA50-2D74-4A1A-9943-FBF5597BDF31}" type="slidenum">
              <a:rPr lang="en-US" smtClean="0"/>
              <a:t>‹#›</a:t>
            </a:fld>
            <a:endParaRPr lang="en-US"/>
          </a:p>
        </p:txBody>
      </p:sp>
    </p:spTree>
    <p:extLst>
      <p:ext uri="{BB962C8B-B14F-4D97-AF65-F5344CB8AC3E}">
        <p14:creationId xmlns:p14="http://schemas.microsoft.com/office/powerpoint/2010/main" val="1772123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A94B2AE-ABBF-4EF3-B6E6-4F6A223BE01C}" type="datetimeFigureOut">
              <a:rPr lang="en-US" smtClean="0"/>
              <a:t>6/17/2021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5EA50-2D74-4A1A-9943-FBF5597BDF31}" type="slidenum">
              <a:rPr lang="en-US" smtClean="0"/>
              <a:t>‹#›</a:t>
            </a:fld>
            <a:endParaRPr lang="en-US"/>
          </a:p>
        </p:txBody>
      </p:sp>
    </p:spTree>
    <p:extLst>
      <p:ext uri="{BB962C8B-B14F-4D97-AF65-F5344CB8AC3E}">
        <p14:creationId xmlns:p14="http://schemas.microsoft.com/office/powerpoint/2010/main" val="28737503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A94B2AE-ABBF-4EF3-B6E6-4F6A223BE01C}" type="datetimeFigureOut">
              <a:rPr lang="en-US" smtClean="0"/>
              <a:t>6/17/2021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5EA50-2D74-4A1A-9943-FBF5597BDF31}" type="slidenum">
              <a:rPr lang="en-US" smtClean="0"/>
              <a:t>‹#›</a:t>
            </a:fld>
            <a:endParaRPr lang="en-US"/>
          </a:p>
        </p:txBody>
      </p:sp>
    </p:spTree>
    <p:extLst>
      <p:ext uri="{BB962C8B-B14F-4D97-AF65-F5344CB8AC3E}">
        <p14:creationId xmlns:p14="http://schemas.microsoft.com/office/powerpoint/2010/main" val="40470873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1933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3" Type="http://schemas.openxmlformats.org/officeDocument/2006/relationships/hyperlink" Target="https://doi.org/10.1080/13561820.2020.1798897" TargetMode="External"/><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nexusipe.org/" TargetMode="External"/><Relationship Id="rId4" Type="http://schemas.openxmlformats.org/officeDocument/2006/relationships/hyperlink" Target="https://doi.org/10.17226/21726"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2.jp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14400" y="3581400"/>
            <a:ext cx="7924800" cy="1752600"/>
          </a:xfrm>
        </p:spPr>
        <p:txBody>
          <a:bodyPr>
            <a:normAutofit fontScale="92500" lnSpcReduction="10000"/>
          </a:bodyPr>
          <a:lstStyle/>
          <a:p>
            <a:r>
              <a:rPr lang="en-US" b="1" dirty="0" smtClean="0">
                <a:solidFill>
                  <a:srgbClr val="C00000"/>
                </a:solidFill>
              </a:rPr>
              <a:t>Advancing </a:t>
            </a:r>
            <a:r>
              <a:rPr lang="en-US" b="1" dirty="0">
                <a:solidFill>
                  <a:srgbClr val="C00000"/>
                </a:solidFill>
              </a:rPr>
              <a:t>NANDA’s Language through Integration into Current Data </a:t>
            </a:r>
            <a:r>
              <a:rPr lang="en-US" b="1" dirty="0" smtClean="0">
                <a:solidFill>
                  <a:srgbClr val="C00000"/>
                </a:solidFill>
              </a:rPr>
              <a:t>Platforms</a:t>
            </a:r>
          </a:p>
          <a:p>
            <a:endParaRPr lang="en-US" b="1" dirty="0" smtClean="0">
              <a:solidFill>
                <a:srgbClr val="C00000"/>
              </a:solidFill>
            </a:endParaRPr>
          </a:p>
          <a:p>
            <a:r>
              <a:rPr lang="en-US" sz="2200" b="1" dirty="0" smtClean="0">
                <a:solidFill>
                  <a:srgbClr val="C00000"/>
                </a:solidFill>
              </a:rPr>
              <a:t>Connie White Delaney, PhD, RN, FAAN, FACMI, FNAP </a:t>
            </a:r>
            <a:endParaRPr lang="en-US" sz="2200" dirty="0">
              <a:solidFill>
                <a:srgbClr val="C00000"/>
              </a:solidFill>
            </a:endParaRPr>
          </a:p>
        </p:txBody>
      </p:sp>
      <p:pic>
        <p:nvPicPr>
          <p:cNvPr id="1026" name="Picture 2" descr="https://nanda.org/wp-content/uploads/2021/02/Announcement-Card_NANDA-2021--6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2431"/>
            <a:ext cx="4572000" cy="337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188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9100" y="152400"/>
            <a:ext cx="7620000" cy="1143000"/>
          </a:xfrm>
        </p:spPr>
        <p:txBody>
          <a:bodyPr/>
          <a:lstStyle/>
          <a:p>
            <a:r>
              <a:rPr lang="en-US" b="1" dirty="0" smtClean="0">
                <a:latin typeface="+mn-lt"/>
                <a:cs typeface="Times New Roman" panose="02020603050405020304" pitchFamily="18" charset="0"/>
              </a:rPr>
              <a:t>The Data Trilogy</a:t>
            </a:r>
            <a:endParaRPr lang="en-US" b="1" dirty="0">
              <a:latin typeface="+mn-lt"/>
              <a:cs typeface="Times New Roman" panose="02020603050405020304" pitchFamily="18" charset="0"/>
            </a:endParaRPr>
          </a:p>
        </p:txBody>
      </p:sp>
      <p:sp>
        <p:nvSpPr>
          <p:cNvPr id="8" name="TextBox 7"/>
          <p:cNvSpPr txBox="1"/>
          <p:nvPr/>
        </p:nvSpPr>
        <p:spPr>
          <a:xfrm>
            <a:off x="228599" y="1295400"/>
            <a:ext cx="4495799" cy="1292662"/>
          </a:xfrm>
          <a:prstGeom prst="rect">
            <a:avLst/>
          </a:prstGeom>
          <a:noFill/>
          <a:ln>
            <a:solidFill>
              <a:srgbClr val="A2001F"/>
            </a:solidFill>
          </a:ln>
        </p:spPr>
        <p:txBody>
          <a:bodyPr wrap="square" rtlCol="0">
            <a:spAutoFit/>
          </a:bodyPr>
          <a:lstStyle/>
          <a:p>
            <a:r>
              <a:rPr lang="en-US" sz="2400" b="1" dirty="0">
                <a:solidFill>
                  <a:srgbClr val="A2001F"/>
                </a:solidFill>
                <a:cs typeface="Times New Roman" panose="02020603050405020304" pitchFamily="18" charset="0"/>
              </a:rPr>
              <a:t>Data </a:t>
            </a:r>
            <a:r>
              <a:rPr lang="en-US" sz="2400" b="1" dirty="0" smtClean="0">
                <a:solidFill>
                  <a:srgbClr val="A2001F"/>
                </a:solidFill>
                <a:cs typeface="Times New Roman" panose="02020603050405020304" pitchFamily="18" charset="0"/>
              </a:rPr>
              <a:t>Analytics </a:t>
            </a:r>
            <a:r>
              <a:rPr lang="en-US" dirty="0">
                <a:cs typeface="Times New Roman" panose="02020603050405020304" pitchFamily="18" charset="0"/>
              </a:rPr>
              <a:t>(DA) is the science of </a:t>
            </a:r>
            <a:r>
              <a:rPr lang="en-US" dirty="0" smtClean="0">
                <a:cs typeface="Times New Roman" panose="02020603050405020304" pitchFamily="18" charset="0"/>
              </a:rPr>
              <a:t>reporting and analyzing raw </a:t>
            </a:r>
            <a:r>
              <a:rPr lang="en-US" dirty="0">
                <a:cs typeface="Times New Roman" panose="02020603050405020304" pitchFamily="18" charset="0"/>
              </a:rPr>
              <a:t>data with the </a:t>
            </a:r>
            <a:r>
              <a:rPr lang="en-US" dirty="0" smtClean="0">
                <a:cs typeface="Times New Roman" panose="02020603050405020304" pitchFamily="18" charset="0"/>
              </a:rPr>
              <a:t>purpose  </a:t>
            </a:r>
            <a:r>
              <a:rPr lang="en-US" dirty="0">
                <a:cs typeface="Times New Roman" panose="02020603050405020304" pitchFamily="18" charset="0"/>
              </a:rPr>
              <a:t>of drawing conclusions about that information. </a:t>
            </a:r>
          </a:p>
        </p:txBody>
      </p:sp>
      <p:sp>
        <p:nvSpPr>
          <p:cNvPr id="9" name="TextBox 8"/>
          <p:cNvSpPr txBox="1"/>
          <p:nvPr/>
        </p:nvSpPr>
        <p:spPr>
          <a:xfrm>
            <a:off x="1223749" y="2943999"/>
            <a:ext cx="5638800" cy="1846659"/>
          </a:xfrm>
          <a:prstGeom prst="rect">
            <a:avLst/>
          </a:prstGeom>
          <a:noFill/>
          <a:ln>
            <a:solidFill>
              <a:srgbClr val="A2001F"/>
            </a:solidFill>
          </a:ln>
        </p:spPr>
        <p:txBody>
          <a:bodyPr wrap="square" rtlCol="0">
            <a:spAutoFit/>
          </a:bodyPr>
          <a:lstStyle/>
          <a:p>
            <a:r>
              <a:rPr lang="en-US" sz="2400" b="1" dirty="0">
                <a:solidFill>
                  <a:srgbClr val="A2001F"/>
                </a:solidFill>
                <a:cs typeface="Times New Roman" panose="02020603050405020304" pitchFamily="18" charset="0"/>
              </a:rPr>
              <a:t>Data </a:t>
            </a:r>
            <a:r>
              <a:rPr lang="en-US" sz="2400" b="1" dirty="0" smtClean="0">
                <a:solidFill>
                  <a:srgbClr val="A2001F"/>
                </a:solidFill>
                <a:cs typeface="Times New Roman" panose="02020603050405020304" pitchFamily="18" charset="0"/>
              </a:rPr>
              <a:t>Science </a:t>
            </a:r>
            <a:r>
              <a:rPr lang="en-US" dirty="0">
                <a:cs typeface="Times New Roman" panose="02020603050405020304" pitchFamily="18" charset="0"/>
              </a:rPr>
              <a:t>is an interdisciplinary field </a:t>
            </a:r>
            <a:r>
              <a:rPr lang="en-US" dirty="0" smtClean="0">
                <a:cs typeface="Times New Roman" panose="02020603050405020304" pitchFamily="18" charset="0"/>
              </a:rPr>
              <a:t>about </a:t>
            </a:r>
          </a:p>
          <a:p>
            <a:r>
              <a:rPr lang="en-US" dirty="0" smtClean="0">
                <a:cs typeface="Times New Roman" panose="02020603050405020304" pitchFamily="18" charset="0"/>
              </a:rPr>
              <a:t>processes </a:t>
            </a:r>
            <a:r>
              <a:rPr lang="en-US" dirty="0">
                <a:cs typeface="Times New Roman" panose="02020603050405020304" pitchFamily="18" charset="0"/>
              </a:rPr>
              <a:t>and systems to extract knowledge </a:t>
            </a:r>
            <a:r>
              <a:rPr lang="en-US" dirty="0" smtClean="0">
                <a:cs typeface="Times New Roman" panose="02020603050405020304" pitchFamily="18" charset="0"/>
              </a:rPr>
              <a:t>or</a:t>
            </a:r>
          </a:p>
          <a:p>
            <a:r>
              <a:rPr lang="en-US" dirty="0" smtClean="0">
                <a:cs typeface="Times New Roman" panose="02020603050405020304" pitchFamily="18" charset="0"/>
              </a:rPr>
              <a:t>insights </a:t>
            </a:r>
            <a:r>
              <a:rPr lang="en-US" dirty="0">
                <a:cs typeface="Times New Roman" panose="02020603050405020304" pitchFamily="18" charset="0"/>
              </a:rPr>
              <a:t>from data in various </a:t>
            </a:r>
            <a:r>
              <a:rPr lang="en-US" dirty="0" smtClean="0">
                <a:cs typeface="Times New Roman" panose="02020603050405020304" pitchFamily="18" charset="0"/>
              </a:rPr>
              <a:t>forms.  It is a is </a:t>
            </a:r>
            <a:r>
              <a:rPr lang="en-US" dirty="0">
                <a:cs typeface="Times New Roman" panose="02020603050405020304" pitchFamily="18" charset="0"/>
              </a:rPr>
              <a:t>a </a:t>
            </a:r>
            <a:r>
              <a:rPr lang="en-US" dirty="0" smtClean="0">
                <a:cs typeface="Times New Roman" panose="02020603050405020304" pitchFamily="18" charset="0"/>
              </a:rPr>
              <a:t>continuation</a:t>
            </a:r>
          </a:p>
          <a:p>
            <a:r>
              <a:rPr lang="en-US" dirty="0" smtClean="0">
                <a:cs typeface="Times New Roman" panose="02020603050405020304" pitchFamily="18" charset="0"/>
              </a:rPr>
              <a:t>of data </a:t>
            </a:r>
            <a:r>
              <a:rPr lang="en-US" dirty="0">
                <a:cs typeface="Times New Roman" panose="02020603050405020304" pitchFamily="18" charset="0"/>
              </a:rPr>
              <a:t>analysis fields such as statistics, </a:t>
            </a:r>
            <a:r>
              <a:rPr lang="en-US" dirty="0" smtClean="0">
                <a:cs typeface="Times New Roman" panose="02020603050405020304" pitchFamily="18" charset="0"/>
              </a:rPr>
              <a:t>machine </a:t>
            </a:r>
            <a:r>
              <a:rPr lang="en-US" dirty="0">
                <a:cs typeface="Times New Roman" panose="02020603050405020304" pitchFamily="18" charset="0"/>
              </a:rPr>
              <a:t>learning, data mining, and predictive </a:t>
            </a:r>
            <a:r>
              <a:rPr lang="en-US" dirty="0" smtClean="0">
                <a:cs typeface="Times New Roman" panose="02020603050405020304" pitchFamily="18" charset="0"/>
              </a:rPr>
              <a:t>analytics.</a:t>
            </a:r>
            <a:endParaRPr lang="en-US" dirty="0">
              <a:cs typeface="Times New Roman" panose="02020603050405020304" pitchFamily="18" charset="0"/>
            </a:endParaRPr>
          </a:p>
        </p:txBody>
      </p:sp>
      <p:sp>
        <p:nvSpPr>
          <p:cNvPr id="10" name="TextBox 9"/>
          <p:cNvSpPr txBox="1"/>
          <p:nvPr/>
        </p:nvSpPr>
        <p:spPr>
          <a:xfrm>
            <a:off x="2278039" y="5181600"/>
            <a:ext cx="5955476" cy="1015663"/>
          </a:xfrm>
          <a:prstGeom prst="rect">
            <a:avLst/>
          </a:prstGeom>
          <a:noFill/>
          <a:ln>
            <a:solidFill>
              <a:schemeClr val="accent1">
                <a:lumMod val="75000"/>
              </a:schemeClr>
            </a:solidFill>
          </a:ln>
        </p:spPr>
        <p:txBody>
          <a:bodyPr wrap="none" rtlCol="0">
            <a:spAutoFit/>
          </a:bodyPr>
          <a:lstStyle/>
          <a:p>
            <a:r>
              <a:rPr lang="en-US" sz="2400" b="1" dirty="0" smtClean="0">
                <a:solidFill>
                  <a:srgbClr val="A2001F"/>
                </a:solidFill>
                <a:cs typeface="Times New Roman" panose="02020603050405020304" pitchFamily="18" charset="0"/>
              </a:rPr>
              <a:t>Big Data: </a:t>
            </a:r>
            <a:r>
              <a:rPr lang="en-US" dirty="0" smtClean="0">
                <a:cs typeface="Times New Roman" panose="02020603050405020304" pitchFamily="18" charset="0"/>
              </a:rPr>
              <a:t>Electronic data </a:t>
            </a:r>
            <a:r>
              <a:rPr lang="en-US" dirty="0">
                <a:cs typeface="Times New Roman" panose="02020603050405020304" pitchFamily="18" charset="0"/>
              </a:rPr>
              <a:t>sets so large and complex </a:t>
            </a:r>
            <a:endParaRPr lang="en-US" dirty="0" smtClean="0">
              <a:cs typeface="Times New Roman" panose="02020603050405020304" pitchFamily="18" charset="0"/>
            </a:endParaRPr>
          </a:p>
          <a:p>
            <a:r>
              <a:rPr lang="en-US" dirty="0" smtClean="0">
                <a:cs typeface="Times New Roman" panose="02020603050405020304" pitchFamily="18" charset="0"/>
              </a:rPr>
              <a:t>that </a:t>
            </a:r>
            <a:r>
              <a:rPr lang="en-US" dirty="0">
                <a:cs typeface="Times New Roman" panose="02020603050405020304" pitchFamily="18" charset="0"/>
              </a:rPr>
              <a:t>they are difficult </a:t>
            </a:r>
            <a:r>
              <a:rPr lang="en-US" dirty="0" smtClean="0">
                <a:cs typeface="Times New Roman" panose="02020603050405020304" pitchFamily="18" charset="0"/>
              </a:rPr>
              <a:t>(</a:t>
            </a:r>
            <a:r>
              <a:rPr lang="en-US" dirty="0">
                <a:cs typeface="Times New Roman" panose="02020603050405020304" pitchFamily="18" charset="0"/>
              </a:rPr>
              <a:t>or impossible) to manage with </a:t>
            </a:r>
            <a:endParaRPr lang="en-US" dirty="0" smtClean="0">
              <a:cs typeface="Times New Roman" panose="02020603050405020304" pitchFamily="18" charset="0"/>
            </a:endParaRPr>
          </a:p>
          <a:p>
            <a:r>
              <a:rPr lang="en-US" dirty="0" smtClean="0">
                <a:cs typeface="Times New Roman" panose="02020603050405020304" pitchFamily="18" charset="0"/>
              </a:rPr>
              <a:t>traditional </a:t>
            </a:r>
            <a:r>
              <a:rPr lang="en-US" dirty="0">
                <a:cs typeface="Times New Roman" panose="02020603050405020304" pitchFamily="18" charset="0"/>
              </a:rPr>
              <a:t>software and/or </a:t>
            </a:r>
            <a:r>
              <a:rPr lang="en-US" dirty="0" smtClean="0">
                <a:cs typeface="Times New Roman" panose="02020603050405020304" pitchFamily="18" charset="0"/>
              </a:rPr>
              <a:t>hardware.</a:t>
            </a:r>
            <a:endParaRPr lang="en-US" dirty="0">
              <a:cs typeface="Times New Roman" panose="02020603050405020304" pitchFamily="18" charset="0"/>
            </a:endParaRPr>
          </a:p>
        </p:txBody>
      </p:sp>
      <p:cxnSp>
        <p:nvCxnSpPr>
          <p:cNvPr id="12" name="Straight Connector 11"/>
          <p:cNvCxnSpPr/>
          <p:nvPr/>
        </p:nvCxnSpPr>
        <p:spPr>
          <a:xfrm>
            <a:off x="609600" y="2588062"/>
            <a:ext cx="0" cy="1140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09600" y="3728829"/>
            <a:ext cx="6141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00200" y="4513659"/>
            <a:ext cx="0" cy="1175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0" idx="1"/>
          </p:cNvCxnSpPr>
          <p:nvPr/>
        </p:nvCxnSpPr>
        <p:spPr>
          <a:xfrm>
            <a:off x="1600200" y="5689431"/>
            <a:ext cx="677839"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6565" y="6373451"/>
            <a:ext cx="6477000" cy="430887"/>
          </a:xfrm>
          <a:prstGeom prst="rect">
            <a:avLst/>
          </a:prstGeom>
        </p:spPr>
        <p:txBody>
          <a:bodyPr wrap="square">
            <a:spAutoFit/>
          </a:bodyPr>
          <a:lstStyle/>
          <a:p>
            <a:pPr lvl="0"/>
            <a:r>
              <a:rPr lang="en-US" sz="1100" dirty="0" err="1">
                <a:solidFill>
                  <a:schemeClr val="bg1"/>
                </a:solidFill>
                <a:latin typeface="Times New Roman" panose="02020603050405020304" pitchFamily="18" charset="0"/>
                <a:cs typeface="Times New Roman" panose="02020603050405020304" pitchFamily="18" charset="0"/>
              </a:rPr>
              <a:t>Raghupathi</a:t>
            </a:r>
            <a:r>
              <a:rPr lang="en-US" sz="1100" dirty="0">
                <a:solidFill>
                  <a:schemeClr val="bg1"/>
                </a:solidFill>
                <a:latin typeface="Times New Roman" panose="02020603050405020304" pitchFamily="18" charset="0"/>
                <a:cs typeface="Times New Roman" panose="02020603050405020304" pitchFamily="18" charset="0"/>
              </a:rPr>
              <a:t> and </a:t>
            </a:r>
            <a:r>
              <a:rPr lang="en-US" sz="1100" dirty="0" err="1">
                <a:solidFill>
                  <a:schemeClr val="bg1"/>
                </a:solidFill>
                <a:latin typeface="Times New Roman" panose="02020603050405020304" pitchFamily="18" charset="0"/>
                <a:cs typeface="Times New Roman" panose="02020603050405020304" pitchFamily="18" charset="0"/>
              </a:rPr>
              <a:t>Raghupathi</a:t>
            </a:r>
            <a:r>
              <a:rPr lang="en-US" sz="1100" dirty="0">
                <a:solidFill>
                  <a:schemeClr val="bg1"/>
                </a:solidFill>
                <a:latin typeface="Times New Roman" panose="02020603050405020304" pitchFamily="18" charset="0"/>
                <a:cs typeface="Times New Roman" panose="02020603050405020304" pitchFamily="18" charset="0"/>
              </a:rPr>
              <a:t>. (2014) Big data analytics in healthcare: promise and potential.  Health Information </a:t>
            </a:r>
            <a:endParaRPr lang="en-US" sz="1100" dirty="0" smtClean="0">
              <a:solidFill>
                <a:schemeClr val="bg1"/>
              </a:solidFill>
              <a:latin typeface="Times New Roman" panose="02020603050405020304" pitchFamily="18" charset="0"/>
              <a:cs typeface="Times New Roman" panose="02020603050405020304" pitchFamily="18" charset="0"/>
            </a:endParaRPr>
          </a:p>
          <a:p>
            <a:pPr lvl="0"/>
            <a:r>
              <a:rPr lang="en-US" sz="1100" dirty="0" smtClean="0">
                <a:solidFill>
                  <a:schemeClr val="bg1"/>
                </a:solidFill>
                <a:latin typeface="Times New Roman" panose="02020603050405020304" pitchFamily="18" charset="0"/>
                <a:cs typeface="Times New Roman" panose="02020603050405020304" pitchFamily="18" charset="0"/>
              </a:rPr>
              <a:t>Science </a:t>
            </a:r>
            <a:r>
              <a:rPr lang="en-US" sz="1100" dirty="0">
                <a:solidFill>
                  <a:schemeClr val="bg1"/>
                </a:solidFill>
                <a:latin typeface="Times New Roman" panose="02020603050405020304" pitchFamily="18" charset="0"/>
                <a:cs typeface="Times New Roman" panose="02020603050405020304" pitchFamily="18" charset="0"/>
              </a:rPr>
              <a:t>and Systems, 2:3 http://www.hissjournal.com/content/2/1/3</a:t>
            </a:r>
          </a:p>
        </p:txBody>
      </p:sp>
    </p:spTree>
    <p:extLst>
      <p:ext uri="{BB962C8B-B14F-4D97-AF65-F5344CB8AC3E}">
        <p14:creationId xmlns:p14="http://schemas.microsoft.com/office/powerpoint/2010/main" val="774808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mn-lt"/>
                <a:cs typeface="Times New Roman" panose="02020603050405020304" pitchFamily="18" charset="0"/>
              </a:rPr>
              <a:t>Big Data Characteristics</a:t>
            </a:r>
            <a:endParaRPr lang="en-US" b="1" dirty="0">
              <a:latin typeface="+mn-lt"/>
              <a:cs typeface="Times New Roman" panose="02020603050405020304" pitchFamily="18" charset="0"/>
            </a:endParaRPr>
          </a:p>
        </p:txBody>
      </p:sp>
      <p:sp>
        <p:nvSpPr>
          <p:cNvPr id="2" name="Content Placeholder 1"/>
          <p:cNvSpPr>
            <a:spLocks noGrp="1"/>
          </p:cNvSpPr>
          <p:nvPr>
            <p:ph idx="1"/>
          </p:nvPr>
        </p:nvSpPr>
        <p:spPr>
          <a:xfrm>
            <a:off x="457200" y="1600200"/>
            <a:ext cx="7772400" cy="4267200"/>
          </a:xfrm>
        </p:spPr>
        <p:txBody>
          <a:bodyPr>
            <a:normAutofit fontScale="85000" lnSpcReduction="10000"/>
          </a:bodyPr>
          <a:lstStyle/>
          <a:p>
            <a:pPr lvl="0">
              <a:buClr>
                <a:srgbClr val="7A0019"/>
              </a:buClr>
            </a:pPr>
            <a:r>
              <a:rPr lang="en-US" sz="3600" b="1" dirty="0" smtClean="0">
                <a:solidFill>
                  <a:srgbClr val="2F2B20"/>
                </a:solidFill>
                <a:latin typeface="+mj-lt"/>
                <a:cs typeface="Times New Roman" panose="02020603050405020304" pitchFamily="18" charset="0"/>
              </a:rPr>
              <a:t>Volume</a:t>
            </a:r>
            <a:r>
              <a:rPr lang="en-US" sz="4000" dirty="0" smtClean="0">
                <a:solidFill>
                  <a:srgbClr val="2F2B20"/>
                </a:solidFill>
                <a:latin typeface="+mj-lt"/>
                <a:cs typeface="Times New Roman" panose="02020603050405020304" pitchFamily="18" charset="0"/>
              </a:rPr>
              <a:t> </a:t>
            </a:r>
            <a:r>
              <a:rPr lang="en-US" sz="2000" dirty="0">
                <a:solidFill>
                  <a:srgbClr val="2F2B20"/>
                </a:solidFill>
                <a:latin typeface="+mj-lt"/>
                <a:cs typeface="Times New Roman" panose="02020603050405020304" pitchFamily="18" charset="0"/>
              </a:rPr>
              <a:t>(Terabyte </a:t>
            </a:r>
            <a:r>
              <a:rPr lang="en-US" sz="2000" dirty="0" smtClean="0">
                <a:solidFill>
                  <a:srgbClr val="2F2B20"/>
                </a:solidFill>
                <a:latin typeface="+mj-lt"/>
                <a:cs typeface="Times New Roman" panose="02020603050405020304" pitchFamily="18" charset="0"/>
              </a:rPr>
              <a:t>– 1 trillion Gigabytes, laptop is 4G’s)</a:t>
            </a:r>
            <a:endParaRPr lang="en-US" sz="2000" dirty="0">
              <a:solidFill>
                <a:srgbClr val="2F2B20"/>
              </a:solidFill>
              <a:latin typeface="+mj-lt"/>
              <a:cs typeface="Times New Roman" panose="02020603050405020304" pitchFamily="18" charset="0"/>
            </a:endParaRPr>
          </a:p>
          <a:p>
            <a:pPr lvl="0">
              <a:buClr>
                <a:srgbClr val="7A0019"/>
              </a:buClr>
            </a:pPr>
            <a:r>
              <a:rPr lang="en-US" sz="3600" b="1" dirty="0" smtClean="0">
                <a:solidFill>
                  <a:srgbClr val="2F2B20"/>
                </a:solidFill>
                <a:latin typeface="+mj-lt"/>
                <a:cs typeface="Times New Roman" panose="02020603050405020304" pitchFamily="18" charset="0"/>
              </a:rPr>
              <a:t>Velocity</a:t>
            </a:r>
            <a:r>
              <a:rPr lang="en-US" sz="4000" dirty="0" smtClean="0">
                <a:solidFill>
                  <a:srgbClr val="2F2B20"/>
                </a:solidFill>
                <a:latin typeface="+mj-lt"/>
                <a:cs typeface="Times New Roman" panose="02020603050405020304" pitchFamily="18" charset="0"/>
              </a:rPr>
              <a:t> </a:t>
            </a:r>
            <a:r>
              <a:rPr lang="en-US" sz="2000" dirty="0" smtClean="0">
                <a:solidFill>
                  <a:srgbClr val="2F2B20"/>
                </a:solidFill>
                <a:latin typeface="+mj-lt"/>
                <a:cs typeface="Times New Roman" panose="02020603050405020304" pitchFamily="18" charset="0"/>
              </a:rPr>
              <a:t>(Speed data is stored &amp; accessed – streaming/real time)</a:t>
            </a:r>
          </a:p>
          <a:p>
            <a:pPr lvl="0">
              <a:buClr>
                <a:srgbClr val="7A0019"/>
              </a:buClr>
            </a:pPr>
            <a:r>
              <a:rPr lang="en-US" sz="3600" b="1" dirty="0" smtClean="0">
                <a:solidFill>
                  <a:srgbClr val="2F2B20"/>
                </a:solidFill>
                <a:latin typeface="+mj-lt"/>
                <a:cs typeface="Times New Roman" panose="02020603050405020304" pitchFamily="18" charset="0"/>
              </a:rPr>
              <a:t>Variability</a:t>
            </a:r>
            <a:r>
              <a:rPr lang="en-US" sz="4000" dirty="0" smtClean="0">
                <a:solidFill>
                  <a:srgbClr val="2F2B20"/>
                </a:solidFill>
                <a:latin typeface="+mj-lt"/>
                <a:cs typeface="Times New Roman" panose="02020603050405020304" pitchFamily="18" charset="0"/>
              </a:rPr>
              <a:t> </a:t>
            </a:r>
            <a:r>
              <a:rPr lang="en-US" sz="2000" dirty="0" smtClean="0">
                <a:solidFill>
                  <a:srgbClr val="2F2B20"/>
                </a:solidFill>
                <a:latin typeface="+mj-lt"/>
                <a:cs typeface="Times New Roman" panose="02020603050405020304" pitchFamily="18" charset="0"/>
              </a:rPr>
              <a:t>(Multiple representation for the same term)</a:t>
            </a:r>
            <a:endParaRPr lang="en-US" sz="2000" dirty="0">
              <a:solidFill>
                <a:srgbClr val="2F2B20"/>
              </a:solidFill>
              <a:latin typeface="+mj-lt"/>
              <a:cs typeface="Times New Roman" panose="02020603050405020304" pitchFamily="18" charset="0"/>
            </a:endParaRPr>
          </a:p>
          <a:p>
            <a:pPr lvl="0">
              <a:buClr>
                <a:srgbClr val="7A0019"/>
              </a:buClr>
            </a:pPr>
            <a:r>
              <a:rPr lang="en-US" sz="3600" b="1" dirty="0" smtClean="0">
                <a:solidFill>
                  <a:srgbClr val="2F2B20"/>
                </a:solidFill>
                <a:latin typeface="+mj-lt"/>
                <a:cs typeface="Times New Roman" panose="02020603050405020304" pitchFamily="18" charset="0"/>
              </a:rPr>
              <a:t>Variety</a:t>
            </a:r>
            <a:r>
              <a:rPr lang="en-US" sz="4000" dirty="0" smtClean="0">
                <a:solidFill>
                  <a:srgbClr val="2F2B20"/>
                </a:solidFill>
                <a:latin typeface="+mj-lt"/>
                <a:cs typeface="Times New Roman" panose="02020603050405020304" pitchFamily="18" charset="0"/>
              </a:rPr>
              <a:t> </a:t>
            </a:r>
            <a:r>
              <a:rPr lang="en-US" sz="2000" dirty="0" smtClean="0">
                <a:solidFill>
                  <a:srgbClr val="2F2B20"/>
                </a:solidFill>
                <a:latin typeface="+mj-lt"/>
                <a:cs typeface="Times New Roman" panose="02020603050405020304" pitchFamily="18" charset="0"/>
              </a:rPr>
              <a:t>(Structured, unstructured, audio, video, XML, streaming) </a:t>
            </a:r>
            <a:endParaRPr lang="en-US" sz="2000" dirty="0">
              <a:solidFill>
                <a:srgbClr val="2F2B20"/>
              </a:solidFill>
              <a:latin typeface="+mj-lt"/>
              <a:cs typeface="Times New Roman" panose="02020603050405020304" pitchFamily="18" charset="0"/>
            </a:endParaRPr>
          </a:p>
          <a:p>
            <a:pPr lvl="0">
              <a:buClr>
                <a:srgbClr val="7A0019"/>
              </a:buClr>
            </a:pPr>
            <a:r>
              <a:rPr lang="en-US" sz="3600" b="1" dirty="0" smtClean="0">
                <a:solidFill>
                  <a:srgbClr val="2F2B20"/>
                </a:solidFill>
                <a:latin typeface="+mj-lt"/>
                <a:cs typeface="Times New Roman" panose="02020603050405020304" pitchFamily="18" charset="0"/>
              </a:rPr>
              <a:t>Veracity</a:t>
            </a:r>
            <a:r>
              <a:rPr lang="en-US" sz="4000" dirty="0" smtClean="0">
                <a:solidFill>
                  <a:srgbClr val="2F2B20"/>
                </a:solidFill>
                <a:latin typeface="+mj-lt"/>
                <a:cs typeface="Times New Roman" panose="02020603050405020304" pitchFamily="18" charset="0"/>
              </a:rPr>
              <a:t> </a:t>
            </a:r>
            <a:r>
              <a:rPr lang="en-US" sz="2000" dirty="0" smtClean="0">
                <a:solidFill>
                  <a:srgbClr val="2F2B20"/>
                </a:solidFill>
                <a:latin typeface="+mj-lt"/>
                <a:cs typeface="Times New Roman" panose="02020603050405020304" pitchFamily="18" charset="0"/>
              </a:rPr>
              <a:t>(Accuracy and completeness of data)</a:t>
            </a:r>
          </a:p>
          <a:p>
            <a:pPr lvl="0">
              <a:buClr>
                <a:srgbClr val="7A0019"/>
              </a:buClr>
            </a:pPr>
            <a:r>
              <a:rPr lang="en-US" sz="3600" b="1" dirty="0" smtClean="0">
                <a:solidFill>
                  <a:srgbClr val="2F2B20"/>
                </a:solidFill>
                <a:latin typeface="+mj-lt"/>
                <a:cs typeface="Times New Roman" panose="02020603050405020304" pitchFamily="18" charset="0"/>
              </a:rPr>
              <a:t>Visualization</a:t>
            </a:r>
            <a:r>
              <a:rPr lang="en-US" sz="3600" dirty="0" smtClean="0">
                <a:solidFill>
                  <a:srgbClr val="2F2B20"/>
                </a:solidFill>
                <a:latin typeface="+mj-lt"/>
                <a:cs typeface="Times New Roman" panose="02020603050405020304" pitchFamily="18" charset="0"/>
              </a:rPr>
              <a:t> </a:t>
            </a:r>
            <a:r>
              <a:rPr lang="en-US" sz="2000" dirty="0" smtClean="0">
                <a:solidFill>
                  <a:srgbClr val="2F2B20"/>
                </a:solidFill>
                <a:latin typeface="+mj-lt"/>
                <a:cs typeface="Times New Roman" panose="02020603050405020304" pitchFamily="18" charset="0"/>
              </a:rPr>
              <a:t> (Ability to visualize patterns/signals in the data)</a:t>
            </a:r>
          </a:p>
          <a:p>
            <a:pPr lvl="0">
              <a:buClr>
                <a:srgbClr val="7A0019"/>
              </a:buClr>
            </a:pPr>
            <a:r>
              <a:rPr lang="en-US" sz="3600" b="1" dirty="0" smtClean="0">
                <a:solidFill>
                  <a:srgbClr val="2F2B20"/>
                </a:solidFill>
                <a:latin typeface="+mj-lt"/>
                <a:cs typeface="Times New Roman" panose="02020603050405020304" pitchFamily="18" charset="0"/>
              </a:rPr>
              <a:t>Value</a:t>
            </a:r>
            <a:r>
              <a:rPr lang="en-US" sz="3600" dirty="0" smtClean="0">
                <a:solidFill>
                  <a:srgbClr val="2F2B20"/>
                </a:solidFill>
                <a:latin typeface="+mj-lt"/>
                <a:cs typeface="Times New Roman" panose="02020603050405020304" pitchFamily="18" charset="0"/>
              </a:rPr>
              <a:t> </a:t>
            </a:r>
            <a:r>
              <a:rPr lang="en-US" sz="2000" dirty="0" smtClean="0">
                <a:solidFill>
                  <a:srgbClr val="2F2B20"/>
                </a:solidFill>
                <a:latin typeface="+mj-lt"/>
                <a:cs typeface="Times New Roman" panose="02020603050405020304" pitchFamily="18" charset="0"/>
              </a:rPr>
              <a:t>(Capacity of the data to provide value)</a:t>
            </a:r>
            <a:endParaRPr lang="en-US" sz="2000" dirty="0">
              <a:solidFill>
                <a:srgbClr val="2F2B20"/>
              </a:solidFill>
              <a:latin typeface="+mj-lt"/>
              <a:cs typeface="Times New Roman" panose="02020603050405020304" pitchFamily="18" charset="0"/>
            </a:endParaRPr>
          </a:p>
          <a:p>
            <a:pPr lvl="0">
              <a:buClr>
                <a:srgbClr val="7A0019"/>
              </a:buClr>
            </a:pPr>
            <a:endParaRPr lang="en-US" sz="2000" dirty="0">
              <a:solidFill>
                <a:srgbClr val="2F2B2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1416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600" b="1" dirty="0" smtClean="0">
                <a:latin typeface="+mn-lt"/>
                <a:cs typeface="Times New Roman" panose="02020603050405020304" pitchFamily="18" charset="0"/>
              </a:rPr>
              <a:t>Is This Big Data?</a:t>
            </a:r>
            <a:endParaRPr lang="en-US" sz="3600" b="1" dirty="0">
              <a:latin typeface="+mn-lt"/>
              <a:cs typeface="Times New Roman" panose="02020603050405020304" pitchFamily="18" charset="0"/>
            </a:endParaRPr>
          </a:p>
        </p:txBody>
      </p:sp>
      <p:sp>
        <p:nvSpPr>
          <p:cNvPr id="6" name="Content Placeholder 5"/>
          <p:cNvSpPr>
            <a:spLocks noGrp="1"/>
          </p:cNvSpPr>
          <p:nvPr>
            <p:ph sz="half" idx="1"/>
          </p:nvPr>
        </p:nvSpPr>
        <p:spPr/>
        <p:txBody>
          <a:bodyPr>
            <a:normAutofit/>
          </a:bodyPr>
          <a:lstStyle/>
          <a:p>
            <a:r>
              <a:rPr lang="en-US" sz="3200" dirty="0" smtClean="0">
                <a:cs typeface="Times New Roman" panose="02020603050405020304" pitchFamily="18" charset="0"/>
              </a:rPr>
              <a:t>The digital information available on one persons life, encompasses more than the entire Library of Congress.</a:t>
            </a:r>
            <a:endParaRPr lang="en-US" sz="3200" dirty="0">
              <a:cs typeface="Times New Roman" panose="02020603050405020304" pitchFamily="18" charset="0"/>
            </a:endParaRP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95800" y="1371600"/>
            <a:ext cx="3657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04800" y="5933204"/>
            <a:ext cx="7125861" cy="369332"/>
          </a:xfrm>
          <a:prstGeom prst="rect">
            <a:avLst/>
          </a:prstGeom>
          <a:noFill/>
        </p:spPr>
        <p:txBody>
          <a:bodyPr wrap="none" rtlCol="0">
            <a:spAutoFit/>
          </a:bodyPr>
          <a:lstStyle/>
          <a:p>
            <a:r>
              <a:rPr lang="en-US" dirty="0" err="1" smtClean="0">
                <a:latin typeface="Times New Roman" panose="02020603050405020304" pitchFamily="18" charset="0"/>
                <a:cs typeface="Times New Roman" panose="02020603050405020304" pitchFamily="18" charset="0"/>
              </a:rPr>
              <a:t>Topel</a:t>
            </a:r>
            <a:r>
              <a:rPr lang="en-US" dirty="0" smtClean="0">
                <a:latin typeface="Times New Roman" panose="02020603050405020304" pitchFamily="18" charset="0"/>
                <a:cs typeface="Times New Roman" panose="02020603050405020304" pitchFamily="18" charset="0"/>
              </a:rPr>
              <a:t>, E. (2015).  The Patient Will See You Now.  Basic Books, New York.</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7185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cs typeface="Times New Roman" panose="02020603050405020304" pitchFamily="18" charset="0"/>
              </a:rPr>
              <a:t>Public and Private Databases</a:t>
            </a:r>
            <a:endParaRPr lang="en-US" dirty="0">
              <a:latin typeface="+mn-lt"/>
              <a:cs typeface="Times New Roman" panose="02020603050405020304" pitchFamily="18" charset="0"/>
            </a:endParaRPr>
          </a:p>
        </p:txBody>
      </p:sp>
      <p:sp>
        <p:nvSpPr>
          <p:cNvPr id="3" name="Content Placeholder 2"/>
          <p:cNvSpPr>
            <a:spLocks noGrp="1"/>
          </p:cNvSpPr>
          <p:nvPr>
            <p:ph idx="1"/>
          </p:nvPr>
        </p:nvSpPr>
        <p:spPr>
          <a:xfrm>
            <a:off x="457200" y="1600200"/>
            <a:ext cx="7620000" cy="4648200"/>
          </a:xfrm>
        </p:spPr>
        <p:txBody>
          <a:bodyPr>
            <a:normAutofit fontScale="70000" lnSpcReduction="20000"/>
          </a:bodyPr>
          <a:lstStyle/>
          <a:p>
            <a:pPr marL="114300" indent="0">
              <a:buNone/>
            </a:pPr>
            <a:r>
              <a:rPr lang="en-US" b="1" dirty="0" smtClean="0">
                <a:cs typeface="Times New Roman" panose="02020603050405020304" pitchFamily="18" charset="0"/>
              </a:rPr>
              <a:t>Public and Private</a:t>
            </a:r>
          </a:p>
          <a:p>
            <a:r>
              <a:rPr lang="en-US" dirty="0" smtClean="0">
                <a:cs typeface="Times New Roman" panose="02020603050405020304" pitchFamily="18" charset="0"/>
              </a:rPr>
              <a:t>Medicare Claims Use Files (</a:t>
            </a:r>
            <a:r>
              <a:rPr lang="en-US" dirty="0" err="1" smtClean="0">
                <a:cs typeface="Times New Roman" panose="02020603050405020304" pitchFamily="18" charset="0"/>
              </a:rPr>
              <a:t>ResDac</a:t>
            </a:r>
            <a:r>
              <a:rPr lang="en-US" dirty="0" smtClean="0">
                <a:cs typeface="Times New Roman" panose="02020603050405020304" pitchFamily="18" charset="0"/>
              </a:rPr>
              <a:t>)</a:t>
            </a:r>
          </a:p>
          <a:p>
            <a:r>
              <a:rPr lang="en-US" dirty="0" smtClean="0">
                <a:cs typeface="Times New Roman" panose="02020603050405020304" pitchFamily="18" charset="0"/>
              </a:rPr>
              <a:t>National Center for Health Statistics (CDC)</a:t>
            </a:r>
          </a:p>
          <a:p>
            <a:r>
              <a:rPr lang="en-US" dirty="0" smtClean="0">
                <a:cs typeface="Times New Roman" panose="02020603050405020304" pitchFamily="18" charset="0"/>
              </a:rPr>
              <a:t>Agency for Healthcare Quality (AHRQ)</a:t>
            </a:r>
          </a:p>
          <a:p>
            <a:pPr lvl="1"/>
            <a:r>
              <a:rPr lang="en-US" dirty="0" smtClean="0">
                <a:cs typeface="Times New Roman" panose="02020603050405020304" pitchFamily="18" charset="0"/>
              </a:rPr>
              <a:t>Medical Expenditure Panel Survey</a:t>
            </a:r>
          </a:p>
          <a:p>
            <a:pPr lvl="1"/>
            <a:r>
              <a:rPr lang="en-US" dirty="0" smtClean="0">
                <a:cs typeface="Times New Roman" panose="02020603050405020304" pitchFamily="18" charset="0"/>
              </a:rPr>
              <a:t>Healthcare Cost and Utilization Data (HCUP)</a:t>
            </a:r>
          </a:p>
          <a:p>
            <a:r>
              <a:rPr lang="en-US" dirty="0" smtClean="0">
                <a:cs typeface="Times New Roman" panose="02020603050405020304" pitchFamily="18" charset="0"/>
              </a:rPr>
              <a:t>Patient Centered Outcomes Research Institute (PCORI)</a:t>
            </a:r>
          </a:p>
          <a:p>
            <a:r>
              <a:rPr lang="en-US" dirty="0" smtClean="0">
                <a:cs typeface="Times New Roman" panose="02020603050405020304" pitchFamily="18" charset="0"/>
              </a:rPr>
              <a:t>Clinical Transformation Science Institute (CTSI)</a:t>
            </a:r>
          </a:p>
          <a:p>
            <a:r>
              <a:rPr lang="en-US" dirty="0" smtClean="0">
                <a:cs typeface="Times New Roman" panose="02020603050405020304" pitchFamily="18" charset="0"/>
              </a:rPr>
              <a:t>Healthcare Cost Institute (HCI)</a:t>
            </a:r>
          </a:p>
          <a:p>
            <a:r>
              <a:rPr lang="en-US" dirty="0" err="1" smtClean="0">
                <a:cs typeface="Times New Roman" panose="02020603050405020304" pitchFamily="18" charset="0"/>
              </a:rPr>
              <a:t>OptumLabs</a:t>
            </a:r>
            <a:r>
              <a:rPr lang="en-US" dirty="0" smtClean="0">
                <a:cs typeface="Times New Roman" panose="02020603050405020304" pitchFamily="18" charset="0"/>
              </a:rPr>
              <a:t> Data Warehouse (OLDW)</a:t>
            </a:r>
          </a:p>
          <a:p>
            <a:r>
              <a:rPr lang="en-US" dirty="0" err="1" smtClean="0">
                <a:cs typeface="Times New Roman" panose="02020603050405020304" pitchFamily="18" charset="0"/>
              </a:rPr>
              <a:t>Optum</a:t>
            </a:r>
            <a:r>
              <a:rPr lang="en-US" dirty="0" smtClean="0">
                <a:cs typeface="Times New Roman" panose="02020603050405020304" pitchFamily="18" charset="0"/>
              </a:rPr>
              <a:t> Insight</a:t>
            </a:r>
          </a:p>
          <a:p>
            <a:r>
              <a:rPr lang="en-US" dirty="0" smtClean="0">
                <a:cs typeface="Times New Roman" panose="02020603050405020304" pitchFamily="18" charset="0"/>
              </a:rPr>
              <a:t>National Science Foundation Big Data Hubs</a:t>
            </a:r>
          </a:p>
          <a:p>
            <a:r>
              <a:rPr lang="en-US" dirty="0" smtClean="0">
                <a:cs typeface="Times New Roman" panose="02020603050405020304" pitchFamily="18" charset="0"/>
              </a:rPr>
              <a:t>National Institute of Health Clinical Registries</a:t>
            </a:r>
            <a:endParaRPr lang="en-US" dirty="0">
              <a:cs typeface="Times New Roman" panose="02020603050405020304" pitchFamily="18" charset="0"/>
            </a:endParaRPr>
          </a:p>
        </p:txBody>
      </p:sp>
    </p:spTree>
    <p:extLst>
      <p:ext uri="{BB962C8B-B14F-4D97-AF65-F5344CB8AC3E}">
        <p14:creationId xmlns:p14="http://schemas.microsoft.com/office/powerpoint/2010/main" val="1004285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latin typeface="+mn-lt"/>
                <a:cs typeface="Times New Roman" panose="02020603050405020304" pitchFamily="18" charset="0"/>
              </a:rPr>
              <a:t>Big Data Research Today</a:t>
            </a:r>
            <a:endParaRPr lang="en-US" sz="4000" b="1" dirty="0">
              <a:latin typeface="+mn-lt"/>
              <a:cs typeface="Times New Roman" panose="02020603050405020304" pitchFamily="18" charset="0"/>
            </a:endParaRPr>
          </a:p>
        </p:txBody>
      </p:sp>
      <p:sp>
        <p:nvSpPr>
          <p:cNvPr id="3" name="Content Placeholder 2"/>
          <p:cNvSpPr>
            <a:spLocks noGrp="1"/>
          </p:cNvSpPr>
          <p:nvPr>
            <p:ph sz="half" idx="1"/>
          </p:nvPr>
        </p:nvSpPr>
        <p:spPr/>
        <p:txBody>
          <a:bodyPr>
            <a:normAutofit fontScale="92500" lnSpcReduction="10000"/>
          </a:bodyPr>
          <a:lstStyle/>
          <a:p>
            <a:pPr marL="114300" indent="0">
              <a:buNone/>
            </a:pPr>
            <a:r>
              <a:rPr lang="en-US" b="1" u="sng" dirty="0" smtClean="0">
                <a:cs typeface="Times New Roman" panose="02020603050405020304" pitchFamily="18" charset="0"/>
              </a:rPr>
              <a:t>Criteria</a:t>
            </a:r>
          </a:p>
          <a:p>
            <a:r>
              <a:rPr lang="en-US" dirty="0" smtClean="0">
                <a:cs typeface="Times New Roman" panose="02020603050405020304" pitchFamily="18" charset="0"/>
              </a:rPr>
              <a:t>Author :Nurse</a:t>
            </a:r>
          </a:p>
          <a:p>
            <a:r>
              <a:rPr lang="en-US" dirty="0" smtClean="0">
                <a:cs typeface="Times New Roman" panose="02020603050405020304" pitchFamily="18" charset="0"/>
              </a:rPr>
              <a:t>Published in a peer reviewed journal</a:t>
            </a:r>
          </a:p>
          <a:p>
            <a:r>
              <a:rPr lang="en-US" dirty="0" smtClean="0">
                <a:cs typeface="Times New Roman" panose="02020603050405020304" pitchFamily="18" charset="0"/>
              </a:rPr>
              <a:t>Focus: Nursing practice</a:t>
            </a:r>
          </a:p>
          <a:p>
            <a:r>
              <a:rPr lang="en-US" dirty="0" smtClean="0">
                <a:cs typeface="Times New Roman" panose="02020603050405020304" pitchFamily="18" charset="0"/>
              </a:rPr>
              <a:t>Multivariate analysis or contemporary methods</a:t>
            </a:r>
            <a:endParaRPr lang="en-US" dirty="0">
              <a:cs typeface="Times New Roman" panose="02020603050405020304" pitchFamily="18" charset="0"/>
            </a:endParaRPr>
          </a:p>
          <a:p>
            <a:r>
              <a:rPr lang="en-US" dirty="0" smtClean="0">
                <a:cs typeface="Times New Roman" panose="02020603050405020304" pitchFamily="18" charset="0"/>
              </a:rPr>
              <a:t>At least 1 of 3 big data V’s</a:t>
            </a:r>
          </a:p>
          <a:p>
            <a:r>
              <a:rPr lang="en-US" dirty="0" smtClean="0">
                <a:cs typeface="Times New Roman" panose="02020603050405020304" pitchFamily="18" charset="0"/>
              </a:rPr>
              <a:t>Period: 2009 - 2015</a:t>
            </a:r>
            <a:endParaRPr lang="en-US" dirty="0">
              <a:cs typeface="Times New Roman" panose="02020603050405020304" pitchFamily="18" charset="0"/>
            </a:endParaRPr>
          </a:p>
        </p:txBody>
      </p:sp>
      <p:sp>
        <p:nvSpPr>
          <p:cNvPr id="4" name="Content Placeholder 3"/>
          <p:cNvSpPr>
            <a:spLocks noGrp="1"/>
          </p:cNvSpPr>
          <p:nvPr>
            <p:ph sz="half" idx="2"/>
          </p:nvPr>
        </p:nvSpPr>
        <p:spPr/>
        <p:txBody>
          <a:bodyPr>
            <a:normAutofit fontScale="92500" lnSpcReduction="10000"/>
          </a:bodyPr>
          <a:lstStyle/>
          <a:p>
            <a:pPr marL="114300" indent="0">
              <a:buNone/>
            </a:pPr>
            <a:r>
              <a:rPr lang="en-US" b="1" u="sng" dirty="0" smtClean="0">
                <a:cs typeface="Times New Roman" panose="02020603050405020304" pitchFamily="18" charset="0"/>
              </a:rPr>
              <a:t>Results</a:t>
            </a:r>
          </a:p>
          <a:p>
            <a:r>
              <a:rPr lang="en-US" dirty="0" smtClean="0">
                <a:cs typeface="Times New Roman" panose="02020603050405020304" pitchFamily="18" charset="0"/>
              </a:rPr>
              <a:t>650 manuscripts </a:t>
            </a:r>
            <a:r>
              <a:rPr lang="en-US" sz="1900" dirty="0" smtClean="0">
                <a:cs typeface="Times New Roman" panose="02020603050405020304" pitchFamily="18" charset="0"/>
              </a:rPr>
              <a:t>(17 nursing informatics journals)</a:t>
            </a:r>
          </a:p>
          <a:p>
            <a:r>
              <a:rPr lang="en-US" dirty="0" smtClean="0">
                <a:cs typeface="Times New Roman" panose="02020603050405020304" pitchFamily="18" charset="0"/>
              </a:rPr>
              <a:t>17 studies in 18 articles</a:t>
            </a:r>
          </a:p>
          <a:p>
            <a:pPr lvl="1"/>
            <a:r>
              <a:rPr lang="en-US" dirty="0" smtClean="0">
                <a:cs typeface="Times New Roman" panose="02020603050405020304" pitchFamily="18" charset="0"/>
              </a:rPr>
              <a:t>6 studies: knowledge discover</a:t>
            </a:r>
          </a:p>
          <a:p>
            <a:pPr lvl="1"/>
            <a:r>
              <a:rPr lang="en-US" dirty="0" smtClean="0">
                <a:cs typeface="Times New Roman" panose="02020603050405020304" pitchFamily="18" charset="0"/>
              </a:rPr>
              <a:t>5 studies: predict process &amp; outcomes</a:t>
            </a:r>
          </a:p>
          <a:p>
            <a:pPr lvl="1"/>
            <a:r>
              <a:rPr lang="en-US" dirty="0" smtClean="0">
                <a:cs typeface="Times New Roman" panose="02020603050405020304" pitchFamily="18" charset="0"/>
              </a:rPr>
              <a:t>6 studies: impact of technical or nursing interventions on outcomes</a:t>
            </a:r>
          </a:p>
          <a:p>
            <a:endParaRPr lang="en-US" dirty="0" smtClean="0">
              <a:latin typeface="Times New Roman" panose="02020603050405020304" pitchFamily="18" charset="0"/>
              <a:cs typeface="Times New Roman" panose="02020603050405020304" pitchFamily="18" charset="0"/>
            </a:endParaRPr>
          </a:p>
          <a:p>
            <a:pPr marL="114300" indent="0">
              <a:buNone/>
            </a:pPr>
            <a:endParaRPr 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5987663"/>
            <a:ext cx="7162800"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Westra et al.  </a:t>
            </a:r>
            <a:r>
              <a:rPr lang="en-US" sz="1200" dirty="0">
                <a:latin typeface="Times New Roman" panose="02020603050405020304" pitchFamily="18" charset="0"/>
                <a:cs typeface="Times New Roman" panose="02020603050405020304" pitchFamily="18" charset="0"/>
              </a:rPr>
              <a:t>Working paper3 Big Data Science: </a:t>
            </a:r>
            <a:r>
              <a:rPr lang="en-US" sz="1200" dirty="0" smtClean="0">
                <a:latin typeface="Times New Roman" panose="02020603050405020304" pitchFamily="18" charset="0"/>
                <a:cs typeface="Times New Roman" panose="02020603050405020304" pitchFamily="18" charset="0"/>
              </a:rPr>
              <a:t>A </a:t>
            </a:r>
            <a:r>
              <a:rPr lang="en-US" sz="1200" dirty="0">
                <a:latin typeface="Times New Roman" panose="02020603050405020304" pitchFamily="18" charset="0"/>
                <a:cs typeface="Times New Roman" panose="02020603050405020304" pitchFamily="18" charset="0"/>
              </a:rPr>
              <a:t>Literature Review of Nursing Research Exemplars</a:t>
            </a:r>
          </a:p>
        </p:txBody>
      </p:sp>
    </p:spTree>
    <p:extLst>
      <p:ext uri="{BB962C8B-B14F-4D97-AF65-F5344CB8AC3E}">
        <p14:creationId xmlns:p14="http://schemas.microsoft.com/office/powerpoint/2010/main" val="538998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Times New Roman" panose="02020603050405020304" pitchFamily="18" charset="0"/>
              </a:rPr>
              <a:t>Big Data Research Today</a:t>
            </a:r>
            <a:endParaRPr lang="en-US" dirty="0">
              <a:latin typeface="+mn-lt"/>
            </a:endParaRPr>
          </a:p>
        </p:txBody>
      </p:sp>
      <p:sp>
        <p:nvSpPr>
          <p:cNvPr id="5" name="Content Placeholder 4"/>
          <p:cNvSpPr>
            <a:spLocks noGrp="1"/>
          </p:cNvSpPr>
          <p:nvPr>
            <p:ph idx="1"/>
          </p:nvPr>
        </p:nvSpPr>
        <p:spPr/>
        <p:txBody>
          <a:bodyPr>
            <a:normAutofit fontScale="77500" lnSpcReduction="20000"/>
          </a:bodyPr>
          <a:lstStyle/>
          <a:p>
            <a:r>
              <a:rPr lang="en-US" b="1" dirty="0">
                <a:latin typeface="+mj-lt"/>
              </a:rPr>
              <a:t>Delaney, C., </a:t>
            </a:r>
            <a:r>
              <a:rPr lang="en-US" dirty="0">
                <a:latin typeface="+mj-lt"/>
              </a:rPr>
              <a:t>Weaver, C., Sensmeier, J., &amp; Pruinelli, L. (in process). Nursing and Informatics for the 21st Century: An International Look at Practice, Trends and the Future. Third Edition. Healthcare Information and Management Systems Society (HIMSS.</a:t>
            </a:r>
          </a:p>
          <a:p>
            <a:r>
              <a:rPr lang="en-US" b="1" dirty="0" smtClean="0">
                <a:latin typeface="+mj-lt"/>
              </a:rPr>
              <a:t>Delaney</a:t>
            </a:r>
            <a:r>
              <a:rPr lang="en-US" b="1" dirty="0">
                <a:latin typeface="+mj-lt"/>
              </a:rPr>
              <a:t>, C. W., </a:t>
            </a:r>
            <a:r>
              <a:rPr lang="en-US" dirty="0">
                <a:latin typeface="+mj-lt"/>
              </a:rPr>
              <a:t>Englebright, J., &amp; Clancy, T.</a:t>
            </a:r>
            <a:r>
              <a:rPr lang="en-US" b="1" dirty="0">
                <a:latin typeface="+mj-lt"/>
              </a:rPr>
              <a:t> </a:t>
            </a:r>
            <a:r>
              <a:rPr lang="en-US" dirty="0">
                <a:latin typeface="+mj-lt"/>
              </a:rPr>
              <a:t>(Guest Editors). (2021). Nursing Big Data Science. Special Issue </a:t>
            </a:r>
            <a:r>
              <a:rPr lang="en-US" dirty="0" smtClean="0">
                <a:latin typeface="+mj-lt"/>
              </a:rPr>
              <a:t>- Journal </a:t>
            </a:r>
            <a:r>
              <a:rPr lang="en-US" dirty="0">
                <a:latin typeface="+mj-lt"/>
              </a:rPr>
              <a:t>of Nursing Scholarship. </a:t>
            </a:r>
          </a:p>
          <a:p>
            <a:r>
              <a:rPr lang="en-US" b="1" dirty="0" smtClean="0">
                <a:latin typeface="+mj-lt"/>
              </a:rPr>
              <a:t>Delaney</a:t>
            </a:r>
            <a:r>
              <a:rPr lang="en-US" b="1" dirty="0">
                <a:latin typeface="+mj-lt"/>
              </a:rPr>
              <a:t>, C., </a:t>
            </a:r>
            <a:r>
              <a:rPr lang="en-US" dirty="0">
                <a:latin typeface="+mj-lt"/>
              </a:rPr>
              <a:t>Weaver, C., Warren, J., Clancy, T., &amp; Simpson, R. Editors. (2017</a:t>
            </a:r>
            <a:r>
              <a:rPr lang="en-US" b="1" dirty="0">
                <a:latin typeface="+mj-lt"/>
              </a:rPr>
              <a:t>). </a:t>
            </a:r>
            <a:r>
              <a:rPr lang="en-US" dirty="0">
                <a:latin typeface="+mj-lt"/>
              </a:rPr>
              <a:t>Big Data- Enabled Nursing: Education, Research and Practice. Springer. ISBN: 978-3-319-53299-8</a:t>
            </a:r>
          </a:p>
        </p:txBody>
      </p:sp>
    </p:spTree>
    <p:extLst>
      <p:ext uri="{BB962C8B-B14F-4D97-AF65-F5344CB8AC3E}">
        <p14:creationId xmlns:p14="http://schemas.microsoft.com/office/powerpoint/2010/main" val="1425797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smtClean="0">
                <a:latin typeface="+mn-lt"/>
                <a:cs typeface="Times New Roman" panose="02020603050405020304" pitchFamily="18" charset="0"/>
              </a:rPr>
              <a:t>Where is big data research in Nursing being conducted?</a:t>
            </a:r>
            <a:endParaRPr lang="en-US" sz="3600" b="1" dirty="0">
              <a:latin typeface="+mn-lt"/>
              <a:cs typeface="Times New Roman" panose="02020603050405020304" pitchFamily="18" charset="0"/>
            </a:endParaRPr>
          </a:p>
        </p:txBody>
      </p:sp>
      <p:sp>
        <p:nvSpPr>
          <p:cNvPr id="4" name="Content Placeholder 3"/>
          <p:cNvSpPr>
            <a:spLocks noGrp="1"/>
          </p:cNvSpPr>
          <p:nvPr>
            <p:ph sz="half" idx="2"/>
          </p:nvPr>
        </p:nvSpPr>
        <p:spPr/>
        <p:txBody>
          <a:bodyPr>
            <a:normAutofit fontScale="85000" lnSpcReduction="10000"/>
          </a:bodyPr>
          <a:lstStyle/>
          <a:p>
            <a:r>
              <a:rPr lang="en-US" dirty="0" smtClean="0">
                <a:cs typeface="Times New Roman" panose="02020603050405020304" pitchFamily="18" charset="0"/>
              </a:rPr>
              <a:t>University of Pennsylvania</a:t>
            </a:r>
          </a:p>
          <a:p>
            <a:r>
              <a:rPr lang="en-US" dirty="0" smtClean="0">
                <a:cs typeface="Times New Roman" panose="02020603050405020304" pitchFamily="18" charset="0"/>
              </a:rPr>
              <a:t>University of Minnesota</a:t>
            </a:r>
          </a:p>
          <a:p>
            <a:r>
              <a:rPr lang="en-US" dirty="0" smtClean="0">
                <a:cs typeface="Times New Roman" panose="02020603050405020304" pitchFamily="18" charset="0"/>
              </a:rPr>
              <a:t>Columbia University</a:t>
            </a:r>
          </a:p>
          <a:p>
            <a:r>
              <a:rPr lang="en-US" dirty="0" smtClean="0">
                <a:cs typeface="Times New Roman" panose="02020603050405020304" pitchFamily="18" charset="0"/>
              </a:rPr>
              <a:t>University of Michigan</a:t>
            </a:r>
          </a:p>
          <a:p>
            <a:r>
              <a:rPr lang="en-US" dirty="0" smtClean="0">
                <a:cs typeface="Times New Roman" panose="02020603050405020304" pitchFamily="18" charset="0"/>
              </a:rPr>
              <a:t>Duke </a:t>
            </a:r>
          </a:p>
          <a:p>
            <a:r>
              <a:rPr lang="en-US" dirty="0" smtClean="0">
                <a:cs typeface="Times New Roman" panose="02020603050405020304" pitchFamily="18" charset="0"/>
              </a:rPr>
              <a:t>Michigan State University</a:t>
            </a:r>
          </a:p>
          <a:p>
            <a:r>
              <a:rPr lang="en-US" dirty="0" smtClean="0">
                <a:cs typeface="Times New Roman" panose="02020603050405020304" pitchFamily="18" charset="0"/>
              </a:rPr>
              <a:t>Cincinnati Children's Medical Center</a:t>
            </a:r>
          </a:p>
          <a:p>
            <a:r>
              <a:rPr lang="en-US" dirty="0" smtClean="0">
                <a:cs typeface="Times New Roman" panose="02020603050405020304" pitchFamily="18" charset="0"/>
              </a:rPr>
              <a:t>University of Alabama</a:t>
            </a:r>
          </a:p>
          <a:p>
            <a:r>
              <a:rPr lang="en-US" dirty="0" smtClean="0">
                <a:cs typeface="Times New Roman" panose="02020603050405020304" pitchFamily="18" charset="0"/>
              </a:rPr>
              <a:t>University of California</a:t>
            </a:r>
          </a:p>
          <a:p>
            <a:endParaRPr lang="en-US" dirty="0">
              <a:latin typeface="Times New Roman" panose="02020603050405020304" pitchFamily="18" charset="0"/>
              <a:cs typeface="Times New Roman" panose="02020603050405020304" pitchFamily="18" charset="0"/>
            </a:endParaRPr>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36576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38200" y="5473763"/>
            <a:ext cx="2614818"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University of Minnesota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819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Three Major Shifts of Big Data Research </a:t>
            </a:r>
            <a:r>
              <a:rPr lang="en-US" sz="3600" dirty="0" smtClean="0"/>
              <a:t/>
            </a:r>
            <a:br>
              <a:rPr lang="en-US" sz="3600" dirty="0" smtClean="0"/>
            </a:br>
            <a:r>
              <a:rPr lang="en-US" sz="2200" dirty="0" smtClean="0"/>
              <a:t>[credit Karen Monsen]</a:t>
            </a:r>
            <a:endParaRPr lang="en-US" sz="2200" dirty="0"/>
          </a:p>
        </p:txBody>
      </p:sp>
      <p:sp>
        <p:nvSpPr>
          <p:cNvPr id="3" name="Content Placeholder 2"/>
          <p:cNvSpPr>
            <a:spLocks noGrp="1"/>
          </p:cNvSpPr>
          <p:nvPr>
            <p:ph idx="1"/>
          </p:nvPr>
        </p:nvSpPr>
        <p:spPr/>
        <p:txBody>
          <a:bodyPr>
            <a:normAutofit fontScale="77500" lnSpcReduction="20000"/>
          </a:bodyPr>
          <a:lstStyle/>
          <a:p>
            <a:r>
              <a:rPr lang="en-US" dirty="0"/>
              <a:t>The first is the ability to analyze vast amounts of data about a topic rather than be forced to settle for smaller sets. </a:t>
            </a:r>
          </a:p>
          <a:p>
            <a:r>
              <a:rPr lang="en-US" dirty="0"/>
              <a:t>The second is a willingness to embrace data's real-world messiness rather than privilege exactitude. </a:t>
            </a:r>
          </a:p>
          <a:p>
            <a:r>
              <a:rPr lang="en-US" dirty="0"/>
              <a:t>The third is a growing respect for correlations rather than a continuing quest for elusive causality.</a:t>
            </a:r>
          </a:p>
          <a:p>
            <a:endParaRPr lang="en-US" dirty="0"/>
          </a:p>
          <a:p>
            <a:pPr marL="0" indent="0">
              <a:buNone/>
            </a:pPr>
            <a:r>
              <a:rPr lang="en-US" dirty="0"/>
              <a:t>Viktor Mayer-</a:t>
            </a:r>
            <a:r>
              <a:rPr lang="en-US" dirty="0" err="1"/>
              <a:t>Schönberger</a:t>
            </a:r>
            <a:r>
              <a:rPr lang="en-US" dirty="0"/>
              <a:t> and Kenneth Cukier: Big Data - A revolution that will transform how we live, work and think; John Murray Publishers, London, </a:t>
            </a:r>
            <a:r>
              <a:rPr lang="en-US" dirty="0" smtClean="0"/>
              <a:t>2013</a:t>
            </a:r>
            <a:endParaRPr lang="en-US" dirty="0"/>
          </a:p>
        </p:txBody>
      </p:sp>
    </p:spTree>
    <p:extLst>
      <p:ext uri="{BB962C8B-B14F-4D97-AF65-F5344CB8AC3E}">
        <p14:creationId xmlns:p14="http://schemas.microsoft.com/office/powerpoint/2010/main" val="2297186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Messy, Good Enough”</a:t>
            </a:r>
            <a:r>
              <a:rPr lang="en-US" sz="1400" dirty="0">
                <a:solidFill>
                  <a:prstClr val="black"/>
                </a:solidFill>
                <a:latin typeface="Calibri" panose="020F0502020204030204"/>
                <a:ea typeface="+mn-ea"/>
                <a:cs typeface="+mn-cs"/>
              </a:rPr>
              <a:t> </a:t>
            </a:r>
            <a:r>
              <a:rPr lang="en-US" sz="1400" dirty="0" smtClean="0">
                <a:solidFill>
                  <a:prstClr val="black"/>
                </a:solidFill>
                <a:latin typeface="Calibri" panose="020F0502020204030204"/>
                <a:ea typeface="+mn-ea"/>
                <a:cs typeface="+mn-cs"/>
              </a:rPr>
              <a:t>(</a:t>
            </a:r>
            <a:r>
              <a:rPr lang="en-US" sz="1200" dirty="0" smtClean="0">
                <a:solidFill>
                  <a:prstClr val="black"/>
                </a:solidFill>
                <a:latin typeface="Calibri" panose="020F0502020204030204"/>
                <a:ea typeface="+mn-ea"/>
                <a:cs typeface="+mn-cs"/>
              </a:rPr>
              <a:t>p. 12, Mayer-</a:t>
            </a:r>
            <a:r>
              <a:rPr lang="en-US" sz="1200" dirty="0" err="1" smtClean="0">
                <a:solidFill>
                  <a:prstClr val="black"/>
                </a:solidFill>
                <a:latin typeface="Calibri" panose="020F0502020204030204"/>
                <a:ea typeface="+mn-ea"/>
                <a:cs typeface="+mn-cs"/>
              </a:rPr>
              <a:t>Schonberger</a:t>
            </a:r>
            <a:r>
              <a:rPr lang="en-US" sz="1200" dirty="0" smtClean="0">
                <a:solidFill>
                  <a:prstClr val="black"/>
                </a:solidFill>
                <a:latin typeface="Calibri" panose="020F0502020204030204"/>
                <a:ea typeface="+mn-ea"/>
                <a:cs typeface="+mn-cs"/>
              </a:rPr>
              <a:t> </a:t>
            </a:r>
            <a:r>
              <a:rPr lang="en-US" sz="1200" dirty="0">
                <a:solidFill>
                  <a:prstClr val="black"/>
                </a:solidFill>
                <a:latin typeface="Calibri" panose="020F0502020204030204"/>
                <a:ea typeface="+mn-ea"/>
                <a:cs typeface="+mn-cs"/>
              </a:rPr>
              <a:t>&amp; </a:t>
            </a:r>
            <a:r>
              <a:rPr lang="en-US" sz="1200" dirty="0" err="1" smtClean="0">
                <a:solidFill>
                  <a:prstClr val="black"/>
                </a:solidFill>
                <a:latin typeface="Calibri" panose="020F0502020204030204"/>
                <a:ea typeface="+mn-ea"/>
                <a:cs typeface="+mn-cs"/>
              </a:rPr>
              <a:t>Cukier</a:t>
            </a:r>
            <a:r>
              <a:rPr lang="en-US" sz="1200" dirty="0" smtClean="0">
                <a:solidFill>
                  <a:prstClr val="black"/>
                </a:solidFill>
                <a:latin typeface="Calibri" panose="020F0502020204030204"/>
                <a:ea typeface="+mn-ea"/>
                <a:cs typeface="+mn-cs"/>
              </a:rPr>
              <a:t>, 2013</a:t>
            </a:r>
            <a:r>
              <a:rPr lang="en-US" sz="1200" dirty="0">
                <a:solidFill>
                  <a:prstClr val="black"/>
                </a:solidFill>
                <a:latin typeface="Calibri" panose="020F0502020204030204"/>
                <a:ea typeface="+mn-ea"/>
                <a:cs typeface="+mn-cs"/>
              </a:rPr>
              <a:t>) </a:t>
            </a:r>
            <a:endParaRPr lang="en-US" sz="1200" dirty="0"/>
          </a:p>
        </p:txBody>
      </p:sp>
      <p:sp>
        <p:nvSpPr>
          <p:cNvPr id="3" name="Content Placeholder 2"/>
          <p:cNvSpPr>
            <a:spLocks noGrp="1"/>
          </p:cNvSpPr>
          <p:nvPr>
            <p:ph idx="1"/>
          </p:nvPr>
        </p:nvSpPr>
        <p:spPr>
          <a:xfrm>
            <a:off x="628650" y="1440369"/>
            <a:ext cx="7886700" cy="4351338"/>
          </a:xfrm>
        </p:spPr>
        <p:txBody>
          <a:bodyPr>
            <a:normAutofit fontScale="92500" lnSpcReduction="20000"/>
          </a:bodyPr>
          <a:lstStyle/>
          <a:p>
            <a:r>
              <a:rPr lang="en-US" dirty="0" smtClean="0"/>
              <a:t>‘Big Data’ changes the scientific paradigm</a:t>
            </a:r>
          </a:p>
          <a:p>
            <a:pPr lvl="1"/>
            <a:r>
              <a:rPr lang="en-US" dirty="0" smtClean="0"/>
              <a:t>More data means less sampling error</a:t>
            </a:r>
          </a:p>
          <a:p>
            <a:pPr lvl="1"/>
            <a:r>
              <a:rPr lang="en-US" dirty="0" smtClean="0"/>
              <a:t>Messy means we can </a:t>
            </a:r>
            <a:r>
              <a:rPr lang="en-US" dirty="0"/>
              <a:t>try to understand and account for the biases inherent </a:t>
            </a:r>
            <a:r>
              <a:rPr lang="en-US" dirty="0" smtClean="0"/>
              <a:t> within observational data</a:t>
            </a:r>
          </a:p>
          <a:p>
            <a:pPr lvl="1"/>
            <a:r>
              <a:rPr lang="en-US" dirty="0" smtClean="0"/>
              <a:t>Good enough means we can let go of our fixation on causation</a:t>
            </a:r>
          </a:p>
          <a:p>
            <a:pPr lvl="2"/>
            <a:r>
              <a:rPr lang="en-US" dirty="0" smtClean="0"/>
              <a:t>Description </a:t>
            </a:r>
          </a:p>
          <a:p>
            <a:pPr lvl="2"/>
            <a:r>
              <a:rPr lang="en-US" dirty="0" smtClean="0"/>
              <a:t>Pattern Discovery</a:t>
            </a:r>
          </a:p>
          <a:p>
            <a:pPr lvl="1"/>
            <a:r>
              <a:rPr lang="en-US" dirty="0" smtClean="0"/>
              <a:t>Hypothesis generation </a:t>
            </a:r>
          </a:p>
          <a:p>
            <a:pPr lvl="2"/>
            <a:r>
              <a:rPr lang="en-US" dirty="0" smtClean="0"/>
              <a:t>Letting the data give voice to nurses and patients</a:t>
            </a:r>
          </a:p>
        </p:txBody>
      </p:sp>
      <p:sp>
        <p:nvSpPr>
          <p:cNvPr id="4" name="Rectangle 3"/>
          <p:cNvSpPr/>
          <p:nvPr/>
        </p:nvSpPr>
        <p:spPr>
          <a:xfrm>
            <a:off x="3276600" y="5587424"/>
            <a:ext cx="5748528" cy="1169551"/>
          </a:xfrm>
          <a:prstGeom prst="rect">
            <a:avLst/>
          </a:prstGeom>
        </p:spPr>
        <p:txBody>
          <a:bodyPr wrap="square">
            <a:spAutoFit/>
          </a:bodyPr>
          <a:lstStyle/>
          <a:p>
            <a:pPr algn="r"/>
            <a:r>
              <a:rPr lang="en-US" sz="1400" dirty="0"/>
              <a:t>Hey, T., </a:t>
            </a:r>
            <a:r>
              <a:rPr lang="en-US" sz="1400" dirty="0" err="1"/>
              <a:t>Tansley</a:t>
            </a:r>
            <a:r>
              <a:rPr lang="en-US" sz="1400" dirty="0"/>
              <a:t>, S., &amp; Tolle, K. (2009). The fourth paradigm: Data intensive scientific  discovery. Redmond, WA: Microsoft Research.</a:t>
            </a:r>
          </a:p>
          <a:p>
            <a:pPr algn="r"/>
            <a:endParaRPr lang="en-US" sz="1400" dirty="0" smtClean="0"/>
          </a:p>
          <a:p>
            <a:pPr algn="r"/>
            <a:r>
              <a:rPr lang="en-US" sz="1400" dirty="0" smtClean="0"/>
              <a:t>Mayer-</a:t>
            </a:r>
            <a:r>
              <a:rPr lang="en-US" sz="1400" dirty="0" err="1" smtClean="0"/>
              <a:t>Schonberger</a:t>
            </a:r>
            <a:r>
              <a:rPr lang="en-US" sz="1400" dirty="0" smtClean="0"/>
              <a:t>, V. &amp; </a:t>
            </a:r>
            <a:r>
              <a:rPr lang="en-US" sz="1400" dirty="0" err="1" smtClean="0"/>
              <a:t>Cukier</a:t>
            </a:r>
            <a:r>
              <a:rPr lang="en-US" sz="1400" dirty="0" smtClean="0"/>
              <a:t>, K. (2013) Big Data: A revolution that will transform how we live, work, and think. Houghton Mifflin Harcourt, Boston.</a:t>
            </a:r>
            <a:endParaRPr lang="en-US" sz="1400" dirty="0"/>
          </a:p>
        </p:txBody>
      </p:sp>
    </p:spTree>
    <p:extLst>
      <p:ext uri="{BB962C8B-B14F-4D97-AF65-F5344CB8AC3E}">
        <p14:creationId xmlns:p14="http://schemas.microsoft.com/office/powerpoint/2010/main" val="4060177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3200" b="1" dirty="0">
                <a:latin typeface="Times New Roman" panose="02020603050405020304" pitchFamily="18" charset="0"/>
                <a:cs typeface="Times New Roman" panose="02020603050405020304" pitchFamily="18" charset="0"/>
              </a:rPr>
              <a:t>NDNQI - Skin/ Pressure </a:t>
            </a:r>
            <a:r>
              <a:rPr lang="en-US" sz="3200" b="1" dirty="0" smtClean="0">
                <a:latin typeface="Times New Roman" panose="02020603050405020304" pitchFamily="18" charset="0"/>
                <a:cs typeface="Times New Roman" panose="02020603050405020304" pitchFamily="18" charset="0"/>
              </a:rPr>
              <a:t>Ulcer</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Information Model</a:t>
            </a:r>
            <a:br>
              <a:rPr lang="en-US" sz="3200" b="1" dirty="0" smtClean="0">
                <a:latin typeface="Times New Roman" panose="02020603050405020304" pitchFamily="18" charset="0"/>
                <a:cs typeface="Times New Roman" panose="02020603050405020304" pitchFamily="18" charset="0"/>
              </a:rPr>
            </a:br>
            <a:r>
              <a:rPr lang="en-US" sz="2000" dirty="0"/>
              <a:t>[credit Karen Monsen]</a:t>
            </a:r>
            <a:endParaRPr lang="en-US" sz="2000"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64008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198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dirty="0"/>
              <a:t>Disclosures/Acknowledgements</a:t>
            </a:r>
          </a:p>
        </p:txBody>
      </p:sp>
      <p:sp>
        <p:nvSpPr>
          <p:cNvPr id="3" name="Content Placeholder 2"/>
          <p:cNvSpPr>
            <a:spLocks noGrp="1"/>
          </p:cNvSpPr>
          <p:nvPr>
            <p:ph idx="1"/>
          </p:nvPr>
        </p:nvSpPr>
        <p:spPr>
          <a:xfrm>
            <a:off x="533400" y="1143000"/>
            <a:ext cx="8229600" cy="1143000"/>
          </a:xfrm>
        </p:spPr>
        <p:txBody>
          <a:bodyPr/>
          <a:lstStyle/>
          <a:p>
            <a:pPr marL="0" indent="0">
              <a:buNone/>
            </a:pPr>
            <a:r>
              <a:rPr lang="en-US" dirty="0"/>
              <a:t>No financial disclosures relevant to this presentation.</a:t>
            </a:r>
          </a:p>
          <a:p>
            <a:pPr marL="0" indent="0">
              <a:buNone/>
            </a:pPr>
            <a:endParaRPr lang="en-US" dirty="0"/>
          </a:p>
        </p:txBody>
      </p:sp>
      <p:pic>
        <p:nvPicPr>
          <p:cNvPr id="5" name="Picture 2" descr="Big Data Science confer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9" y="2517013"/>
            <a:ext cx="9145958" cy="215341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655320" y="45720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dirty="0" smtClean="0"/>
              <a:t>Gratitude for  engagement in big data science</a:t>
            </a:r>
            <a:endParaRPr lang="en-US" dirty="0"/>
          </a:p>
        </p:txBody>
      </p:sp>
    </p:spTree>
    <p:extLst>
      <p:ext uri="{BB962C8B-B14F-4D97-AF65-F5344CB8AC3E}">
        <p14:creationId xmlns:p14="http://schemas.microsoft.com/office/powerpoint/2010/main" val="362927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4"/>
          <p:cNvGrpSpPr>
            <a:grpSpLocks/>
          </p:cNvGrpSpPr>
          <p:nvPr/>
        </p:nvGrpSpPr>
        <p:grpSpPr bwMode="auto">
          <a:xfrm>
            <a:off x="5962154" y="1612287"/>
            <a:ext cx="3163103" cy="4163386"/>
            <a:chOff x="3777323" y="2374452"/>
            <a:chExt cx="2904214" cy="3983211"/>
          </a:xfrm>
        </p:grpSpPr>
        <p:pic>
          <p:nvPicPr>
            <p:cNvPr id="4"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7323" y="5052647"/>
              <a:ext cx="1288062" cy="12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44902" y="3715381"/>
              <a:ext cx="1306051" cy="127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79122" y="3715382"/>
              <a:ext cx="1289861" cy="127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19634" y="2374452"/>
              <a:ext cx="1297057" cy="127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77323" y="2375352"/>
              <a:ext cx="1291660" cy="127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60113" y="5063654"/>
              <a:ext cx="1321424" cy="129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33"/>
          <p:cNvGrpSpPr>
            <a:grpSpLocks/>
          </p:cNvGrpSpPr>
          <p:nvPr/>
        </p:nvGrpSpPr>
        <p:grpSpPr bwMode="auto">
          <a:xfrm>
            <a:off x="87051" y="1612287"/>
            <a:ext cx="2992378" cy="4201027"/>
            <a:chOff x="674619" y="2351299"/>
            <a:chExt cx="2856981" cy="3995356"/>
          </a:xfrm>
        </p:grpSpPr>
        <p:pic>
          <p:nvPicPr>
            <p:cNvPr id="11" name="Picture 2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2787" y="2371754"/>
              <a:ext cx="1297057" cy="1277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224798" y="2351299"/>
              <a:ext cx="1288062" cy="127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03581" y="3720899"/>
              <a:ext cx="1286263" cy="127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226961" y="3716338"/>
              <a:ext cx="1293459" cy="127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74619" y="5063654"/>
              <a:ext cx="1297057" cy="127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224798" y="5052647"/>
              <a:ext cx="1306802" cy="129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itle 1"/>
          <p:cNvSpPr txBox="1">
            <a:spLocks/>
          </p:cNvSpPr>
          <p:nvPr/>
        </p:nvSpPr>
        <p:spPr bwMode="auto">
          <a:xfrm>
            <a:off x="-23769" y="236277"/>
            <a:ext cx="9164053"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8C0024"/>
                </a:solidFill>
                <a:latin typeface="+mj-lt"/>
                <a:ea typeface="+mj-ea"/>
                <a:cs typeface="+mj-cs"/>
              </a:defRPr>
            </a:lvl1pPr>
            <a:lvl2pPr algn="l" rtl="0" eaLnBrk="0" fontAlgn="base" hangingPunct="0">
              <a:spcBef>
                <a:spcPct val="0"/>
              </a:spcBef>
              <a:spcAft>
                <a:spcPct val="0"/>
              </a:spcAft>
              <a:defRPr sz="4400">
                <a:solidFill>
                  <a:srgbClr val="8C0024"/>
                </a:solidFill>
                <a:latin typeface="Calibri" pitchFamily="34" charset="0"/>
                <a:ea typeface="MS PGothic" pitchFamily="34" charset="-128"/>
              </a:defRPr>
            </a:lvl2pPr>
            <a:lvl3pPr algn="l" rtl="0" eaLnBrk="0" fontAlgn="base" hangingPunct="0">
              <a:spcBef>
                <a:spcPct val="0"/>
              </a:spcBef>
              <a:spcAft>
                <a:spcPct val="0"/>
              </a:spcAft>
              <a:defRPr sz="4400">
                <a:solidFill>
                  <a:srgbClr val="8C0024"/>
                </a:solidFill>
                <a:latin typeface="Calibri" pitchFamily="34" charset="0"/>
                <a:ea typeface="MS PGothic" pitchFamily="34" charset="-128"/>
              </a:defRPr>
            </a:lvl3pPr>
            <a:lvl4pPr algn="l" rtl="0" eaLnBrk="0" fontAlgn="base" hangingPunct="0">
              <a:spcBef>
                <a:spcPct val="0"/>
              </a:spcBef>
              <a:spcAft>
                <a:spcPct val="0"/>
              </a:spcAft>
              <a:defRPr sz="4400">
                <a:solidFill>
                  <a:srgbClr val="8C0024"/>
                </a:solidFill>
                <a:latin typeface="Calibri" pitchFamily="34" charset="0"/>
                <a:ea typeface="MS PGothic" pitchFamily="34" charset="-128"/>
              </a:defRPr>
            </a:lvl4pPr>
            <a:lvl5pPr algn="l" rtl="0" eaLnBrk="0" fontAlgn="base" hangingPunct="0">
              <a:spcBef>
                <a:spcPct val="0"/>
              </a:spcBef>
              <a:spcAft>
                <a:spcPct val="0"/>
              </a:spcAft>
              <a:defRPr sz="4400">
                <a:solidFill>
                  <a:srgbClr val="8C0024"/>
                </a:solidFill>
                <a:latin typeface="Calibri" pitchFamily="34" charset="0"/>
                <a:ea typeface="MS PGothic" pitchFamily="34" charset="-128"/>
              </a:defRPr>
            </a:lvl5pPr>
            <a:lvl6pPr marL="457200" algn="l" rtl="0" eaLnBrk="0" fontAlgn="base" hangingPunct="0">
              <a:spcBef>
                <a:spcPct val="0"/>
              </a:spcBef>
              <a:spcAft>
                <a:spcPct val="0"/>
              </a:spcAft>
              <a:defRPr sz="4400">
                <a:solidFill>
                  <a:srgbClr val="8C0024"/>
                </a:solidFill>
                <a:latin typeface="Calibri" pitchFamily="34" charset="0"/>
                <a:ea typeface="MS PGothic" pitchFamily="34" charset="-128"/>
              </a:defRPr>
            </a:lvl6pPr>
            <a:lvl7pPr marL="914400" algn="l" rtl="0" eaLnBrk="0" fontAlgn="base" hangingPunct="0">
              <a:spcBef>
                <a:spcPct val="0"/>
              </a:spcBef>
              <a:spcAft>
                <a:spcPct val="0"/>
              </a:spcAft>
              <a:defRPr sz="4400">
                <a:solidFill>
                  <a:srgbClr val="8C0024"/>
                </a:solidFill>
                <a:latin typeface="Calibri" pitchFamily="34" charset="0"/>
                <a:ea typeface="MS PGothic" pitchFamily="34" charset="-128"/>
              </a:defRPr>
            </a:lvl7pPr>
            <a:lvl8pPr marL="1371600" algn="l" rtl="0" eaLnBrk="0" fontAlgn="base" hangingPunct="0">
              <a:spcBef>
                <a:spcPct val="0"/>
              </a:spcBef>
              <a:spcAft>
                <a:spcPct val="0"/>
              </a:spcAft>
              <a:defRPr sz="4400">
                <a:solidFill>
                  <a:srgbClr val="8C0024"/>
                </a:solidFill>
                <a:latin typeface="Calibri" pitchFamily="34" charset="0"/>
                <a:ea typeface="MS PGothic" pitchFamily="34" charset="-128"/>
              </a:defRPr>
            </a:lvl8pPr>
            <a:lvl9pPr marL="1828800" algn="l" rtl="0" eaLnBrk="0" fontAlgn="base" hangingPunct="0">
              <a:spcBef>
                <a:spcPct val="0"/>
              </a:spcBef>
              <a:spcAft>
                <a:spcPct val="0"/>
              </a:spcAft>
              <a:defRPr sz="4400">
                <a:solidFill>
                  <a:srgbClr val="8C0024"/>
                </a:solidFill>
                <a:latin typeface="Calibri" pitchFamily="34" charset="0"/>
                <a:ea typeface="MS PGothic" pitchFamily="34" charset="-128"/>
              </a:defRPr>
            </a:lvl9pPr>
          </a:lstStyle>
          <a:p>
            <a:pPr algn="ctr" eaLnBrk="1" hangingPunct="1"/>
            <a:r>
              <a:rPr lang="en-US" dirty="0">
                <a:solidFill>
                  <a:schemeClr val="tx1"/>
                </a:solidFill>
              </a:rPr>
              <a:t>Using Data Visualization to Detect Client Risk Patterns</a:t>
            </a:r>
          </a:p>
        </p:txBody>
      </p:sp>
      <p:sp>
        <p:nvSpPr>
          <p:cNvPr id="20" name="TextBox 19"/>
          <p:cNvSpPr txBox="1"/>
          <p:nvPr/>
        </p:nvSpPr>
        <p:spPr>
          <a:xfrm>
            <a:off x="7009109" y="902833"/>
            <a:ext cx="2134891" cy="276999"/>
          </a:xfrm>
          <a:prstGeom prst="rect">
            <a:avLst/>
          </a:prstGeom>
          <a:noFill/>
        </p:spPr>
        <p:txBody>
          <a:bodyPr wrap="square" rtlCol="0">
            <a:spAutoFit/>
          </a:bodyPr>
          <a:lstStyle/>
          <a:p>
            <a:r>
              <a:rPr lang="en-US" sz="1200" b="0" dirty="0" smtClean="0"/>
              <a:t>Monsen, K. A. et al., 2014</a:t>
            </a:r>
            <a:endParaRPr lang="en-US" sz="1200" b="0" dirty="0"/>
          </a:p>
        </p:txBody>
      </p:sp>
      <p:sp>
        <p:nvSpPr>
          <p:cNvPr id="21" name="TextBox 20"/>
          <p:cNvSpPr txBox="1"/>
          <p:nvPr/>
        </p:nvSpPr>
        <p:spPr>
          <a:xfrm>
            <a:off x="3144778" y="1599708"/>
            <a:ext cx="2817376" cy="4632037"/>
          </a:xfrm>
          <a:prstGeom prst="rect">
            <a:avLst/>
          </a:prstGeom>
          <a:noFill/>
        </p:spPr>
        <p:txBody>
          <a:bodyPr wrap="square" rtlCol="0">
            <a:spAutoFit/>
          </a:bodyPr>
          <a:lstStyle/>
          <a:p>
            <a:r>
              <a:rPr lang="en-US" sz="1300" b="0" dirty="0" smtClean="0"/>
              <a:t>Each image (sunburst) was </a:t>
            </a:r>
            <a:r>
              <a:rPr lang="en-US" sz="1300" b="0" dirty="0"/>
              <a:t>created in d3 from </a:t>
            </a:r>
            <a:r>
              <a:rPr lang="en-US" sz="1300" b="0" dirty="0" smtClean="0"/>
              <a:t>public health nursing assessment data </a:t>
            </a:r>
            <a:r>
              <a:rPr lang="en-US" sz="1300" b="0" dirty="0"/>
              <a:t>for </a:t>
            </a:r>
            <a:r>
              <a:rPr lang="en-US" sz="1300" b="0" dirty="0" smtClean="0"/>
              <a:t>a single patient</a:t>
            </a:r>
            <a:r>
              <a:rPr lang="en-US" sz="1300" b="0" dirty="0"/>
              <a:t>. Data were generated by use of the Omaha System </a:t>
            </a:r>
            <a:r>
              <a:rPr lang="en-US" sz="1300" b="0" dirty="0" smtClean="0"/>
              <a:t>signs and symptoms and Problem Rating Scale for Outcomes</a:t>
            </a:r>
          </a:p>
          <a:p>
            <a:endParaRPr lang="en-US" sz="800" b="0" dirty="0" smtClean="0"/>
          </a:p>
          <a:p>
            <a:pPr marL="274320"/>
            <a:r>
              <a:rPr lang="en-US" sz="1200" b="0" dirty="0" smtClean="0">
                <a:solidFill>
                  <a:srgbClr val="8C0024"/>
                </a:solidFill>
                <a:latin typeface="+mj-lt"/>
                <a:ea typeface="+mj-ea"/>
                <a:cs typeface="+mj-cs"/>
              </a:rPr>
              <a:t>Key</a:t>
            </a:r>
            <a:r>
              <a:rPr lang="en-US" sz="1200" b="0" dirty="0">
                <a:solidFill>
                  <a:srgbClr val="8C0024"/>
                </a:solidFill>
                <a:latin typeface="+mj-lt"/>
                <a:ea typeface="+mj-ea"/>
                <a:cs typeface="+mj-cs"/>
              </a:rPr>
              <a:t>:</a:t>
            </a:r>
          </a:p>
          <a:p>
            <a:pPr marL="274320" indent="-285750">
              <a:buFont typeface="Arial" panose="020B0604020202020204" pitchFamily="34" charset="0"/>
              <a:buChar char="•"/>
            </a:pPr>
            <a:r>
              <a:rPr lang="en-US" sz="1200" b="0" dirty="0">
                <a:solidFill>
                  <a:srgbClr val="8C0024"/>
                </a:solidFill>
                <a:latin typeface="+mj-lt"/>
                <a:ea typeface="+mj-ea"/>
                <a:cs typeface="+mj-cs"/>
              </a:rPr>
              <a:t>Colors = problems</a:t>
            </a:r>
          </a:p>
          <a:p>
            <a:pPr marL="274320" indent="-285750">
              <a:buFont typeface="Arial" panose="020B0604020202020204" pitchFamily="34" charset="0"/>
              <a:buChar char="•"/>
            </a:pPr>
            <a:r>
              <a:rPr lang="en-US" sz="1200" b="0" dirty="0">
                <a:solidFill>
                  <a:srgbClr val="8C0024"/>
                </a:solidFill>
                <a:latin typeface="+mj-lt"/>
                <a:ea typeface="+mj-ea"/>
                <a:cs typeface="+mj-cs"/>
              </a:rPr>
              <a:t>Shading = </a:t>
            </a:r>
            <a:r>
              <a:rPr lang="en-US" sz="1200" b="0" dirty="0" smtClean="0">
                <a:solidFill>
                  <a:srgbClr val="8C0024"/>
                </a:solidFill>
                <a:latin typeface="+mj-lt"/>
                <a:ea typeface="+mj-ea"/>
                <a:cs typeface="+mj-cs"/>
              </a:rPr>
              <a:t>risk </a:t>
            </a:r>
          </a:p>
          <a:p>
            <a:pPr marL="274320" indent="-285750">
              <a:buFont typeface="Arial" panose="020B0604020202020204" pitchFamily="34" charset="0"/>
              <a:buChar char="•"/>
            </a:pPr>
            <a:r>
              <a:rPr lang="en-US" sz="1200" b="0" dirty="0" smtClean="0">
                <a:solidFill>
                  <a:srgbClr val="8C0024"/>
                </a:solidFill>
                <a:latin typeface="+mj-lt"/>
                <a:ea typeface="+mj-ea"/>
                <a:cs typeface="+mj-cs"/>
              </a:rPr>
              <a:t>Rings = Knowledge, Behavior, and Status</a:t>
            </a:r>
          </a:p>
          <a:p>
            <a:pPr marL="274320" indent="-285750">
              <a:buFont typeface="Arial" panose="020B0604020202020204" pitchFamily="34" charset="0"/>
              <a:buChar char="•"/>
            </a:pPr>
            <a:r>
              <a:rPr lang="en-US" sz="1200" b="0" dirty="0" smtClean="0">
                <a:solidFill>
                  <a:srgbClr val="8C0024"/>
                </a:solidFill>
                <a:latin typeface="+mj-lt"/>
                <a:ea typeface="+mj-ea"/>
                <a:cs typeface="+mj-cs"/>
              </a:rPr>
              <a:t>Tabs = signs/symptoms</a:t>
            </a:r>
            <a:endParaRPr lang="en-US" sz="1200" b="0" dirty="0">
              <a:solidFill>
                <a:srgbClr val="8C0024"/>
              </a:solidFill>
              <a:latin typeface="+mj-lt"/>
              <a:ea typeface="+mj-ea"/>
              <a:cs typeface="+mj-cs"/>
            </a:endParaRPr>
          </a:p>
          <a:p>
            <a:endParaRPr lang="en-US" sz="800" b="0" dirty="0"/>
          </a:p>
          <a:p>
            <a:r>
              <a:rPr lang="en-US" sz="1300" b="0" dirty="0" smtClean="0"/>
              <a:t>Documentation patterns suggest a comprehensive, holistic nursing assessment.</a:t>
            </a:r>
          </a:p>
          <a:p>
            <a:endParaRPr lang="en-US" sz="800" b="0" dirty="0"/>
          </a:p>
          <a:p>
            <a:r>
              <a:rPr lang="en-US" altLang="en-US" sz="1300" b="0" dirty="0" smtClean="0"/>
              <a:t>Kim et al. found that the </a:t>
            </a:r>
            <a:r>
              <a:rPr lang="en-US" altLang="en-US" sz="1300" b="0" dirty="0"/>
              <a:t>presence of mental health signs and symptom tends to </a:t>
            </a:r>
            <a:r>
              <a:rPr lang="en-US" altLang="en-US" sz="1300" b="0" dirty="0" smtClean="0"/>
              <a:t>be associated </a:t>
            </a:r>
            <a:r>
              <a:rPr lang="en-US" altLang="en-US" sz="1300" b="0" dirty="0"/>
              <a:t>with more diagnostic problems and worse patient condition</a:t>
            </a:r>
          </a:p>
        </p:txBody>
      </p:sp>
      <p:sp>
        <p:nvSpPr>
          <p:cNvPr id="22" name="Rectangle 21"/>
          <p:cNvSpPr/>
          <p:nvPr/>
        </p:nvSpPr>
        <p:spPr>
          <a:xfrm>
            <a:off x="2936786" y="6231745"/>
            <a:ext cx="6207214" cy="646331"/>
          </a:xfrm>
          <a:prstGeom prst="rect">
            <a:avLst/>
          </a:prstGeom>
        </p:spPr>
        <p:txBody>
          <a:bodyPr wrap="square">
            <a:spAutoFit/>
          </a:bodyPr>
          <a:lstStyle/>
          <a:p>
            <a:pPr algn="r"/>
            <a:r>
              <a:rPr lang="en-US" sz="1200" b="0" dirty="0" smtClean="0"/>
              <a:t>Kim</a:t>
            </a:r>
            <a:r>
              <a:rPr lang="en-US" sz="1200" b="0" dirty="0"/>
              <a:t>, E., Monsen, K. A., Pieczkiewicz, D. S</a:t>
            </a:r>
            <a:r>
              <a:rPr lang="en-US" sz="1200" b="0" dirty="0" smtClean="0"/>
              <a:t>. (2013). </a:t>
            </a:r>
            <a:r>
              <a:rPr lang="en-US" sz="1200" b="0" dirty="0"/>
              <a:t>Visualization of Omaha System data enables data-driven analysis of outcomes. </a:t>
            </a:r>
            <a:r>
              <a:rPr lang="en-US" sz="1200" b="0" dirty="0" smtClean="0"/>
              <a:t>American Medical Informatics Association Annual Meeting, Washington D. C. Funded by a gift from Jeanne A. and Henry E. Brandt.</a:t>
            </a:r>
            <a:endParaRPr lang="en-US" sz="1200" b="0" dirty="0"/>
          </a:p>
        </p:txBody>
      </p:sp>
    </p:spTree>
    <p:extLst>
      <p:ext uri="{BB962C8B-B14F-4D97-AF65-F5344CB8AC3E}">
        <p14:creationId xmlns:p14="http://schemas.microsoft.com/office/powerpoint/2010/main" val="2268614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077200" cy="1782762"/>
          </a:xfrm>
        </p:spPr>
        <p:txBody>
          <a:bodyPr/>
          <a:lstStyle/>
          <a:p>
            <a:pPr algn="ctr"/>
            <a:r>
              <a:rPr lang="en-US" sz="4000" b="1" dirty="0"/>
              <a:t>Big Data Research </a:t>
            </a:r>
            <a:r>
              <a:rPr lang="en-US" sz="4000" b="1" dirty="0" smtClean="0"/>
              <a:t/>
            </a:r>
            <a:br>
              <a:rPr lang="en-US" sz="4000" b="1" dirty="0" smtClean="0"/>
            </a:br>
            <a:r>
              <a:rPr lang="en-US" sz="4000" b="1" dirty="0" smtClean="0"/>
              <a:t>Extended </a:t>
            </a:r>
            <a:r>
              <a:rPr lang="en-US" sz="4000" b="1" dirty="0"/>
              <a:t>Clinical Data</a:t>
            </a:r>
          </a:p>
        </p:txBody>
      </p:sp>
      <p:sp>
        <p:nvSpPr>
          <p:cNvPr id="3" name="Content Placeholder 2"/>
          <p:cNvSpPr>
            <a:spLocks noGrp="1"/>
          </p:cNvSpPr>
          <p:nvPr>
            <p:ph idx="1"/>
          </p:nvPr>
        </p:nvSpPr>
        <p:spPr>
          <a:xfrm>
            <a:off x="762000" y="1752600"/>
            <a:ext cx="8229600" cy="1295400"/>
          </a:xfrm>
        </p:spPr>
        <p:txBody>
          <a:bodyPr>
            <a:normAutofit fontScale="92500"/>
          </a:bodyPr>
          <a:lstStyle/>
          <a:p>
            <a:pPr marL="0" indent="0">
              <a:buNone/>
              <a:defRPr/>
            </a:pPr>
            <a:r>
              <a:rPr lang="en-US" sz="1800" dirty="0">
                <a:latin typeface="+mj-lt"/>
                <a:cs typeface="Times New Roman" panose="02020603050405020304" pitchFamily="18" charset="0"/>
              </a:rPr>
              <a:t>Bonnie L. Westra, PhD, RN, FAAN, </a:t>
            </a:r>
            <a:r>
              <a:rPr lang="en-US" sz="1800" dirty="0" smtClean="0">
                <a:latin typeface="+mj-lt"/>
                <a:cs typeface="Times New Roman" panose="02020603050405020304" pitchFamily="18" charset="0"/>
              </a:rPr>
              <a:t>FACMI, </a:t>
            </a:r>
            <a:r>
              <a:rPr lang="en-US" sz="1800" dirty="0" smtClean="0">
                <a:latin typeface="+mj-lt"/>
                <a:ea typeface="ＭＳ Ｐゴシック" charset="0"/>
                <a:cs typeface="Times New Roman" pitchFamily="18" charset="0"/>
              </a:rPr>
              <a:t>Beverly </a:t>
            </a:r>
            <a:r>
              <a:rPr lang="en-US" sz="1800" dirty="0">
                <a:latin typeface="+mj-lt"/>
                <a:ea typeface="ＭＳ Ｐゴシック" charset="0"/>
                <a:cs typeface="Times New Roman" pitchFamily="18" charset="0"/>
              </a:rPr>
              <a:t>Christie, DNP, </a:t>
            </a:r>
            <a:r>
              <a:rPr lang="en-US" sz="1800" dirty="0" smtClean="0">
                <a:latin typeface="+mj-lt"/>
                <a:ea typeface="ＭＳ Ｐゴシック" charset="0"/>
                <a:cs typeface="Times New Roman" pitchFamily="18" charset="0"/>
              </a:rPr>
              <a:t>RN; Connie W. Delaney, PhD, RN, FAAN, FACMI; Grace Gao, DNP, RN; Steven </a:t>
            </a:r>
            <a:r>
              <a:rPr lang="en-US" sz="1800" dirty="0">
                <a:latin typeface="+mj-lt"/>
                <a:ea typeface="ＭＳ Ｐゴシック" charset="0"/>
                <a:cs typeface="Times New Roman" pitchFamily="18" charset="0"/>
              </a:rPr>
              <a:t>G. Johnson, MS; </a:t>
            </a:r>
            <a:r>
              <a:rPr lang="en-US" sz="1800" dirty="0" smtClean="0">
                <a:latin typeface="+mj-lt"/>
                <a:ea typeface="ＭＳ Ｐゴシック" charset="0"/>
                <a:cs typeface="Times New Roman" pitchFamily="18" charset="0"/>
              </a:rPr>
              <a:t>Anne LaFlamme, DNP, RN; </a:t>
            </a:r>
            <a:r>
              <a:rPr lang="en-US" sz="1800" dirty="0">
                <a:latin typeface="+mj-lt"/>
                <a:ea typeface="ＭＳ Ｐゴシック" charset="0"/>
                <a:cs typeface="Times New Roman" pitchFamily="18" charset="0"/>
              </a:rPr>
              <a:t>Jung In Park, PhD-C, RN; </a:t>
            </a:r>
            <a:r>
              <a:rPr lang="en-US" sz="1800" dirty="0" smtClean="0">
                <a:latin typeface="+mj-lt"/>
                <a:ea typeface="ＭＳ Ｐゴシック" charset="0"/>
                <a:cs typeface="Times New Roman" pitchFamily="18" charset="0"/>
              </a:rPr>
              <a:t>Lisiane </a:t>
            </a:r>
            <a:r>
              <a:rPr lang="en-US" sz="1800" dirty="0">
                <a:latin typeface="+mj-lt"/>
                <a:ea typeface="ＭＳ Ｐゴシック" charset="0"/>
                <a:cs typeface="Times New Roman" pitchFamily="18" charset="0"/>
              </a:rPr>
              <a:t>Pruinelli, PhD-C, RN; </a:t>
            </a:r>
            <a:r>
              <a:rPr lang="en-US" sz="1800" dirty="0" smtClean="0">
                <a:latin typeface="+mj-lt"/>
                <a:ea typeface="ＭＳ Ｐゴシック" charset="0"/>
                <a:cs typeface="Times New Roman" pitchFamily="18" charset="0"/>
              </a:rPr>
              <a:t>Suzan </a:t>
            </a:r>
            <a:r>
              <a:rPr lang="en-US" sz="1800" dirty="0">
                <a:latin typeface="+mj-lt"/>
                <a:ea typeface="ＭＳ Ｐゴシック" charset="0"/>
                <a:cs typeface="Times New Roman" pitchFamily="18" charset="0"/>
              </a:rPr>
              <a:t>Sherman, PhD, RN; </a:t>
            </a:r>
            <a:r>
              <a:rPr lang="en-US" sz="1800" dirty="0" smtClean="0">
                <a:latin typeface="+mj-lt"/>
                <a:ea typeface="ＭＳ Ｐゴシック" charset="0"/>
                <a:cs typeface="Times New Roman" pitchFamily="18" charset="0"/>
              </a:rPr>
              <a:t>Piper </a:t>
            </a:r>
            <a:r>
              <a:rPr lang="en-US" sz="1800" dirty="0">
                <a:latin typeface="+mj-lt"/>
                <a:ea typeface="ＭＳ Ｐゴシック" charset="0"/>
                <a:cs typeface="Times New Roman" pitchFamily="18" charset="0"/>
              </a:rPr>
              <a:t>Svensson-Ranallo </a:t>
            </a:r>
            <a:r>
              <a:rPr lang="en-US" sz="1800" dirty="0" smtClean="0">
                <a:latin typeface="+mj-lt"/>
                <a:ea typeface="ＭＳ Ｐゴシック" charset="0"/>
                <a:cs typeface="Times New Roman" pitchFamily="18" charset="0"/>
              </a:rPr>
              <a:t>PhD; </a:t>
            </a:r>
            <a:r>
              <a:rPr lang="en-US" sz="1800" dirty="0">
                <a:latin typeface="+mj-lt"/>
                <a:ea typeface="ＭＳ Ｐゴシック" charset="0"/>
                <a:cs typeface="Times New Roman" pitchFamily="18" charset="0"/>
              </a:rPr>
              <a:t>Stuart Speedie, </a:t>
            </a:r>
            <a:r>
              <a:rPr lang="en-US" sz="1800" dirty="0" smtClean="0">
                <a:latin typeface="+mj-lt"/>
                <a:ea typeface="ＭＳ Ｐゴシック" charset="0"/>
                <a:cs typeface="Times New Roman" pitchFamily="18" charset="0"/>
              </a:rPr>
              <a:t>PhD</a:t>
            </a:r>
            <a:endParaRPr lang="en-US" sz="1800" dirty="0">
              <a:latin typeface="+mj-lt"/>
            </a:endParaRPr>
          </a:p>
          <a:p>
            <a:pPr marL="114300" indent="0" algn="ctr">
              <a:buNone/>
            </a:pPr>
            <a:endParaRPr lang="en-US" dirty="0"/>
          </a:p>
        </p:txBody>
      </p:sp>
      <p:sp>
        <p:nvSpPr>
          <p:cNvPr id="7" name="Rectangle 6"/>
          <p:cNvSpPr/>
          <p:nvPr/>
        </p:nvSpPr>
        <p:spPr>
          <a:xfrm>
            <a:off x="2133600" y="3352800"/>
            <a:ext cx="5181600" cy="1754326"/>
          </a:xfrm>
          <a:prstGeom prst="rect">
            <a:avLst/>
          </a:prstGeom>
        </p:spPr>
        <p:txBody>
          <a:bodyPr wrap="square">
            <a:spAutoFit/>
          </a:bodyPr>
          <a:lstStyle/>
          <a:p>
            <a:r>
              <a:rPr lang="en-US" dirty="0"/>
              <a:t>Demonstrate feasibility of creating a hierarchical flowsheet ontology in i2b2 using data-derived information models </a:t>
            </a:r>
            <a:endParaRPr lang="en-US" dirty="0" smtClean="0"/>
          </a:p>
          <a:p>
            <a:endParaRPr lang="en-US" dirty="0"/>
          </a:p>
          <a:p>
            <a:r>
              <a:rPr lang="en-US" dirty="0" smtClean="0"/>
              <a:t>Demonstrate </a:t>
            </a:r>
            <a:r>
              <a:rPr lang="en-US" dirty="0"/>
              <a:t>the </a:t>
            </a:r>
            <a:r>
              <a:rPr lang="en-US" dirty="0" smtClean="0"/>
              <a:t>applicability </a:t>
            </a:r>
            <a:r>
              <a:rPr lang="en-US" dirty="0"/>
              <a:t>of flowsheet data to nursing / interprofessional research</a:t>
            </a:r>
          </a:p>
        </p:txBody>
      </p:sp>
    </p:spTree>
    <p:extLst>
      <p:ext uri="{BB962C8B-B14F-4D97-AF65-F5344CB8AC3E}">
        <p14:creationId xmlns:p14="http://schemas.microsoft.com/office/powerpoint/2010/main" val="1947559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4400" dirty="0" smtClean="0"/>
              <a:t>Requirements for Useful Data</a:t>
            </a:r>
          </a:p>
        </p:txBody>
      </p:sp>
      <p:sp>
        <p:nvSpPr>
          <p:cNvPr id="2969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200" dirty="0" smtClean="0"/>
              <a:t>Common data models</a:t>
            </a:r>
          </a:p>
          <a:p>
            <a:r>
              <a:rPr lang="en-US" altLang="en-US" sz="3200" dirty="0" smtClean="0"/>
              <a:t>Standardized coding of data</a:t>
            </a:r>
          </a:p>
          <a:p>
            <a:r>
              <a:rPr lang="en-US" altLang="en-US" sz="3200" dirty="0" smtClean="0"/>
              <a:t>Standardized queries</a:t>
            </a:r>
          </a:p>
        </p:txBody>
      </p:sp>
      <p:pic>
        <p:nvPicPr>
          <p:cNvPr id="29700" name="Picture 2" descr="http://d2qphtmbcjv60w.cloudfront.net/content/jaminfo/21/4/602/F1.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876918"/>
            <a:ext cx="4210050" cy="219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631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fld id="{9B85BE6B-E24F-42B6-B5A5-F83BDB72230C}" type="slidenum">
              <a:rPr lang="en-US" altLang="en-US" sz="1400">
                <a:ea typeface="MS PGothic" pitchFamily="34" charset="-128"/>
              </a:rPr>
              <a:pPr algn="r" eaLnBrk="1" hangingPunct="1">
                <a:spcBef>
                  <a:spcPct val="50000"/>
                </a:spcBef>
              </a:pPr>
              <a:t>23</a:t>
            </a:fld>
            <a:endParaRPr lang="en-US" altLang="en-US" sz="1400">
              <a:ea typeface="MS PGothic" pitchFamily="34" charset="-128"/>
            </a:endParaRPr>
          </a:p>
        </p:txBody>
      </p:sp>
      <p:sp>
        <p:nvSpPr>
          <p:cNvPr id="32771" name="Rectangle 2"/>
          <p:cNvSpPr>
            <a:spLocks noGrp="1" noChangeArrowheads="1"/>
          </p:cNvSpPr>
          <p:nvPr>
            <p:ph type="title" idx="4294967295"/>
          </p:nvPr>
        </p:nvSpPr>
        <p:spPr>
          <a:xfrm>
            <a:off x="342900" y="137135"/>
            <a:ext cx="8077200" cy="1143000"/>
          </a:xfrm>
        </p:spPr>
        <p:txBody>
          <a:bodyPr>
            <a:normAutofit fontScale="90000"/>
          </a:bodyPr>
          <a:lstStyle/>
          <a:p>
            <a:pPr eaLnBrk="1" hangingPunct="1"/>
            <a:r>
              <a:rPr lang="en-US" altLang="en-US" sz="3600" dirty="0" smtClean="0"/>
              <a:t>Vision – Inclusion of Nursing and Other Interprofessional Data</a:t>
            </a:r>
          </a:p>
        </p:txBody>
      </p:sp>
      <p:graphicFrame>
        <p:nvGraphicFramePr>
          <p:cNvPr id="2" name="Diagram 1"/>
          <p:cNvGraphicFramePr/>
          <p:nvPr/>
        </p:nvGraphicFramePr>
        <p:xfrm>
          <a:off x="609600" y="1182497"/>
          <a:ext cx="8001000" cy="4316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a:off x="1295400" y="1264693"/>
            <a:ext cx="6172200" cy="4648200"/>
          </a:xfrm>
          <a:prstGeom prst="ellipse">
            <a:avLst/>
          </a:prstGeom>
          <a:solidFill>
            <a:schemeClr val="accent3">
              <a:lumMod val="20000"/>
              <a:lumOff val="8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Left-Right Arrow 3"/>
          <p:cNvSpPr/>
          <p:nvPr/>
        </p:nvSpPr>
        <p:spPr>
          <a:xfrm>
            <a:off x="971550" y="5943600"/>
            <a:ext cx="6819900" cy="609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Continuum of Care</a:t>
            </a:r>
          </a:p>
        </p:txBody>
      </p:sp>
    </p:spTree>
    <p:extLst>
      <p:ext uri="{BB962C8B-B14F-4D97-AF65-F5344CB8AC3E}">
        <p14:creationId xmlns:p14="http://schemas.microsoft.com/office/powerpoint/2010/main" val="577484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228600" y="304800"/>
            <a:ext cx="7620000" cy="1143000"/>
          </a:xfrm>
        </p:spPr>
        <p:txBody>
          <a:bodyPr/>
          <a:lstStyle/>
          <a:p>
            <a:r>
              <a:rPr lang="en-US" dirty="0" smtClean="0"/>
              <a:t>Example Flowsheet</a:t>
            </a:r>
            <a:endParaRPr lang="en-US" dirty="0"/>
          </a:p>
        </p:txBody>
      </p:sp>
    </p:spTree>
    <p:extLst>
      <p:ext uri="{BB962C8B-B14F-4D97-AF65-F5344CB8AC3E}">
        <p14:creationId xmlns:p14="http://schemas.microsoft.com/office/powerpoint/2010/main" val="2303974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Flowsheet Data Challenges</a:t>
            </a:r>
            <a:endParaRPr lang="en-US" dirty="0"/>
          </a:p>
        </p:txBody>
      </p:sp>
      <p:sp>
        <p:nvSpPr>
          <p:cNvPr id="3" name="Content Placeholder 2"/>
          <p:cNvSpPr>
            <a:spLocks noGrp="1"/>
          </p:cNvSpPr>
          <p:nvPr>
            <p:ph idx="1"/>
          </p:nvPr>
        </p:nvSpPr>
        <p:spPr/>
        <p:txBody>
          <a:bodyPr>
            <a:noAutofit/>
          </a:bodyPr>
          <a:lstStyle/>
          <a:p>
            <a:r>
              <a:rPr lang="en-US" sz="2800" dirty="0" smtClean="0"/>
              <a:t>Volume of data</a:t>
            </a:r>
          </a:p>
          <a:p>
            <a:r>
              <a:rPr lang="en-US" sz="2800" dirty="0" smtClean="0"/>
              <a:t>There are multiple measures for the same concepts</a:t>
            </a:r>
          </a:p>
          <a:p>
            <a:pPr lvl="1"/>
            <a:r>
              <a:rPr lang="en-US" sz="2800" dirty="0" smtClean="0"/>
              <a:t>Different people building screens</a:t>
            </a:r>
          </a:p>
          <a:p>
            <a:pPr lvl="1"/>
            <a:r>
              <a:rPr lang="en-US" sz="2800" dirty="0" smtClean="0"/>
              <a:t>Software upgrades</a:t>
            </a:r>
          </a:p>
          <a:p>
            <a:pPr lvl="1"/>
            <a:r>
              <a:rPr lang="en-US" sz="2800" dirty="0" smtClean="0"/>
              <a:t>Discipline/ practice specific needs</a:t>
            </a:r>
          </a:p>
          <a:p>
            <a:r>
              <a:rPr lang="en-US" sz="3000" dirty="0"/>
              <a:t>No information models exist</a:t>
            </a:r>
          </a:p>
          <a:p>
            <a:pPr lvl="1"/>
            <a:r>
              <a:rPr lang="en-US" sz="2800" dirty="0"/>
              <a:t>Data driven information modeling required</a:t>
            </a:r>
          </a:p>
          <a:p>
            <a:pPr marL="114300" indent="0">
              <a:buNone/>
            </a:pPr>
            <a:endParaRPr lang="en-US" sz="3000" dirty="0" smtClean="0"/>
          </a:p>
        </p:txBody>
      </p:sp>
    </p:spTree>
    <p:extLst>
      <p:ext uri="{BB962C8B-B14F-4D97-AF65-F5344CB8AC3E}">
        <p14:creationId xmlns:p14="http://schemas.microsoft.com/office/powerpoint/2010/main" val="3039437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idx="4294967295"/>
          </p:nvPr>
        </p:nvSpPr>
        <p:spPr>
          <a:xfrm>
            <a:off x="152400" y="304800"/>
            <a:ext cx="8229600" cy="1143000"/>
          </a:xfrm>
        </p:spPr>
        <p:txBody>
          <a:bodyPr>
            <a:normAutofit fontScale="90000"/>
          </a:bodyPr>
          <a:lstStyle/>
          <a:p>
            <a:r>
              <a:rPr lang="en-US" altLang="en-US" sz="4000" dirty="0">
                <a:ea typeface="ＭＳ Ｐゴシック" pitchFamily="34" charset="-128"/>
              </a:rPr>
              <a:t>Information Model Development Process</a:t>
            </a:r>
            <a:endParaRPr lang="en-US" altLang="en-US" sz="4000" dirty="0" smtClean="0">
              <a:ea typeface="ＭＳ Ｐゴシック" pitchFamily="34" charset="-128"/>
            </a:endParaRPr>
          </a:p>
        </p:txBody>
      </p:sp>
      <p:graphicFrame>
        <p:nvGraphicFramePr>
          <p:cNvPr id="4" name="Diagram 3"/>
          <p:cNvGraphicFramePr/>
          <p:nvPr>
            <p:extLst/>
          </p:nvPr>
        </p:nvGraphicFramePr>
        <p:xfrm>
          <a:off x="838200" y="1371600"/>
          <a:ext cx="6939455" cy="4367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rved Down Arrow 2"/>
          <p:cNvSpPr/>
          <p:nvPr/>
        </p:nvSpPr>
        <p:spPr>
          <a:xfrm>
            <a:off x="5822321" y="2057400"/>
            <a:ext cx="1295400" cy="533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Down Arrow 6"/>
          <p:cNvSpPr/>
          <p:nvPr/>
        </p:nvSpPr>
        <p:spPr>
          <a:xfrm rot="10800000">
            <a:off x="5884031" y="4572000"/>
            <a:ext cx="1295400" cy="533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a:off x="2971800" y="2069206"/>
            <a:ext cx="1295400" cy="533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Down Arrow 8"/>
          <p:cNvSpPr/>
          <p:nvPr/>
        </p:nvSpPr>
        <p:spPr>
          <a:xfrm rot="10800000">
            <a:off x="2971800" y="4593906"/>
            <a:ext cx="1295400" cy="533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02199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normAutofit fontScale="90000"/>
          </a:bodyPr>
          <a:lstStyle/>
          <a:p>
            <a:r>
              <a:rPr lang="en-US" altLang="en-US" sz="4000" dirty="0" smtClean="0">
                <a:ea typeface="ＭＳ Ｐゴシック" pitchFamily="34" charset="-128"/>
              </a:rPr>
              <a:t>UMN – Academic Health Center </a:t>
            </a:r>
            <a:br>
              <a:rPr lang="en-US" altLang="en-US" sz="4000" dirty="0" smtClean="0">
                <a:ea typeface="ＭＳ Ｐゴシック" pitchFamily="34" charset="-128"/>
              </a:rPr>
            </a:br>
            <a:r>
              <a:rPr lang="en-US" altLang="en-US" sz="4000" dirty="0" smtClean="0">
                <a:ea typeface="ＭＳ Ｐゴシック" pitchFamily="34" charset="-128"/>
              </a:rPr>
              <a:t>Clinical Data Repository (CDR)</a:t>
            </a:r>
          </a:p>
        </p:txBody>
      </p:sp>
      <p:sp>
        <p:nvSpPr>
          <p:cNvPr id="39938" name="Content Placeholder 2"/>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en-US" altLang="en-US" dirty="0" err="1" smtClean="0">
                <a:ea typeface="ＭＳ Ｐゴシック" pitchFamily="34" charset="-128"/>
              </a:rPr>
              <a:t>Flowsheets</a:t>
            </a:r>
            <a:r>
              <a:rPr lang="en-US" altLang="en-US" dirty="0" smtClean="0">
                <a:ea typeface="ＭＳ Ｐゴシック" pitchFamily="34" charset="-128"/>
              </a:rPr>
              <a:t> constitute 34% of all data</a:t>
            </a:r>
          </a:p>
        </p:txBody>
      </p:sp>
      <p:pic>
        <p:nvPicPr>
          <p:cNvPr id="39939" name="image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02030"/>
            <a:ext cx="4343400" cy="393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 y="2212975"/>
            <a:ext cx="3657600" cy="2954338"/>
          </a:xfrm>
          <a:prstGeom prst="rect">
            <a:avLst/>
          </a:prstGeom>
          <a:noFill/>
        </p:spPr>
        <p:txBody>
          <a:bodyPr>
            <a:spAutoFit/>
          </a:bodyPr>
          <a:lstStyle/>
          <a:p>
            <a:pPr marL="285750" indent="-285750">
              <a:buFont typeface="Arial"/>
              <a:buChar char="•"/>
              <a:defRPr/>
            </a:pPr>
            <a:r>
              <a:rPr lang="en-US" sz="2400" dirty="0">
                <a:latin typeface="Arial" charset="0"/>
                <a:ea typeface="ＭＳ Ｐゴシック" charset="0"/>
                <a:cs typeface="ＭＳ Ｐゴシック" charset="0"/>
              </a:rPr>
              <a:t>14,564 measure types</a:t>
            </a:r>
          </a:p>
          <a:p>
            <a:pPr marL="285750" indent="-285750">
              <a:buFont typeface="Arial"/>
              <a:buChar char="•"/>
              <a:defRPr/>
            </a:pPr>
            <a:r>
              <a:rPr lang="en-US" sz="2400" dirty="0">
                <a:latin typeface="Arial" charset="0"/>
                <a:ea typeface="ＭＳ Ｐゴシック" charset="0"/>
                <a:cs typeface="ＭＳ Ｐゴシック" charset="0"/>
              </a:rPr>
              <a:t>2,972 groups</a:t>
            </a:r>
          </a:p>
          <a:p>
            <a:pPr marL="285750" indent="-285750">
              <a:buFont typeface="Arial"/>
              <a:buChar char="•"/>
              <a:defRPr/>
            </a:pPr>
            <a:r>
              <a:rPr lang="en-US" sz="2400" dirty="0">
                <a:latin typeface="Arial" charset="0"/>
                <a:ea typeface="ＭＳ Ｐゴシック" charset="0"/>
                <a:cs typeface="ＭＳ Ｐゴシック" charset="0"/>
              </a:rPr>
              <a:t>562 templates</a:t>
            </a:r>
          </a:p>
          <a:p>
            <a:pPr marL="285750" indent="-285750">
              <a:buFont typeface="Arial"/>
              <a:buChar char="•"/>
              <a:defRPr/>
            </a:pPr>
            <a:r>
              <a:rPr lang="en-US" sz="2400" dirty="0">
                <a:latin typeface="Arial" charset="0"/>
                <a:ea typeface="ＭＳ Ｐゴシック" charset="0"/>
                <a:cs typeface="ＭＳ Ｐゴシック" charset="0"/>
              </a:rPr>
              <a:t>1.2 billion observations</a:t>
            </a:r>
          </a:p>
          <a:p>
            <a:pPr marL="285750" indent="-285750">
              <a:buFont typeface="Arial"/>
              <a:buChar char="•"/>
              <a:defRPr/>
            </a:pPr>
            <a:endParaRPr lang="en-US" sz="2400" dirty="0">
              <a:latin typeface="Arial" charset="0"/>
              <a:ea typeface="ＭＳ Ｐゴシック" charset="0"/>
              <a:cs typeface="ＭＳ Ｐゴシック" charset="0"/>
            </a:endParaRPr>
          </a:p>
          <a:p>
            <a:pPr marL="285750" indent="-285750">
              <a:buFont typeface="Arial"/>
              <a:buChar char="•"/>
              <a:defRPr/>
            </a:pPr>
            <a:r>
              <a:rPr lang="en-US" sz="2400" dirty="0">
                <a:latin typeface="Arial" charset="0"/>
                <a:ea typeface="ＭＳ Ｐゴシック" charset="0"/>
                <a:cs typeface="ＭＳ Ｐゴシック" charset="0"/>
              </a:rPr>
              <a:t>2,000 measures cover 95% of observations </a:t>
            </a:r>
          </a:p>
          <a:p>
            <a:pPr>
              <a:defRPr/>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481152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228600" y="228600"/>
            <a:ext cx="8382000" cy="1143000"/>
          </a:xfrm>
        </p:spPr>
        <p:txBody>
          <a:bodyPr>
            <a:normAutofit fontScale="90000"/>
          </a:bodyPr>
          <a:lstStyle/>
          <a:p>
            <a:r>
              <a:rPr lang="en-US" altLang="en-US" sz="3600" dirty="0" smtClean="0">
                <a:ea typeface="ＭＳ Ｐゴシック" pitchFamily="34" charset="-128"/>
              </a:rPr>
              <a:t>Sample Data Source - Clinical Data Models </a:t>
            </a:r>
          </a:p>
        </p:txBody>
      </p:sp>
      <p:graphicFrame>
        <p:nvGraphicFramePr>
          <p:cNvPr id="3" name="Diagram 2"/>
          <p:cNvGraphicFramePr/>
          <p:nvPr>
            <p:extLst/>
          </p:nvPr>
        </p:nvGraphicFramePr>
        <p:xfrm>
          <a:off x="152400" y="1295400"/>
          <a:ext cx="6834660" cy="4799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2" name="TextBox 5"/>
          <p:cNvSpPr txBox="1">
            <a:spLocks noChangeArrowheads="1"/>
          </p:cNvSpPr>
          <p:nvPr/>
        </p:nvSpPr>
        <p:spPr bwMode="auto">
          <a:xfrm>
            <a:off x="4191000" y="1133475"/>
            <a:ext cx="45561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ＭＳ Ｐゴシック" pitchFamily="34" charset="-128"/>
              </a:defRPr>
            </a:lvl1pPr>
            <a:lvl2pPr marL="800100" indent="-34290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lvl="1" eaLnBrk="1" hangingPunct="1">
              <a:buFont typeface="Arial" pitchFamily="34" charset="0"/>
              <a:buChar char="•"/>
            </a:pPr>
            <a:r>
              <a:rPr lang="en-US" altLang="en-US" sz="2400" dirty="0" smtClean="0"/>
              <a:t>Flowsheet Data from 10/20/2010 </a:t>
            </a:r>
            <a:r>
              <a:rPr lang="en-US" altLang="en-US" sz="2400" dirty="0"/>
              <a:t>- 12/27/2013</a:t>
            </a:r>
          </a:p>
          <a:p>
            <a:pPr lvl="1" eaLnBrk="1" hangingPunct="1">
              <a:buFont typeface="Arial" pitchFamily="34" charset="0"/>
              <a:buChar char="•"/>
            </a:pPr>
            <a:r>
              <a:rPr lang="en-US" altLang="en-US" sz="2400" dirty="0"/>
              <a:t>66,660 patients</a:t>
            </a:r>
          </a:p>
          <a:p>
            <a:pPr lvl="1" eaLnBrk="1" hangingPunct="1">
              <a:buFont typeface="Arial" pitchFamily="34" charset="0"/>
              <a:buChar char="•"/>
            </a:pPr>
            <a:r>
              <a:rPr lang="en-US" altLang="en-US" sz="2400" dirty="0"/>
              <a:t>199,665 encounters</a:t>
            </a:r>
          </a:p>
        </p:txBody>
      </p:sp>
    </p:spTree>
    <p:extLst>
      <p:ext uri="{BB962C8B-B14F-4D97-AF65-F5344CB8AC3E}">
        <p14:creationId xmlns:p14="http://schemas.microsoft.com/office/powerpoint/2010/main" val="3430772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tLang="en-US" dirty="0">
                <a:ea typeface="ＭＳ Ｐゴシック" pitchFamily="34" charset="-128"/>
              </a:rPr>
              <a:t>Development Process Details</a:t>
            </a:r>
            <a:endParaRPr lang="en-US" altLang="en-US" dirty="0" smtClean="0">
              <a:ea typeface="ＭＳ Ｐゴシック" pitchFamily="34" charset="-128"/>
            </a:endParaRPr>
          </a:p>
        </p:txBody>
      </p:sp>
      <p:sp>
        <p:nvSpPr>
          <p:cNvPr id="3" name="Content Placeholder 2"/>
          <p:cNvSpPr>
            <a:spLocks noGrp="1"/>
          </p:cNvSpPr>
          <p:nvPr>
            <p:ph idx="1"/>
          </p:nvPr>
        </p:nvSpPr>
        <p:spPr>
          <a:xfrm>
            <a:off x="457200" y="1600200"/>
            <a:ext cx="7848600" cy="4648200"/>
          </a:xfrm>
          <a:prstGeom prst="rect">
            <a:avLst/>
          </a:prstGeom>
        </p:spPr>
        <p:txBody>
          <a:bodyPr>
            <a:normAutofit lnSpcReduction="10000"/>
          </a:bodyPr>
          <a:lstStyle/>
          <a:p>
            <a:pPr indent="-342900">
              <a:defRPr/>
            </a:pPr>
            <a:r>
              <a:rPr lang="en-US" sz="2400" dirty="0" smtClean="0"/>
              <a:t>Identify clinical topic important to researchers/ operations</a:t>
            </a:r>
          </a:p>
          <a:p>
            <a:pPr indent="-342900">
              <a:defRPr/>
            </a:pPr>
            <a:r>
              <a:rPr lang="en-US" sz="2400" dirty="0" smtClean="0"/>
              <a:t>Develop a list of concepts from research questions, clinical guidelines and literature</a:t>
            </a:r>
          </a:p>
          <a:p>
            <a:pPr indent="-342900">
              <a:defRPr/>
            </a:pPr>
            <a:r>
              <a:rPr lang="en-US" sz="2400" dirty="0" smtClean="0"/>
              <a:t>Search for concepts in templates/groups/measures</a:t>
            </a:r>
          </a:p>
          <a:p>
            <a:pPr lvl="1" indent="-342900">
              <a:defRPr/>
            </a:pPr>
            <a:r>
              <a:rPr lang="en-US" sz="2400" dirty="0" smtClean="0"/>
              <a:t>Search associated groups for additional concepts</a:t>
            </a:r>
          </a:p>
          <a:p>
            <a:pPr indent="-342900">
              <a:defRPr/>
            </a:pPr>
            <a:r>
              <a:rPr lang="en-US" sz="2400" dirty="0" smtClean="0"/>
              <a:t>Add matched concepts to running list</a:t>
            </a:r>
          </a:p>
          <a:p>
            <a:pPr indent="-342900">
              <a:defRPr/>
            </a:pPr>
            <a:r>
              <a:rPr lang="en-US" sz="2400" dirty="0" smtClean="0"/>
              <a:t>Categorize into assessment and interventions</a:t>
            </a:r>
          </a:p>
          <a:p>
            <a:pPr indent="-342900">
              <a:defRPr/>
            </a:pPr>
            <a:r>
              <a:rPr lang="en-US" sz="2400" dirty="0" smtClean="0"/>
              <a:t>Organize into hierarchy</a:t>
            </a:r>
          </a:p>
          <a:p>
            <a:pPr indent="-342900">
              <a:defRPr/>
            </a:pPr>
            <a:r>
              <a:rPr lang="en-US" sz="2400" dirty="0" smtClean="0"/>
              <a:t>Combine similar concepts that have similar value sets</a:t>
            </a:r>
          </a:p>
          <a:p>
            <a:pPr indent="-342900">
              <a:defRPr/>
            </a:pPr>
            <a:r>
              <a:rPr lang="en-US" sz="2400" dirty="0" smtClean="0"/>
              <a:t>Validated by a second researcher</a:t>
            </a:r>
            <a:endParaRPr lang="en-US" sz="2400" dirty="0"/>
          </a:p>
        </p:txBody>
      </p:sp>
    </p:spTree>
    <p:extLst>
      <p:ext uri="{BB962C8B-B14F-4D97-AF65-F5344CB8AC3E}">
        <p14:creationId xmlns:p14="http://schemas.microsoft.com/office/powerpoint/2010/main" val="1157810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2" descr="https://nanda.org/wp-content/uploads/2021/02/Announcement-Card_NANDA-2021--6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3810000" cy="33765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00600" y="395681"/>
            <a:ext cx="3429000" cy="5078313"/>
          </a:xfrm>
          <a:prstGeom prst="rect">
            <a:avLst/>
          </a:prstGeom>
          <a:noFill/>
        </p:spPr>
        <p:txBody>
          <a:bodyPr wrap="squar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lackadder ITC" panose="04020505051007020D02" pitchFamily="82" charset="0"/>
              </a:rPr>
              <a:t>Thanking you </a:t>
            </a:r>
          </a:p>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lackadder ITC" panose="04020505051007020D02" pitchFamily="82" charset="0"/>
              </a:rPr>
              <a:t>for the honor</a:t>
            </a:r>
          </a:p>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lackadder ITC" panose="04020505051007020D02" pitchFamily="82" charset="0"/>
              </a:rPr>
              <a:t> of being</a:t>
            </a:r>
          </a:p>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lackadder ITC" panose="04020505051007020D02" pitchFamily="82" charset="0"/>
              </a:rPr>
              <a:t> with you …and you with me</a:t>
            </a:r>
          </a:p>
        </p:txBody>
      </p:sp>
    </p:spTree>
    <p:extLst>
      <p:ext uri="{BB962C8B-B14F-4D97-AF65-F5344CB8AC3E}">
        <p14:creationId xmlns:p14="http://schemas.microsoft.com/office/powerpoint/2010/main" val="703765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52400" y="1295400"/>
          <a:ext cx="8229600" cy="3600808"/>
        </p:xfrm>
        <a:graphic>
          <a:graphicData uri="http://schemas.openxmlformats.org/drawingml/2006/table">
            <a:tbl>
              <a:tblPr>
                <a:tableStyleId>{3C2FFA5D-87B4-456A-9821-1D502468CF0F}</a:tableStyleId>
              </a:tblPr>
              <a:tblGrid>
                <a:gridCol w="37338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762000">
                <a:tc>
                  <a:txBody>
                    <a:bodyPr/>
                    <a:lstStyle/>
                    <a:p>
                      <a:pPr marL="0" marR="0" indent="0" algn="l" defTabSz="914400" rtl="0" eaLnBrk="1" fontAlgn="ctr" latinLnBrk="0" hangingPunct="1">
                        <a:lnSpc>
                          <a:spcPct val="100000"/>
                        </a:lnSpc>
                        <a:spcBef>
                          <a:spcPts val="600"/>
                        </a:spcBef>
                        <a:spcAft>
                          <a:spcPts val="0"/>
                        </a:spcAft>
                        <a:buClrTx/>
                        <a:buSzTx/>
                        <a:buFontTx/>
                        <a:buNone/>
                        <a:tabLst/>
                        <a:defRPr/>
                      </a:pPr>
                      <a:r>
                        <a:rPr lang="en-US" sz="2400" u="none" strike="noStrike" dirty="0" smtClean="0">
                          <a:effectLst/>
                        </a:rPr>
                        <a:t>Pain</a:t>
                      </a:r>
                      <a:endParaRPr lang="en-US" sz="2400" b="0" i="0" u="none" strike="noStrike" dirty="0" smtClean="0">
                        <a:solidFill>
                          <a:schemeClr val="tx1"/>
                        </a:solidFill>
                        <a:effectLst/>
                        <a:latin typeface="+mn-lt"/>
                      </a:endParaRPr>
                    </a:p>
                  </a:txBody>
                  <a:tcPr marL="171426" marR="9524" marT="9526" marB="0" anchor="ctr">
                    <a:pattFill prst="pct10">
                      <a:fgClr>
                        <a:srgbClr val="C8CBE8"/>
                      </a:fgClr>
                      <a:bgClr>
                        <a:schemeClr val="bg1"/>
                      </a:bgClr>
                    </a:patt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u="none" strike="noStrike" dirty="0" smtClean="0">
                          <a:effectLst/>
                        </a:rPr>
                        <a:t>Cardiovascular</a:t>
                      </a:r>
                      <a:r>
                        <a:rPr lang="en-US" sz="2400" u="none" strike="noStrike" baseline="0" dirty="0" smtClean="0">
                          <a:effectLst/>
                        </a:rPr>
                        <a:t> System</a:t>
                      </a:r>
                    </a:p>
                  </a:txBody>
                  <a:tcPr marL="171426" marR="9524" marT="9526" marB="0" anchor="ctr"/>
                </a:tc>
                <a:extLst>
                  <a:ext uri="{0D108BD9-81ED-4DB2-BD59-A6C34878D82A}">
                    <a16:rowId xmlns:a16="http://schemas.microsoft.com/office/drawing/2014/main" val="10000"/>
                  </a:ext>
                </a:extLst>
              </a:tr>
              <a:tr h="67038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400" u="none" strike="noStrike" dirty="0" smtClean="0">
                          <a:effectLst/>
                        </a:rPr>
                        <a:t>Falls/ Safety</a:t>
                      </a:r>
                    </a:p>
                    <a:p>
                      <a:pPr algn="l" fontAlgn="ctr"/>
                      <a:endParaRPr lang="en-US" sz="2400" b="0" i="0" u="none" strike="noStrike" dirty="0">
                        <a:solidFill>
                          <a:schemeClr val="tx1"/>
                        </a:solidFill>
                        <a:effectLst/>
                        <a:latin typeface="Calibri"/>
                      </a:endParaRPr>
                    </a:p>
                  </a:txBody>
                  <a:tcPr marL="171426" marR="9524" marT="9526" marB="0" anchor="ctr">
                    <a:pattFill prst="pct10">
                      <a:fgClr>
                        <a:srgbClr val="C8CBE8"/>
                      </a:fgClr>
                      <a:bgClr>
                        <a:schemeClr val="bg1"/>
                      </a:bgClr>
                    </a:pattFill>
                  </a:tcPr>
                </a:tc>
                <a:tc>
                  <a:txBody>
                    <a:bodyPr/>
                    <a:lstStyle/>
                    <a:p>
                      <a:pPr algn="l" fontAlgn="ctr"/>
                      <a:r>
                        <a:rPr lang="en-US" sz="2400" u="none" strike="noStrike" dirty="0" smtClean="0">
                          <a:effectLst/>
                        </a:rPr>
                        <a:t>Gastrointestinal System</a:t>
                      </a:r>
                      <a:endParaRPr lang="en-US" sz="2400" b="0" i="0" u="none" strike="noStrike" dirty="0">
                        <a:solidFill>
                          <a:srgbClr val="000000"/>
                        </a:solidFill>
                        <a:effectLst/>
                        <a:latin typeface="Calibri"/>
                      </a:endParaRPr>
                    </a:p>
                  </a:txBody>
                  <a:tcPr marL="171426" marR="9524" marT="9526" marB="0" anchor="ctr"/>
                </a:tc>
                <a:extLst>
                  <a:ext uri="{0D108BD9-81ED-4DB2-BD59-A6C34878D82A}">
                    <a16:rowId xmlns:a16="http://schemas.microsoft.com/office/drawing/2014/main" val="10001"/>
                  </a:ext>
                </a:extLst>
              </a:tr>
              <a:tr h="3703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400" u="none" strike="noStrike" dirty="0" smtClean="0">
                          <a:effectLst/>
                        </a:rPr>
                        <a:t>Peripheral Neurovascular (VTE) </a:t>
                      </a:r>
                      <a:endParaRPr lang="en-US" sz="2400" b="0" i="0" u="none" strike="noStrike" dirty="0" smtClean="0">
                        <a:solidFill>
                          <a:schemeClr val="tx1"/>
                        </a:solidFill>
                        <a:effectLst/>
                        <a:latin typeface="+mn-lt"/>
                      </a:endParaRPr>
                    </a:p>
                  </a:txBody>
                  <a:tcPr marL="171426" marR="9524" marT="9526" marB="0" anchor="ctr">
                    <a:pattFill prst="pct10">
                      <a:fgClr>
                        <a:srgbClr val="C8CBE8"/>
                      </a:fgClr>
                      <a:bgClr>
                        <a:schemeClr val="bg1"/>
                      </a:bgClr>
                    </a:patt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u="none" strike="noStrike" dirty="0" smtClean="0">
                          <a:effectLst/>
                        </a:rPr>
                        <a:t>Neuromusculoskeletal System</a:t>
                      </a:r>
                      <a:endParaRPr lang="en-US" sz="2400" b="0" i="0" u="none" strike="noStrike" dirty="0" smtClean="0">
                        <a:solidFill>
                          <a:srgbClr val="000000"/>
                        </a:solidFill>
                        <a:effectLst/>
                        <a:latin typeface="+mn-lt"/>
                      </a:endParaRPr>
                    </a:p>
                  </a:txBody>
                  <a:tcPr marL="171426" marR="9524" marT="9526" marB="0" anchor="ctr"/>
                </a:tc>
                <a:extLst>
                  <a:ext uri="{0D108BD9-81ED-4DB2-BD59-A6C34878D82A}">
                    <a16:rowId xmlns:a16="http://schemas.microsoft.com/office/drawing/2014/main" val="10002"/>
                  </a:ext>
                </a:extLst>
              </a:tr>
              <a:tr h="67038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400" u="none" strike="noStrike" dirty="0" smtClean="0">
                          <a:effectLst/>
                        </a:rPr>
                        <a:t>Genitourinary System/ CAUTI</a:t>
                      </a:r>
                      <a:endParaRPr lang="en-US" sz="2400" b="0" i="0" u="none" strike="noStrike" dirty="0" smtClean="0">
                        <a:solidFill>
                          <a:schemeClr val="tx1"/>
                        </a:solidFill>
                        <a:effectLst/>
                        <a:latin typeface="+mn-lt"/>
                      </a:endParaRPr>
                    </a:p>
                  </a:txBody>
                  <a:tcPr marL="171426" marR="9524" marT="9526" marB="0" anchor="ctr">
                    <a:pattFill prst="pct10">
                      <a:fgClr>
                        <a:srgbClr val="C8CBE8"/>
                      </a:fgClr>
                      <a:bgClr>
                        <a:schemeClr val="bg1"/>
                      </a:bgClr>
                    </a:patt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400" u="none" strike="noStrike" dirty="0" smtClean="0">
                          <a:effectLst/>
                        </a:rPr>
                        <a:t>Respiratory system</a:t>
                      </a:r>
                      <a:endParaRPr lang="en-US" sz="2400" b="0" i="0" u="none" strike="noStrike" dirty="0" smtClean="0">
                        <a:solidFill>
                          <a:srgbClr val="000000"/>
                        </a:solidFill>
                        <a:effectLst/>
                        <a:latin typeface="+mn-lt"/>
                      </a:endParaRPr>
                    </a:p>
                  </a:txBody>
                  <a:tcPr marL="171426" marR="9524" marT="9526" marB="0" anchor="ctr"/>
                </a:tc>
                <a:extLst>
                  <a:ext uri="{0D108BD9-81ED-4DB2-BD59-A6C34878D82A}">
                    <a16:rowId xmlns:a16="http://schemas.microsoft.com/office/drawing/2014/main" val="10003"/>
                  </a:ext>
                </a:extLst>
              </a:tr>
              <a:tr h="615670">
                <a:tc>
                  <a:txBody>
                    <a:bodyPr/>
                    <a:lstStyle/>
                    <a:p>
                      <a:pPr marL="0" marR="0" indent="0" algn="l" defTabSz="914400" rtl="0" eaLnBrk="1" fontAlgn="ctr" latinLnBrk="0" hangingPunct="1">
                        <a:lnSpc>
                          <a:spcPct val="100000"/>
                        </a:lnSpc>
                        <a:spcBef>
                          <a:spcPts val="600"/>
                        </a:spcBef>
                        <a:spcAft>
                          <a:spcPts val="0"/>
                        </a:spcAft>
                        <a:buClrTx/>
                        <a:buSzTx/>
                        <a:buFontTx/>
                        <a:buNone/>
                        <a:tabLst/>
                        <a:defRPr/>
                      </a:pPr>
                      <a:r>
                        <a:rPr lang="en-US" sz="2400" u="none" strike="noStrike" dirty="0" smtClean="0">
                          <a:effectLst/>
                        </a:rPr>
                        <a:t>Pressure Ulcers</a:t>
                      </a:r>
                      <a:endParaRPr lang="en-US" sz="2400" b="0" i="0" u="none" strike="noStrike" dirty="0" smtClean="0">
                        <a:solidFill>
                          <a:schemeClr val="tx1"/>
                        </a:solidFill>
                        <a:effectLst/>
                        <a:latin typeface="+mn-lt"/>
                      </a:endParaRPr>
                    </a:p>
                  </a:txBody>
                  <a:tcPr marL="171426" marR="9524" marT="9526" marB="0" anchor="ctr">
                    <a:pattFill prst="pct10">
                      <a:fgClr>
                        <a:srgbClr val="C8CBE8"/>
                      </a:fgClr>
                      <a:bgClr>
                        <a:schemeClr val="bg1"/>
                      </a:bgClr>
                    </a:patt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400" u="none" strike="noStrike" dirty="0" smtClean="0">
                          <a:effectLst/>
                        </a:rPr>
                        <a:t>Vital Signs, Height &amp; Weight</a:t>
                      </a:r>
                      <a:endParaRPr lang="en-US" sz="2400" b="0" i="0" u="none" strike="noStrike" dirty="0" smtClean="0">
                        <a:solidFill>
                          <a:srgbClr val="000000"/>
                        </a:solidFill>
                        <a:effectLst/>
                        <a:latin typeface="+mn-lt"/>
                      </a:endParaRPr>
                    </a:p>
                  </a:txBody>
                  <a:tcPr marL="171426" marR="9524" marT="9526" marB="0" anchor="ctr"/>
                </a:tc>
                <a:extLst>
                  <a:ext uri="{0D108BD9-81ED-4DB2-BD59-A6C34878D82A}">
                    <a16:rowId xmlns:a16="http://schemas.microsoft.com/office/drawing/2014/main" val="10004"/>
                  </a:ext>
                </a:extLst>
              </a:tr>
            </a:tbl>
          </a:graphicData>
        </a:graphic>
      </p:graphicFrame>
      <p:sp>
        <p:nvSpPr>
          <p:cNvPr id="36901" name="Title 2"/>
          <p:cNvSpPr>
            <a:spLocks noGrp="1"/>
          </p:cNvSpPr>
          <p:nvPr>
            <p:ph type="title"/>
          </p:nvPr>
        </p:nvSpPr>
        <p:spPr/>
        <p:txBody>
          <a:bodyPr/>
          <a:lstStyle/>
          <a:p>
            <a:r>
              <a:rPr lang="en-US" altLang="en-US" dirty="0" smtClean="0"/>
              <a:t>Flowsheet Information Models</a:t>
            </a:r>
          </a:p>
        </p:txBody>
      </p:sp>
    </p:spTree>
    <p:extLst>
      <p:ext uri="{BB962C8B-B14F-4D97-AF65-F5344CB8AC3E}">
        <p14:creationId xmlns:p14="http://schemas.microsoft.com/office/powerpoint/2010/main" val="26546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Information Model</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4" b="3674"/>
          <a:stretch/>
        </p:blipFill>
        <p:spPr bwMode="auto">
          <a:xfrm>
            <a:off x="750256" y="1295400"/>
            <a:ext cx="7174544" cy="5427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01387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l="10272" r="30306" b="81631"/>
          <a:stretch/>
        </p:blipFill>
        <p:spPr>
          <a:xfrm>
            <a:off x="455053" y="1295400"/>
            <a:ext cx="3638282" cy="1828800"/>
          </a:xfrm>
          <a:prstGeom prst="rect">
            <a:avLst/>
          </a:prstGeom>
        </p:spPr>
      </p:pic>
      <p:pic>
        <p:nvPicPr>
          <p:cNvPr id="5" name="Picture 4"/>
          <p:cNvPicPr/>
          <p:nvPr/>
        </p:nvPicPr>
        <p:blipFill rotWithShape="1">
          <a:blip r:embed="rId3">
            <a:extLst>
              <a:ext uri="{28A0092B-C50C-407E-A947-70E740481C1C}">
                <a14:useLocalDpi xmlns:a14="http://schemas.microsoft.com/office/drawing/2010/main" val="0"/>
              </a:ext>
            </a:extLst>
          </a:blip>
          <a:srcRect l="8110" t="14923" r="6800" b="28379"/>
          <a:stretch/>
        </p:blipFill>
        <p:spPr>
          <a:xfrm>
            <a:off x="3810000" y="1066800"/>
            <a:ext cx="4648200" cy="4568781"/>
          </a:xfrm>
          <a:prstGeom prst="rect">
            <a:avLst/>
          </a:prstGeom>
        </p:spPr>
      </p:pic>
      <p:pic>
        <p:nvPicPr>
          <p:cNvPr id="6" name="Picture 5"/>
          <p:cNvPicPr/>
          <p:nvPr/>
        </p:nvPicPr>
        <p:blipFill rotWithShape="1">
          <a:blip r:embed="rId3">
            <a:extLst>
              <a:ext uri="{28A0092B-C50C-407E-A947-70E740481C1C}">
                <a14:useLocalDpi xmlns:a14="http://schemas.microsoft.com/office/drawing/2010/main" val="0"/>
              </a:ext>
            </a:extLst>
          </a:blip>
          <a:srcRect l="10448" t="73820" r="13987" b="6999"/>
          <a:stretch/>
        </p:blipFill>
        <p:spPr>
          <a:xfrm>
            <a:off x="476518" y="3124200"/>
            <a:ext cx="3935569" cy="1946320"/>
          </a:xfrm>
          <a:prstGeom prst="rect">
            <a:avLst/>
          </a:prstGeom>
        </p:spPr>
      </p:pic>
      <p:sp>
        <p:nvSpPr>
          <p:cNvPr id="7" name="TextBox 6"/>
          <p:cNvSpPr txBox="1"/>
          <p:nvPr/>
        </p:nvSpPr>
        <p:spPr>
          <a:xfrm>
            <a:off x="152400" y="5791200"/>
            <a:ext cx="6285567" cy="1200329"/>
          </a:xfrm>
          <a:prstGeom prst="rect">
            <a:avLst/>
          </a:prstGeom>
          <a:noFill/>
        </p:spPr>
        <p:txBody>
          <a:bodyPr wrap="none" rtlCol="0">
            <a:spAutoFit/>
          </a:bodyPr>
          <a:lstStyle/>
          <a:p>
            <a:pPr lvl="1"/>
            <a:r>
              <a:rPr lang="en-US" dirty="0"/>
              <a:t>14 information models - approximately 81 million new rows </a:t>
            </a:r>
            <a:endParaRPr lang="en-US" dirty="0" smtClean="0"/>
          </a:p>
          <a:p>
            <a:pPr lvl="1"/>
            <a:r>
              <a:rPr lang="en-US" dirty="0" smtClean="0"/>
              <a:t>i2b2 </a:t>
            </a:r>
            <a:r>
              <a:rPr lang="en-US" dirty="0"/>
              <a:t>OBSERVATION_FACT table</a:t>
            </a:r>
          </a:p>
          <a:p>
            <a:pPr lvl="1"/>
            <a:r>
              <a:rPr lang="en-US" dirty="0"/>
              <a:t>I2b2 – every row has to be unique</a:t>
            </a:r>
          </a:p>
          <a:p>
            <a:endParaRPr lang="en-US" dirty="0"/>
          </a:p>
        </p:txBody>
      </p:sp>
      <p:sp>
        <p:nvSpPr>
          <p:cNvPr id="2" name="Title 1"/>
          <p:cNvSpPr>
            <a:spLocks noGrp="1"/>
          </p:cNvSpPr>
          <p:nvPr>
            <p:ph type="title"/>
          </p:nvPr>
        </p:nvSpPr>
        <p:spPr>
          <a:xfrm>
            <a:off x="484031" y="0"/>
            <a:ext cx="7620000" cy="1143000"/>
          </a:xfrm>
        </p:spPr>
        <p:txBody>
          <a:bodyPr>
            <a:normAutofit fontScale="90000"/>
          </a:bodyPr>
          <a:lstStyle/>
          <a:p>
            <a:r>
              <a:rPr lang="en-US" sz="4400" dirty="0" smtClean="0"/>
              <a:t>Create Flowsheet Ontology in i2b2</a:t>
            </a:r>
            <a:endParaRPr lang="en-US" sz="4400" dirty="0"/>
          </a:p>
        </p:txBody>
      </p:sp>
    </p:spTree>
    <p:extLst>
      <p:ext uri="{BB962C8B-B14F-4D97-AF65-F5344CB8AC3E}">
        <p14:creationId xmlns:p14="http://schemas.microsoft.com/office/powerpoint/2010/main" val="27979253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Informatics Issues Encountered</a:t>
            </a:r>
            <a:endParaRPr lang="en-US" dirty="0"/>
          </a:p>
        </p:txBody>
      </p:sp>
      <p:sp>
        <p:nvSpPr>
          <p:cNvPr id="4" name="Content Placeholder 3"/>
          <p:cNvSpPr>
            <a:spLocks noGrp="1"/>
          </p:cNvSpPr>
          <p:nvPr>
            <p:ph idx="1"/>
          </p:nvPr>
        </p:nvSpPr>
        <p:spPr>
          <a:xfrm>
            <a:off x="533400" y="1219200"/>
            <a:ext cx="8229600" cy="4525963"/>
          </a:xfrm>
        </p:spPr>
        <p:txBody>
          <a:bodyPr>
            <a:normAutofit fontScale="77500" lnSpcReduction="20000"/>
          </a:bodyPr>
          <a:lstStyle/>
          <a:p>
            <a:r>
              <a:rPr lang="en-US" dirty="0" smtClean="0"/>
              <a:t>Redundancy – flowsheet and value sets</a:t>
            </a:r>
          </a:p>
          <a:p>
            <a:pPr lvl="1"/>
            <a:r>
              <a:rPr lang="en-US" dirty="0"/>
              <a:t>7 </a:t>
            </a:r>
            <a:r>
              <a:rPr lang="en-US" dirty="0" smtClean="0"/>
              <a:t>blood </a:t>
            </a:r>
            <a:r>
              <a:rPr lang="en-US" dirty="0"/>
              <a:t>pressure and 10 </a:t>
            </a:r>
            <a:r>
              <a:rPr lang="en-US" dirty="0" smtClean="0"/>
              <a:t>heart rate measures</a:t>
            </a:r>
          </a:p>
          <a:p>
            <a:pPr lvl="1"/>
            <a:r>
              <a:rPr lang="en-US" dirty="0" smtClean="0"/>
              <a:t>Mapped multiple flowsheet measures to same concept</a:t>
            </a:r>
          </a:p>
          <a:p>
            <a:r>
              <a:rPr lang="en-US" dirty="0" smtClean="0"/>
              <a:t>Variations in value sets </a:t>
            </a:r>
          </a:p>
          <a:p>
            <a:pPr lvl="1"/>
            <a:r>
              <a:rPr lang="en-US" dirty="0" smtClean="0"/>
              <a:t>Created a unique list of all for same concept</a:t>
            </a:r>
          </a:p>
          <a:p>
            <a:r>
              <a:rPr lang="en-US" dirty="0" smtClean="0"/>
              <a:t>Measures with similar names represented different concept – i.e. search “display name” – Urine Output</a:t>
            </a:r>
          </a:p>
          <a:p>
            <a:pPr lvl="1"/>
            <a:r>
              <a:rPr lang="en-US" dirty="0"/>
              <a:t>R IP URINE FOLEY</a:t>
            </a:r>
          </a:p>
          <a:p>
            <a:pPr lvl="1"/>
            <a:r>
              <a:rPr lang="en-US" dirty="0"/>
              <a:t>URINE </a:t>
            </a:r>
            <a:r>
              <a:rPr lang="en-US" dirty="0" smtClean="0"/>
              <a:t>OUTPUT</a:t>
            </a:r>
          </a:p>
          <a:p>
            <a:pPr lvl="1"/>
            <a:r>
              <a:rPr lang="en-US" dirty="0"/>
              <a:t>URINE OUTPUT.MODIFIED ALDRETE </a:t>
            </a:r>
            <a:endParaRPr lang="en-US" dirty="0" smtClean="0"/>
          </a:p>
          <a:p>
            <a:pPr lvl="1"/>
            <a:r>
              <a:rPr lang="en-US" dirty="0" smtClean="0"/>
              <a:t>R </a:t>
            </a:r>
            <a:r>
              <a:rPr lang="en-US" dirty="0"/>
              <a:t>NEPROSTOMY URINE </a:t>
            </a:r>
            <a:r>
              <a:rPr lang="en-US" dirty="0" smtClean="0"/>
              <a:t>OUTPUT</a:t>
            </a:r>
          </a:p>
          <a:p>
            <a:pPr lvl="1"/>
            <a:r>
              <a:rPr lang="en-US" dirty="0"/>
              <a:t>URINE OUTPUT (ML)</a:t>
            </a:r>
          </a:p>
        </p:txBody>
      </p:sp>
    </p:spTree>
    <p:extLst>
      <p:ext uri="{BB962C8B-B14F-4D97-AF65-F5344CB8AC3E}">
        <p14:creationId xmlns:p14="http://schemas.microsoft.com/office/powerpoint/2010/main" val="3988379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echnical Issues Encountered</a:t>
            </a:r>
            <a:endParaRPr lang="en-US" dirty="0"/>
          </a:p>
        </p:txBody>
      </p:sp>
      <p:sp>
        <p:nvSpPr>
          <p:cNvPr id="3" name="Content Placeholder 2"/>
          <p:cNvSpPr>
            <a:spLocks noGrp="1"/>
          </p:cNvSpPr>
          <p:nvPr>
            <p:ph idx="1"/>
          </p:nvPr>
        </p:nvSpPr>
        <p:spPr>
          <a:xfrm>
            <a:off x="609600" y="1295400"/>
            <a:ext cx="8229600" cy="4525963"/>
          </a:xfrm>
        </p:spPr>
        <p:txBody>
          <a:bodyPr>
            <a:normAutofit fontScale="70000" lnSpcReduction="20000"/>
          </a:bodyPr>
          <a:lstStyle/>
          <a:p>
            <a:r>
              <a:rPr lang="en-US" dirty="0" smtClean="0"/>
              <a:t>Free text response</a:t>
            </a:r>
          </a:p>
          <a:p>
            <a:pPr lvl="1"/>
            <a:r>
              <a:rPr lang="en-US" dirty="0" smtClean="0"/>
              <a:t>Included name of measure, no data included in i2b2</a:t>
            </a:r>
          </a:p>
          <a:p>
            <a:r>
              <a:rPr lang="en-US" dirty="0" smtClean="0"/>
              <a:t>Multi-response items </a:t>
            </a:r>
          </a:p>
          <a:p>
            <a:pPr lvl="1"/>
            <a:r>
              <a:rPr lang="en-US" dirty="0" smtClean="0"/>
              <a:t>Created a separate row </a:t>
            </a:r>
            <a:r>
              <a:rPr lang="en-US" dirty="0"/>
              <a:t>OBSERVATION_FACT </a:t>
            </a:r>
            <a:r>
              <a:rPr lang="en-US" dirty="0" smtClean="0"/>
              <a:t>table</a:t>
            </a:r>
          </a:p>
          <a:p>
            <a:r>
              <a:rPr lang="en-US" dirty="0" smtClean="0"/>
              <a:t>Choice list - </a:t>
            </a:r>
            <a:r>
              <a:rPr lang="en-US" dirty="0"/>
              <a:t>comment or “other” </a:t>
            </a:r>
            <a:r>
              <a:rPr lang="en-US" dirty="0" smtClean="0"/>
              <a:t>option</a:t>
            </a:r>
          </a:p>
          <a:p>
            <a:pPr lvl="1"/>
            <a:r>
              <a:rPr lang="en-US" dirty="0" smtClean="0"/>
              <a:t>Created a row for each type of comment</a:t>
            </a:r>
          </a:p>
          <a:p>
            <a:r>
              <a:rPr lang="en-US" dirty="0" smtClean="0"/>
              <a:t>Numeric response measures - units </a:t>
            </a:r>
            <a:r>
              <a:rPr lang="en-US" dirty="0"/>
              <a:t>of measure </a:t>
            </a:r>
            <a:r>
              <a:rPr lang="en-US" dirty="0" smtClean="0"/>
              <a:t>not clearly identifiable</a:t>
            </a:r>
          </a:p>
          <a:p>
            <a:pPr lvl="1"/>
            <a:r>
              <a:rPr lang="en-US" dirty="0" smtClean="0"/>
              <a:t>Modified name to include unit of measure</a:t>
            </a:r>
          </a:p>
          <a:p>
            <a:r>
              <a:rPr lang="en-US" sz="2900" dirty="0"/>
              <a:t>Mapping issues</a:t>
            </a:r>
          </a:p>
          <a:p>
            <a:pPr lvl="1"/>
            <a:r>
              <a:rPr lang="en-US" sz="1900" dirty="0"/>
              <a:t>Changed names to exclude “* | / \ “ &lt; &gt; ? %”</a:t>
            </a:r>
          </a:p>
          <a:p>
            <a:pPr lvl="1"/>
            <a:r>
              <a:rPr lang="en-US" sz="1900" dirty="0"/>
              <a:t>Constructed synthetic value item id’s</a:t>
            </a:r>
          </a:p>
          <a:p>
            <a:r>
              <a:rPr lang="en-US" dirty="0" smtClean="0"/>
              <a:t>Names must be unique within first 32 </a:t>
            </a:r>
            <a:r>
              <a:rPr lang="en-US" dirty="0"/>
              <a:t>characters </a:t>
            </a:r>
            <a:endParaRPr lang="en-US" dirty="0" smtClean="0"/>
          </a:p>
          <a:p>
            <a:pPr lvl="1"/>
            <a:r>
              <a:rPr lang="en-US" dirty="0" smtClean="0"/>
              <a:t>Changed from fully specified names to multiple levels</a:t>
            </a:r>
            <a:endParaRPr lang="en-US" dirty="0"/>
          </a:p>
        </p:txBody>
      </p:sp>
    </p:spTree>
    <p:extLst>
      <p:ext uri="{BB962C8B-B14F-4D97-AF65-F5344CB8AC3E}">
        <p14:creationId xmlns:p14="http://schemas.microsoft.com/office/powerpoint/2010/main" val="2573661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Falls/ Fall Risk Concepts</a:t>
            </a:r>
            <a:endParaRPr lang="en-US" dirty="0"/>
          </a:p>
        </p:txBody>
      </p:sp>
      <p:sp>
        <p:nvSpPr>
          <p:cNvPr id="3" name="Content Placeholder 2"/>
          <p:cNvSpPr>
            <a:spLocks noGrp="1"/>
          </p:cNvSpPr>
          <p:nvPr>
            <p:ph idx="1"/>
          </p:nvPr>
        </p:nvSpPr>
        <p:spPr/>
        <p:txBody>
          <a:bodyPr>
            <a:normAutofit/>
          </a:bodyPr>
          <a:lstStyle/>
          <a:p>
            <a:r>
              <a:rPr lang="en-US" sz="2400" dirty="0" smtClean="0"/>
              <a:t>You plan to use a clinical data repository to predict who is likely to fall and what interventions prevent falls.</a:t>
            </a:r>
          </a:p>
          <a:p>
            <a:r>
              <a:rPr lang="en-US" sz="2400" dirty="0" smtClean="0"/>
              <a:t>What are the concepts related to </a:t>
            </a:r>
          </a:p>
          <a:p>
            <a:pPr lvl="1"/>
            <a:r>
              <a:rPr lang="en-US" sz="2400" dirty="0" smtClean="0"/>
              <a:t>Risk assessment?</a:t>
            </a:r>
          </a:p>
          <a:p>
            <a:pPr lvl="1"/>
            <a:r>
              <a:rPr lang="en-US" sz="2400" dirty="0" smtClean="0"/>
              <a:t>What interventions prevent falls?</a:t>
            </a:r>
          </a:p>
          <a:p>
            <a:pPr lvl="1"/>
            <a:r>
              <a:rPr lang="en-US" sz="2400" dirty="0" smtClean="0"/>
              <a:t>Do all disciplines in all units/ settings use the same risk assessment instrument?</a:t>
            </a:r>
          </a:p>
          <a:p>
            <a:r>
              <a:rPr lang="en-US" sz="2400" dirty="0" smtClean="0"/>
              <a:t>How is the outcome of falls captured in the EHR?</a:t>
            </a:r>
            <a:endParaRPr lang="en-US" sz="2400" dirty="0"/>
          </a:p>
        </p:txBody>
      </p:sp>
    </p:spTree>
    <p:extLst>
      <p:ext uri="{BB962C8B-B14F-4D97-AF65-F5344CB8AC3E}">
        <p14:creationId xmlns:p14="http://schemas.microsoft.com/office/powerpoint/2010/main" val="2610803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Flowsheet data represent the largest portion of CDR, rich source of nursing and interprofessional clinical data</a:t>
            </a:r>
          </a:p>
          <a:p>
            <a:r>
              <a:rPr lang="en-US" dirty="0" smtClean="0"/>
              <a:t>Created 10 information models, </a:t>
            </a:r>
            <a:r>
              <a:rPr lang="en-US" dirty="0"/>
              <a:t>81M observations</a:t>
            </a:r>
            <a:endParaRPr lang="en-US" dirty="0" smtClean="0"/>
          </a:p>
          <a:p>
            <a:r>
              <a:rPr lang="en-US" dirty="0" smtClean="0"/>
              <a:t>Transformed models for flowsheet measures into i2b2</a:t>
            </a:r>
          </a:p>
          <a:p>
            <a:r>
              <a:rPr lang="en-US" dirty="0" smtClean="0"/>
              <a:t>Identified a number of informatics and technical issues and developed processes for managing these issues</a:t>
            </a:r>
          </a:p>
          <a:p>
            <a:r>
              <a:rPr lang="en-US" dirty="0" smtClean="0"/>
              <a:t>Continue to clean up information models</a:t>
            </a:r>
          </a:p>
          <a:p>
            <a:r>
              <a:rPr lang="en-US" dirty="0" smtClean="0"/>
              <a:t>External validation initiated</a:t>
            </a:r>
          </a:p>
          <a:p>
            <a:r>
              <a:rPr lang="en-US" dirty="0" smtClean="0"/>
              <a:t>Flowsheet data can extend knowledge of interprofessional evidence-based practice to improve health outcomes</a:t>
            </a:r>
            <a:endParaRPr lang="en-US" dirty="0"/>
          </a:p>
        </p:txBody>
      </p:sp>
    </p:spTree>
    <p:extLst>
      <p:ext uri="{BB962C8B-B14F-4D97-AF65-F5344CB8AC3E}">
        <p14:creationId xmlns:p14="http://schemas.microsoft.com/office/powerpoint/2010/main" val="22924921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533400" y="1219200"/>
            <a:ext cx="7620000" cy="4267200"/>
          </a:xfrm>
        </p:spPr>
        <p:txBody>
          <a:bodyPr>
            <a:noAutofit/>
          </a:bodyPr>
          <a:lstStyle/>
          <a:p>
            <a:r>
              <a:rPr lang="en-US" sz="2400" dirty="0" smtClean="0"/>
              <a:t>Mapping entire EHR flowsheet data in CDR</a:t>
            </a:r>
          </a:p>
          <a:p>
            <a:r>
              <a:rPr lang="en-US" sz="2400" dirty="0" smtClean="0"/>
              <a:t>External validation of information models with additional organizations</a:t>
            </a:r>
            <a:endParaRPr lang="en-US" sz="2400" dirty="0"/>
          </a:p>
          <a:p>
            <a:pPr lvl="1"/>
            <a:r>
              <a:rPr lang="en-US" sz="2400" dirty="0" smtClean="0"/>
              <a:t>Adding conceptual definitions, synonyms</a:t>
            </a:r>
          </a:p>
          <a:p>
            <a:r>
              <a:rPr lang="en-US" sz="2400" dirty="0" smtClean="0"/>
              <a:t>Collaborate with Nursing Knowledge Big Data Science Workgroup </a:t>
            </a:r>
          </a:p>
          <a:p>
            <a:pPr lvl="1"/>
            <a:r>
              <a:rPr lang="en-US" sz="2400" dirty="0" smtClean="0"/>
              <a:t>Modeling and Encoding - Mapping to standardized terminology – LOINC/ SNOMED CT</a:t>
            </a:r>
          </a:p>
          <a:p>
            <a:pPr lvl="1"/>
            <a:r>
              <a:rPr lang="en-US" sz="2400" dirty="0" smtClean="0"/>
              <a:t>Clinical Data </a:t>
            </a:r>
            <a:r>
              <a:rPr lang="en-US" sz="2400" dirty="0"/>
              <a:t>Analytics – Pursue integration with common data models</a:t>
            </a:r>
          </a:p>
          <a:p>
            <a:r>
              <a:rPr lang="en-US" sz="2400" dirty="0"/>
              <a:t>Demonstrate comparative effectiveness research with in and/or across </a:t>
            </a:r>
            <a:r>
              <a:rPr lang="en-US" sz="2400" dirty="0" smtClean="0"/>
              <a:t>organizations </a:t>
            </a:r>
            <a:endParaRPr lang="en-US" sz="2600" dirty="0"/>
          </a:p>
        </p:txBody>
      </p:sp>
    </p:spTree>
    <p:extLst>
      <p:ext uri="{BB962C8B-B14F-4D97-AF65-F5344CB8AC3E}">
        <p14:creationId xmlns:p14="http://schemas.microsoft.com/office/powerpoint/2010/main" val="13213075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77200" cy="1782762"/>
          </a:xfrm>
        </p:spPr>
        <p:txBody>
          <a:bodyPr>
            <a:normAutofit fontScale="90000"/>
          </a:bodyPr>
          <a:lstStyle/>
          <a:p>
            <a:pPr algn="ctr"/>
            <a:r>
              <a:rPr lang="en-US" sz="4000" b="1" dirty="0" smtClean="0"/>
              <a:t>A </a:t>
            </a:r>
            <a:r>
              <a:rPr lang="en-US" sz="4000" b="1" dirty="0"/>
              <a:t>Data Mining Approach to Determine Sepsis Guideline Impact on Inpatient Mortality and Complications</a:t>
            </a:r>
            <a:endParaRPr lang="en-US" sz="4000" dirty="0"/>
          </a:p>
        </p:txBody>
      </p:sp>
      <p:sp>
        <p:nvSpPr>
          <p:cNvPr id="3" name="Content Placeholder 2"/>
          <p:cNvSpPr>
            <a:spLocks noGrp="1"/>
          </p:cNvSpPr>
          <p:nvPr>
            <p:ph idx="1"/>
          </p:nvPr>
        </p:nvSpPr>
        <p:spPr>
          <a:xfrm>
            <a:off x="228600" y="2743200"/>
            <a:ext cx="8077200" cy="1600200"/>
          </a:xfrm>
        </p:spPr>
        <p:txBody>
          <a:bodyPr>
            <a:normAutofit fontScale="47500" lnSpcReduction="20000"/>
          </a:bodyPr>
          <a:lstStyle/>
          <a:p>
            <a:pPr marL="114300" indent="0" algn="ctr">
              <a:buNone/>
            </a:pPr>
            <a:r>
              <a:rPr lang="en-US" dirty="0"/>
              <a:t>Michael Steinbach, PhD; Bonnie L. </a:t>
            </a:r>
            <a:r>
              <a:rPr lang="en-US" dirty="0" err="1"/>
              <a:t>Westra</a:t>
            </a:r>
            <a:r>
              <a:rPr lang="en-US" dirty="0"/>
              <a:t>, PhD, RN, FAAN, FACMI; </a:t>
            </a:r>
            <a:r>
              <a:rPr lang="en-US" dirty="0" err="1"/>
              <a:t>György</a:t>
            </a:r>
            <a:r>
              <a:rPr lang="en-US" dirty="0"/>
              <a:t> J. Simon, PhD</a:t>
            </a:r>
          </a:p>
          <a:p>
            <a:pPr marL="114300" indent="0" algn="ctr">
              <a:buNone/>
            </a:pPr>
            <a:endParaRPr lang="en-US" dirty="0" smtClean="0"/>
          </a:p>
          <a:p>
            <a:pPr marL="114300" indent="0" algn="ctr">
              <a:buNone/>
            </a:pPr>
            <a:r>
              <a:rPr lang="en-US" dirty="0" smtClean="0"/>
              <a:t>Lisiane </a:t>
            </a:r>
            <a:r>
              <a:rPr lang="en-US" dirty="0"/>
              <a:t>Pruinelli, MSN, RN, </a:t>
            </a:r>
            <a:r>
              <a:rPr lang="en-US" dirty="0" smtClean="0"/>
              <a:t>PhD-C; </a:t>
            </a:r>
            <a:r>
              <a:rPr lang="en-US" dirty="0" err="1"/>
              <a:t>Pranjul</a:t>
            </a:r>
            <a:r>
              <a:rPr lang="en-US" dirty="0"/>
              <a:t> Yadav, </a:t>
            </a:r>
            <a:r>
              <a:rPr lang="en-US" dirty="0" smtClean="0"/>
              <a:t>PhD-C; </a:t>
            </a:r>
          </a:p>
          <a:p>
            <a:pPr marL="114300" indent="0" algn="ctr">
              <a:buNone/>
            </a:pPr>
            <a:r>
              <a:rPr lang="en-US" dirty="0" smtClean="0"/>
              <a:t>Andrew </a:t>
            </a:r>
            <a:r>
              <a:rPr lang="en-US" dirty="0" err="1" smtClean="0"/>
              <a:t>Hangsleben</a:t>
            </a:r>
            <a:r>
              <a:rPr lang="en-US" dirty="0" smtClean="0"/>
              <a:t>; </a:t>
            </a:r>
            <a:r>
              <a:rPr lang="en-US" dirty="0" err="1"/>
              <a:t>Jakob</a:t>
            </a:r>
            <a:r>
              <a:rPr lang="en-US" dirty="0"/>
              <a:t> </a:t>
            </a:r>
            <a:r>
              <a:rPr lang="en-US" dirty="0" smtClean="0"/>
              <a:t>Johnson; </a:t>
            </a:r>
            <a:r>
              <a:rPr lang="en-US" dirty="0"/>
              <a:t>Sanjoy Dey, </a:t>
            </a:r>
            <a:r>
              <a:rPr lang="en-US" dirty="0" smtClean="0"/>
              <a:t>PhD; </a:t>
            </a:r>
          </a:p>
          <a:p>
            <a:pPr marL="114300" indent="0" algn="ctr">
              <a:buNone/>
            </a:pPr>
            <a:r>
              <a:rPr lang="en-US" dirty="0" smtClean="0"/>
              <a:t> </a:t>
            </a:r>
          </a:p>
          <a:p>
            <a:pPr marL="114300" indent="0" algn="ctr">
              <a:buNone/>
            </a:pPr>
            <a:r>
              <a:rPr lang="en-US" dirty="0" err="1" smtClean="0"/>
              <a:t>Maribet</a:t>
            </a:r>
            <a:r>
              <a:rPr lang="en-US" dirty="0" smtClean="0"/>
              <a:t> </a:t>
            </a:r>
            <a:r>
              <a:rPr lang="en-US" dirty="0"/>
              <a:t>McCarty, PhD, RN; Vipin Kumar, PhD; Connie W. Delaney, PhD, RN, FAAN, </a:t>
            </a:r>
            <a:r>
              <a:rPr lang="en-US" dirty="0" smtClean="0"/>
              <a:t>FACMI</a:t>
            </a:r>
            <a:endParaRPr lang="en-US" dirty="0"/>
          </a:p>
          <a:p>
            <a:pPr marL="114300" indent="0" algn="ctr">
              <a:buNone/>
            </a:pPr>
            <a:endParaRPr lang="en-US" dirty="0"/>
          </a:p>
        </p:txBody>
      </p:sp>
      <p:pic>
        <p:nvPicPr>
          <p:cNvPr id="5" name="Picture 4"/>
          <p:cNvPicPr>
            <a:picLocks noChangeAspect="1"/>
          </p:cNvPicPr>
          <p:nvPr/>
        </p:nvPicPr>
        <p:blipFill>
          <a:blip r:embed="rId3"/>
          <a:stretch>
            <a:fillRect/>
          </a:stretch>
        </p:blipFill>
        <p:spPr>
          <a:xfrm>
            <a:off x="76200" y="5486400"/>
            <a:ext cx="1524000" cy="1306286"/>
          </a:xfrm>
          <a:prstGeom prst="rect">
            <a:avLst/>
          </a:prstGeom>
        </p:spPr>
      </p:pic>
    </p:spTree>
    <p:extLst>
      <p:ext uri="{BB962C8B-B14F-4D97-AF65-F5344CB8AC3E}">
        <p14:creationId xmlns:p14="http://schemas.microsoft.com/office/powerpoint/2010/main" val="78191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a:t>
            </a:r>
            <a:endParaRPr lang="en-US" dirty="0"/>
          </a:p>
        </p:txBody>
      </p:sp>
      <p:sp>
        <p:nvSpPr>
          <p:cNvPr id="3" name="Text Placeholder 2"/>
          <p:cNvSpPr>
            <a:spLocks noGrp="1"/>
          </p:cNvSpPr>
          <p:nvPr>
            <p:ph idx="1"/>
          </p:nvPr>
        </p:nvSpPr>
        <p:spPr>
          <a:xfrm>
            <a:off x="457200" y="1371600"/>
            <a:ext cx="7620000" cy="4267200"/>
          </a:xfrm>
        </p:spPr>
        <p:txBody>
          <a:bodyPr>
            <a:normAutofit lnSpcReduction="10000"/>
          </a:bodyPr>
          <a:lstStyle/>
          <a:p>
            <a:pPr marL="0" indent="0">
              <a:buNone/>
            </a:pPr>
            <a:r>
              <a:rPr lang="en-US" sz="2400" dirty="0"/>
              <a:t>T</a:t>
            </a:r>
            <a:r>
              <a:rPr lang="en-US" sz="2400" dirty="0" smtClean="0"/>
              <a:t>he </a:t>
            </a:r>
            <a:r>
              <a:rPr lang="en-US" sz="2400" dirty="0"/>
              <a:t>overall aim </a:t>
            </a:r>
            <a:r>
              <a:rPr lang="en-US" sz="2400" dirty="0" smtClean="0"/>
              <a:t>is </a:t>
            </a:r>
            <a:r>
              <a:rPr lang="en-US" sz="2400" dirty="0"/>
              <a:t>to evaluate and extend evidence-based guidelines for patients with health disparities for the prevention and management of sepsis </a:t>
            </a:r>
            <a:r>
              <a:rPr lang="en-US" sz="2400" dirty="0" smtClean="0"/>
              <a:t>complications</a:t>
            </a:r>
          </a:p>
          <a:p>
            <a:pPr marL="514350" indent="-457200">
              <a:buFont typeface="+mj-lt"/>
              <a:buAutoNum type="arabicPeriod"/>
            </a:pPr>
            <a:r>
              <a:rPr lang="en-US" sz="2400" dirty="0" smtClean="0"/>
              <a:t>Map EHRs </a:t>
            </a:r>
            <a:r>
              <a:rPr lang="en-US" sz="2400" dirty="0"/>
              <a:t>data to </a:t>
            </a:r>
            <a:r>
              <a:rPr lang="en-US" sz="2400" dirty="0" smtClean="0"/>
              <a:t>SSC guideline recommendations</a:t>
            </a:r>
          </a:p>
          <a:p>
            <a:pPr marL="514350" indent="-457200">
              <a:buFont typeface="+mj-lt"/>
              <a:buAutoNum type="arabicPeriod"/>
            </a:pPr>
            <a:r>
              <a:rPr lang="en-US" sz="2400" u="sng" dirty="0" smtClean="0"/>
              <a:t>Estimate </a:t>
            </a:r>
            <a:r>
              <a:rPr lang="en-US" sz="2400" u="sng" dirty="0"/>
              <a:t>the compliance</a:t>
            </a:r>
            <a:r>
              <a:rPr lang="en-US" sz="2400" dirty="0"/>
              <a:t> with the SSC guideline recommendations; and</a:t>
            </a:r>
          </a:p>
          <a:p>
            <a:pPr marL="514350" indent="-457200">
              <a:buFont typeface="+mj-lt"/>
              <a:buAutoNum type="arabicPeriod"/>
            </a:pPr>
            <a:r>
              <a:rPr lang="en-US" sz="2400" u="sng" dirty="0" smtClean="0"/>
              <a:t>Estimate </a:t>
            </a:r>
            <a:r>
              <a:rPr lang="en-US" sz="2400" u="sng" dirty="0"/>
              <a:t>the effect</a:t>
            </a:r>
            <a:r>
              <a:rPr lang="en-US" sz="2400" dirty="0"/>
              <a:t> of the SSC individual recommendations on the prevention of in-hospital mortality and sepsis-related complications </a:t>
            </a:r>
          </a:p>
        </p:txBody>
      </p:sp>
    </p:spTree>
    <p:extLst>
      <p:ext uri="{BB962C8B-B14F-4D97-AF65-F5344CB8AC3E}">
        <p14:creationId xmlns:p14="http://schemas.microsoft.com/office/powerpoint/2010/main" val="1129970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539692"/>
            <a:ext cx="3505200" cy="1143000"/>
          </a:xfrm>
        </p:spPr>
        <p:txBody>
          <a:bodyPr>
            <a:normAutofit/>
          </a:bodyPr>
          <a:lstStyle/>
          <a:p>
            <a:r>
              <a:rPr lang="en-US" dirty="0" smtClean="0">
                <a:latin typeface="Blackadder ITC" panose="04020505051007020D02" pitchFamily="82" charset="0"/>
              </a:rPr>
              <a:t>And you with me</a:t>
            </a:r>
            <a:endParaRPr lang="en-US" dirty="0">
              <a:latin typeface="Blackadder ITC" panose="04020505051007020D02" pitchFamily="82" charset="0"/>
            </a:endParaRPr>
          </a:p>
        </p:txBody>
      </p:sp>
      <p:sp>
        <p:nvSpPr>
          <p:cNvPr id="3" name="Content Placeholder 2"/>
          <p:cNvSpPr>
            <a:spLocks noGrp="1"/>
          </p:cNvSpPr>
          <p:nvPr>
            <p:ph idx="1"/>
          </p:nvPr>
        </p:nvSpPr>
        <p:spPr>
          <a:xfrm>
            <a:off x="533400" y="2514600"/>
            <a:ext cx="8229600" cy="3505200"/>
          </a:xfrm>
        </p:spPr>
        <p:txBody>
          <a:bodyPr>
            <a:normAutofit fontScale="70000" lnSpcReduction="20000"/>
          </a:bodyPr>
          <a:lstStyle/>
          <a:p>
            <a:r>
              <a:rPr lang="en-US" dirty="0"/>
              <a:t>We  acknowledge that the School of Nursing at the Twin Cities campus of the University of Minnesota -- where we </a:t>
            </a:r>
            <a:r>
              <a:rPr lang="en-US" dirty="0" smtClean="0"/>
              <a:t>are virtually linked </a:t>
            </a:r>
            <a:r>
              <a:rPr lang="en-US" dirty="0"/>
              <a:t>today – is built within the traditional homelands of the Dakota People. </a:t>
            </a:r>
            <a:endParaRPr lang="en-US" dirty="0" smtClean="0"/>
          </a:p>
          <a:p>
            <a:r>
              <a:rPr lang="en-US" dirty="0" smtClean="0"/>
              <a:t>We </a:t>
            </a:r>
            <a:r>
              <a:rPr lang="en-US" dirty="0"/>
              <a:t>recognize the longstanding relationship between the land and the Dakota people- the traditional stewards of this land. </a:t>
            </a:r>
          </a:p>
          <a:p>
            <a:r>
              <a:rPr lang="en-US" dirty="0" smtClean="0"/>
              <a:t>We </a:t>
            </a:r>
            <a:r>
              <a:rPr lang="en-US" dirty="0"/>
              <a:t>also acknowledge the violence of colonialism and ongoing racism toward Indigenous People. </a:t>
            </a:r>
            <a:endParaRPr lang="en-US" dirty="0" smtClean="0"/>
          </a:p>
          <a:p>
            <a:r>
              <a:rPr lang="en-US" dirty="0" smtClean="0"/>
              <a:t>We </a:t>
            </a:r>
            <a:r>
              <a:rPr lang="en-US" dirty="0"/>
              <a:t>are growing in our realization that the health care system, meant to protect and heal people, has supported structures of racism causing ongoing trauma and health inequities.  </a:t>
            </a:r>
          </a:p>
          <a:p>
            <a:pPr marL="0" indent="0">
              <a:buNone/>
            </a:pPr>
            <a:endParaRPr lang="en-US" dirty="0"/>
          </a:p>
          <a:p>
            <a:endParaRPr lang="en-US" dirty="0"/>
          </a:p>
        </p:txBody>
      </p:sp>
      <p:pic>
        <p:nvPicPr>
          <p:cNvPr id="5" name="Picture 2" descr="https://i1.wp.com/marlenamyl.es/wp-content/uploads/2019/10/WEBDakotamapMPLSSTP.jpg?w=1080&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534103"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8728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a:t>
            </a:r>
            <a:endParaRPr lang="en-US" dirty="0"/>
          </a:p>
        </p:txBody>
      </p:sp>
      <p:sp>
        <p:nvSpPr>
          <p:cNvPr id="3" name="Text Placeholder 2"/>
          <p:cNvSpPr>
            <a:spLocks noGrp="1"/>
          </p:cNvSpPr>
          <p:nvPr>
            <p:ph idx="4294967295"/>
          </p:nvPr>
        </p:nvSpPr>
        <p:spPr>
          <a:xfrm>
            <a:off x="685800" y="1447800"/>
            <a:ext cx="7696200" cy="4906963"/>
          </a:xfrm>
        </p:spPr>
        <p:txBody>
          <a:bodyPr>
            <a:normAutofit fontScale="77500" lnSpcReduction="20000"/>
          </a:bodyPr>
          <a:lstStyle/>
          <a:p>
            <a:r>
              <a:rPr lang="en-US" dirty="0" smtClean="0"/>
              <a:t>De-identified EHR </a:t>
            </a:r>
            <a:r>
              <a:rPr lang="en-US" dirty="0"/>
              <a:t>data </a:t>
            </a:r>
            <a:r>
              <a:rPr lang="en-US" dirty="0" smtClean="0"/>
              <a:t>obtained</a:t>
            </a:r>
            <a:r>
              <a:rPr lang="en-US" dirty="0"/>
              <a:t>, after </a:t>
            </a:r>
            <a:r>
              <a:rPr lang="en-US" dirty="0" smtClean="0"/>
              <a:t>Institutional Review Board approval </a:t>
            </a:r>
          </a:p>
          <a:p>
            <a:pPr lvl="1"/>
            <a:r>
              <a:rPr lang="en-US" dirty="0" smtClean="0"/>
              <a:t>Data obtained from a Midwest hospital</a:t>
            </a:r>
          </a:p>
          <a:p>
            <a:pPr lvl="1"/>
            <a:r>
              <a:rPr lang="en-US" dirty="0" smtClean="0"/>
              <a:t>All data from patients </a:t>
            </a:r>
            <a:r>
              <a:rPr lang="en-US" dirty="0"/>
              <a:t>hospitalized between 1/1/09 - 12/31/11 </a:t>
            </a:r>
            <a:r>
              <a:rPr lang="en-US" dirty="0" smtClean="0"/>
              <a:t>(including all encounters through 12/31/13)</a:t>
            </a:r>
          </a:p>
          <a:p>
            <a:pPr lvl="1"/>
            <a:r>
              <a:rPr lang="en-US" dirty="0" smtClean="0"/>
              <a:t>Billing diagnosis code of sepsis </a:t>
            </a:r>
            <a:r>
              <a:rPr lang="en" dirty="0"/>
              <a:t>(</a:t>
            </a:r>
            <a:r>
              <a:rPr lang="en" dirty="0" smtClean="0"/>
              <a:t>ICD-9: </a:t>
            </a:r>
            <a:r>
              <a:rPr lang="en" dirty="0"/>
              <a:t>785.5*, 038.*, 998.*, 599.*, 995.9</a:t>
            </a:r>
            <a:r>
              <a:rPr lang="en" dirty="0" smtClean="0"/>
              <a:t>*)</a:t>
            </a:r>
            <a:endParaRPr lang="en-US" dirty="0" smtClean="0"/>
          </a:p>
          <a:p>
            <a:r>
              <a:rPr lang="en-US" dirty="0"/>
              <a:t>1,993 </a:t>
            </a:r>
            <a:r>
              <a:rPr lang="en-US" dirty="0" smtClean="0"/>
              <a:t>patients (1,270 with little missing data)</a:t>
            </a:r>
            <a:endParaRPr lang="en-US" dirty="0"/>
          </a:p>
          <a:p>
            <a:pPr lvl="1"/>
            <a:r>
              <a:rPr lang="en-US" dirty="0" smtClean="0"/>
              <a:t>189 (177) Severe </a:t>
            </a:r>
            <a:r>
              <a:rPr lang="en-US" dirty="0"/>
              <a:t>sepsis/ septic </a:t>
            </a:r>
            <a:r>
              <a:rPr lang="en-US" dirty="0" smtClean="0"/>
              <a:t>shock (</a:t>
            </a:r>
            <a:r>
              <a:rPr lang="en-US" dirty="0"/>
              <a:t>995.92 and 785.5</a:t>
            </a:r>
            <a:r>
              <a:rPr lang="en-US" dirty="0" smtClean="0"/>
              <a:t>*)</a:t>
            </a:r>
            <a:endParaRPr lang="en-US" dirty="0"/>
          </a:p>
          <a:p>
            <a:pPr lvl="1"/>
            <a:r>
              <a:rPr lang="en-US" dirty="0"/>
              <a:t>1,804 </a:t>
            </a:r>
            <a:r>
              <a:rPr lang="en-US" dirty="0" smtClean="0"/>
              <a:t>(1,093) Other </a:t>
            </a:r>
            <a:r>
              <a:rPr lang="en-US" dirty="0"/>
              <a:t>sepsis diagnoses</a:t>
            </a:r>
          </a:p>
          <a:p>
            <a:r>
              <a:rPr lang="en-US" dirty="0" smtClean="0"/>
              <a:t>Exclusion </a:t>
            </a:r>
            <a:r>
              <a:rPr lang="en-US" dirty="0"/>
              <a:t>criteria:</a:t>
            </a:r>
          </a:p>
          <a:p>
            <a:pPr lvl="1"/>
            <a:r>
              <a:rPr lang="en-US" dirty="0"/>
              <a:t>Patients with cardiogenic shock</a:t>
            </a:r>
          </a:p>
          <a:p>
            <a:pPr lvl="1"/>
            <a:r>
              <a:rPr lang="en-US" dirty="0"/>
              <a:t>Patients with no antibiotic therapy</a:t>
            </a:r>
            <a:endParaRPr lang="en-US" sz="2200" dirty="0"/>
          </a:p>
          <a:p>
            <a:endParaRPr lang="en-US" dirty="0"/>
          </a:p>
        </p:txBody>
      </p:sp>
    </p:spTree>
    <p:extLst>
      <p:ext uri="{BB962C8B-B14F-4D97-AF65-F5344CB8AC3E}">
        <p14:creationId xmlns:p14="http://schemas.microsoft.com/office/powerpoint/2010/main" val="39956744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SSC guideline - Interventions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27" y="1366838"/>
            <a:ext cx="7565093" cy="4652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36830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rgbClr val="C00000"/>
                </a:solidFill>
              </a:rPr>
              <a:t>Advancing NANDA’s Language through Integration into Current Data Platforms</a:t>
            </a:r>
            <a:r>
              <a:rPr lang="en-US" dirty="0">
                <a:solidFill>
                  <a:srgbClr val="C00000"/>
                </a:solidFill>
              </a:rPr>
              <a:t/>
            </a:r>
            <a:br>
              <a:rPr lang="en-US" dirty="0">
                <a:solidFill>
                  <a:srgbClr val="C00000"/>
                </a:solidFill>
              </a:rPr>
            </a:br>
            <a:endParaRPr lang="en-US" dirty="0"/>
          </a:p>
        </p:txBody>
      </p:sp>
      <p:sp>
        <p:nvSpPr>
          <p:cNvPr id="3" name="Content Placeholder 2"/>
          <p:cNvSpPr>
            <a:spLocks noGrp="1"/>
          </p:cNvSpPr>
          <p:nvPr>
            <p:ph idx="1"/>
          </p:nvPr>
        </p:nvSpPr>
        <p:spPr>
          <a:xfrm>
            <a:off x="533400" y="1295400"/>
            <a:ext cx="8229600" cy="4525963"/>
          </a:xfrm>
        </p:spPr>
        <p:txBody>
          <a:bodyPr>
            <a:normAutofit fontScale="92500" lnSpcReduction="10000"/>
          </a:bodyPr>
          <a:lstStyle/>
          <a:p>
            <a:r>
              <a:rPr lang="en-US" dirty="0">
                <a:ea typeface="Times New Roman" panose="02020603050405020304" pitchFamily="18" charset="0"/>
              </a:rPr>
              <a:t>What is big data and what is needed for inclusion of NANDA-I data in current data platforms?</a:t>
            </a:r>
          </a:p>
          <a:p>
            <a:r>
              <a:rPr lang="en-US" dirty="0">
                <a:ea typeface="Times New Roman" panose="02020603050405020304" pitchFamily="18" charset="0"/>
              </a:rPr>
              <a:t>What is the necessary level of specificity needed for incorporation and retrieval of NANDA language?</a:t>
            </a:r>
          </a:p>
          <a:p>
            <a:r>
              <a:rPr lang="en-US" dirty="0">
                <a:ea typeface="Times New Roman" panose="02020603050405020304" pitchFamily="18" charset="0"/>
              </a:rPr>
              <a:t>How does data mining for nursing currently take place? </a:t>
            </a:r>
          </a:p>
          <a:p>
            <a:r>
              <a:rPr lang="en-US" dirty="0">
                <a:ea typeface="Times New Roman" panose="02020603050405020304" pitchFamily="18" charset="0"/>
              </a:rPr>
              <a:t>How can we create data that aligns with nursing’s focus? </a:t>
            </a:r>
            <a:endParaRPr lang="en-US" dirty="0"/>
          </a:p>
          <a:p>
            <a:endParaRPr lang="en-US" dirty="0"/>
          </a:p>
        </p:txBody>
      </p:sp>
      <p:sp>
        <p:nvSpPr>
          <p:cNvPr id="4" name="Rectangle 3"/>
          <p:cNvSpPr/>
          <p:nvPr/>
        </p:nvSpPr>
        <p:spPr>
          <a:xfrm rot="496987">
            <a:off x="1401906" y="2967335"/>
            <a:ext cx="6340197" cy="1754326"/>
          </a:xfrm>
          <a:prstGeom prst="rect">
            <a:avLst/>
          </a:prstGeom>
          <a:noFill/>
        </p:spPr>
        <p:txBody>
          <a:bodyPr wrap="none" lIns="91440" tIns="45720" rIns="91440" bIns="45720">
            <a:spAutoFit/>
          </a:bodyPr>
          <a:lstStyle/>
          <a:p>
            <a:pPr algn="ctr"/>
            <a:r>
              <a:rPr lang="en-US" sz="5400" b="1" i="1" cap="none" spc="0" dirty="0" smtClean="0">
                <a:ln w="22225">
                  <a:solidFill>
                    <a:schemeClr val="accent2"/>
                  </a:solidFill>
                  <a:prstDash val="solid"/>
                </a:ln>
                <a:solidFill>
                  <a:schemeClr val="accent3">
                    <a:lumMod val="90000"/>
                    <a:lumOff val="10000"/>
                  </a:schemeClr>
                </a:solidFill>
                <a:effectLst/>
              </a:rPr>
              <a:t>There is more</a:t>
            </a:r>
          </a:p>
          <a:p>
            <a:pPr algn="ctr"/>
            <a:r>
              <a:rPr lang="en-US" sz="5400" b="1" i="1" dirty="0" smtClean="0">
                <a:ln w="22225">
                  <a:solidFill>
                    <a:schemeClr val="accent2"/>
                  </a:solidFill>
                  <a:prstDash val="solid"/>
                </a:ln>
                <a:solidFill>
                  <a:schemeClr val="accent3">
                    <a:lumMod val="90000"/>
                    <a:lumOff val="10000"/>
                  </a:schemeClr>
                </a:solidFill>
              </a:rPr>
              <a:t>What to  anticipate</a:t>
            </a:r>
            <a:endParaRPr lang="en-US" sz="5400" b="1" i="1" cap="none" spc="0" dirty="0">
              <a:ln w="22225">
                <a:solidFill>
                  <a:schemeClr val="accent2"/>
                </a:solidFill>
                <a:prstDash val="solid"/>
              </a:ln>
              <a:solidFill>
                <a:schemeClr val="accent3">
                  <a:lumMod val="90000"/>
                  <a:lumOff val="10000"/>
                </a:schemeClr>
              </a:solidFill>
              <a:effectLst/>
            </a:endParaRPr>
          </a:p>
        </p:txBody>
      </p:sp>
    </p:spTree>
    <p:extLst>
      <p:ext uri="{BB962C8B-B14F-4D97-AF65-F5344CB8AC3E}">
        <p14:creationId xmlns:p14="http://schemas.microsoft.com/office/powerpoint/2010/main" val="36375784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752600"/>
            <a:ext cx="8763000" cy="1009650"/>
          </a:xfrm>
        </p:spPr>
        <p:txBody>
          <a:bodyPr>
            <a:normAutofit fontScale="90000"/>
          </a:bodyPr>
          <a:lstStyle/>
          <a:p>
            <a:r>
              <a:rPr lang="en-US" dirty="0" smtClean="0"/>
              <a:t/>
            </a:r>
            <a:br>
              <a:rPr lang="en-US" dirty="0" smtClean="0"/>
            </a:br>
            <a:r>
              <a:rPr lang="en-US" sz="3100" dirty="0" smtClean="0"/>
              <a:t/>
            </a:r>
            <a:br>
              <a:rPr lang="en-US" sz="3100" dirty="0" smtClean="0"/>
            </a:br>
            <a:endParaRPr lang="en-US" sz="3100" dirty="0"/>
          </a:p>
        </p:txBody>
      </p:sp>
      <p:sp>
        <p:nvSpPr>
          <p:cNvPr id="3" name="Subtitle 2"/>
          <p:cNvSpPr>
            <a:spLocks noGrp="1"/>
          </p:cNvSpPr>
          <p:nvPr>
            <p:ph type="subTitle" idx="1"/>
          </p:nvPr>
        </p:nvSpPr>
        <p:spPr>
          <a:xfrm>
            <a:off x="375407" y="1270932"/>
            <a:ext cx="8001000" cy="1243668"/>
          </a:xfrm>
        </p:spPr>
        <p:txBody>
          <a:bodyPr>
            <a:noAutofit/>
          </a:bodyPr>
          <a:lstStyle/>
          <a:p>
            <a:pPr algn="l"/>
            <a:r>
              <a:rPr lang="en-US" sz="1800" dirty="0" smtClean="0">
                <a:solidFill>
                  <a:srgbClr val="000000"/>
                </a:solidFill>
                <a:latin typeface="+mj-lt"/>
              </a:rPr>
              <a:t>Co-PI: Robin R. Austin, PhD, DNP, DC, RN-BC, FAMIA, FNAP </a:t>
            </a:r>
          </a:p>
          <a:p>
            <a:pPr algn="l"/>
            <a:r>
              <a:rPr lang="en-US" sz="1800" dirty="0" smtClean="0">
                <a:solidFill>
                  <a:srgbClr val="000000"/>
                </a:solidFill>
                <a:latin typeface="+mj-lt"/>
              </a:rPr>
              <a:t>Co-PI: Connie W. Delaney, PhD, RN, FACMI, FNAP, FAAN </a:t>
            </a:r>
          </a:p>
          <a:p>
            <a:pPr algn="l"/>
            <a:r>
              <a:rPr lang="en-US" sz="1800" dirty="0" smtClean="0">
                <a:solidFill>
                  <a:srgbClr val="000000"/>
                </a:solidFill>
                <a:latin typeface="+mj-lt"/>
              </a:rPr>
              <a:t>Team members: Elena Geiger-Simpson, DNP, PMHNP, RN; Sheng-</a:t>
            </a:r>
            <a:r>
              <a:rPr lang="en-US" sz="1800" dirty="0" err="1" smtClean="0">
                <a:solidFill>
                  <a:srgbClr val="000000"/>
                </a:solidFill>
                <a:latin typeface="+mj-lt"/>
              </a:rPr>
              <a:t>Cheih</a:t>
            </a:r>
            <a:r>
              <a:rPr lang="en-US" sz="1800" dirty="0" smtClean="0">
                <a:solidFill>
                  <a:srgbClr val="000000"/>
                </a:solidFill>
                <a:latin typeface="+mj-lt"/>
              </a:rPr>
              <a:t> Lu, PhD; Mary Koithan, PhD, CNS, RN, FAAN; Mary Jo Kreitzer, PhD, RN, FAAN</a:t>
            </a:r>
          </a:p>
          <a:p>
            <a:pPr algn="l"/>
            <a:endParaRPr lang="en-US" dirty="0">
              <a:solidFill>
                <a:srgbClr val="000000"/>
              </a:solidFill>
            </a:endParaRPr>
          </a:p>
        </p:txBody>
      </p:sp>
      <p:sp>
        <p:nvSpPr>
          <p:cNvPr id="5" name="Title 1"/>
          <p:cNvSpPr txBox="1">
            <a:spLocks/>
          </p:cNvSpPr>
          <p:nvPr/>
        </p:nvSpPr>
        <p:spPr>
          <a:xfrm>
            <a:off x="-5593" y="247650"/>
            <a:ext cx="8763000" cy="104775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dirty="0"/>
              <a:t/>
            </a:r>
            <a:br>
              <a:rPr lang="en-US" dirty="0"/>
            </a:br>
            <a:r>
              <a:rPr lang="en-US" dirty="0"/>
              <a:t>Integrative Health Knowledge Representation Research Team </a:t>
            </a:r>
            <a:endParaRPr lang="en-US" sz="3100" dirty="0"/>
          </a:p>
        </p:txBody>
      </p:sp>
      <p:sp>
        <p:nvSpPr>
          <p:cNvPr id="6" name="Rectangle 5"/>
          <p:cNvSpPr/>
          <p:nvPr/>
        </p:nvSpPr>
        <p:spPr>
          <a:xfrm>
            <a:off x="1905000" y="2663419"/>
            <a:ext cx="4572000" cy="2585323"/>
          </a:xfrm>
          <a:prstGeom prst="rect">
            <a:avLst/>
          </a:prstGeom>
        </p:spPr>
        <p:txBody>
          <a:bodyPr>
            <a:spAutoFit/>
          </a:bodyPr>
          <a:lstStyle/>
          <a:p>
            <a:r>
              <a:rPr lang="en-US" b="1" dirty="0">
                <a:solidFill>
                  <a:schemeClr val="accent3">
                    <a:lumMod val="50000"/>
                    <a:lumOff val="50000"/>
                  </a:schemeClr>
                </a:solidFill>
              </a:rPr>
              <a:t>Analysis of current integrative health term represented within SNOMED CT </a:t>
            </a:r>
          </a:p>
          <a:p>
            <a:endParaRPr lang="en-US" dirty="0"/>
          </a:p>
          <a:p>
            <a:pPr lvl="1"/>
            <a:r>
              <a:rPr lang="en-US" dirty="0">
                <a:solidFill>
                  <a:schemeClr val="accent3">
                    <a:lumMod val="75000"/>
                    <a:lumOff val="25000"/>
                  </a:schemeClr>
                </a:solidFill>
              </a:rPr>
              <a:t>Examine non-mapped terms, </a:t>
            </a:r>
            <a:r>
              <a:rPr lang="en-US" dirty="0" smtClean="0">
                <a:solidFill>
                  <a:schemeClr val="accent3">
                    <a:lumMod val="75000"/>
                    <a:lumOff val="25000"/>
                  </a:schemeClr>
                </a:solidFill>
              </a:rPr>
              <a:t>propose new </a:t>
            </a:r>
            <a:r>
              <a:rPr lang="en-US" dirty="0">
                <a:solidFill>
                  <a:schemeClr val="accent3">
                    <a:lumMod val="75000"/>
                    <a:lumOff val="25000"/>
                  </a:schemeClr>
                </a:solidFill>
              </a:rPr>
              <a:t>codes for SNOMED </a:t>
            </a:r>
            <a:r>
              <a:rPr lang="en-US" dirty="0" smtClean="0">
                <a:solidFill>
                  <a:schemeClr val="accent3">
                    <a:lumMod val="75000"/>
                    <a:lumOff val="25000"/>
                  </a:schemeClr>
                </a:solidFill>
              </a:rPr>
              <a:t>CT</a:t>
            </a:r>
          </a:p>
          <a:p>
            <a:pPr lvl="1"/>
            <a:endParaRPr lang="en-US" dirty="0"/>
          </a:p>
          <a:p>
            <a:pPr lvl="1"/>
            <a:r>
              <a:rPr lang="en-US" dirty="0">
                <a:solidFill>
                  <a:schemeClr val="accent3">
                    <a:lumMod val="90000"/>
                    <a:lumOff val="10000"/>
                  </a:schemeClr>
                </a:solidFill>
              </a:rPr>
              <a:t>Analyze exactly how therapies documented within various EHR systems </a:t>
            </a:r>
          </a:p>
        </p:txBody>
      </p:sp>
      <p:sp>
        <p:nvSpPr>
          <p:cNvPr id="8" name="Rectangle 7"/>
          <p:cNvSpPr/>
          <p:nvPr/>
        </p:nvSpPr>
        <p:spPr>
          <a:xfrm>
            <a:off x="609600" y="5257800"/>
            <a:ext cx="7614407" cy="954107"/>
          </a:xfrm>
          <a:prstGeom prst="rect">
            <a:avLst/>
          </a:prstGeom>
        </p:spPr>
        <p:txBody>
          <a:bodyPr wrap="square">
            <a:spAutoFit/>
          </a:bodyPr>
          <a:lstStyle/>
          <a:p>
            <a:r>
              <a:rPr lang="en-US" sz="1400" dirty="0">
                <a:latin typeface="+mj-lt"/>
              </a:rPr>
              <a:t>Austin, R. R., Lu, S. C., Geiger-Simpson, E., </a:t>
            </a:r>
            <a:r>
              <a:rPr lang="en-US" sz="1400" dirty="0" err="1">
                <a:latin typeface="+mj-lt"/>
              </a:rPr>
              <a:t>Ringdahl</a:t>
            </a:r>
            <a:r>
              <a:rPr lang="en-US" sz="1400" dirty="0">
                <a:latin typeface="+mj-lt"/>
              </a:rPr>
              <a:t>, D., Pruinelli, L., Lindquist, R., ... &amp; Delaney, C. W. (2021). Evaluating Systemized Nomenclature of Medicine Clinical Terms Coverage of Complementary and Integrative Health Therapy Approaches Used Within Integrative Nursing, Health, and Medicine. Computers, Informatics, Nursing: CIN.</a:t>
            </a:r>
          </a:p>
        </p:txBody>
      </p:sp>
    </p:spTree>
    <p:extLst>
      <p:ext uri="{BB962C8B-B14F-4D97-AF65-F5344CB8AC3E}">
        <p14:creationId xmlns:p14="http://schemas.microsoft.com/office/powerpoint/2010/main" val="1451762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Terms</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57400"/>
            <a:ext cx="7620000" cy="2819400"/>
          </a:xfrm>
          <a:prstGeom prst="rect">
            <a:avLst/>
          </a:prstGeom>
          <a:noFill/>
          <a:ln>
            <a:solidFill>
              <a:schemeClr val="tx1"/>
            </a:solidFill>
          </a:ln>
        </p:spPr>
      </p:pic>
    </p:spTree>
    <p:extLst>
      <p:ext uri="{BB962C8B-B14F-4D97-AF65-F5344CB8AC3E}">
        <p14:creationId xmlns:p14="http://schemas.microsoft.com/office/powerpoint/2010/main" val="32531916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NCCIH Classification </a:t>
            </a:r>
            <a:br>
              <a:rPr lang="en-US" dirty="0" smtClean="0"/>
            </a:br>
            <a:r>
              <a:rPr lang="en-US" dirty="0" smtClean="0"/>
              <a:t>Mapped and Unmapped Terms </a:t>
            </a:r>
            <a:endParaRPr lang="en-US"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82600" y="10858500"/>
            <a:ext cx="73279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00" y="11010900"/>
            <a:ext cx="73279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73400" y="10858500"/>
            <a:ext cx="73279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1371601" y="2362201"/>
            <a:ext cx="6065949" cy="3090961"/>
          </a:xfrm>
          <a:prstGeom prst="rect">
            <a:avLst/>
          </a:prstGeom>
        </p:spPr>
      </p:pic>
    </p:spTree>
    <p:extLst>
      <p:ext uri="{BB962C8B-B14F-4D97-AF65-F5344CB8AC3E}">
        <p14:creationId xmlns:p14="http://schemas.microsoft.com/office/powerpoint/2010/main" val="33141245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0"/>
            <a:ext cx="8229600" cy="857250"/>
          </a:xfrm>
        </p:spPr>
        <p:txBody>
          <a:bodyPr/>
          <a:lstStyle/>
          <a:p>
            <a:r>
              <a:rPr lang="en-US" dirty="0" smtClean="0"/>
              <a:t>Percent Mapped </a:t>
            </a:r>
            <a:endParaRPr lang="en-US" dirty="0"/>
          </a:p>
        </p:txBody>
      </p:sp>
      <p:graphicFrame>
        <p:nvGraphicFramePr>
          <p:cNvPr id="4" name="Object 3"/>
          <p:cNvGraphicFramePr>
            <a:graphicFrameLocks noChangeAspect="1"/>
          </p:cNvGraphicFramePr>
          <p:nvPr>
            <p:extLst/>
          </p:nvPr>
        </p:nvGraphicFramePr>
        <p:xfrm>
          <a:off x="990600" y="1676400"/>
          <a:ext cx="7239000" cy="3860800"/>
        </p:xfrm>
        <a:graphic>
          <a:graphicData uri="http://schemas.openxmlformats.org/presentationml/2006/ole">
            <mc:AlternateContent xmlns:mc="http://schemas.openxmlformats.org/markup-compatibility/2006">
              <mc:Choice xmlns:v="urn:schemas-microsoft-com:vml" Requires="v">
                <p:oleObj spid="_x0000_s2052" name="Document" r:id="rId3" imgW="6096000" imgH="3251200" progId="Word.Document.12">
                  <p:embed/>
                </p:oleObj>
              </mc:Choice>
              <mc:Fallback>
                <p:oleObj name="Document" r:id="rId3" imgW="6096000" imgH="3251200" progId="Word.Document.12">
                  <p:embed/>
                  <p:pic>
                    <p:nvPicPr>
                      <p:cNvPr id="4" name="Object 3"/>
                      <p:cNvPicPr/>
                      <p:nvPr/>
                    </p:nvPicPr>
                    <p:blipFill>
                      <a:blip r:embed="rId4"/>
                      <a:stretch>
                        <a:fillRect/>
                      </a:stretch>
                    </p:blipFill>
                    <p:spPr>
                      <a:xfrm>
                        <a:off x="990600" y="1676400"/>
                        <a:ext cx="7239000" cy="3860800"/>
                      </a:xfrm>
                      <a:prstGeom prst="rect">
                        <a:avLst/>
                      </a:prstGeom>
                    </p:spPr>
                  </p:pic>
                </p:oleObj>
              </mc:Fallback>
            </mc:AlternateContent>
          </a:graphicData>
        </a:graphic>
      </p:graphicFrame>
    </p:spTree>
    <p:extLst>
      <p:ext uri="{BB962C8B-B14F-4D97-AF65-F5344CB8AC3E}">
        <p14:creationId xmlns:p14="http://schemas.microsoft.com/office/powerpoint/2010/main" val="11288108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857250"/>
          </a:xfrm>
        </p:spPr>
        <p:txBody>
          <a:bodyPr/>
          <a:lstStyle/>
          <a:p>
            <a:r>
              <a:rPr lang="en-US" dirty="0" smtClean="0"/>
              <a:t>Examples </a:t>
            </a:r>
            <a:endParaRPr lang="en-US" dirty="0"/>
          </a:p>
        </p:txBody>
      </p:sp>
      <p:graphicFrame>
        <p:nvGraphicFramePr>
          <p:cNvPr id="4" name="Table 3"/>
          <p:cNvGraphicFramePr>
            <a:graphicFrameLocks noGrp="1"/>
          </p:cNvGraphicFramePr>
          <p:nvPr>
            <p:extLst/>
          </p:nvPr>
        </p:nvGraphicFramePr>
        <p:xfrm>
          <a:off x="381000" y="1905000"/>
          <a:ext cx="8458200" cy="3265424"/>
        </p:xfrm>
        <a:graphic>
          <a:graphicData uri="http://schemas.openxmlformats.org/drawingml/2006/table">
            <a:tbl>
              <a:tblPr firstRow="1" bandRow="1">
                <a:tableStyleId>{2D5ABB26-0587-4C30-8999-92F81FD0307C}</a:tableStyleId>
              </a:tblPr>
              <a:tblGrid>
                <a:gridCol w="1691640">
                  <a:extLst>
                    <a:ext uri="{9D8B030D-6E8A-4147-A177-3AD203B41FA5}">
                      <a16:colId xmlns:a16="http://schemas.microsoft.com/office/drawing/2014/main" val="20000"/>
                    </a:ext>
                  </a:extLst>
                </a:gridCol>
                <a:gridCol w="1691640">
                  <a:extLst>
                    <a:ext uri="{9D8B030D-6E8A-4147-A177-3AD203B41FA5}">
                      <a16:colId xmlns:a16="http://schemas.microsoft.com/office/drawing/2014/main" val="20001"/>
                    </a:ext>
                  </a:extLst>
                </a:gridCol>
                <a:gridCol w="1691640">
                  <a:extLst>
                    <a:ext uri="{9D8B030D-6E8A-4147-A177-3AD203B41FA5}">
                      <a16:colId xmlns:a16="http://schemas.microsoft.com/office/drawing/2014/main" val="20002"/>
                    </a:ext>
                  </a:extLst>
                </a:gridCol>
                <a:gridCol w="1691640">
                  <a:extLst>
                    <a:ext uri="{9D8B030D-6E8A-4147-A177-3AD203B41FA5}">
                      <a16:colId xmlns:a16="http://schemas.microsoft.com/office/drawing/2014/main" val="20003"/>
                    </a:ext>
                  </a:extLst>
                </a:gridCol>
                <a:gridCol w="1691640">
                  <a:extLst>
                    <a:ext uri="{9D8B030D-6E8A-4147-A177-3AD203B41FA5}">
                      <a16:colId xmlns:a16="http://schemas.microsoft.com/office/drawing/2014/main" val="20004"/>
                    </a:ext>
                  </a:extLst>
                </a:gridCol>
              </a:tblGrid>
              <a:tr h="420624">
                <a:tc>
                  <a:txBody>
                    <a:bodyPr/>
                    <a:lstStyle/>
                    <a:p>
                      <a:pPr marL="0" marR="0">
                        <a:lnSpc>
                          <a:spcPct val="115000"/>
                        </a:lnSpc>
                        <a:spcBef>
                          <a:spcPts val="0"/>
                        </a:spcBef>
                        <a:spcAft>
                          <a:spcPts val="0"/>
                        </a:spcAft>
                      </a:pPr>
                      <a:r>
                        <a:rPr lang="en-US" sz="1200" b="1" dirty="0" smtClean="0">
                          <a:effectLst/>
                          <a:latin typeface="Times New Roman"/>
                          <a:ea typeface="PMingLiU"/>
                        </a:rPr>
                        <a:t>Complementary</a:t>
                      </a:r>
                      <a:r>
                        <a:rPr lang="en-US" sz="1200" b="1" baseline="0" dirty="0" smtClean="0">
                          <a:effectLst/>
                          <a:latin typeface="Times New Roman"/>
                          <a:ea typeface="PMingLiU"/>
                        </a:rPr>
                        <a:t> Integrative Therapy</a:t>
                      </a:r>
                      <a:endParaRPr lang="en-US" sz="1100" b="1" dirty="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Times New Roman"/>
                          <a:ea typeface="PMingLiU"/>
                        </a:rPr>
                        <a:t>NCCIH </a:t>
                      </a:r>
                      <a:endParaRPr lang="en-US" sz="1100" b="1" dirty="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Times New Roman"/>
                          <a:ea typeface="PMingLiU"/>
                        </a:rPr>
                        <a:t>NCCAM </a:t>
                      </a:r>
                      <a:endParaRPr lang="en-US" sz="1100" b="1" dirty="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Times New Roman"/>
                          <a:ea typeface="PMingLiU"/>
                        </a:rPr>
                        <a:t>SNOMED CT Code </a:t>
                      </a:r>
                      <a:endParaRPr lang="en-US" sz="1100" b="1">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Times New Roman"/>
                          <a:ea typeface="PMingLiU"/>
                        </a:rPr>
                        <a:t>SNOMED CT Descriptor </a:t>
                      </a:r>
                      <a:endParaRPr lang="en-US" sz="1100" b="1" dirty="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420624">
                <a:tc>
                  <a:txBody>
                    <a:bodyPr/>
                    <a:lstStyle/>
                    <a:p>
                      <a:pPr marL="0" marR="0">
                        <a:lnSpc>
                          <a:spcPct val="115000"/>
                        </a:lnSpc>
                        <a:spcBef>
                          <a:spcPts val="0"/>
                        </a:spcBef>
                        <a:spcAft>
                          <a:spcPts val="0"/>
                        </a:spcAft>
                      </a:pPr>
                      <a:r>
                        <a:rPr lang="en-US" sz="1200">
                          <a:effectLst/>
                          <a:latin typeface="Times New Roman"/>
                          <a:ea typeface="PMingLiU"/>
                        </a:rPr>
                        <a:t>Aromatherapy </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PMingLiU"/>
                        </a:rPr>
                        <a:t>Natural Products </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a:ea typeface="PMingLiU"/>
                        </a:rPr>
                        <a:t>Alternative medical systems </a:t>
                      </a:r>
                      <a:endParaRPr lang="en-US" sz="1100" dirty="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PMingLiU"/>
                        </a:rPr>
                        <a:t>394615007</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PMingLiU"/>
                        </a:rPr>
                        <a:t>Aromatherapy </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420624">
                <a:tc>
                  <a:txBody>
                    <a:bodyPr/>
                    <a:lstStyle/>
                    <a:p>
                      <a:pPr marL="0" marR="0">
                        <a:lnSpc>
                          <a:spcPct val="115000"/>
                        </a:lnSpc>
                        <a:spcBef>
                          <a:spcPts val="0"/>
                        </a:spcBef>
                        <a:spcAft>
                          <a:spcPts val="0"/>
                        </a:spcAft>
                      </a:pPr>
                      <a:r>
                        <a:rPr lang="en-US" sz="1200">
                          <a:effectLst/>
                          <a:latin typeface="Times New Roman"/>
                          <a:ea typeface="PMingLiU"/>
                        </a:rPr>
                        <a:t>Lavender </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PMingLiU"/>
                        </a:rPr>
                        <a:t>Natural Products</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PMingLiU"/>
                        </a:rPr>
                        <a:t>Biologically-based therapies </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a:ea typeface="PMingLiU"/>
                        </a:rPr>
                        <a:t>-</a:t>
                      </a:r>
                      <a:endParaRPr lang="en-US" sz="1100" dirty="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a:ea typeface="PMingLiU"/>
                        </a:rPr>
                        <a:t>-</a:t>
                      </a:r>
                      <a:endParaRPr lang="en-US" sz="1100" dirty="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420624">
                <a:tc>
                  <a:txBody>
                    <a:bodyPr/>
                    <a:lstStyle/>
                    <a:p>
                      <a:pPr marL="0" marR="0">
                        <a:lnSpc>
                          <a:spcPct val="115000"/>
                        </a:lnSpc>
                        <a:spcBef>
                          <a:spcPts val="0"/>
                        </a:spcBef>
                        <a:spcAft>
                          <a:spcPts val="0"/>
                        </a:spcAft>
                      </a:pPr>
                      <a:r>
                        <a:rPr lang="en-US" sz="1200">
                          <a:effectLst/>
                          <a:latin typeface="Times New Roman"/>
                          <a:ea typeface="PMingLiU"/>
                        </a:rPr>
                        <a:t>Massage</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PMingLiU"/>
                        </a:rPr>
                        <a:t>Mind-body Practices </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PMingLiU"/>
                        </a:rPr>
                        <a:t>Manipulative and Body based interventions </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PMingLiU"/>
                        </a:rPr>
                        <a:t>229499000</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PMingLiU"/>
                        </a:rPr>
                        <a:t>Body massage </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420624">
                <a:tc>
                  <a:txBody>
                    <a:bodyPr/>
                    <a:lstStyle/>
                    <a:p>
                      <a:pPr marL="0" marR="0">
                        <a:lnSpc>
                          <a:spcPct val="115000"/>
                        </a:lnSpc>
                        <a:spcBef>
                          <a:spcPts val="0"/>
                        </a:spcBef>
                        <a:spcAft>
                          <a:spcPts val="0"/>
                        </a:spcAft>
                      </a:pPr>
                      <a:r>
                        <a:rPr lang="en-US" sz="1200">
                          <a:effectLst/>
                          <a:latin typeface="Times New Roman"/>
                          <a:ea typeface="PMingLiU"/>
                        </a:rPr>
                        <a:t>Myofascial Release </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PMingLiU"/>
                        </a:rPr>
                        <a:t>Mind-Body Practices </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PMingLiU"/>
                        </a:rPr>
                        <a:t>Manipulative and Body based interventions </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PMingLiU"/>
                        </a:rPr>
                        <a:t>404939002</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PMingLiU"/>
                        </a:rPr>
                        <a:t>Myofascial release </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420624">
                <a:tc>
                  <a:txBody>
                    <a:bodyPr/>
                    <a:lstStyle/>
                    <a:p>
                      <a:pPr marL="0" marR="0">
                        <a:lnSpc>
                          <a:spcPct val="115000"/>
                        </a:lnSpc>
                        <a:spcBef>
                          <a:spcPts val="0"/>
                        </a:spcBef>
                        <a:spcAft>
                          <a:spcPts val="0"/>
                        </a:spcAft>
                      </a:pPr>
                      <a:r>
                        <a:rPr lang="en-US" sz="1200">
                          <a:effectLst/>
                          <a:latin typeface="Times New Roman"/>
                          <a:ea typeface="PMingLiU"/>
                        </a:rPr>
                        <a:t>Trigger point massage </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PMingLiU"/>
                        </a:rPr>
                        <a:t>Mind-Body Practices </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PMingLiU"/>
                        </a:rPr>
                        <a:t>Manipulative and Body based interventions </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PMingLiU"/>
                        </a:rPr>
                        <a:t>-</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a:ea typeface="PMingLiU"/>
                        </a:rPr>
                        <a:t>-</a:t>
                      </a:r>
                      <a:endParaRPr lang="en-US" sz="1100" dirty="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marL="0" marR="0">
                        <a:lnSpc>
                          <a:spcPct val="115000"/>
                        </a:lnSpc>
                        <a:spcBef>
                          <a:spcPts val="0"/>
                        </a:spcBef>
                        <a:spcAft>
                          <a:spcPts val="0"/>
                        </a:spcAft>
                      </a:pPr>
                      <a:r>
                        <a:rPr lang="en-US" sz="1200" dirty="0">
                          <a:effectLst/>
                          <a:latin typeface="Times New Roman"/>
                          <a:ea typeface="PMingLiU"/>
                        </a:rPr>
                        <a:t>Therapeutic touch </a:t>
                      </a:r>
                      <a:endParaRPr lang="en-US" sz="1100" dirty="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PMingLiU"/>
                        </a:rPr>
                        <a:t>Mind-Body Practices</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PMingLiU"/>
                        </a:rPr>
                        <a:t>Energy Therapies</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PMingLiU"/>
                        </a:rPr>
                        <a:t>386475005</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PMingLiU"/>
                        </a:rPr>
                        <a:t>Therapeutic touch </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marL="0" marR="0">
                        <a:lnSpc>
                          <a:spcPct val="115000"/>
                        </a:lnSpc>
                        <a:spcBef>
                          <a:spcPts val="0"/>
                        </a:spcBef>
                        <a:spcAft>
                          <a:spcPts val="0"/>
                        </a:spcAft>
                      </a:pPr>
                      <a:r>
                        <a:rPr lang="en-US" sz="1200" dirty="0">
                          <a:effectLst/>
                          <a:latin typeface="Times New Roman"/>
                          <a:ea typeface="PMingLiU"/>
                        </a:rPr>
                        <a:t>Healing touch</a:t>
                      </a:r>
                      <a:endParaRPr lang="en-US" sz="1100" dirty="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a:ea typeface="PMingLiU"/>
                        </a:rPr>
                        <a:t>Mind-Body Practices </a:t>
                      </a:r>
                      <a:endParaRPr lang="en-US" sz="1100" dirty="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PMingLiU"/>
                        </a:rPr>
                        <a:t>Energy Therapies</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PMingLiU"/>
                        </a:rPr>
                        <a:t>-</a:t>
                      </a:r>
                      <a:endParaRPr lang="en-US" sz="110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a:ea typeface="PMingLiU"/>
                        </a:rPr>
                        <a:t>-</a:t>
                      </a:r>
                      <a:endParaRPr lang="en-US" sz="1100" dirty="0">
                        <a:effectLst/>
                        <a:latin typeface="Arial"/>
                        <a:ea typeface="PMingLiU"/>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853156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1B8E30-04F1-5D43-AF95-E3DEB3CBD791}"/>
              </a:ext>
            </a:extLst>
          </p:cNvPr>
          <p:cNvSpPr>
            <a:spLocks noGrp="1"/>
          </p:cNvSpPr>
          <p:nvPr>
            <p:ph type="ctrTitle"/>
          </p:nvPr>
        </p:nvSpPr>
        <p:spPr>
          <a:xfrm>
            <a:off x="384641" y="528616"/>
            <a:ext cx="7939088" cy="1385047"/>
          </a:xfrm>
        </p:spPr>
        <p:txBody>
          <a:bodyPr>
            <a:noAutofit/>
          </a:bodyPr>
          <a:lstStyle/>
          <a:p>
            <a:r>
              <a:rPr lang="en-US" sz="2800" dirty="0">
                <a:solidFill>
                  <a:srgbClr val="7030A0"/>
                </a:solidFill>
              </a:rPr>
              <a:t>National Center for </a:t>
            </a:r>
            <a:br>
              <a:rPr lang="en-US" sz="2800" dirty="0">
                <a:solidFill>
                  <a:srgbClr val="7030A0"/>
                </a:solidFill>
              </a:rPr>
            </a:br>
            <a:r>
              <a:rPr lang="en-US" sz="2800" dirty="0">
                <a:solidFill>
                  <a:srgbClr val="7030A0"/>
                </a:solidFill>
              </a:rPr>
              <a:t>Interprofessional Practice and </a:t>
            </a:r>
            <a:r>
              <a:rPr lang="en-US" sz="2800" dirty="0" smtClean="0">
                <a:solidFill>
                  <a:srgbClr val="7030A0"/>
                </a:solidFill>
              </a:rPr>
              <a:t>Education</a:t>
            </a:r>
            <a:endParaRPr lang="en-US" sz="2800" dirty="0">
              <a:solidFill>
                <a:srgbClr val="7030A0"/>
              </a:solidFill>
              <a:latin typeface="+mn-lt"/>
            </a:endParaRPr>
          </a:p>
        </p:txBody>
      </p:sp>
      <p:pic>
        <p:nvPicPr>
          <p:cNvPr id="7" name="Picture 6"/>
          <p:cNvPicPr/>
          <p:nvPr/>
        </p:nvPicPr>
        <p:blipFill>
          <a:blip r:embed="rId3"/>
          <a:stretch/>
        </p:blipFill>
        <p:spPr>
          <a:xfrm>
            <a:off x="8323729" y="5109480"/>
            <a:ext cx="738821" cy="764100"/>
          </a:xfrm>
          <a:prstGeom prst="rect">
            <a:avLst/>
          </a:prstGeom>
          <a:ln>
            <a:noFill/>
          </a:ln>
        </p:spPr>
      </p:pic>
      <p:pic>
        <p:nvPicPr>
          <p:cNvPr id="8" name="Picture 7">
            <a:extLst>
              <a:ext uri="{FF2B5EF4-FFF2-40B4-BE49-F238E27FC236}">
                <a16:creationId xmlns:a16="http://schemas.microsoft.com/office/drawing/2014/main" id="{6CA98FD6-BF52-1842-A2D7-458AF47B6243}"/>
              </a:ext>
            </a:extLst>
          </p:cNvPr>
          <p:cNvPicPr/>
          <p:nvPr/>
        </p:nvPicPr>
        <p:blipFill>
          <a:blip r:embed="rId4"/>
          <a:srcRect b="18607"/>
          <a:stretch/>
        </p:blipFill>
        <p:spPr>
          <a:xfrm>
            <a:off x="205340" y="3473280"/>
            <a:ext cx="6584490" cy="2400300"/>
          </a:xfrm>
          <a:prstGeom prst="rect">
            <a:avLst/>
          </a:prstGeom>
          <a:ln>
            <a:noFill/>
          </a:ln>
        </p:spPr>
      </p:pic>
      <p:sp>
        <p:nvSpPr>
          <p:cNvPr id="2" name="Subtitle 1"/>
          <p:cNvSpPr>
            <a:spLocks noGrp="1"/>
          </p:cNvSpPr>
          <p:nvPr>
            <p:ph type="subTitle" idx="1"/>
          </p:nvPr>
        </p:nvSpPr>
        <p:spPr>
          <a:xfrm>
            <a:off x="1371600" y="1913663"/>
            <a:ext cx="6400800" cy="3725137"/>
          </a:xfrm>
        </p:spPr>
        <p:txBody>
          <a:bodyPr>
            <a:normAutofit/>
          </a:bodyPr>
          <a:lstStyle/>
          <a:p>
            <a:pPr>
              <a:spcBef>
                <a:spcPts val="0"/>
              </a:spcBef>
            </a:pPr>
            <a:r>
              <a:rPr lang="en-US" sz="2100" dirty="0"/>
              <a:t>Redesigning both education &amp; healthcare delivery simultaneously to be better integrated and more interprofessional for improved outcomes.</a:t>
            </a:r>
          </a:p>
          <a:p>
            <a:pPr>
              <a:spcBef>
                <a:spcPts val="0"/>
              </a:spcBef>
            </a:pPr>
            <a:endParaRPr lang="en-CA" sz="1800" dirty="0"/>
          </a:p>
          <a:p>
            <a:pPr lvl="2">
              <a:spcBef>
                <a:spcPts val="0"/>
              </a:spcBef>
            </a:pPr>
            <a:r>
              <a:rPr lang="en-CA" i="1" dirty="0"/>
              <a:t>Improved health of populations</a:t>
            </a:r>
          </a:p>
          <a:p>
            <a:pPr lvl="2">
              <a:spcBef>
                <a:spcPts val="0"/>
              </a:spcBef>
            </a:pPr>
            <a:r>
              <a:rPr lang="en-CA" i="1" dirty="0"/>
              <a:t>Improved experience of care</a:t>
            </a:r>
          </a:p>
          <a:p>
            <a:pPr lvl="2">
              <a:spcBef>
                <a:spcPts val="0"/>
              </a:spcBef>
            </a:pPr>
            <a:r>
              <a:rPr lang="en-CA" i="1" dirty="0"/>
              <a:t>Decreased cost</a:t>
            </a:r>
          </a:p>
          <a:p>
            <a:pPr lvl="2">
              <a:spcBef>
                <a:spcPts val="0"/>
              </a:spcBef>
            </a:pPr>
            <a:r>
              <a:rPr lang="en-CA" i="1" dirty="0"/>
              <a:t>Improved health professionals’ satisfaction &amp; well-being</a:t>
            </a:r>
            <a:endParaRPr lang="en-CA" dirty="0"/>
          </a:p>
          <a:p>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7302" y="70269"/>
            <a:ext cx="2750081" cy="916694"/>
          </a:xfrm>
          <a:prstGeom prst="rect">
            <a:avLst/>
          </a:prstGeom>
        </p:spPr>
      </p:pic>
    </p:spTree>
    <p:extLst>
      <p:ext uri="{BB962C8B-B14F-4D97-AF65-F5344CB8AC3E}">
        <p14:creationId xmlns:p14="http://schemas.microsoft.com/office/powerpoint/2010/main" val="26833393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Center Strategic Imperatives</a:t>
            </a:r>
          </a:p>
        </p:txBody>
      </p:sp>
      <p:sp>
        <p:nvSpPr>
          <p:cNvPr id="3" name="Content Placeholder 2"/>
          <p:cNvSpPr>
            <a:spLocks noGrp="1"/>
          </p:cNvSpPr>
          <p:nvPr>
            <p:ph idx="1"/>
          </p:nvPr>
        </p:nvSpPr>
        <p:spPr>
          <a:xfrm>
            <a:off x="628650" y="1968698"/>
            <a:ext cx="7886700" cy="3263504"/>
          </a:xfrm>
        </p:spPr>
        <p:txBody>
          <a:bodyPr>
            <a:normAutofit fontScale="70000" lnSpcReduction="20000"/>
          </a:bodyPr>
          <a:lstStyle/>
          <a:p>
            <a:pPr marL="0" indent="0">
              <a:buNone/>
            </a:pPr>
            <a:r>
              <a:rPr lang="en-US" b="1" dirty="0"/>
              <a:t>Vision</a:t>
            </a:r>
            <a:endParaRPr lang="en-US" dirty="0"/>
          </a:p>
          <a:p>
            <a:pPr marL="0" indent="0">
              <a:buNone/>
            </a:pPr>
            <a:r>
              <a:rPr lang="en-US" dirty="0"/>
              <a:t>Optimize health in our communities by aligning the education and health system outcomes that matter most to the individuals, families, and populations served. </a:t>
            </a:r>
          </a:p>
          <a:p>
            <a:endParaRPr lang="en-US" dirty="0"/>
          </a:p>
          <a:p>
            <a:pPr marL="0" indent="0">
              <a:buNone/>
            </a:pPr>
            <a:r>
              <a:rPr lang="en-US" b="1" dirty="0"/>
              <a:t>Mission</a:t>
            </a:r>
            <a:endParaRPr lang="en-US" dirty="0"/>
          </a:p>
          <a:p>
            <a:pPr marL="0" indent="0">
              <a:buNone/>
            </a:pPr>
            <a:r>
              <a:rPr lang="en-US" dirty="0"/>
              <a:t>The National Center works across the continuum of care and learning to transform how practice, education and research is designed to improve health for individuals, families, and populations within communities.  </a:t>
            </a:r>
          </a:p>
          <a:p>
            <a:endParaRPr lang="en-US" dirty="0"/>
          </a:p>
        </p:txBody>
      </p:sp>
      <p:pic>
        <p:nvPicPr>
          <p:cNvPr id="4" name="Picture 3">
            <a:extLst>
              <a:ext uri="{FF2B5EF4-FFF2-40B4-BE49-F238E27FC236}">
                <a16:creationId xmlns:a16="http://schemas.microsoft.com/office/drawing/2014/main" id="{6CA98FD6-BF52-1842-A2D7-458AF47B6243}"/>
              </a:ext>
            </a:extLst>
          </p:cNvPr>
          <p:cNvPicPr/>
          <p:nvPr/>
        </p:nvPicPr>
        <p:blipFill>
          <a:blip r:embed="rId2"/>
          <a:srcRect b="18607"/>
          <a:stretch/>
        </p:blipFill>
        <p:spPr>
          <a:xfrm>
            <a:off x="427839" y="3810000"/>
            <a:ext cx="6584490" cy="2400300"/>
          </a:xfrm>
          <a:prstGeom prst="rect">
            <a:avLst/>
          </a:prstGeom>
          <a:ln>
            <a:noFill/>
          </a:ln>
        </p:spPr>
      </p:pic>
      <p:pic>
        <p:nvPicPr>
          <p:cNvPr id="5" name="Picture 4"/>
          <p:cNvPicPr/>
          <p:nvPr/>
        </p:nvPicPr>
        <p:blipFill>
          <a:blip r:embed="rId3"/>
          <a:stretch/>
        </p:blipFill>
        <p:spPr>
          <a:xfrm>
            <a:off x="8323729" y="5109480"/>
            <a:ext cx="738821" cy="764100"/>
          </a:xfrm>
          <a:prstGeom prst="rect">
            <a:avLst/>
          </a:prstGeom>
          <a:ln>
            <a:noFill/>
          </a:ln>
        </p:spPr>
      </p:pic>
      <p:sp>
        <p:nvSpPr>
          <p:cNvPr id="6" name="Rectangle 5"/>
          <p:cNvSpPr/>
          <p:nvPr/>
        </p:nvSpPr>
        <p:spPr>
          <a:xfrm>
            <a:off x="5257800" y="4640818"/>
            <a:ext cx="1505540" cy="369332"/>
          </a:xfrm>
          <a:prstGeom prst="rect">
            <a:avLst/>
          </a:prstGeom>
        </p:spPr>
        <p:txBody>
          <a:bodyPr wrap="none">
            <a:spAutoFit/>
          </a:bodyPr>
          <a:lstStyle/>
          <a:p>
            <a:pPr algn="ctr"/>
            <a:r>
              <a:rPr lang="en-US" dirty="0"/>
              <a:t>nexusipe.org</a:t>
            </a:r>
          </a:p>
        </p:txBody>
      </p:sp>
    </p:spTree>
    <p:extLst>
      <p:ext uri="{BB962C8B-B14F-4D97-AF65-F5344CB8AC3E}">
        <p14:creationId xmlns:p14="http://schemas.microsoft.com/office/powerpoint/2010/main" val="1051886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539692"/>
            <a:ext cx="3505200" cy="1143000"/>
          </a:xfrm>
        </p:spPr>
        <p:txBody>
          <a:bodyPr>
            <a:normAutofit/>
          </a:bodyPr>
          <a:lstStyle/>
          <a:p>
            <a:r>
              <a:rPr lang="en-US" dirty="0" smtClean="0">
                <a:latin typeface="Blackadder ITC" panose="04020505051007020D02" pitchFamily="82" charset="0"/>
              </a:rPr>
              <a:t>And you with me</a:t>
            </a:r>
            <a:endParaRPr lang="en-US" dirty="0">
              <a:latin typeface="Blackadder ITC" panose="04020505051007020D02" pitchFamily="82" charset="0"/>
            </a:endParaRPr>
          </a:p>
        </p:txBody>
      </p:sp>
      <p:sp>
        <p:nvSpPr>
          <p:cNvPr id="3" name="Content Placeholder 2"/>
          <p:cNvSpPr>
            <a:spLocks noGrp="1"/>
          </p:cNvSpPr>
          <p:nvPr>
            <p:ph idx="1"/>
          </p:nvPr>
        </p:nvSpPr>
        <p:spPr>
          <a:xfrm>
            <a:off x="533400" y="2514600"/>
            <a:ext cx="8229600" cy="3505200"/>
          </a:xfrm>
        </p:spPr>
        <p:txBody>
          <a:bodyPr>
            <a:normAutofit fontScale="62500" lnSpcReduction="20000"/>
          </a:bodyPr>
          <a:lstStyle/>
          <a:p>
            <a:pPr marL="0" indent="0">
              <a:buNone/>
            </a:pPr>
            <a:r>
              <a:rPr lang="en-US" dirty="0"/>
              <a:t>As part of the process to heal the land and the community, we reflect on these questions:</a:t>
            </a:r>
          </a:p>
          <a:p>
            <a:r>
              <a:rPr lang="en-US" dirty="0"/>
              <a:t> </a:t>
            </a:r>
            <a:r>
              <a:rPr lang="en-US" dirty="0" smtClean="0"/>
              <a:t>What </a:t>
            </a:r>
            <a:r>
              <a:rPr lang="en-US" dirty="0"/>
              <a:t>are our obligations to the people who first inhabited this land?</a:t>
            </a:r>
          </a:p>
          <a:p>
            <a:r>
              <a:rPr lang="en-US" dirty="0"/>
              <a:t> </a:t>
            </a:r>
            <a:r>
              <a:rPr lang="en-US" dirty="0" smtClean="0"/>
              <a:t>How </a:t>
            </a:r>
            <a:r>
              <a:rPr lang="en-US" dirty="0"/>
              <a:t>do we figure out what our responsibilities are to this land?</a:t>
            </a:r>
          </a:p>
          <a:p>
            <a:r>
              <a:rPr lang="en-US" dirty="0"/>
              <a:t> </a:t>
            </a:r>
            <a:r>
              <a:rPr lang="en-US" dirty="0" smtClean="0"/>
              <a:t>How </a:t>
            </a:r>
            <a:r>
              <a:rPr lang="en-US" dirty="0"/>
              <a:t>can we be good guests here?</a:t>
            </a:r>
          </a:p>
          <a:p>
            <a:r>
              <a:rPr lang="en-US" dirty="0"/>
              <a:t> </a:t>
            </a:r>
            <a:r>
              <a:rPr lang="en-US" dirty="0" smtClean="0"/>
              <a:t>How </a:t>
            </a:r>
            <a:r>
              <a:rPr lang="en-US" dirty="0"/>
              <a:t>can we support existing local struggles?</a:t>
            </a:r>
          </a:p>
          <a:p>
            <a:r>
              <a:rPr lang="en-US" dirty="0"/>
              <a:t> </a:t>
            </a:r>
            <a:r>
              <a:rPr lang="en-US" dirty="0" smtClean="0"/>
              <a:t>How </a:t>
            </a:r>
            <a:r>
              <a:rPr lang="en-US" dirty="0"/>
              <a:t>can we work together to </a:t>
            </a:r>
            <a:r>
              <a:rPr lang="en-US" dirty="0" smtClean="0"/>
              <a:t>promote our shared vision </a:t>
            </a:r>
            <a:r>
              <a:rPr lang="en-US" dirty="0"/>
              <a:t>to ensure optimal health and wellbeing for all people and the planet?</a:t>
            </a:r>
          </a:p>
          <a:p>
            <a:r>
              <a:rPr lang="en-US" dirty="0" smtClean="0"/>
              <a:t>By </a:t>
            </a:r>
            <a:r>
              <a:rPr lang="en-US" dirty="0"/>
              <a:t>living here, working here and using the resources of this place, and in this moment, we now participate in this </a:t>
            </a:r>
            <a:r>
              <a:rPr lang="en-US" dirty="0" smtClean="0"/>
              <a:t>experience, our shared dialogue at NANDA-I conference.</a:t>
            </a:r>
            <a:endParaRPr lang="en-US" dirty="0"/>
          </a:p>
          <a:p>
            <a:pPr marL="0" indent="0">
              <a:buNone/>
            </a:pPr>
            <a:endParaRPr lang="en-US" dirty="0"/>
          </a:p>
        </p:txBody>
      </p:sp>
      <p:pic>
        <p:nvPicPr>
          <p:cNvPr id="5" name="Picture 2" descr="https://i1.wp.com/marlenamyl.es/wp-content/uploads/2019/10/WEBDakotamapMPLSSTP.jpg?w=1080&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2" y="6292"/>
            <a:ext cx="4534103"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9315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Center Strategic Imperatives</a:t>
            </a:r>
          </a:p>
        </p:txBody>
      </p:sp>
      <p:sp>
        <p:nvSpPr>
          <p:cNvPr id="3" name="Content Placeholder 2"/>
          <p:cNvSpPr>
            <a:spLocks noGrp="1"/>
          </p:cNvSpPr>
          <p:nvPr>
            <p:ph idx="1"/>
          </p:nvPr>
        </p:nvSpPr>
        <p:spPr>
          <a:xfrm>
            <a:off x="609600" y="1631807"/>
            <a:ext cx="8186997" cy="3263504"/>
          </a:xfrm>
        </p:spPr>
        <p:txBody>
          <a:bodyPr>
            <a:normAutofit fontScale="70000" lnSpcReduction="20000"/>
          </a:bodyPr>
          <a:lstStyle/>
          <a:p>
            <a:pPr lvl="0"/>
            <a:r>
              <a:rPr lang="en-US" i="1" dirty="0"/>
              <a:t>Build Capacity to Advance IPE through learning, scholarship and research</a:t>
            </a:r>
            <a:endParaRPr lang="en-US" dirty="0"/>
          </a:p>
          <a:p>
            <a:r>
              <a:rPr lang="en-US" i="1" dirty="0"/>
              <a:t>Design curriculum together with community within the Nexus</a:t>
            </a:r>
          </a:p>
          <a:p>
            <a:r>
              <a:rPr lang="en-US" i="1" dirty="0"/>
              <a:t>Address racism and caste within the health care team so all members can contribute to superior outcomes for those being served</a:t>
            </a:r>
          </a:p>
          <a:p>
            <a:r>
              <a:rPr lang="en-US" i="1" dirty="0"/>
              <a:t>Engage individuals, families and communities in the Nexus for what matters most to them</a:t>
            </a:r>
            <a:endParaRPr lang="en-US" dirty="0"/>
          </a:p>
          <a:p>
            <a:r>
              <a:rPr lang="en-US" sz="2400" b="1" i="1" dirty="0"/>
              <a:t>Generate new knowledge to improve outcomes that advance health among individuals, families and communities</a:t>
            </a:r>
            <a:endParaRPr lang="en-US" sz="2400" b="1" dirty="0"/>
          </a:p>
          <a:p>
            <a:endParaRPr lang="en-US" sz="2400" b="1" dirty="0"/>
          </a:p>
        </p:txBody>
      </p:sp>
      <p:pic>
        <p:nvPicPr>
          <p:cNvPr id="4" name="Picture 3">
            <a:extLst>
              <a:ext uri="{FF2B5EF4-FFF2-40B4-BE49-F238E27FC236}">
                <a16:creationId xmlns:a16="http://schemas.microsoft.com/office/drawing/2014/main" id="{6CA98FD6-BF52-1842-A2D7-458AF47B6243}"/>
              </a:ext>
            </a:extLst>
          </p:cNvPr>
          <p:cNvPicPr/>
          <p:nvPr/>
        </p:nvPicPr>
        <p:blipFill>
          <a:blip r:embed="rId2"/>
          <a:srcRect b="18607"/>
          <a:stretch/>
        </p:blipFill>
        <p:spPr>
          <a:xfrm>
            <a:off x="0" y="3600450"/>
            <a:ext cx="6584490" cy="2400300"/>
          </a:xfrm>
          <a:prstGeom prst="rect">
            <a:avLst/>
          </a:prstGeom>
          <a:ln>
            <a:noFill/>
          </a:ln>
        </p:spPr>
      </p:pic>
      <p:pic>
        <p:nvPicPr>
          <p:cNvPr id="5" name="Picture 4"/>
          <p:cNvPicPr/>
          <p:nvPr/>
        </p:nvPicPr>
        <p:blipFill>
          <a:blip r:embed="rId3"/>
          <a:stretch/>
        </p:blipFill>
        <p:spPr>
          <a:xfrm>
            <a:off x="8323729" y="5109480"/>
            <a:ext cx="738821" cy="764100"/>
          </a:xfrm>
          <a:prstGeom prst="rect">
            <a:avLst/>
          </a:prstGeom>
          <a:ln>
            <a:noFill/>
          </a:ln>
        </p:spPr>
      </p:pic>
    </p:spTree>
    <p:extLst>
      <p:ext uri="{BB962C8B-B14F-4D97-AF65-F5344CB8AC3E}">
        <p14:creationId xmlns:p14="http://schemas.microsoft.com/office/powerpoint/2010/main" val="9641928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IPE Knowledge Generation</a:t>
            </a:r>
          </a:p>
        </p:txBody>
      </p:sp>
      <p:sp>
        <p:nvSpPr>
          <p:cNvPr id="3" name="Content Placeholder 2"/>
          <p:cNvSpPr>
            <a:spLocks noGrp="1"/>
          </p:cNvSpPr>
          <p:nvPr>
            <p:ph idx="1"/>
          </p:nvPr>
        </p:nvSpPr>
        <p:spPr>
          <a:xfrm>
            <a:off x="457200" y="1600201"/>
            <a:ext cx="8229600" cy="3026510"/>
          </a:xfrm>
        </p:spPr>
        <p:txBody>
          <a:bodyPr>
            <a:normAutofit/>
          </a:bodyPr>
          <a:lstStyle/>
          <a:p>
            <a:pPr marL="0" indent="0">
              <a:buNone/>
            </a:pPr>
            <a:r>
              <a:rPr lang="en-US" sz="2400" dirty="0">
                <a:latin typeface="+mj-lt"/>
              </a:rPr>
              <a:t>Supports collaboration linking locally generated data on individual programs to additional data across programs</a:t>
            </a:r>
          </a:p>
          <a:p>
            <a:pPr marL="0" indent="0">
              <a:buNone/>
            </a:pPr>
            <a:endParaRPr lang="en-US" sz="2400" dirty="0">
              <a:latin typeface="+mj-lt"/>
            </a:endParaRPr>
          </a:p>
          <a:p>
            <a:pPr marL="0" indent="0">
              <a:buNone/>
            </a:pPr>
            <a:r>
              <a:rPr lang="en-US" sz="2400" dirty="0">
                <a:latin typeface="+mj-lt"/>
              </a:rPr>
              <a:t>Blends what is currently known about interprofessional research and evaluation approaches to leverage the burgeoning science of big data used in health systems worldwide</a:t>
            </a:r>
          </a:p>
        </p:txBody>
      </p:sp>
      <p:sp>
        <p:nvSpPr>
          <p:cNvPr id="4" name="Slide Number Placeholder 3"/>
          <p:cNvSpPr>
            <a:spLocks noGrp="1"/>
          </p:cNvSpPr>
          <p:nvPr>
            <p:ph type="sldNum" sz="quarter" idx="12"/>
          </p:nvPr>
        </p:nvSpPr>
        <p:spPr/>
        <p:txBody>
          <a:bodyPr/>
          <a:lstStyle/>
          <a:p>
            <a:fld id="{43BF5BB9-B71D-B546-B82A-9FAEC61AE2BB}" type="slidenum">
              <a:rPr lang="en-US" smtClean="0"/>
              <a:t>51</a:t>
            </a:fld>
            <a:endParaRPr lang="en-US" dirty="0"/>
          </a:p>
        </p:txBody>
      </p:sp>
      <p:pic>
        <p:nvPicPr>
          <p:cNvPr id="5" name="Picture 4">
            <a:extLst>
              <a:ext uri="{FF2B5EF4-FFF2-40B4-BE49-F238E27FC236}">
                <a16:creationId xmlns:a16="http://schemas.microsoft.com/office/drawing/2014/main" id="{6CA98FD6-BF52-1842-A2D7-458AF47B6243}"/>
              </a:ext>
            </a:extLst>
          </p:cNvPr>
          <p:cNvPicPr/>
          <p:nvPr/>
        </p:nvPicPr>
        <p:blipFill>
          <a:blip r:embed="rId2"/>
          <a:srcRect b="18607"/>
          <a:stretch/>
        </p:blipFill>
        <p:spPr>
          <a:xfrm>
            <a:off x="0" y="3600450"/>
            <a:ext cx="6584490" cy="2400300"/>
          </a:xfrm>
          <a:prstGeom prst="rect">
            <a:avLst/>
          </a:prstGeom>
          <a:ln>
            <a:noFill/>
          </a:ln>
        </p:spPr>
      </p:pic>
      <p:pic>
        <p:nvPicPr>
          <p:cNvPr id="6" name="Picture 5"/>
          <p:cNvPicPr/>
          <p:nvPr/>
        </p:nvPicPr>
        <p:blipFill>
          <a:blip r:embed="rId3"/>
          <a:stretch/>
        </p:blipFill>
        <p:spPr>
          <a:xfrm>
            <a:off x="8323729" y="5109480"/>
            <a:ext cx="738821" cy="764100"/>
          </a:xfrm>
          <a:prstGeom prst="rect">
            <a:avLst/>
          </a:prstGeom>
          <a:ln>
            <a:noFill/>
          </a:ln>
        </p:spPr>
      </p:pic>
    </p:spTree>
    <p:extLst>
      <p:ext uri="{BB962C8B-B14F-4D97-AF65-F5344CB8AC3E}">
        <p14:creationId xmlns:p14="http://schemas.microsoft.com/office/powerpoint/2010/main" val="36732422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71928-121A-4AEC-B719-52397184D3A8}"/>
              </a:ext>
            </a:extLst>
          </p:cNvPr>
          <p:cNvSpPr>
            <a:spLocks noGrp="1"/>
          </p:cNvSpPr>
          <p:nvPr>
            <p:ph type="title"/>
          </p:nvPr>
        </p:nvSpPr>
        <p:spPr>
          <a:xfrm>
            <a:off x="361162" y="1012426"/>
            <a:ext cx="7896845" cy="997013"/>
          </a:xfrm>
        </p:spPr>
        <p:txBody>
          <a:bodyPr>
            <a:noAutofit/>
          </a:bodyPr>
          <a:lstStyle/>
          <a:p>
            <a:r>
              <a:rPr lang="en-US" sz="2100" dirty="0">
                <a:latin typeface="+mn-lt"/>
              </a:rPr>
              <a:t>National Center Expanded Model: Defining Measures</a:t>
            </a:r>
            <a:br>
              <a:rPr lang="en-US" sz="2100" dirty="0">
                <a:latin typeface="+mn-lt"/>
              </a:rPr>
            </a:br>
            <a:endParaRPr lang="en-US" sz="2100" dirty="0">
              <a:latin typeface="+mn-lt"/>
            </a:endParaRPr>
          </a:p>
        </p:txBody>
      </p:sp>
      <p:sp>
        <p:nvSpPr>
          <p:cNvPr id="4" name="Slide Number Placeholder 3">
            <a:extLst>
              <a:ext uri="{FF2B5EF4-FFF2-40B4-BE49-F238E27FC236}">
                <a16:creationId xmlns:a16="http://schemas.microsoft.com/office/drawing/2014/main" id="{394733F1-7975-4D9F-A0EC-C08EE6CAE151}"/>
              </a:ext>
            </a:extLst>
          </p:cNvPr>
          <p:cNvSpPr>
            <a:spLocks noGrp="1"/>
          </p:cNvSpPr>
          <p:nvPr>
            <p:ph type="sldNum" sz="quarter" idx="12"/>
          </p:nvPr>
        </p:nvSpPr>
        <p:spPr/>
        <p:txBody>
          <a:bodyPr/>
          <a:lstStyle/>
          <a:p>
            <a:pPr algn="r" defTabSz="342900">
              <a:defRPr/>
            </a:pPr>
            <a:fld id="{43BF5BB9-B71D-B546-B82A-9FAEC61AE2BB}" type="slidenum">
              <a:rPr lang="en-US" sz="900">
                <a:solidFill>
                  <a:srgbClr val="14A3E0">
                    <a:tint val="75000"/>
                  </a:srgbClr>
                </a:solidFill>
                <a:latin typeface="Arial"/>
              </a:rPr>
              <a:pPr algn="r" defTabSz="342900">
                <a:defRPr/>
              </a:pPr>
              <a:t>52</a:t>
            </a:fld>
            <a:endParaRPr lang="en-US" sz="900" dirty="0">
              <a:solidFill>
                <a:srgbClr val="14A3E0">
                  <a:tint val="75000"/>
                </a:srgbClr>
              </a:solidFill>
              <a:latin typeface="Arial"/>
            </a:endParaRPr>
          </a:p>
        </p:txBody>
      </p:sp>
      <p:sp>
        <p:nvSpPr>
          <p:cNvPr id="3" name="TextBox 2"/>
          <p:cNvSpPr txBox="1"/>
          <p:nvPr/>
        </p:nvSpPr>
        <p:spPr>
          <a:xfrm>
            <a:off x="1210232" y="5504538"/>
            <a:ext cx="6200870" cy="369332"/>
          </a:xfrm>
          <a:prstGeom prst="rect">
            <a:avLst/>
          </a:prstGeom>
          <a:noFill/>
        </p:spPr>
        <p:txBody>
          <a:bodyPr wrap="square" rtlCol="0">
            <a:spAutoFit/>
          </a:bodyPr>
          <a:lstStyle/>
          <a:p>
            <a:pPr defTabSz="672884">
              <a:defRPr/>
            </a:pPr>
            <a:r>
              <a:rPr lang="en-US" sz="900" dirty="0">
                <a:solidFill>
                  <a:srgbClr val="0D6CB6">
                    <a:lumMod val="50000"/>
                  </a:srgbClr>
                </a:solidFill>
                <a:latin typeface="Arial"/>
              </a:rPr>
              <a:t>Theoretical Framework: Institute of Medicine </a:t>
            </a:r>
            <a:r>
              <a:rPr lang="en-US" sz="900" i="1" dirty="0">
                <a:solidFill>
                  <a:srgbClr val="0D6CB6">
                    <a:lumMod val="50000"/>
                  </a:srgbClr>
                </a:solidFill>
                <a:latin typeface="Arial"/>
              </a:rPr>
              <a:t>Measuring the Impact of Interprofessional Education on Collaborative Practice and Patient Outcomes. 2015</a:t>
            </a:r>
            <a:endParaRPr lang="en-US" sz="900" dirty="0">
              <a:solidFill>
                <a:srgbClr val="0D6CB6">
                  <a:lumMod val="50000"/>
                </a:srgbClr>
              </a:solidFill>
              <a:latin typeface="Arial"/>
            </a:endParaRPr>
          </a:p>
        </p:txBody>
      </p:sp>
      <p:pic>
        <p:nvPicPr>
          <p:cNvPr id="17" name="Picture 16">
            <a:extLst>
              <a:ext uri="{FF2B5EF4-FFF2-40B4-BE49-F238E27FC236}">
                <a16:creationId xmlns:a16="http://schemas.microsoft.com/office/drawing/2014/main" id="{0D2F5C8F-BAC4-4BF4-9F2F-E4DD328C9C7D}"/>
              </a:ext>
            </a:extLst>
          </p:cNvPr>
          <p:cNvPicPr>
            <a:picLocks noChangeAspect="1"/>
          </p:cNvPicPr>
          <p:nvPr/>
        </p:nvPicPr>
        <p:blipFill rotWithShape="1">
          <a:blip r:embed="rId3"/>
          <a:srcRect r="21259"/>
          <a:stretch/>
        </p:blipFill>
        <p:spPr>
          <a:xfrm>
            <a:off x="1632574" y="1566561"/>
            <a:ext cx="4643846" cy="3991312"/>
          </a:xfrm>
          <a:prstGeom prst="rect">
            <a:avLst/>
          </a:prstGeom>
        </p:spPr>
      </p:pic>
      <p:pic>
        <p:nvPicPr>
          <p:cNvPr id="14" name="Picture 2" descr="C:\Users\pcuff\AppData\Local\Microsoft\Windows\Temporary Internet Files\Content.Outlook\6HXW20ZS\IPE Cover 04-10.jpg">
            <a:extLst>
              <a:ext uri="{FF2B5EF4-FFF2-40B4-BE49-F238E27FC236}">
                <a16:creationId xmlns:a16="http://schemas.microsoft.com/office/drawing/2014/main" id="{60F5D8E9-5E73-47E4-A421-E8EFE6F74A31}"/>
              </a:ext>
            </a:extLst>
          </p:cNvPr>
          <p:cNvPicPr>
            <a:picLocks noChangeAspect="1" noChangeArrowheads="1"/>
          </p:cNvPicPr>
          <p:nvPr/>
        </p:nvPicPr>
        <p:blipFill>
          <a:blip r:embed="rId4" cstate="print"/>
          <a:srcRect/>
          <a:stretch>
            <a:fillRect/>
          </a:stretch>
        </p:blipFill>
        <p:spPr bwMode="auto">
          <a:xfrm>
            <a:off x="1202233" y="3562217"/>
            <a:ext cx="860682" cy="1291023"/>
          </a:xfrm>
          <a:prstGeom prst="rect">
            <a:avLst/>
          </a:prstGeom>
          <a:noFill/>
          <a:ln w="19050">
            <a:solidFill>
              <a:schemeClr val="tx1"/>
            </a:solidFill>
            <a:miter lim="800000"/>
            <a:headEnd/>
            <a:tailEnd/>
          </a:ln>
        </p:spPr>
      </p:pic>
      <p:grpSp>
        <p:nvGrpSpPr>
          <p:cNvPr id="18" name="Group 17"/>
          <p:cNvGrpSpPr/>
          <p:nvPr/>
        </p:nvGrpSpPr>
        <p:grpSpPr>
          <a:xfrm>
            <a:off x="6906935" y="1858791"/>
            <a:ext cx="950697" cy="3504532"/>
            <a:chOff x="7717013" y="828806"/>
            <a:chExt cx="1267596" cy="4566669"/>
          </a:xfrm>
        </p:grpSpPr>
        <p:sp>
          <p:nvSpPr>
            <p:cNvPr id="19" name="Rounded Rectangle 18"/>
            <p:cNvSpPr/>
            <p:nvPr/>
          </p:nvSpPr>
          <p:spPr>
            <a:xfrm>
              <a:off x="7717013" y="828806"/>
              <a:ext cx="1267596" cy="4566669"/>
            </a:xfrm>
            <a:prstGeom prst="roundRect">
              <a:avLst/>
            </a:prstGeom>
            <a:solidFill>
              <a:sysClr val="window" lastClr="FFFFFF"/>
            </a:solidFill>
            <a:ln w="28575" cap="flat" cmpd="sng" algn="ctr">
              <a:solidFill>
                <a:srgbClr val="305785"/>
              </a:solidFill>
              <a:prstDash val="solid"/>
            </a:ln>
            <a:effectLst/>
          </p:spPr>
          <p:txBody>
            <a:bodyPr rtlCol="0" anchor="ctr"/>
            <a:lstStyle/>
            <a:p>
              <a:pPr algn="ctr" defTabSz="514350">
                <a:defRPr/>
              </a:pPr>
              <a:endParaRPr lang="en-US" sz="1013" kern="0" dirty="0">
                <a:solidFill>
                  <a:prstClr val="white"/>
                </a:solidFill>
                <a:latin typeface="Arial"/>
              </a:endParaRPr>
            </a:p>
          </p:txBody>
        </p:sp>
        <p:sp>
          <p:nvSpPr>
            <p:cNvPr id="20" name="Rounded Rectangle 19"/>
            <p:cNvSpPr/>
            <p:nvPr/>
          </p:nvSpPr>
          <p:spPr>
            <a:xfrm>
              <a:off x="7784149" y="977520"/>
              <a:ext cx="1194026" cy="356333"/>
            </a:xfrm>
            <a:prstGeom prst="roundRect">
              <a:avLst/>
            </a:prstGeom>
            <a:noFill/>
            <a:ln w="28575" cap="flat" cmpd="sng" algn="ctr">
              <a:noFill/>
              <a:prstDash val="solid"/>
            </a:ln>
            <a:effectLst/>
          </p:spPr>
          <p:txBody>
            <a:bodyPr rtlCol="0" anchor="ctr"/>
            <a:lstStyle/>
            <a:p>
              <a:pPr algn="ctr" defTabSz="514350">
                <a:defRPr/>
              </a:pPr>
              <a:r>
                <a:rPr lang="en-US" sz="900" b="1" kern="0" dirty="0">
                  <a:solidFill>
                    <a:prstClr val="black"/>
                  </a:solidFill>
                  <a:latin typeface="Arial"/>
                </a:rPr>
                <a:t>IPE Core </a:t>
              </a:r>
            </a:p>
            <a:p>
              <a:pPr algn="ctr" defTabSz="514350">
                <a:defRPr/>
              </a:pPr>
              <a:r>
                <a:rPr lang="en-US" sz="900" b="1" kern="0" dirty="0">
                  <a:solidFill>
                    <a:prstClr val="black"/>
                  </a:solidFill>
                  <a:latin typeface="Arial"/>
                </a:rPr>
                <a:t>Data Set</a:t>
              </a:r>
            </a:p>
            <a:p>
              <a:pPr algn="ctr" defTabSz="514350">
                <a:defRPr/>
              </a:pPr>
              <a:endParaRPr lang="en-US" sz="675" b="1" kern="0" dirty="0">
                <a:solidFill>
                  <a:prstClr val="black"/>
                </a:solidFill>
                <a:latin typeface="Arial"/>
              </a:endParaRPr>
            </a:p>
          </p:txBody>
        </p:sp>
        <p:sp>
          <p:nvSpPr>
            <p:cNvPr id="21" name="Rounded Rectangle 20"/>
            <p:cNvSpPr/>
            <p:nvPr/>
          </p:nvSpPr>
          <p:spPr>
            <a:xfrm>
              <a:off x="7806815" y="4302309"/>
              <a:ext cx="1118264" cy="254798"/>
            </a:xfrm>
            <a:prstGeom prst="roundRect">
              <a:avLst/>
            </a:prstGeom>
            <a:solidFill>
              <a:srgbClr val="FFB9B9"/>
            </a:solidFill>
            <a:ln w="28575" cap="flat" cmpd="sng" algn="ctr">
              <a:solidFill>
                <a:srgbClr val="FF7979"/>
              </a:solidFill>
              <a:prstDash val="solid"/>
            </a:ln>
            <a:effectLst/>
          </p:spPr>
          <p:txBody>
            <a:bodyPr rtlCol="0" anchor="ctr"/>
            <a:lstStyle/>
            <a:p>
              <a:pPr algn="ctr" defTabSz="514350">
                <a:defRPr/>
              </a:pPr>
              <a:r>
                <a:rPr lang="en-US" sz="675" kern="0" dirty="0">
                  <a:solidFill>
                    <a:prstClr val="black"/>
                  </a:solidFill>
                  <a:latin typeface="Arial"/>
                </a:rPr>
                <a:t>Teamness (ACE-15)</a:t>
              </a:r>
            </a:p>
          </p:txBody>
        </p:sp>
        <p:sp>
          <p:nvSpPr>
            <p:cNvPr id="22" name="Rounded Rectangle 21"/>
            <p:cNvSpPr/>
            <p:nvPr/>
          </p:nvSpPr>
          <p:spPr>
            <a:xfrm>
              <a:off x="7806814" y="1457557"/>
              <a:ext cx="1164845" cy="422564"/>
            </a:xfrm>
            <a:prstGeom prst="roundRect">
              <a:avLst/>
            </a:prstGeom>
            <a:solidFill>
              <a:srgbClr val="B9CDE5"/>
            </a:solidFill>
            <a:ln w="28575" cap="flat" cmpd="sng" algn="ctr">
              <a:solidFill>
                <a:srgbClr val="0D6CB6"/>
              </a:solidFill>
              <a:prstDash val="solid"/>
            </a:ln>
            <a:effectLst/>
          </p:spPr>
          <p:txBody>
            <a:bodyPr rtlCol="0" anchor="ctr"/>
            <a:lstStyle/>
            <a:p>
              <a:pPr algn="ctr" defTabSz="514350">
                <a:defRPr/>
              </a:pPr>
              <a:r>
                <a:rPr lang="en-US" sz="675" kern="0" dirty="0">
                  <a:solidFill>
                    <a:prstClr val="black"/>
                  </a:solidFill>
                  <a:latin typeface="Arial"/>
                </a:rPr>
                <a:t>Interprofessional Competencies (ICCAS)</a:t>
              </a:r>
            </a:p>
          </p:txBody>
        </p:sp>
        <p:sp>
          <p:nvSpPr>
            <p:cNvPr id="23" name="Rounded Rectangle 22"/>
            <p:cNvSpPr/>
            <p:nvPr/>
          </p:nvSpPr>
          <p:spPr>
            <a:xfrm>
              <a:off x="7787210" y="4659914"/>
              <a:ext cx="1156550" cy="523508"/>
            </a:xfrm>
            <a:prstGeom prst="roundRect">
              <a:avLst/>
            </a:prstGeom>
            <a:solidFill>
              <a:srgbClr val="FFB9B9"/>
            </a:solidFill>
            <a:ln w="25400" cap="flat" cmpd="sng" algn="ctr">
              <a:solidFill>
                <a:srgbClr val="FF7979"/>
              </a:solidFill>
              <a:prstDash val="solid"/>
            </a:ln>
            <a:effectLst/>
          </p:spPr>
          <p:txBody>
            <a:bodyPr rtlCol="0" anchor="ctr"/>
            <a:lstStyle/>
            <a:p>
              <a:pPr algn="ctr" defTabSz="514350">
                <a:defRPr/>
              </a:pPr>
              <a:r>
                <a:rPr lang="en-US" sz="675" kern="0" dirty="0">
                  <a:solidFill>
                    <a:prstClr val="black"/>
                  </a:solidFill>
                  <a:latin typeface="Calibri" panose="020F0502020204030204"/>
                </a:rPr>
                <a:t>Health and Systems</a:t>
              </a:r>
            </a:p>
            <a:p>
              <a:pPr algn="ctr" defTabSz="514350">
                <a:defRPr/>
              </a:pPr>
              <a:r>
                <a:rPr lang="en-US" sz="675" kern="0" dirty="0">
                  <a:solidFill>
                    <a:prstClr val="black"/>
                  </a:solidFill>
                  <a:latin typeface="Calibri" panose="020F0502020204030204"/>
                </a:rPr>
                <a:t>Outcomes (Quadruple Aim)</a:t>
              </a:r>
            </a:p>
          </p:txBody>
        </p:sp>
        <p:sp>
          <p:nvSpPr>
            <p:cNvPr id="33" name="Rounded Rectangle 32"/>
            <p:cNvSpPr/>
            <p:nvPr/>
          </p:nvSpPr>
          <p:spPr>
            <a:xfrm>
              <a:off x="7826418" y="3707925"/>
              <a:ext cx="1117342" cy="339646"/>
            </a:xfrm>
            <a:prstGeom prst="roundRect">
              <a:avLst/>
            </a:prstGeom>
            <a:gradFill flip="none" rotWithShape="1">
              <a:gsLst>
                <a:gs pos="0">
                  <a:srgbClr val="B9CDE5"/>
                </a:gs>
                <a:gs pos="44000">
                  <a:srgbClr val="0D6CB6">
                    <a:lumMod val="20000"/>
                    <a:lumOff val="80000"/>
                  </a:srgbClr>
                </a:gs>
                <a:gs pos="100000">
                  <a:srgbClr val="56A735">
                    <a:lumMod val="40000"/>
                    <a:lumOff val="60000"/>
                  </a:srgbClr>
                </a:gs>
              </a:gsLst>
              <a:lin ang="0" scaled="1"/>
              <a:tileRect/>
            </a:gradFill>
            <a:ln w="28575" cap="flat" cmpd="sng" algn="ctr">
              <a:solidFill>
                <a:srgbClr val="56A735">
                  <a:lumMod val="60000"/>
                  <a:lumOff val="40000"/>
                </a:srgbClr>
              </a:solidFill>
              <a:prstDash val="solid"/>
            </a:ln>
            <a:effectLst/>
          </p:spPr>
          <p:txBody>
            <a:bodyPr rtlCol="0" anchor="ctr"/>
            <a:lstStyle/>
            <a:p>
              <a:pPr algn="ctr" defTabSz="514350">
                <a:defRPr/>
              </a:pPr>
              <a:r>
                <a:rPr lang="en-US" sz="675" kern="0" dirty="0">
                  <a:solidFill>
                    <a:prstClr val="black"/>
                  </a:solidFill>
                  <a:latin typeface="Arial"/>
                </a:rPr>
                <a:t>Critical Events of IPE</a:t>
              </a:r>
            </a:p>
          </p:txBody>
        </p:sp>
        <p:sp>
          <p:nvSpPr>
            <p:cNvPr id="34" name="Rounded Rectangle 33"/>
            <p:cNvSpPr/>
            <p:nvPr/>
          </p:nvSpPr>
          <p:spPr>
            <a:xfrm>
              <a:off x="7806815" y="2799811"/>
              <a:ext cx="1150032" cy="577040"/>
            </a:xfrm>
            <a:prstGeom prst="roundRect">
              <a:avLst/>
            </a:prstGeom>
            <a:gradFill flip="none" rotWithShape="1">
              <a:gsLst>
                <a:gs pos="0">
                  <a:srgbClr val="B9CDE5"/>
                </a:gs>
                <a:gs pos="44000">
                  <a:srgbClr val="0D6CB6">
                    <a:lumMod val="20000"/>
                    <a:lumOff val="80000"/>
                  </a:srgbClr>
                </a:gs>
                <a:gs pos="100000">
                  <a:srgbClr val="56A735">
                    <a:lumMod val="40000"/>
                    <a:lumOff val="60000"/>
                  </a:srgbClr>
                </a:gs>
              </a:gsLst>
              <a:lin ang="0" scaled="1"/>
              <a:tileRect/>
            </a:gradFill>
            <a:ln w="28575" cap="flat" cmpd="sng" algn="ctr">
              <a:solidFill>
                <a:srgbClr val="56A735">
                  <a:lumMod val="60000"/>
                  <a:lumOff val="40000"/>
                </a:srgbClr>
              </a:solidFill>
              <a:prstDash val="solid"/>
            </a:ln>
            <a:effectLst/>
          </p:spPr>
          <p:txBody>
            <a:bodyPr rtlCol="0" anchor="ctr"/>
            <a:lstStyle/>
            <a:p>
              <a:pPr algn="ctr" defTabSz="514350">
                <a:defRPr/>
              </a:pPr>
              <a:r>
                <a:rPr lang="en-US" sz="675" kern="0" dirty="0">
                  <a:solidFill>
                    <a:prstClr val="black"/>
                  </a:solidFill>
                  <a:latin typeface="Arial"/>
                </a:rPr>
                <a:t>Interprofessional Clinical Learning Environment Survey</a:t>
              </a:r>
            </a:p>
          </p:txBody>
        </p:sp>
        <p:sp>
          <p:nvSpPr>
            <p:cNvPr id="35" name="Rounded Rectangle 34"/>
            <p:cNvSpPr/>
            <p:nvPr/>
          </p:nvSpPr>
          <p:spPr>
            <a:xfrm>
              <a:off x="7744774" y="2036218"/>
              <a:ext cx="1212074" cy="690397"/>
            </a:xfrm>
            <a:prstGeom prst="roundRect">
              <a:avLst/>
            </a:prstGeom>
            <a:gradFill flip="none" rotWithShape="1">
              <a:gsLst>
                <a:gs pos="0">
                  <a:srgbClr val="B9CDE5"/>
                </a:gs>
                <a:gs pos="44000">
                  <a:srgbClr val="0D6CB6">
                    <a:lumMod val="20000"/>
                    <a:lumOff val="80000"/>
                  </a:srgbClr>
                </a:gs>
                <a:gs pos="100000">
                  <a:srgbClr val="56A735">
                    <a:lumMod val="40000"/>
                    <a:lumOff val="60000"/>
                  </a:srgbClr>
                </a:gs>
              </a:gsLst>
              <a:lin ang="0" scaled="1"/>
              <a:tileRect/>
            </a:gradFill>
            <a:ln w="28575" cap="flat" cmpd="sng" algn="ctr">
              <a:solidFill>
                <a:srgbClr val="56A735">
                  <a:lumMod val="60000"/>
                  <a:lumOff val="40000"/>
                </a:srgbClr>
              </a:solidFill>
              <a:prstDash val="solid"/>
            </a:ln>
            <a:effectLst/>
          </p:spPr>
          <p:txBody>
            <a:bodyPr rtlCol="0" anchor="ctr"/>
            <a:lstStyle/>
            <a:p>
              <a:pPr algn="ctr" defTabSz="514350">
                <a:defRPr/>
              </a:pPr>
              <a:r>
                <a:rPr lang="en-US" sz="675" kern="0" dirty="0">
                  <a:solidFill>
                    <a:prstClr val="black"/>
                  </a:solidFill>
                  <a:latin typeface="Arial"/>
                </a:rPr>
                <a:t>Interprofessional Education Learning Environment Survey</a:t>
              </a:r>
            </a:p>
          </p:txBody>
        </p:sp>
      </p:grpSp>
    </p:spTree>
    <p:extLst>
      <p:ext uri="{BB962C8B-B14F-4D97-AF65-F5344CB8AC3E}">
        <p14:creationId xmlns:p14="http://schemas.microsoft.com/office/powerpoint/2010/main" val="13997545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769AB-B5D2-EF43-A256-41F38257487D}"/>
              </a:ext>
            </a:extLst>
          </p:cNvPr>
          <p:cNvSpPr>
            <a:spLocks noGrp="1"/>
          </p:cNvSpPr>
          <p:nvPr>
            <p:ph type="title"/>
          </p:nvPr>
        </p:nvSpPr>
        <p:spPr>
          <a:xfrm>
            <a:off x="628650" y="982861"/>
            <a:ext cx="7886700" cy="994172"/>
          </a:xfrm>
        </p:spPr>
        <p:txBody>
          <a:bodyPr/>
          <a:lstStyle/>
          <a:p>
            <a:r>
              <a:rPr lang="en-US" dirty="0"/>
              <a:t>Key Principles</a:t>
            </a:r>
          </a:p>
        </p:txBody>
      </p:sp>
      <p:sp>
        <p:nvSpPr>
          <p:cNvPr id="3" name="Content Placeholder 2">
            <a:extLst>
              <a:ext uri="{FF2B5EF4-FFF2-40B4-BE49-F238E27FC236}">
                <a16:creationId xmlns:a16="http://schemas.microsoft.com/office/drawing/2014/main" id="{82BAA546-7065-DB47-A2F0-28FBBFBBA6E8}"/>
              </a:ext>
            </a:extLst>
          </p:cNvPr>
          <p:cNvSpPr>
            <a:spLocks noGrp="1"/>
          </p:cNvSpPr>
          <p:nvPr>
            <p:ph idx="1"/>
          </p:nvPr>
        </p:nvSpPr>
        <p:spPr>
          <a:xfrm>
            <a:off x="628650" y="1862645"/>
            <a:ext cx="7886700" cy="3263504"/>
          </a:xfrm>
        </p:spPr>
        <p:txBody>
          <a:bodyPr>
            <a:normAutofit fontScale="47500" lnSpcReduction="20000"/>
          </a:bodyPr>
          <a:lstStyle/>
          <a:p>
            <a:r>
              <a:rPr lang="en-US" b="1" dirty="0"/>
              <a:t>The Nexus</a:t>
            </a:r>
            <a:r>
              <a:rPr lang="en-US" dirty="0"/>
              <a:t> – Education informed by and within practice, including Academic-Practice and Academic-Community partnerships. </a:t>
            </a:r>
          </a:p>
          <a:p>
            <a:r>
              <a:rPr lang="en-US" b="1" dirty="0"/>
              <a:t>Knowledge Generation</a:t>
            </a:r>
            <a:r>
              <a:rPr lang="en-US" dirty="0"/>
              <a:t> – Interprofessional informatics, action research, developmental evaluation; real time evidence to inform practice. </a:t>
            </a:r>
          </a:p>
          <a:p>
            <a:r>
              <a:rPr lang="en-US" b="1" dirty="0"/>
              <a:t>Place-Based IPE </a:t>
            </a:r>
            <a:r>
              <a:rPr lang="en-US" dirty="0"/>
              <a:t>– Think globally, act locally; design and measure impact on local community, address inequity and improve health.</a:t>
            </a:r>
          </a:p>
          <a:p>
            <a:r>
              <a:rPr lang="en-US" b="1" dirty="0"/>
              <a:t>Starting with the Patient</a:t>
            </a:r>
            <a:r>
              <a:rPr lang="en-US" dirty="0"/>
              <a:t>– Design interventions with deep patient/family/ community/ population engagement</a:t>
            </a:r>
            <a:r>
              <a:rPr lang="en-US" b="1" dirty="0"/>
              <a:t> </a:t>
            </a:r>
            <a:r>
              <a:rPr lang="en-US" dirty="0"/>
              <a:t>and work back from there.</a:t>
            </a:r>
          </a:p>
          <a:p>
            <a:r>
              <a:rPr lang="en-US" b="1" dirty="0"/>
              <a:t>Expanded Definition of Who Is on the Team</a:t>
            </a:r>
            <a:r>
              <a:rPr lang="en-US" dirty="0"/>
              <a:t> – A broad spectrum of health professionals and paraprofessionals, patients and communities but also social scientists, data scientists, educators – to maximize patient/ community engagement, design, and knowledge generation.</a:t>
            </a:r>
          </a:p>
          <a:p>
            <a:r>
              <a:rPr lang="en-US" b="1" dirty="0"/>
              <a:t>Quadruple Aim – </a:t>
            </a:r>
            <a:r>
              <a:rPr lang="en-US" dirty="0"/>
              <a:t>Improve experience of care, improve health, increase value, support the healthcare team.</a:t>
            </a:r>
            <a:endParaRPr lang="en-US" b="1" dirty="0"/>
          </a:p>
          <a:p>
            <a:endParaRPr lang="en-US" dirty="0"/>
          </a:p>
        </p:txBody>
      </p:sp>
      <p:pic>
        <p:nvPicPr>
          <p:cNvPr id="4" name="Picture 3">
            <a:extLst>
              <a:ext uri="{FF2B5EF4-FFF2-40B4-BE49-F238E27FC236}">
                <a16:creationId xmlns:a16="http://schemas.microsoft.com/office/drawing/2014/main" id="{6CA98FD6-BF52-1842-A2D7-458AF47B6243}"/>
              </a:ext>
            </a:extLst>
          </p:cNvPr>
          <p:cNvPicPr/>
          <p:nvPr/>
        </p:nvPicPr>
        <p:blipFill>
          <a:blip r:embed="rId3"/>
          <a:srcRect b="18607"/>
          <a:stretch/>
        </p:blipFill>
        <p:spPr>
          <a:xfrm>
            <a:off x="0" y="3600450"/>
            <a:ext cx="6584490" cy="2400300"/>
          </a:xfrm>
          <a:prstGeom prst="rect">
            <a:avLst/>
          </a:prstGeom>
          <a:ln>
            <a:noFill/>
          </a:ln>
        </p:spPr>
      </p:pic>
      <p:pic>
        <p:nvPicPr>
          <p:cNvPr id="5" name="Picture 4"/>
          <p:cNvPicPr/>
          <p:nvPr/>
        </p:nvPicPr>
        <p:blipFill>
          <a:blip r:embed="rId4"/>
          <a:stretch/>
        </p:blipFill>
        <p:spPr>
          <a:xfrm>
            <a:off x="8323729" y="5109480"/>
            <a:ext cx="738821" cy="764100"/>
          </a:xfrm>
          <a:prstGeom prst="rect">
            <a:avLst/>
          </a:prstGeom>
          <a:ln>
            <a:noFill/>
          </a:ln>
        </p:spPr>
      </p:pic>
    </p:spTree>
    <p:extLst>
      <p:ext uri="{BB962C8B-B14F-4D97-AF65-F5344CB8AC3E}">
        <p14:creationId xmlns:p14="http://schemas.microsoft.com/office/powerpoint/2010/main" val="37322028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le 1"/>
          <p:cNvSpPr txBox="1">
            <a:spLocks/>
          </p:cNvSpPr>
          <p:nvPr/>
        </p:nvSpPr>
        <p:spPr>
          <a:xfrm>
            <a:off x="1493786" y="848740"/>
            <a:ext cx="6172200" cy="857250"/>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2701" kern="1200">
                <a:solidFill>
                  <a:schemeClr val="tx1"/>
                </a:solidFill>
                <a:latin typeface="+mj-lt"/>
                <a:ea typeface="+mj-ea"/>
                <a:cs typeface="+mj-cs"/>
              </a:defRPr>
            </a:lvl1pPr>
          </a:lstStyle>
          <a:p>
            <a:pPr algn="l">
              <a:defRPr/>
            </a:pPr>
            <a:r>
              <a:rPr lang="en-IN" sz="2026" b="1" dirty="0">
                <a:solidFill>
                  <a:prstClr val="white"/>
                </a:solidFill>
                <a:latin typeface="Arial"/>
              </a:rPr>
              <a:t>Infrastructure:</a:t>
            </a:r>
          </a:p>
          <a:p>
            <a:pPr algn="l">
              <a:defRPr/>
            </a:pPr>
            <a:r>
              <a:rPr lang="en-IN" sz="2026" b="1" dirty="0">
                <a:solidFill>
                  <a:prstClr val="white"/>
                </a:solidFill>
                <a:latin typeface="Arial"/>
              </a:rPr>
              <a:t>Functionality of the National Center IPE Information Exchange</a:t>
            </a:r>
          </a:p>
        </p:txBody>
      </p:sp>
      <p:pic>
        <p:nvPicPr>
          <p:cNvPr id="2" name="Picture 1"/>
          <p:cNvPicPr>
            <a:picLocks noChangeAspect="1"/>
          </p:cNvPicPr>
          <p:nvPr/>
        </p:nvPicPr>
        <p:blipFill>
          <a:blip r:embed="rId3"/>
          <a:stretch>
            <a:fillRect/>
          </a:stretch>
        </p:blipFill>
        <p:spPr>
          <a:xfrm>
            <a:off x="1357199" y="1364309"/>
            <a:ext cx="6713730" cy="3771393"/>
          </a:xfrm>
          <a:prstGeom prst="rect">
            <a:avLst/>
          </a:prstGeom>
        </p:spPr>
      </p:pic>
    </p:spTree>
    <p:extLst>
      <p:ext uri="{BB962C8B-B14F-4D97-AF65-F5344CB8AC3E}">
        <p14:creationId xmlns:p14="http://schemas.microsoft.com/office/powerpoint/2010/main" val="3388765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Mapping the IPE Core Data Set</a:t>
            </a:r>
          </a:p>
        </p:txBody>
      </p:sp>
      <p:graphicFrame>
        <p:nvGraphicFramePr>
          <p:cNvPr id="8" name="Content Placeholder 6"/>
          <p:cNvGraphicFramePr>
            <a:graphicFrameLocks/>
          </p:cNvGraphicFramePr>
          <p:nvPr>
            <p:extLst/>
          </p:nvPr>
        </p:nvGraphicFramePr>
        <p:xfrm>
          <a:off x="628650" y="1983490"/>
          <a:ext cx="7886701" cy="3928655"/>
        </p:xfrm>
        <a:graphic>
          <a:graphicData uri="http://schemas.openxmlformats.org/drawingml/2006/table">
            <a:tbl>
              <a:tblPr firstRow="1" firstCol="1" bandRow="1">
                <a:tableStyleId>{9DCAF9ED-07DC-4A11-8D7F-57B35C25682E}</a:tableStyleId>
              </a:tblPr>
              <a:tblGrid>
                <a:gridCol w="2758346">
                  <a:extLst>
                    <a:ext uri="{9D8B030D-6E8A-4147-A177-3AD203B41FA5}">
                      <a16:colId xmlns:a16="http://schemas.microsoft.com/office/drawing/2014/main" val="3310820279"/>
                    </a:ext>
                  </a:extLst>
                </a:gridCol>
                <a:gridCol w="2763223">
                  <a:extLst>
                    <a:ext uri="{9D8B030D-6E8A-4147-A177-3AD203B41FA5}">
                      <a16:colId xmlns:a16="http://schemas.microsoft.com/office/drawing/2014/main" val="259584906"/>
                    </a:ext>
                  </a:extLst>
                </a:gridCol>
                <a:gridCol w="2365132">
                  <a:extLst>
                    <a:ext uri="{9D8B030D-6E8A-4147-A177-3AD203B41FA5}">
                      <a16:colId xmlns:a16="http://schemas.microsoft.com/office/drawing/2014/main" val="2859961104"/>
                    </a:ext>
                  </a:extLst>
                </a:gridCol>
              </a:tblGrid>
              <a:tr h="554139">
                <a:tc>
                  <a:txBody>
                    <a:bodyPr/>
                    <a:lstStyle/>
                    <a:p>
                      <a:pPr marL="0" marR="0">
                        <a:lnSpc>
                          <a:spcPct val="107000"/>
                        </a:lnSpc>
                        <a:spcBef>
                          <a:spcPts val="0"/>
                        </a:spcBef>
                        <a:spcAft>
                          <a:spcPts val="0"/>
                        </a:spcAft>
                      </a:pPr>
                      <a:r>
                        <a:rPr lang="en-US" sz="1500" dirty="0">
                          <a:effectLst/>
                        </a:rPr>
                        <a:t>Components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12700" cap="flat" cmpd="sng" algn="ctr">
                      <a:solidFill>
                        <a:schemeClr val="tx1"/>
                      </a:solidFill>
                      <a:prstDash val="solid"/>
                      <a:round/>
                      <a:headEnd type="none" w="med" len="med"/>
                      <a:tailEnd type="none" w="med" len="med"/>
                    </a:lnB>
                    <a:solidFill>
                      <a:schemeClr val="accent5"/>
                    </a:solidFill>
                  </a:tcPr>
                </a:tc>
                <a:tc>
                  <a:txBody>
                    <a:bodyPr/>
                    <a:lstStyle/>
                    <a:p>
                      <a:pPr marL="0" marR="0">
                        <a:lnSpc>
                          <a:spcPct val="107000"/>
                        </a:lnSpc>
                        <a:spcBef>
                          <a:spcPts val="0"/>
                        </a:spcBef>
                        <a:spcAft>
                          <a:spcPts val="0"/>
                        </a:spcAft>
                      </a:pPr>
                      <a:r>
                        <a:rPr lang="en-US" sz="1500" dirty="0">
                          <a:effectLst/>
                        </a:rPr>
                        <a:t>Interprofessional Learning Continuum</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12700" cap="flat" cmpd="sng" algn="ctr">
                      <a:solidFill>
                        <a:schemeClr val="tx1"/>
                      </a:solidFill>
                      <a:prstDash val="solid"/>
                      <a:round/>
                      <a:headEnd type="none" w="med" len="med"/>
                      <a:tailEnd type="none" w="med" len="med"/>
                    </a:lnB>
                    <a:solidFill>
                      <a:schemeClr val="accent5"/>
                    </a:solidFill>
                  </a:tcPr>
                </a:tc>
                <a:tc>
                  <a:txBody>
                    <a:bodyPr/>
                    <a:lstStyle/>
                    <a:p>
                      <a:pPr marL="0" marR="0">
                        <a:lnSpc>
                          <a:spcPct val="107000"/>
                        </a:lnSpc>
                        <a:spcBef>
                          <a:spcPts val="0"/>
                        </a:spcBef>
                        <a:spcAft>
                          <a:spcPts val="0"/>
                        </a:spcAft>
                      </a:pPr>
                      <a:r>
                        <a:rPr lang="en-US" sz="1500" dirty="0">
                          <a:effectLst/>
                        </a:rPr>
                        <a:t>Quadruple Aim Outcome(s)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420777981"/>
                  </a:ext>
                </a:extLst>
              </a:tr>
              <a:tr h="778641">
                <a:tc>
                  <a:txBody>
                    <a:bodyPr/>
                    <a:lstStyle/>
                    <a:p>
                      <a:pPr marL="0" marR="0">
                        <a:lnSpc>
                          <a:spcPct val="107000"/>
                        </a:lnSpc>
                        <a:spcBef>
                          <a:spcPts val="0"/>
                        </a:spcBef>
                        <a:spcAft>
                          <a:spcPts val="0"/>
                        </a:spcAft>
                      </a:pPr>
                      <a:r>
                        <a:rPr lang="en-US" sz="1200" b="0" dirty="0">
                          <a:solidFill>
                            <a:srgbClr val="002060"/>
                          </a:solidFill>
                          <a:effectLst/>
                          <a:latin typeface="Arial" panose="020B0604020202020204" pitchFamily="34" charset="0"/>
                          <a:cs typeface="Arial" panose="020B0604020202020204" pitchFamily="34" charset="0"/>
                        </a:rPr>
                        <a:t>Interprofessional</a:t>
                      </a:r>
                      <a:r>
                        <a:rPr lang="en-US" sz="1200" b="0" baseline="0" dirty="0">
                          <a:solidFill>
                            <a:srgbClr val="002060"/>
                          </a:solidFill>
                          <a:effectLst/>
                          <a:latin typeface="Arial" panose="020B0604020202020204" pitchFamily="34" charset="0"/>
                          <a:cs typeface="Arial" panose="020B0604020202020204" pitchFamily="34" charset="0"/>
                        </a:rPr>
                        <a:t> Collaborative Competencies (ICCAS)</a:t>
                      </a:r>
                      <a:endParaRPr lang="en-US" sz="12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nSpc>
                          <a:spcPct val="107000"/>
                        </a:lnSpc>
                        <a:spcBef>
                          <a:spcPts val="0"/>
                        </a:spcBef>
                        <a:spcAft>
                          <a:spcPts val="0"/>
                        </a:spcAft>
                      </a:pPr>
                      <a:r>
                        <a:rPr lang="en-US" sz="1200" dirty="0">
                          <a:solidFill>
                            <a:srgbClr val="002060"/>
                          </a:solidFill>
                          <a:effectLst/>
                          <a:latin typeface="Arial" panose="020B0604020202020204" pitchFamily="34" charset="0"/>
                          <a:cs typeface="Arial" panose="020B0604020202020204" pitchFamily="34" charset="0"/>
                        </a:rPr>
                        <a:t>Learning Outcomes</a:t>
                      </a:r>
                      <a:endPar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nSpc>
                          <a:spcPct val="107000"/>
                        </a:lnSpc>
                        <a:spcBef>
                          <a:spcPts val="0"/>
                        </a:spcBef>
                        <a:spcAft>
                          <a:spcPts val="0"/>
                        </a:spcAft>
                      </a:pPr>
                      <a:r>
                        <a:rPr lang="en-US" sz="1400" dirty="0">
                          <a:solidFill>
                            <a:srgbClr val="002060"/>
                          </a:solidFill>
                          <a:effectLst/>
                        </a:rPr>
                        <a:t> </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559616865"/>
                  </a:ext>
                </a:extLst>
              </a:tr>
              <a:tr h="523471">
                <a:tc>
                  <a:txBody>
                    <a:bodyPr/>
                    <a:lstStyle/>
                    <a:p>
                      <a:pPr marL="0" marR="0" indent="0" algn="l" rtl="0" eaLnBrk="1" fontAlgn="auto" latinLnBrk="0" hangingPunct="1">
                        <a:lnSpc>
                          <a:spcPct val="107000"/>
                        </a:lnSpc>
                        <a:spcBef>
                          <a:spcPts val="0"/>
                        </a:spcBef>
                        <a:spcAft>
                          <a:spcPts val="0"/>
                        </a:spcAft>
                      </a:pPr>
                      <a:r>
                        <a:rPr lang="en-US" sz="1200" b="0" i="0" u="none" strike="noStrike" kern="1200" dirty="0">
                          <a:solidFill>
                            <a:srgbClr val="002060"/>
                          </a:solidFill>
                          <a:effectLst/>
                          <a:latin typeface="Arial" panose="020B0604020202020204" pitchFamily="34" charset="0"/>
                        </a:rPr>
                        <a:t>Interprofessional Education Learning Environment Survey (IELES)</a:t>
                      </a:r>
                      <a:endParaRPr lang="en-US" sz="1400" b="0" i="0" u="none" strike="noStrike" dirty="0">
                        <a:effectLst/>
                        <a:latin typeface="Arial" panose="020B0604020202020204" pitchFamily="34" charset="0"/>
                      </a:endParaRP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C4E3FB"/>
                        </a:gs>
                        <a:gs pos="24000">
                          <a:srgbClr val="C4E3FB"/>
                        </a:gs>
                        <a:gs pos="100000">
                          <a:schemeClr val="accent6">
                            <a:lumMod val="60000"/>
                            <a:lumOff val="40000"/>
                          </a:schemeClr>
                        </a:gs>
                      </a:gsLst>
                      <a:lin ang="0" scaled="1"/>
                      <a:tileRect/>
                    </a:gradFill>
                  </a:tcPr>
                </a:tc>
                <a:tc>
                  <a:txBody>
                    <a:bodyPr/>
                    <a:lstStyle/>
                    <a:p>
                      <a:pPr marL="0" marR="0">
                        <a:lnSpc>
                          <a:spcPct val="107000"/>
                        </a:lnSpc>
                        <a:spcBef>
                          <a:spcPts val="0"/>
                        </a:spcBef>
                        <a:spcAft>
                          <a:spcPts val="0"/>
                        </a:spcAft>
                      </a:pPr>
                      <a:r>
                        <a:rPr lang="en-US" sz="1400" dirty="0">
                          <a:solidFill>
                            <a:srgbClr val="002060"/>
                          </a:solidFill>
                          <a:effectLst/>
                        </a:rPr>
                        <a:t>Learning, Health and System Outcomes</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C4E3FB"/>
                        </a:gs>
                        <a:gs pos="24000">
                          <a:srgbClr val="C4E3FB"/>
                        </a:gs>
                        <a:gs pos="100000">
                          <a:schemeClr val="accent6">
                            <a:lumMod val="60000"/>
                            <a:lumOff val="40000"/>
                          </a:schemeClr>
                        </a:gs>
                      </a:gsLst>
                      <a:lin ang="0" scaled="1"/>
                      <a:tileRect/>
                    </a:gradFill>
                  </a:tcPr>
                </a:tc>
                <a:tc>
                  <a:txBody>
                    <a:bodyPr/>
                    <a:lstStyle/>
                    <a:p>
                      <a:pPr marL="0" marR="0">
                        <a:lnSpc>
                          <a:spcPct val="107000"/>
                        </a:lnSpc>
                        <a:spcBef>
                          <a:spcPts val="0"/>
                        </a:spcBef>
                        <a:spcAft>
                          <a:spcPts val="0"/>
                        </a:spcAft>
                      </a:pPr>
                      <a:r>
                        <a:rPr lang="en-US" sz="1400" dirty="0">
                          <a:solidFill>
                            <a:srgbClr val="002060"/>
                          </a:solidFill>
                          <a:effectLst/>
                        </a:rPr>
                        <a:t>Provider/student wellbeing,</a:t>
                      </a:r>
                      <a:r>
                        <a:rPr lang="en-US" sz="1400" baseline="0" dirty="0">
                          <a:solidFill>
                            <a:srgbClr val="002060"/>
                          </a:solidFill>
                          <a:effectLst/>
                        </a:rPr>
                        <a:t> </a:t>
                      </a:r>
                      <a:r>
                        <a:rPr lang="en-US" sz="1400" dirty="0">
                          <a:solidFill>
                            <a:srgbClr val="002060"/>
                          </a:solidFill>
                          <a:effectLst/>
                        </a:rPr>
                        <a:t>Cost</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C4E3FB"/>
                        </a:gs>
                        <a:gs pos="24000">
                          <a:srgbClr val="C4E3FB"/>
                        </a:gs>
                        <a:gs pos="100000">
                          <a:schemeClr val="accent6">
                            <a:lumMod val="60000"/>
                            <a:lumOff val="40000"/>
                          </a:schemeClr>
                        </a:gs>
                      </a:gsLst>
                      <a:lin ang="0" scaled="1"/>
                      <a:tileRect/>
                    </a:gradFill>
                  </a:tcPr>
                </a:tc>
                <a:extLst>
                  <a:ext uri="{0D108BD9-81ED-4DB2-BD59-A6C34878D82A}">
                    <a16:rowId xmlns:a16="http://schemas.microsoft.com/office/drawing/2014/main" val="725305062"/>
                  </a:ext>
                </a:extLst>
              </a:tr>
              <a:tr h="517770">
                <a:tc>
                  <a:txBody>
                    <a:bodyPr/>
                    <a:lstStyle/>
                    <a:p>
                      <a:pPr marL="0" marR="0" indent="0" algn="l" rtl="0" eaLnBrk="1" fontAlgn="auto" latinLnBrk="0" hangingPunct="1">
                        <a:lnSpc>
                          <a:spcPct val="107000"/>
                        </a:lnSpc>
                        <a:spcBef>
                          <a:spcPts val="0"/>
                        </a:spcBef>
                        <a:spcAft>
                          <a:spcPts val="0"/>
                        </a:spcAft>
                      </a:pPr>
                      <a:r>
                        <a:rPr lang="en-US" sz="1200" b="0" i="0" u="none" strike="noStrike" kern="1200" dirty="0">
                          <a:solidFill>
                            <a:srgbClr val="002060"/>
                          </a:solidFill>
                          <a:effectLst/>
                          <a:latin typeface="Arial" panose="020B0604020202020204" pitchFamily="34" charset="0"/>
                        </a:rPr>
                        <a:t>Interprofessional</a:t>
                      </a:r>
                      <a:r>
                        <a:rPr lang="en-US" sz="1200" b="0" i="0" u="none" strike="noStrike" kern="1200" baseline="0" dirty="0">
                          <a:solidFill>
                            <a:srgbClr val="002060"/>
                          </a:solidFill>
                          <a:effectLst/>
                          <a:latin typeface="Arial" panose="020B0604020202020204" pitchFamily="34" charset="0"/>
                        </a:rPr>
                        <a:t> </a:t>
                      </a:r>
                      <a:r>
                        <a:rPr lang="en-US" sz="1200" b="0" i="0" u="none" strike="noStrike" kern="1200" dirty="0">
                          <a:solidFill>
                            <a:srgbClr val="002060"/>
                          </a:solidFill>
                          <a:effectLst/>
                          <a:latin typeface="Arial" panose="020B0604020202020204" pitchFamily="34" charset="0"/>
                        </a:rPr>
                        <a:t>Clinical Learning Environment Survey (ICLES)</a:t>
                      </a:r>
                      <a:endParaRPr lang="en-US" sz="1400" b="0" i="0" u="none" strike="noStrike" dirty="0">
                        <a:effectLst/>
                        <a:latin typeface="Arial" panose="020B0604020202020204" pitchFamily="34" charset="0"/>
                      </a:endParaRP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C4E3FB"/>
                        </a:gs>
                        <a:gs pos="24000">
                          <a:srgbClr val="C4E3FB"/>
                        </a:gs>
                        <a:gs pos="100000">
                          <a:schemeClr val="accent6">
                            <a:lumMod val="60000"/>
                            <a:lumOff val="40000"/>
                          </a:schemeClr>
                        </a:gs>
                      </a:gsLst>
                      <a:lin ang="0" scaled="1"/>
                      <a:tileRect/>
                    </a:gradFill>
                  </a:tcPr>
                </a:tc>
                <a:tc>
                  <a:txBody>
                    <a:bodyPr/>
                    <a:lstStyle/>
                    <a:p>
                      <a:pPr marL="0" marR="0">
                        <a:lnSpc>
                          <a:spcPct val="107000"/>
                        </a:lnSpc>
                        <a:spcBef>
                          <a:spcPts val="0"/>
                        </a:spcBef>
                        <a:spcAft>
                          <a:spcPts val="0"/>
                        </a:spcAft>
                      </a:pPr>
                      <a:r>
                        <a:rPr lang="en-US" sz="1400" dirty="0">
                          <a:solidFill>
                            <a:srgbClr val="002060"/>
                          </a:solidFill>
                          <a:effectLst/>
                        </a:rPr>
                        <a:t>Learning, Health and System Outcomes</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C4E3FB"/>
                        </a:gs>
                        <a:gs pos="24000">
                          <a:srgbClr val="C4E3FB"/>
                        </a:gs>
                        <a:gs pos="100000">
                          <a:schemeClr val="accent6">
                            <a:lumMod val="60000"/>
                            <a:lumOff val="40000"/>
                          </a:schemeClr>
                        </a:gs>
                      </a:gsLst>
                      <a:lin ang="0" scaled="1"/>
                      <a:tileRect/>
                    </a:gradFill>
                  </a:tcPr>
                </a:tc>
                <a:tc>
                  <a:txBody>
                    <a:bodyPr/>
                    <a:lstStyle/>
                    <a:p>
                      <a:pPr marL="0" marR="0">
                        <a:lnSpc>
                          <a:spcPct val="107000"/>
                        </a:lnSpc>
                        <a:spcBef>
                          <a:spcPts val="0"/>
                        </a:spcBef>
                        <a:spcAft>
                          <a:spcPts val="0"/>
                        </a:spcAft>
                      </a:pPr>
                      <a:r>
                        <a:rPr lang="en-US" sz="1400" dirty="0">
                          <a:solidFill>
                            <a:srgbClr val="002060"/>
                          </a:solidFill>
                          <a:effectLst/>
                        </a:rPr>
                        <a:t>Provider wellbeing,</a:t>
                      </a:r>
                      <a:r>
                        <a:rPr lang="en-US" sz="1400" baseline="0" dirty="0">
                          <a:solidFill>
                            <a:srgbClr val="002060"/>
                          </a:solidFill>
                          <a:effectLst/>
                        </a:rPr>
                        <a:t> Cost</a:t>
                      </a:r>
                      <a:endParaRPr lang="en-US" sz="1400" dirty="0">
                        <a:solidFill>
                          <a:srgbClr val="002060"/>
                        </a:solidFill>
                        <a:effectLst/>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C4E3FB"/>
                        </a:gs>
                        <a:gs pos="24000">
                          <a:srgbClr val="C4E3FB"/>
                        </a:gs>
                        <a:gs pos="100000">
                          <a:schemeClr val="accent6">
                            <a:lumMod val="60000"/>
                            <a:lumOff val="40000"/>
                          </a:schemeClr>
                        </a:gs>
                      </a:gsLst>
                      <a:lin ang="0" scaled="1"/>
                      <a:tileRect/>
                    </a:gradFill>
                  </a:tcPr>
                </a:tc>
                <a:extLst>
                  <a:ext uri="{0D108BD9-81ED-4DB2-BD59-A6C34878D82A}">
                    <a16:rowId xmlns:a16="http://schemas.microsoft.com/office/drawing/2014/main" val="297070455"/>
                  </a:ext>
                </a:extLst>
              </a:tr>
              <a:tr h="517770">
                <a:tc>
                  <a:txBody>
                    <a:bodyPr/>
                    <a:lstStyle/>
                    <a:p>
                      <a:pPr marL="0" marR="0" algn="l" rtl="0" eaLnBrk="1" fontAlgn="t" latinLnBrk="0" hangingPunct="1">
                        <a:lnSpc>
                          <a:spcPct val="107000"/>
                        </a:lnSpc>
                        <a:spcBef>
                          <a:spcPts val="0"/>
                        </a:spcBef>
                        <a:spcAft>
                          <a:spcPts val="0"/>
                        </a:spcAft>
                      </a:pPr>
                      <a:r>
                        <a:rPr lang="en-US" sz="1200" b="0" i="0" u="none" strike="noStrike" kern="1200" dirty="0">
                          <a:solidFill>
                            <a:srgbClr val="002060"/>
                          </a:solidFill>
                          <a:effectLst/>
                          <a:latin typeface="Arial" panose="020B0604020202020204" pitchFamily="34" charset="0"/>
                        </a:rPr>
                        <a:t>Critical Events of IPE </a:t>
                      </a:r>
                      <a:endParaRPr lang="en-US" sz="1400" b="0" i="0" u="none" strike="noStrike" dirty="0">
                        <a:effectLst/>
                        <a:latin typeface="Arial" panose="020B0604020202020204" pitchFamily="34" charset="0"/>
                      </a:endParaRP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C4E3FB"/>
                        </a:gs>
                        <a:gs pos="24000">
                          <a:srgbClr val="C4E3FB"/>
                        </a:gs>
                        <a:gs pos="100000">
                          <a:schemeClr val="accent6">
                            <a:lumMod val="60000"/>
                            <a:lumOff val="40000"/>
                          </a:schemeClr>
                        </a:gs>
                      </a:gsLst>
                      <a:lin ang="0" scaled="1"/>
                      <a:tileRect/>
                    </a:gradFill>
                  </a:tcPr>
                </a:tc>
                <a:tc>
                  <a:txBody>
                    <a:bodyPr/>
                    <a:lstStyle/>
                    <a:p>
                      <a:pPr marL="0" marR="0">
                        <a:lnSpc>
                          <a:spcPct val="107000"/>
                        </a:lnSpc>
                        <a:spcBef>
                          <a:spcPts val="0"/>
                        </a:spcBef>
                        <a:spcAft>
                          <a:spcPts val="0"/>
                        </a:spcAft>
                      </a:pPr>
                      <a:r>
                        <a:rPr lang="en-US" sz="1400" dirty="0">
                          <a:solidFill>
                            <a:srgbClr val="002060"/>
                          </a:solidFill>
                          <a:effectLst/>
                        </a:rPr>
                        <a:t>Enabling and Interfering Factors</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C4E3FB"/>
                        </a:gs>
                        <a:gs pos="24000">
                          <a:srgbClr val="C4E3FB"/>
                        </a:gs>
                        <a:gs pos="100000">
                          <a:schemeClr val="accent6">
                            <a:lumMod val="60000"/>
                            <a:lumOff val="40000"/>
                          </a:schemeClr>
                        </a:gs>
                      </a:gsLst>
                      <a:lin ang="0" scaled="1"/>
                      <a:tileRect/>
                    </a:gradFill>
                  </a:tcPr>
                </a:tc>
                <a:tc>
                  <a:txBody>
                    <a:bodyPr/>
                    <a:lstStyle/>
                    <a:p>
                      <a:pPr marL="0" marR="0">
                        <a:lnSpc>
                          <a:spcPct val="107000"/>
                        </a:lnSpc>
                        <a:spcBef>
                          <a:spcPts val="0"/>
                        </a:spcBef>
                        <a:spcAft>
                          <a:spcPts val="0"/>
                        </a:spcAft>
                      </a:pPr>
                      <a:r>
                        <a:rPr lang="en-US" sz="1400" dirty="0">
                          <a:solidFill>
                            <a:srgbClr val="002060"/>
                          </a:solidFill>
                          <a:effectLst/>
                        </a:rPr>
                        <a:t>Provider/ student wellbeing,</a:t>
                      </a:r>
                      <a:r>
                        <a:rPr lang="en-US" sz="1400" baseline="0" dirty="0">
                          <a:solidFill>
                            <a:srgbClr val="002060"/>
                          </a:solidFill>
                          <a:effectLst/>
                        </a:rPr>
                        <a:t> Cost</a:t>
                      </a:r>
                      <a:endParaRPr lang="en-US" sz="1400" dirty="0">
                        <a:solidFill>
                          <a:srgbClr val="002060"/>
                        </a:solidFill>
                        <a:effectLst/>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C4E3FB"/>
                        </a:gs>
                        <a:gs pos="24000">
                          <a:srgbClr val="C4E3FB"/>
                        </a:gs>
                        <a:gs pos="100000">
                          <a:schemeClr val="accent6">
                            <a:lumMod val="60000"/>
                            <a:lumOff val="40000"/>
                          </a:schemeClr>
                        </a:gs>
                      </a:gsLst>
                      <a:lin ang="0" scaled="1"/>
                      <a:tileRect/>
                    </a:gradFill>
                  </a:tcPr>
                </a:tc>
                <a:extLst>
                  <a:ext uri="{0D108BD9-81ED-4DB2-BD59-A6C34878D82A}">
                    <a16:rowId xmlns:a16="http://schemas.microsoft.com/office/drawing/2014/main" val="2329731304"/>
                  </a:ext>
                </a:extLst>
              </a:tr>
              <a:tr h="517770">
                <a:tc>
                  <a:txBody>
                    <a:bodyPr/>
                    <a:lstStyle/>
                    <a:p>
                      <a:pPr marL="0" marR="0">
                        <a:lnSpc>
                          <a:spcPct val="107000"/>
                        </a:lnSpc>
                        <a:spcBef>
                          <a:spcPts val="0"/>
                        </a:spcBef>
                        <a:spcAft>
                          <a:spcPts val="0"/>
                        </a:spcAft>
                      </a:pPr>
                      <a:r>
                        <a:rPr lang="en-US" sz="1400" b="0" baseline="0" dirty="0">
                          <a:solidFill>
                            <a:srgbClr val="002060"/>
                          </a:solidFill>
                          <a:effectLst/>
                        </a:rPr>
                        <a:t>Collaborative Environment (ACE-15)</a:t>
                      </a:r>
                      <a:endParaRPr lang="en-US"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pPr>
                      <a:r>
                        <a:rPr lang="en-US" sz="1400" dirty="0">
                          <a:solidFill>
                            <a:srgbClr val="002060"/>
                          </a:solidFill>
                          <a:effectLst/>
                        </a:rPr>
                        <a:t>Provider/Staff wellbeing</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pPr>
                      <a:r>
                        <a:rPr lang="en-US" sz="1400" dirty="0">
                          <a:solidFill>
                            <a:srgbClr val="002060"/>
                          </a:solidFill>
                          <a:effectLst/>
                        </a:rPr>
                        <a:t>Provider/Staff wellbeing</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3932246083"/>
                  </a:ext>
                </a:extLst>
              </a:tr>
              <a:tr h="519094">
                <a:tc>
                  <a:txBody>
                    <a:bodyPr/>
                    <a:lstStyle/>
                    <a:p>
                      <a:pPr marL="0" marR="0">
                        <a:lnSpc>
                          <a:spcPct val="107000"/>
                        </a:lnSpc>
                        <a:spcBef>
                          <a:spcPts val="0"/>
                        </a:spcBef>
                        <a:spcAft>
                          <a:spcPts val="0"/>
                        </a:spcAft>
                      </a:pPr>
                      <a:r>
                        <a:rPr lang="en-US" sz="1400" b="0" dirty="0">
                          <a:solidFill>
                            <a:srgbClr val="002060"/>
                          </a:solidFill>
                          <a:effectLst/>
                        </a:rPr>
                        <a:t>Quadruple</a:t>
                      </a:r>
                      <a:r>
                        <a:rPr lang="en-US" sz="1400" b="0" baseline="0" dirty="0">
                          <a:solidFill>
                            <a:srgbClr val="002060"/>
                          </a:solidFill>
                          <a:effectLst/>
                        </a:rPr>
                        <a:t> Aim </a:t>
                      </a:r>
                      <a:r>
                        <a:rPr lang="en-US" sz="1400" b="0" dirty="0">
                          <a:solidFill>
                            <a:srgbClr val="002060"/>
                          </a:solidFill>
                          <a:effectLst/>
                        </a:rPr>
                        <a:t>Outcomes</a:t>
                      </a:r>
                      <a:endParaRPr lang="en-US"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pPr>
                      <a:r>
                        <a:rPr lang="en-US" sz="1400" dirty="0">
                          <a:solidFill>
                            <a:srgbClr val="002060"/>
                          </a:solidFill>
                          <a:effectLst/>
                        </a:rPr>
                        <a:t>Health and System Outcomes</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pPr>
                      <a:r>
                        <a:rPr lang="en-US" sz="1400" dirty="0">
                          <a:solidFill>
                            <a:srgbClr val="002060"/>
                          </a:solidFill>
                          <a:effectLst/>
                        </a:rPr>
                        <a:t>Patient Experience, Population Health, Cost</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3138851315"/>
                  </a:ext>
                </a:extLst>
              </a:tr>
            </a:tbl>
          </a:graphicData>
        </a:graphic>
      </p:graphicFrame>
    </p:spTree>
    <p:extLst>
      <p:ext uri="{BB962C8B-B14F-4D97-AF65-F5344CB8AC3E}">
        <p14:creationId xmlns:p14="http://schemas.microsoft.com/office/powerpoint/2010/main" val="29396261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Collecting and Sharing Health and System Outcomes Data</a:t>
            </a:r>
          </a:p>
        </p:txBody>
      </p:sp>
      <p:sp>
        <p:nvSpPr>
          <p:cNvPr id="6" name="Rectangle 5"/>
          <p:cNvSpPr/>
          <p:nvPr/>
        </p:nvSpPr>
        <p:spPr>
          <a:xfrm>
            <a:off x="628650" y="2218190"/>
            <a:ext cx="8124825" cy="507831"/>
          </a:xfrm>
          <a:prstGeom prst="rect">
            <a:avLst/>
          </a:prstGeom>
        </p:spPr>
        <p:txBody>
          <a:bodyPr wrap="square">
            <a:spAutoFit/>
          </a:bodyPr>
          <a:lstStyle/>
          <a:p>
            <a:r>
              <a:rPr lang="en-US" sz="1350" dirty="0"/>
              <a:t>IPE innovators are working with a wide variety of community partners and practice settings. The following are exemplar sources of health and system outcomes data. </a:t>
            </a:r>
          </a:p>
        </p:txBody>
      </p:sp>
      <p:graphicFrame>
        <p:nvGraphicFramePr>
          <p:cNvPr id="7" name="Content Placeholder 4">
            <a:extLst>
              <a:ext uri="{FF2B5EF4-FFF2-40B4-BE49-F238E27FC236}">
                <a16:creationId xmlns:a16="http://schemas.microsoft.com/office/drawing/2014/main" id="{D2F59AC2-2382-4502-AF01-6F16B79BAF68}"/>
              </a:ext>
            </a:extLst>
          </p:cNvPr>
          <p:cNvGraphicFramePr>
            <a:graphicFrameLocks/>
          </p:cNvGraphicFramePr>
          <p:nvPr>
            <p:extLst/>
          </p:nvPr>
        </p:nvGraphicFramePr>
        <p:xfrm>
          <a:off x="628650" y="3103203"/>
          <a:ext cx="8124826" cy="2778598"/>
        </p:xfrm>
        <a:graphic>
          <a:graphicData uri="http://schemas.openxmlformats.org/drawingml/2006/table">
            <a:tbl>
              <a:tblPr/>
              <a:tblGrid>
                <a:gridCol w="4062413">
                  <a:extLst>
                    <a:ext uri="{9D8B030D-6E8A-4147-A177-3AD203B41FA5}">
                      <a16:colId xmlns:a16="http://schemas.microsoft.com/office/drawing/2014/main" val="2692688489"/>
                    </a:ext>
                  </a:extLst>
                </a:gridCol>
                <a:gridCol w="4062413">
                  <a:extLst>
                    <a:ext uri="{9D8B030D-6E8A-4147-A177-3AD203B41FA5}">
                      <a16:colId xmlns:a16="http://schemas.microsoft.com/office/drawing/2014/main" val="1560643636"/>
                    </a:ext>
                  </a:extLst>
                </a:gridCol>
              </a:tblGrid>
              <a:tr h="4051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dirty="0">
                          <a:solidFill>
                            <a:schemeClr val="bg1"/>
                          </a:solidFill>
                          <a:effectLst/>
                        </a:rPr>
                        <a:t>Health &amp; Systems </a:t>
                      </a:r>
                      <a:r>
                        <a:rPr lang="en-US" sz="1300" b="1" baseline="0" dirty="0">
                          <a:solidFill>
                            <a:schemeClr val="bg1"/>
                          </a:solidFill>
                          <a:effectLst/>
                        </a:rPr>
                        <a:t>D</a:t>
                      </a:r>
                      <a:r>
                        <a:rPr lang="en-US" sz="1300" b="1" dirty="0">
                          <a:solidFill>
                            <a:schemeClr val="bg1"/>
                          </a:solidFill>
                          <a:effectLst/>
                        </a:rPr>
                        <a:t>ata Type:</a:t>
                      </a:r>
                    </a:p>
                  </a:txBody>
                  <a:tcPr marL="34290" marR="34290" marT="34290" marB="34290" anchor="ctr">
                    <a:lnL w="4763"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4763"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lvl="0" algn="l"/>
                      <a:r>
                        <a:rPr lang="en-US" sz="1300" b="1" dirty="0">
                          <a:solidFill>
                            <a:schemeClr val="bg1"/>
                          </a:solidFill>
                          <a:effectLst/>
                        </a:rPr>
                        <a:t>Data</a:t>
                      </a:r>
                      <a:r>
                        <a:rPr lang="en-US" sz="1300" b="1" baseline="0" dirty="0">
                          <a:solidFill>
                            <a:schemeClr val="bg1"/>
                          </a:solidFill>
                          <a:effectLst/>
                        </a:rPr>
                        <a:t> Sources and/or </a:t>
                      </a:r>
                      <a:r>
                        <a:rPr lang="en-US" sz="1300" b="1" dirty="0">
                          <a:solidFill>
                            <a:schemeClr val="bg1"/>
                          </a:solidFill>
                          <a:effectLst/>
                        </a:rPr>
                        <a:t>Instruments:</a:t>
                      </a:r>
                    </a:p>
                  </a:txBody>
                  <a:tcPr marL="102870" marR="102870" marT="102870" marB="102870" anchor="ctr">
                    <a:lnL w="12700" cap="flat" cmpd="sng" algn="ctr">
                      <a:solidFill>
                        <a:schemeClr val="bg1"/>
                      </a:solidFill>
                      <a:prstDash val="solid"/>
                      <a:round/>
                      <a:headEnd type="none" w="med" len="med"/>
                      <a:tailEnd type="none" w="med" len="med"/>
                    </a:lnL>
                    <a:lnR w="4763" cap="flat" cmpd="sng" algn="ctr">
                      <a:noFill/>
                      <a:prstDash val="solid"/>
                      <a:round/>
                      <a:headEnd type="none" w="med" len="med"/>
                      <a:tailEnd type="none" w="med" len="med"/>
                    </a:lnR>
                    <a:lnT w="4763"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380474268"/>
                  </a:ext>
                </a:extLst>
              </a:tr>
              <a:tr h="4960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solidFill>
                            <a:srgbClr val="04212E"/>
                          </a:solidFill>
                          <a:effectLst/>
                        </a:rPr>
                        <a:t>Patient/client/people/</a:t>
                      </a:r>
                      <a:r>
                        <a:rPr lang="en-US" sz="1300" baseline="0" dirty="0">
                          <a:solidFill>
                            <a:srgbClr val="04212E"/>
                          </a:solidFill>
                          <a:effectLst/>
                        </a:rPr>
                        <a:t>families</a:t>
                      </a:r>
                      <a:r>
                        <a:rPr lang="en-US" sz="1300" dirty="0">
                          <a:solidFill>
                            <a:srgbClr val="04212E"/>
                          </a:solidFill>
                          <a:effectLst/>
                        </a:rPr>
                        <a:t> use of services, targeted</a:t>
                      </a:r>
                      <a:r>
                        <a:rPr lang="en-US" sz="1300" baseline="0" dirty="0">
                          <a:solidFill>
                            <a:srgbClr val="04212E"/>
                          </a:solidFill>
                          <a:effectLst/>
                        </a:rPr>
                        <a:t> outcomes</a:t>
                      </a:r>
                      <a:endParaRPr lang="en-US" sz="1300" dirty="0">
                        <a:solidFill>
                          <a:srgbClr val="04212E"/>
                        </a:solidFill>
                        <a:effectLst/>
                      </a:endParaRPr>
                    </a:p>
                  </a:txBody>
                  <a:tcPr marL="34290" marR="3429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lvl="0" algn="l"/>
                      <a:r>
                        <a:rPr lang="en-US" sz="1300" dirty="0">
                          <a:solidFill>
                            <a:srgbClr val="04212E"/>
                          </a:solidFill>
                          <a:effectLst/>
                        </a:rPr>
                        <a:t>Electronic</a:t>
                      </a:r>
                      <a:r>
                        <a:rPr lang="en-US" sz="1300" baseline="0" dirty="0">
                          <a:solidFill>
                            <a:srgbClr val="04212E"/>
                          </a:solidFill>
                          <a:effectLst/>
                        </a:rPr>
                        <a:t> Health Records (EHR), other patient/client records</a:t>
                      </a:r>
                      <a:endParaRPr lang="en-US" sz="1300" dirty="0">
                        <a:solidFill>
                          <a:srgbClr val="04212E"/>
                        </a:solidFill>
                        <a:effectLst/>
                      </a:endParaRPr>
                    </a:p>
                  </a:txBody>
                  <a:tcPr marL="34290" marR="3429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1651613017"/>
                  </a:ext>
                </a:extLst>
              </a:tr>
              <a:tr h="5332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solidFill>
                            <a:srgbClr val="04212E"/>
                          </a:solidFill>
                          <a:effectLst/>
                        </a:rPr>
                        <a:t>Patient health-related quality of life, self-report</a:t>
                      </a:r>
                    </a:p>
                  </a:txBody>
                  <a:tcPr marL="34290" marR="3429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lvl="0" algn="l"/>
                      <a:r>
                        <a:rPr lang="en-US" sz="1300" dirty="0">
                          <a:solidFill>
                            <a:srgbClr val="04212E"/>
                          </a:solidFill>
                          <a:effectLst/>
                        </a:rPr>
                        <a:t>Short Form Health Survey </a:t>
                      </a:r>
                    </a:p>
                    <a:p>
                      <a:pPr lvl="0" algn="l"/>
                      <a:r>
                        <a:rPr lang="en-US" sz="1300" dirty="0">
                          <a:solidFill>
                            <a:srgbClr val="04212E"/>
                          </a:solidFill>
                          <a:effectLst/>
                        </a:rPr>
                        <a:t>(SF-12 or SF-36)</a:t>
                      </a:r>
                    </a:p>
                  </a:txBody>
                  <a:tcPr marL="34290" marR="3429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1691150192"/>
                  </a:ext>
                </a:extLst>
              </a:tr>
              <a:tr h="5533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solidFill>
                            <a:srgbClr val="04212E"/>
                          </a:solidFill>
                          <a:effectLst/>
                        </a:rPr>
                        <a:t>Patient/client/people/</a:t>
                      </a:r>
                      <a:r>
                        <a:rPr lang="en-US" sz="1300" baseline="0" dirty="0">
                          <a:solidFill>
                            <a:srgbClr val="04212E"/>
                          </a:solidFill>
                          <a:effectLst/>
                        </a:rPr>
                        <a:t>families</a:t>
                      </a:r>
                      <a:r>
                        <a:rPr lang="en-US" sz="1300" dirty="0">
                          <a:solidFill>
                            <a:srgbClr val="04212E"/>
                          </a:solidFill>
                          <a:effectLst/>
                        </a:rPr>
                        <a:t> experience, satisfaction</a:t>
                      </a:r>
                    </a:p>
                  </a:txBody>
                  <a:tcPr marL="34290" marR="3429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lvl="0" algn="l"/>
                      <a:r>
                        <a:rPr lang="en-US" sz="1300" dirty="0">
                          <a:solidFill>
                            <a:srgbClr val="04212E"/>
                          </a:solidFill>
                          <a:effectLst/>
                        </a:rPr>
                        <a:t>CAHPS or other measures of experience with care</a:t>
                      </a:r>
                    </a:p>
                  </a:txBody>
                  <a:tcPr marL="34290" marR="3429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1335196540"/>
                  </a:ext>
                </a:extLst>
              </a:tr>
              <a:tr h="7908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solidFill>
                            <a:srgbClr val="04212E"/>
                          </a:solidFill>
                          <a:effectLst/>
                        </a:rPr>
                        <a:t>Health professionals and practice setting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solidFill>
                            <a:srgbClr val="04212E"/>
                          </a:solidFill>
                          <a:effectLst/>
                        </a:rPr>
                        <a:t>staff job satisfaction, retention, perceptions of working environment</a:t>
                      </a:r>
                    </a:p>
                  </a:txBody>
                  <a:tcPr marL="34290" marR="34290" marT="34290" marB="34290">
                    <a:lnL w="4763"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lvl="0" algn="l"/>
                      <a:r>
                        <a:rPr lang="en-US" sz="1300" dirty="0">
                          <a:solidFill>
                            <a:srgbClr val="04212E"/>
                          </a:solidFill>
                          <a:effectLst/>
                        </a:rPr>
                        <a:t>Staff, Professionals Satisfaction Surveys, Human Resources records, etc.</a:t>
                      </a:r>
                    </a:p>
                  </a:txBody>
                  <a:tcPr marL="34290" marR="34290" marT="34290" marB="34290">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670219387"/>
                  </a:ext>
                </a:extLst>
              </a:tr>
            </a:tbl>
          </a:graphicData>
        </a:graphic>
      </p:graphicFrame>
    </p:spTree>
    <p:extLst>
      <p:ext uri="{BB962C8B-B14F-4D97-AF65-F5344CB8AC3E}">
        <p14:creationId xmlns:p14="http://schemas.microsoft.com/office/powerpoint/2010/main" val="31745981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2861"/>
            <a:ext cx="7886700" cy="994172"/>
          </a:xfrm>
        </p:spPr>
        <p:txBody>
          <a:bodyPr/>
          <a:lstStyle/>
          <a:p>
            <a:r>
              <a:rPr lang="en-US" dirty="0"/>
              <a:t>Summary</a:t>
            </a:r>
          </a:p>
        </p:txBody>
      </p:sp>
      <p:sp>
        <p:nvSpPr>
          <p:cNvPr id="3" name="Content Placeholder 2"/>
          <p:cNvSpPr>
            <a:spLocks noGrp="1"/>
          </p:cNvSpPr>
          <p:nvPr>
            <p:ph idx="1"/>
          </p:nvPr>
        </p:nvSpPr>
        <p:spPr>
          <a:xfrm>
            <a:off x="628650" y="1862645"/>
            <a:ext cx="7886700" cy="3263504"/>
          </a:xfrm>
        </p:spPr>
        <p:txBody>
          <a:bodyPr>
            <a:normAutofit fontScale="55000" lnSpcReduction="20000"/>
          </a:bodyPr>
          <a:lstStyle/>
          <a:p>
            <a:r>
              <a:rPr lang="en-US" dirty="0"/>
              <a:t>IPE in in the Nexus of practice and education enables learning for students and practicing health care teams while improving meaningful Quadruple Aim outcomes for individuals and populations</a:t>
            </a:r>
          </a:p>
          <a:p>
            <a:r>
              <a:rPr lang="en-US" dirty="0"/>
              <a:t>Real-time developmental evaluation of IPE allows for continuous quality improvement at the local level</a:t>
            </a:r>
          </a:p>
          <a:p>
            <a:r>
              <a:rPr lang="en-US" dirty="0"/>
              <a:t>A Core Data Set of common, cross cutting IPE metrics allows real-time learning and quality improvement of individual programs and cross-program learning to inform IPE broadly</a:t>
            </a:r>
          </a:p>
          <a:p>
            <a:r>
              <a:rPr lang="en-US" dirty="0"/>
              <a:t>Tracking Critical Events of IPE provides local teams a structured opportunity to assess, reflect and address enabling and interfering factors, and informs future program </a:t>
            </a:r>
            <a:r>
              <a:rPr lang="en-US" dirty="0" smtClean="0"/>
              <a:t>design</a:t>
            </a:r>
          </a:p>
          <a:p>
            <a:r>
              <a:rPr lang="en-US" dirty="0" smtClean="0"/>
              <a:t> Examining  the  synergy of  team-identification and the IPE core data set will address the quadruple aims.</a:t>
            </a:r>
            <a:endParaRPr lang="en-US" dirty="0"/>
          </a:p>
          <a:p>
            <a:endParaRPr lang="en-US" dirty="0"/>
          </a:p>
        </p:txBody>
      </p:sp>
      <p:pic>
        <p:nvPicPr>
          <p:cNvPr id="4" name="Picture 3">
            <a:extLst>
              <a:ext uri="{FF2B5EF4-FFF2-40B4-BE49-F238E27FC236}">
                <a16:creationId xmlns:a16="http://schemas.microsoft.com/office/drawing/2014/main" id="{6CA98FD6-BF52-1842-A2D7-458AF47B6243}"/>
              </a:ext>
            </a:extLst>
          </p:cNvPr>
          <p:cNvPicPr/>
          <p:nvPr/>
        </p:nvPicPr>
        <p:blipFill>
          <a:blip r:embed="rId3"/>
          <a:srcRect b="18607"/>
          <a:stretch/>
        </p:blipFill>
        <p:spPr>
          <a:xfrm>
            <a:off x="0" y="3600450"/>
            <a:ext cx="6584490" cy="2400300"/>
          </a:xfrm>
          <a:prstGeom prst="rect">
            <a:avLst/>
          </a:prstGeom>
          <a:ln>
            <a:noFill/>
          </a:ln>
        </p:spPr>
      </p:pic>
      <p:pic>
        <p:nvPicPr>
          <p:cNvPr id="5" name="Picture 4"/>
          <p:cNvPicPr/>
          <p:nvPr/>
        </p:nvPicPr>
        <p:blipFill>
          <a:blip r:embed="rId4"/>
          <a:stretch/>
        </p:blipFill>
        <p:spPr>
          <a:xfrm>
            <a:off x="8323729" y="5109480"/>
            <a:ext cx="738821" cy="764100"/>
          </a:xfrm>
          <a:prstGeom prst="rect">
            <a:avLst/>
          </a:prstGeom>
          <a:ln>
            <a:noFill/>
          </a:ln>
        </p:spPr>
      </p:pic>
    </p:spTree>
    <p:extLst>
      <p:ext uri="{BB962C8B-B14F-4D97-AF65-F5344CB8AC3E}">
        <p14:creationId xmlns:p14="http://schemas.microsoft.com/office/powerpoint/2010/main" val="23881906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28650" y="1985621"/>
            <a:ext cx="7886700" cy="3263504"/>
          </a:xfrm>
        </p:spPr>
        <p:txBody>
          <a:bodyPr>
            <a:normAutofit fontScale="62500" lnSpcReduction="20000"/>
          </a:bodyPr>
          <a:lstStyle/>
          <a:p>
            <a:r>
              <a:rPr lang="en-US" i="1" dirty="0"/>
              <a:t>Delaney CW, AbuSalah A, Yeazel M, Kertz JS, Pejsa L, Brandt BF 2020. National center for interprofessional practice and education IPE core data set and information exchange for knowledge generation. Journal of Interprofessional Care</a:t>
            </a:r>
            <a:r>
              <a:rPr lang="en-US" dirty="0"/>
              <a:t>; </a:t>
            </a:r>
            <a:r>
              <a:rPr lang="en-US" dirty="0">
                <a:hlinkClick r:id="rId3"/>
              </a:rPr>
              <a:t>https://doi.org/10.1080/13561820.2020.1798897</a:t>
            </a:r>
            <a:endParaRPr lang="en-US" dirty="0"/>
          </a:p>
          <a:p>
            <a:r>
              <a:rPr lang="en-US" dirty="0"/>
              <a:t>Institute of Medicine 2015. </a:t>
            </a:r>
            <a:r>
              <a:rPr lang="en-US" i="1" dirty="0"/>
              <a:t>Measuring the Impact of Interprofessional Education on Collaborative Practice and Patient Outcomes. </a:t>
            </a:r>
            <a:r>
              <a:rPr lang="en-US" dirty="0"/>
              <a:t>Washington, DC: The National Academies Pres. </a:t>
            </a:r>
            <a:r>
              <a:rPr lang="en-US" dirty="0">
                <a:hlinkClick r:id="rId4"/>
              </a:rPr>
              <a:t>https://doi.org/10.17226/21726</a:t>
            </a:r>
            <a:r>
              <a:rPr lang="en-US" dirty="0"/>
              <a:t> </a:t>
            </a:r>
          </a:p>
          <a:p>
            <a:r>
              <a:rPr lang="en-US" dirty="0"/>
              <a:t>National Center for Interprofessional Practice and Education, </a:t>
            </a:r>
            <a:r>
              <a:rPr lang="en-US" dirty="0">
                <a:hlinkClick r:id="rId5"/>
              </a:rPr>
              <a:t>https://nexusipe.org/</a:t>
            </a:r>
            <a:r>
              <a:rPr lang="en-US" dirty="0"/>
              <a:t>  </a:t>
            </a:r>
          </a:p>
          <a:p>
            <a:endParaRPr lang="en-US" dirty="0"/>
          </a:p>
        </p:txBody>
      </p:sp>
      <p:pic>
        <p:nvPicPr>
          <p:cNvPr id="4" name="Picture 3">
            <a:extLst>
              <a:ext uri="{FF2B5EF4-FFF2-40B4-BE49-F238E27FC236}">
                <a16:creationId xmlns:a16="http://schemas.microsoft.com/office/drawing/2014/main" id="{6CA98FD6-BF52-1842-A2D7-458AF47B6243}"/>
              </a:ext>
            </a:extLst>
          </p:cNvPr>
          <p:cNvPicPr/>
          <p:nvPr/>
        </p:nvPicPr>
        <p:blipFill>
          <a:blip r:embed="rId6"/>
          <a:srcRect b="18607"/>
          <a:stretch/>
        </p:blipFill>
        <p:spPr>
          <a:xfrm>
            <a:off x="0" y="3600450"/>
            <a:ext cx="6584490" cy="2400300"/>
          </a:xfrm>
          <a:prstGeom prst="rect">
            <a:avLst/>
          </a:prstGeom>
          <a:ln>
            <a:noFill/>
          </a:ln>
        </p:spPr>
      </p:pic>
      <p:pic>
        <p:nvPicPr>
          <p:cNvPr id="5" name="Picture 4"/>
          <p:cNvPicPr/>
          <p:nvPr/>
        </p:nvPicPr>
        <p:blipFill>
          <a:blip r:embed="rId7"/>
          <a:stretch/>
        </p:blipFill>
        <p:spPr>
          <a:xfrm>
            <a:off x="8323729" y="5109480"/>
            <a:ext cx="738821" cy="764100"/>
          </a:xfrm>
          <a:prstGeom prst="rect">
            <a:avLst/>
          </a:prstGeom>
          <a:ln>
            <a:noFill/>
          </a:ln>
        </p:spPr>
      </p:pic>
    </p:spTree>
    <p:extLst>
      <p:ext uri="{BB962C8B-B14F-4D97-AF65-F5344CB8AC3E}">
        <p14:creationId xmlns:p14="http://schemas.microsoft.com/office/powerpoint/2010/main" val="23073995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The United Nations Sustainable Development Goals (SDGs) are 17 goals with 169 targets that all 191 UN Member States have agreed to try to achieve by the year 2030. </a:t>
            </a:r>
            <a:endParaRPr lang="en-US" dirty="0" smtClean="0"/>
          </a:p>
          <a:p>
            <a:r>
              <a:rPr lang="en-US" dirty="0" smtClean="0"/>
              <a:t>Health </a:t>
            </a:r>
            <a:r>
              <a:rPr lang="en-US" dirty="0"/>
              <a:t>has a central place in SDG 3: Ensure healthy lives and promoting well-being for all at all ages, underpinned by 13 targets that cover a wide spectrum of WHO’s work. </a:t>
            </a:r>
            <a:endParaRPr lang="en-US" dirty="0" smtClean="0"/>
          </a:p>
          <a:p>
            <a:r>
              <a:rPr lang="en-US" dirty="0" smtClean="0"/>
              <a:t>Almost </a:t>
            </a:r>
            <a:r>
              <a:rPr lang="en-US" dirty="0"/>
              <a:t>all of the other 16 goals are directly related to health or will contribute to health indirectly. </a:t>
            </a:r>
            <a:endParaRPr lang="en-US" dirty="0" smtClean="0"/>
          </a:p>
          <a:p>
            <a:r>
              <a:rPr lang="en-US" dirty="0" smtClean="0"/>
              <a:t>The </a:t>
            </a:r>
            <a:r>
              <a:rPr lang="en-US" dirty="0"/>
              <a:t>new agenda, which builds on the Millennium Development Goals, aims to be relevant to all countries and focuses on improving equity to meet the needs of women, children and the poorest, </a:t>
            </a:r>
            <a:r>
              <a:rPr lang="en-US" dirty="0" smtClean="0"/>
              <a:t>most </a:t>
            </a:r>
            <a:r>
              <a:rPr lang="en-US" dirty="0"/>
              <a:t>disadvantaged people</a:t>
            </a:r>
            <a:r>
              <a:rPr lang="en-US" dirty="0" smtClean="0"/>
              <a:t>.</a:t>
            </a:r>
          </a:p>
          <a:p>
            <a:pPr marL="0" indent="0">
              <a:buNone/>
            </a:pPr>
            <a:endParaRPr lang="en-US" dirty="0" smtClean="0"/>
          </a:p>
          <a:p>
            <a:pPr marL="0" indent="0" algn="ctr">
              <a:buNone/>
            </a:pPr>
            <a:r>
              <a:rPr lang="en-US" dirty="0" smtClean="0"/>
              <a:t>https</a:t>
            </a:r>
            <a:r>
              <a:rPr lang="en-US" dirty="0"/>
              <a:t>://www.who.int/data/gho/data/themes/sustainable-development-goals/GHO/sustainable-development-goals</a:t>
            </a:r>
          </a:p>
        </p:txBody>
      </p:sp>
      <p:pic>
        <p:nvPicPr>
          <p:cNvPr id="6146" name="Picture 2" descr="https://www.un.org/sustainabledevelopment/wp-content/uploads/2019/08/E_SDG_logo_UN_emblem_horizontal_trans_WEB-768x1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73152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016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nanda.org/wp-content/uploads/2021/02/Announcement-Card_NANDA-2021--6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2149534"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2209800"/>
            <a:ext cx="3124200" cy="2585323"/>
          </a:xfrm>
          <a:prstGeom prst="rect">
            <a:avLst/>
          </a:prstGeom>
          <a:noFill/>
        </p:spPr>
        <p:txBody>
          <a:bodyPr wrap="squar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lackadder ITC" panose="04020505051007020D02" pitchFamily="82" charset="0"/>
              </a:rPr>
              <a:t>Some Gifts </a:t>
            </a:r>
          </a:p>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lackadder ITC" panose="04020505051007020D02" pitchFamily="82" charset="0"/>
              </a:rPr>
              <a:t>of </a:t>
            </a:r>
          </a:p>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lackadder ITC" panose="04020505051007020D02" pitchFamily="82" charset="0"/>
              </a:rPr>
              <a:t>Yesterday </a:t>
            </a:r>
            <a:endPar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lackadder ITC" panose="04020505051007020D02" pitchFamily="82" charset="0"/>
            </a:endParaRPr>
          </a:p>
        </p:txBody>
      </p:sp>
      <p:sp>
        <p:nvSpPr>
          <p:cNvPr id="4" name="Content Placeholder 3"/>
          <p:cNvSpPr>
            <a:spLocks noGrp="1"/>
          </p:cNvSpPr>
          <p:nvPr>
            <p:ph idx="1"/>
          </p:nvPr>
        </p:nvSpPr>
        <p:spPr>
          <a:xfrm>
            <a:off x="3541713" y="236606"/>
            <a:ext cx="5111750" cy="5853113"/>
          </a:xfrm>
        </p:spPr>
        <p:txBody>
          <a:bodyPr/>
          <a:lstStyle/>
          <a:p>
            <a:r>
              <a:rPr lang="en-US" dirty="0" smtClean="0"/>
              <a:t>Celebrating almost 50 years</a:t>
            </a:r>
          </a:p>
          <a:p>
            <a:r>
              <a:rPr lang="en-US" dirty="0" smtClean="0"/>
              <a:t>Marjorie Gordon’s Legacy </a:t>
            </a:r>
          </a:p>
          <a:p>
            <a:r>
              <a:rPr lang="en-US" dirty="0" smtClean="0"/>
              <a:t>Exceptional  passionate leaders</a:t>
            </a:r>
          </a:p>
          <a:p>
            <a:r>
              <a:rPr lang="en-US" dirty="0" smtClean="0"/>
              <a:t>Organizational  evolution to  true global community</a:t>
            </a:r>
          </a:p>
          <a:p>
            <a:r>
              <a:rPr lang="en-US" dirty="0" smtClean="0"/>
              <a:t>Robust  strategic plan</a:t>
            </a:r>
          </a:p>
          <a:p>
            <a:r>
              <a:rPr lang="en-US" dirty="0" smtClean="0"/>
              <a:t>And there is more …</a:t>
            </a:r>
          </a:p>
          <a:p>
            <a:endParaRPr lang="en-US" dirty="0"/>
          </a:p>
        </p:txBody>
      </p:sp>
    </p:spTree>
    <p:extLst>
      <p:ext uri="{BB962C8B-B14F-4D97-AF65-F5344CB8AC3E}">
        <p14:creationId xmlns:p14="http://schemas.microsoft.com/office/powerpoint/2010/main" val="4832544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IoT</a:t>
            </a:r>
            <a:endParaRPr lang="en-US" dirty="0"/>
          </a:p>
        </p:txBody>
      </p:sp>
      <p:pic>
        <p:nvPicPr>
          <p:cNvPr id="12290" name="Picture 2" descr="29,272 Internet Of Things Illustrations &amp;amp; Clip Art - iStoc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9140" y="1981200"/>
            <a:ext cx="703046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6079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9144000" cy="5200522"/>
          </a:xfrm>
          <a:prstGeom prst="rect">
            <a:avLst/>
          </a:prstGeom>
        </p:spPr>
      </p:pic>
    </p:spTree>
    <p:extLst>
      <p:ext uri="{BB962C8B-B14F-4D97-AF65-F5344CB8AC3E}">
        <p14:creationId xmlns:p14="http://schemas.microsoft.com/office/powerpoint/2010/main" val="14306574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What  matters?</a:t>
            </a:r>
            <a:endParaRPr lang="en-US" dirty="0">
              <a:solidFill>
                <a:srgbClr val="C00000"/>
              </a:solidFill>
            </a:endParaRPr>
          </a:p>
        </p:txBody>
      </p:sp>
      <p:sp>
        <p:nvSpPr>
          <p:cNvPr id="3" name="Content Placeholder 2"/>
          <p:cNvSpPr>
            <a:spLocks noGrp="1"/>
          </p:cNvSpPr>
          <p:nvPr>
            <p:ph idx="1"/>
          </p:nvPr>
        </p:nvSpPr>
        <p:spPr/>
        <p:txBody>
          <a:bodyPr>
            <a:normAutofit fontScale="92500"/>
          </a:bodyPr>
          <a:lstStyle/>
          <a:p>
            <a:r>
              <a:rPr lang="en-US" dirty="0" smtClean="0"/>
              <a:t>Education of all faculty and students – AACN</a:t>
            </a:r>
          </a:p>
          <a:p>
            <a:r>
              <a:rPr lang="en-US" dirty="0" smtClean="0"/>
              <a:t>Education of all  CNE/CNOs – AONL</a:t>
            </a:r>
          </a:p>
          <a:p>
            <a:r>
              <a:rPr lang="en-US" dirty="0" smtClean="0"/>
              <a:t>Team, collaboration</a:t>
            </a:r>
          </a:p>
          <a:p>
            <a:r>
              <a:rPr lang="en-US" dirty="0" smtClean="0"/>
              <a:t>Research such  as NANDA’s </a:t>
            </a:r>
            <a:r>
              <a:rPr lang="en-US" dirty="0" err="1" smtClean="0"/>
              <a:t>priroities</a:t>
            </a:r>
            <a:endParaRPr lang="en-US" dirty="0" smtClean="0"/>
          </a:p>
          <a:p>
            <a:r>
              <a:rPr lang="en-US" dirty="0" smtClean="0"/>
              <a:t>Leverage </a:t>
            </a:r>
          </a:p>
          <a:p>
            <a:r>
              <a:rPr lang="en-US" dirty="0" smtClean="0"/>
              <a:t>Speed</a:t>
            </a:r>
          </a:p>
          <a:p>
            <a:r>
              <a:rPr lang="en-US" dirty="0" smtClean="0"/>
              <a:t>Mobile</a:t>
            </a:r>
          </a:p>
          <a:p>
            <a:r>
              <a:rPr lang="en-US" dirty="0" smtClean="0"/>
              <a:t>Voice of people</a:t>
            </a:r>
            <a:endParaRPr lang="en-US" dirty="0"/>
          </a:p>
        </p:txBody>
      </p:sp>
    </p:spTree>
    <p:extLst>
      <p:ext uri="{BB962C8B-B14F-4D97-AF65-F5344CB8AC3E}">
        <p14:creationId xmlns:p14="http://schemas.microsoft.com/office/powerpoint/2010/main" val="25337716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rgbClr val="C00000"/>
                </a:solidFill>
              </a:rPr>
              <a:t>Advancing NANDA’s Language through Integration into Current Data Platforms</a:t>
            </a:r>
            <a:r>
              <a:rPr lang="en-US" dirty="0">
                <a:solidFill>
                  <a:srgbClr val="C00000"/>
                </a:solidFill>
              </a:rPr>
              <a:t/>
            </a:r>
            <a:br>
              <a:rPr lang="en-US" dirty="0">
                <a:solidFill>
                  <a:srgbClr val="C00000"/>
                </a:solidFill>
              </a:rPr>
            </a:br>
            <a:endParaRPr lang="en-US" dirty="0"/>
          </a:p>
        </p:txBody>
      </p:sp>
      <p:sp>
        <p:nvSpPr>
          <p:cNvPr id="3" name="Content Placeholder 2"/>
          <p:cNvSpPr>
            <a:spLocks noGrp="1"/>
          </p:cNvSpPr>
          <p:nvPr>
            <p:ph idx="1"/>
          </p:nvPr>
        </p:nvSpPr>
        <p:spPr>
          <a:xfrm>
            <a:off x="533400" y="1295400"/>
            <a:ext cx="8229600" cy="4525963"/>
          </a:xfrm>
        </p:spPr>
        <p:txBody>
          <a:bodyPr>
            <a:normAutofit fontScale="92500" lnSpcReduction="10000"/>
          </a:bodyPr>
          <a:lstStyle/>
          <a:p>
            <a:r>
              <a:rPr lang="en-US" dirty="0">
                <a:solidFill>
                  <a:srgbClr val="FF0000"/>
                </a:solidFill>
                <a:ea typeface="Times New Roman" panose="02020603050405020304" pitchFamily="18" charset="0"/>
              </a:rPr>
              <a:t>What is </a:t>
            </a:r>
            <a:r>
              <a:rPr lang="en-US" dirty="0">
                <a:ea typeface="Times New Roman" panose="02020603050405020304" pitchFamily="18" charset="0"/>
              </a:rPr>
              <a:t>big data and what is needed for inclusion of NANDA-I data in current data </a:t>
            </a:r>
            <a:r>
              <a:rPr lang="en-US" dirty="0">
                <a:solidFill>
                  <a:srgbClr val="FF0000"/>
                </a:solidFill>
                <a:ea typeface="Times New Roman" panose="02020603050405020304" pitchFamily="18" charset="0"/>
              </a:rPr>
              <a:t>platforms</a:t>
            </a:r>
            <a:r>
              <a:rPr lang="en-US" dirty="0">
                <a:ea typeface="Times New Roman" panose="02020603050405020304" pitchFamily="18" charset="0"/>
              </a:rPr>
              <a:t>?</a:t>
            </a:r>
          </a:p>
          <a:p>
            <a:r>
              <a:rPr lang="en-US" dirty="0">
                <a:ea typeface="Times New Roman" panose="02020603050405020304" pitchFamily="18" charset="0"/>
              </a:rPr>
              <a:t>What is the necessary level of </a:t>
            </a:r>
            <a:r>
              <a:rPr lang="en-US" dirty="0">
                <a:solidFill>
                  <a:srgbClr val="FF0000"/>
                </a:solidFill>
                <a:ea typeface="Times New Roman" panose="02020603050405020304" pitchFamily="18" charset="0"/>
              </a:rPr>
              <a:t>specificity </a:t>
            </a:r>
            <a:r>
              <a:rPr lang="en-US" dirty="0">
                <a:ea typeface="Times New Roman" panose="02020603050405020304" pitchFamily="18" charset="0"/>
              </a:rPr>
              <a:t>needed for incorporation and retrieval of NANDA language?</a:t>
            </a:r>
          </a:p>
          <a:p>
            <a:r>
              <a:rPr lang="en-US" dirty="0">
                <a:ea typeface="Times New Roman" panose="02020603050405020304" pitchFamily="18" charset="0"/>
              </a:rPr>
              <a:t>How does </a:t>
            </a:r>
            <a:r>
              <a:rPr lang="en-US" dirty="0">
                <a:solidFill>
                  <a:srgbClr val="FF0000"/>
                </a:solidFill>
                <a:ea typeface="Times New Roman" panose="02020603050405020304" pitchFamily="18" charset="0"/>
              </a:rPr>
              <a:t>data mining </a:t>
            </a:r>
            <a:r>
              <a:rPr lang="en-US" dirty="0">
                <a:ea typeface="Times New Roman" panose="02020603050405020304" pitchFamily="18" charset="0"/>
              </a:rPr>
              <a:t>for nursing currently take place? </a:t>
            </a:r>
          </a:p>
          <a:p>
            <a:r>
              <a:rPr lang="en-US" dirty="0">
                <a:ea typeface="Times New Roman" panose="02020603050405020304" pitchFamily="18" charset="0"/>
              </a:rPr>
              <a:t>How can we </a:t>
            </a:r>
            <a:r>
              <a:rPr lang="en-US" dirty="0">
                <a:solidFill>
                  <a:srgbClr val="FF0000"/>
                </a:solidFill>
                <a:ea typeface="Times New Roman" panose="02020603050405020304" pitchFamily="18" charset="0"/>
              </a:rPr>
              <a:t>create data </a:t>
            </a:r>
            <a:r>
              <a:rPr lang="en-US" dirty="0">
                <a:ea typeface="Times New Roman" panose="02020603050405020304" pitchFamily="18" charset="0"/>
              </a:rPr>
              <a:t>that aligns with nursing’s focus? </a:t>
            </a:r>
            <a:endParaRPr lang="en-US" dirty="0"/>
          </a:p>
          <a:p>
            <a:endParaRPr lang="en-US" dirty="0"/>
          </a:p>
        </p:txBody>
      </p:sp>
    </p:spTree>
    <p:extLst>
      <p:ext uri="{BB962C8B-B14F-4D97-AF65-F5344CB8AC3E}">
        <p14:creationId xmlns:p14="http://schemas.microsoft.com/office/powerpoint/2010/main" val="27278082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4926" y="5372100"/>
            <a:ext cx="2850969" cy="545375"/>
          </a:xfrm>
        </p:spPr>
        <p:txBody>
          <a:bodyPr>
            <a:noAutofit/>
          </a:bodyPr>
          <a:lstStyle/>
          <a:p>
            <a:pPr algn="ctr"/>
            <a:r>
              <a:rPr lang="en-US" sz="1350" dirty="0"/>
              <a:t>Lovitude™ </a:t>
            </a:r>
            <a:r>
              <a:rPr lang="en-US" sz="1350" dirty="0"/>
              <a:t>in Northern Lights</a:t>
            </a:r>
            <a:br>
              <a:rPr lang="en-US" sz="1350" dirty="0"/>
            </a:br>
            <a:r>
              <a:rPr lang="en-US" sz="1350" dirty="0"/>
              <a:t>Registered Trademark </a:t>
            </a:r>
            <a:r>
              <a:rPr lang="en-US" sz="1350" dirty="0"/>
              <a:t>of Anne Pryor</a:t>
            </a:r>
            <a:r>
              <a:rPr lang="en-US" sz="2100" dirty="0"/>
              <a:t/>
            </a:r>
            <a:br>
              <a:rPr lang="en-US" sz="2100" dirty="0"/>
            </a:br>
            <a:r>
              <a:rPr lang="en-US" sz="2100" dirty="0"/>
              <a:t>               </a:t>
            </a:r>
            <a:endParaRPr lang="en-US" sz="1500" dirty="0"/>
          </a:p>
        </p:txBody>
      </p:sp>
      <p:sp>
        <p:nvSpPr>
          <p:cNvPr id="4" name="Footer Placeholder 3"/>
          <p:cNvSpPr>
            <a:spLocks noGrp="1"/>
          </p:cNvSpPr>
          <p:nvPr>
            <p:ph type="ftr" sz="quarter" idx="11"/>
          </p:nvPr>
        </p:nvSpPr>
        <p:spPr/>
        <p:txBody>
          <a:bodyPr/>
          <a:lstStyle/>
          <a:p>
            <a:r>
              <a:rPr lang="en-US" smtClean="0"/>
              <a:t>Connie W Delaney 2019</a:t>
            </a:r>
            <a:endParaRPr lang="en-US"/>
          </a:p>
        </p:txBody>
      </p:sp>
      <p:pic>
        <p:nvPicPr>
          <p:cNvPr id="11266" name="Picture 2" descr="https://media.licdn.com/media/p/5/005/07f/2e1/1ce14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4921250"/>
            <a:ext cx="1307400" cy="1257300"/>
          </a:xfrm>
          <a:prstGeom prst="rect">
            <a:avLst/>
          </a:prstGeom>
        </p:spPr>
      </p:pic>
      <p:sp>
        <p:nvSpPr>
          <p:cNvPr id="6" name="Rectangle 5"/>
          <p:cNvSpPr/>
          <p:nvPr/>
        </p:nvSpPr>
        <p:spPr>
          <a:xfrm>
            <a:off x="1771650" y="1223398"/>
            <a:ext cx="5257800" cy="3070071"/>
          </a:xfrm>
          <a:prstGeom prst="rect">
            <a:avLst/>
          </a:prstGeom>
        </p:spPr>
        <p:txBody>
          <a:bodyPr wrap="square">
            <a:spAutoFit/>
          </a:bodyPr>
          <a:lstStyle/>
          <a:p>
            <a:pPr algn="ctr"/>
            <a:r>
              <a:rPr lang="en-US" sz="3000" b="1" dirty="0"/>
              <a:t>We shall not cease from exploration, and the end of all our exploring will be to arrive where we started and know the place for the first time. </a:t>
            </a:r>
          </a:p>
          <a:p>
            <a:r>
              <a:rPr lang="en-US" sz="1350" b="1" dirty="0"/>
              <a:t>T. S. Eliot</a:t>
            </a:r>
          </a:p>
        </p:txBody>
      </p:sp>
    </p:spTree>
    <p:extLst>
      <p:ext uri="{BB962C8B-B14F-4D97-AF65-F5344CB8AC3E}">
        <p14:creationId xmlns:p14="http://schemas.microsoft.com/office/powerpoint/2010/main" val="4115441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nanda.org/wp-content/uploads/2021/02/Announcement-Card_NANDA-2021--6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2149534"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2209800"/>
            <a:ext cx="3124200" cy="2585323"/>
          </a:xfrm>
          <a:prstGeom prst="rect">
            <a:avLst/>
          </a:prstGeom>
          <a:noFill/>
        </p:spPr>
        <p:txBody>
          <a:bodyPr wrap="squar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lackadder ITC" panose="04020505051007020D02" pitchFamily="82" charset="0"/>
              </a:rPr>
              <a:t>Some Gifts </a:t>
            </a:r>
          </a:p>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lackadder ITC" panose="04020505051007020D02" pitchFamily="82" charset="0"/>
              </a:rPr>
              <a:t>of </a:t>
            </a:r>
          </a:p>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lackadder ITC" panose="04020505051007020D02" pitchFamily="82" charset="0"/>
              </a:rPr>
              <a:t>Yesterday </a:t>
            </a:r>
            <a:endPar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lackadder ITC" panose="04020505051007020D02" pitchFamily="82" charset="0"/>
            </a:endParaRPr>
          </a:p>
        </p:txBody>
      </p:sp>
      <p:sp>
        <p:nvSpPr>
          <p:cNvPr id="4" name="Content Placeholder 3"/>
          <p:cNvSpPr>
            <a:spLocks noGrp="1"/>
          </p:cNvSpPr>
          <p:nvPr>
            <p:ph idx="1"/>
          </p:nvPr>
        </p:nvSpPr>
        <p:spPr>
          <a:xfrm>
            <a:off x="3541713" y="236606"/>
            <a:ext cx="5111750" cy="5853113"/>
          </a:xfrm>
        </p:spPr>
        <p:txBody>
          <a:bodyPr>
            <a:normAutofit fontScale="92500"/>
          </a:bodyPr>
          <a:lstStyle/>
          <a:p>
            <a:r>
              <a:rPr lang="en-US" sz="2000" dirty="0" smtClean="0"/>
              <a:t>We were reminded that  names matter; words matter; context matters</a:t>
            </a:r>
          </a:p>
          <a:p>
            <a:pPr lvl="1"/>
            <a:r>
              <a:rPr lang="en-US" sz="2000" dirty="0" err="1" smtClean="0"/>
              <a:t>Darnella</a:t>
            </a:r>
            <a:r>
              <a:rPr lang="en-US" sz="2000" dirty="0" smtClean="0"/>
              <a:t> Frazier, “a bouquet of humanity” (Keith Ellison, MN Attorney General) – 1 person, 1 video, 2021 </a:t>
            </a:r>
            <a:r>
              <a:rPr lang="en-US" sz="2000" dirty="0" err="1" smtClean="0"/>
              <a:t>Pulizer</a:t>
            </a:r>
            <a:r>
              <a:rPr lang="en-US" sz="2000" dirty="0" smtClean="0"/>
              <a:t> Price Special  Citation</a:t>
            </a:r>
            <a:endParaRPr lang="en-US" sz="2000" dirty="0"/>
          </a:p>
          <a:p>
            <a:pPr lvl="1"/>
            <a:r>
              <a:rPr lang="en-US" sz="2000" dirty="0" smtClean="0"/>
              <a:t>Expanded consciousness - Exploring consciousness with </a:t>
            </a:r>
            <a:r>
              <a:rPr lang="en-US" sz="2000" dirty="0" smtClean="0"/>
              <a:t>&gt;50 </a:t>
            </a:r>
            <a:r>
              <a:rPr lang="en-US" sz="2000" dirty="0" smtClean="0"/>
              <a:t>Sanskrit words in ways English cannot (Atman, Dharma, Maya, Samadhi…)</a:t>
            </a:r>
          </a:p>
          <a:p>
            <a:pPr lvl="1"/>
            <a:r>
              <a:rPr lang="en-US" sz="2000" dirty="0" smtClean="0"/>
              <a:t>Margaret Newman’s collaboration with  Sheila  Corcoran Perry – co-author with  Judith Graves on the  seminal paper defining  “nursing informatics”</a:t>
            </a:r>
          </a:p>
          <a:p>
            <a:r>
              <a:rPr lang="en-US" sz="2000" dirty="0" smtClean="0"/>
              <a:t>UPSTANNDERS – PERSON WHO IS CHOSEN TO MAKE A DIFFRENECE IN THE WORLD BY SPEAKING OUT –</a:t>
            </a:r>
          </a:p>
          <a:p>
            <a:pPr marL="0" indent="0">
              <a:buNone/>
            </a:pPr>
            <a:r>
              <a:rPr lang="en-US" sz="2000" dirty="0" smtClean="0"/>
              <a:t>	</a:t>
            </a:r>
            <a:r>
              <a:rPr lang="en-US" sz="2000" b="1" dirty="0" smtClean="0">
                <a:solidFill>
                  <a:srgbClr val="C00000"/>
                </a:solidFill>
              </a:rPr>
              <a:t>Names, Words, Context</a:t>
            </a:r>
            <a:endParaRPr lang="en-US" sz="2000" b="1" dirty="0">
              <a:solidFill>
                <a:srgbClr val="C00000"/>
              </a:solidFill>
            </a:endParaRPr>
          </a:p>
          <a:p>
            <a:endParaRPr lang="en-US" sz="2000" dirty="0"/>
          </a:p>
        </p:txBody>
      </p:sp>
    </p:spTree>
    <p:extLst>
      <p:ext uri="{BB962C8B-B14F-4D97-AF65-F5344CB8AC3E}">
        <p14:creationId xmlns:p14="http://schemas.microsoft.com/office/powerpoint/2010/main" val="3339578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smtClean="0"/>
              <a:t>Emphasis on collaboration &amp; international  focus – we are global</a:t>
            </a:r>
          </a:p>
          <a:p>
            <a:r>
              <a:rPr lang="en-US" dirty="0" smtClean="0"/>
              <a:t>Key collaborators, within and beyond nursing</a:t>
            </a:r>
          </a:p>
          <a:p>
            <a:r>
              <a:rPr lang="en-US" dirty="0" smtClean="0"/>
              <a:t>Social  networks</a:t>
            </a:r>
          </a:p>
          <a:p>
            <a:r>
              <a:rPr lang="en-US" dirty="0" smtClean="0"/>
              <a:t>Partner with other languages</a:t>
            </a:r>
          </a:p>
          <a:p>
            <a:r>
              <a:rPr lang="en-US" dirty="0" err="1" smtClean="0"/>
              <a:t>Snomed</a:t>
            </a:r>
            <a:r>
              <a:rPr lang="en-US" dirty="0" smtClean="0"/>
              <a:t>-CT</a:t>
            </a:r>
          </a:p>
          <a:p>
            <a:r>
              <a:rPr lang="en-US" dirty="0" smtClean="0"/>
              <a:t>Research</a:t>
            </a:r>
          </a:p>
          <a:p>
            <a:pPr lvl="1"/>
            <a:r>
              <a:rPr lang="en-US" dirty="0" smtClean="0"/>
              <a:t>Population</a:t>
            </a:r>
          </a:p>
          <a:p>
            <a:pPr lvl="1"/>
            <a:r>
              <a:rPr lang="en-US" dirty="0" smtClean="0"/>
              <a:t>Settings</a:t>
            </a:r>
          </a:p>
          <a:p>
            <a:pPr lvl="1"/>
            <a:r>
              <a:rPr lang="en-US" dirty="0" smtClean="0"/>
              <a:t>Innovation</a:t>
            </a:r>
          </a:p>
          <a:p>
            <a:r>
              <a:rPr lang="en-US" dirty="0" smtClean="0"/>
              <a:t>Emphasis on process, and questioning “what is lost in EHRs”</a:t>
            </a:r>
          </a:p>
          <a:p>
            <a:endParaRPr lang="en-US" dirty="0"/>
          </a:p>
          <a:p>
            <a:pPr marL="0" indent="0" algn="ctr">
              <a:buNone/>
            </a:pPr>
            <a:r>
              <a:rPr lang="en-US" b="1" dirty="0" smtClean="0">
                <a:solidFill>
                  <a:srgbClr val="7030A0"/>
                </a:solidFill>
              </a:rPr>
              <a:t>PAUSE - REFLECTIONS</a:t>
            </a:r>
          </a:p>
          <a:p>
            <a:pPr marL="0" indent="0">
              <a:buNone/>
            </a:pPr>
            <a:r>
              <a:rPr lang="en-US" dirty="0" smtClean="0"/>
              <a:t>Health Professions/Disciplines - </a:t>
            </a:r>
            <a:r>
              <a:rPr lang="en-US" b="1" dirty="0" err="1" smtClean="0">
                <a:solidFill>
                  <a:schemeClr val="accent3">
                    <a:lumMod val="75000"/>
                    <a:lumOff val="25000"/>
                  </a:schemeClr>
                </a:solidFill>
              </a:rPr>
              <a:t>NursING</a:t>
            </a:r>
            <a:endParaRPr lang="en-US" b="1" dirty="0" smtClean="0">
              <a:solidFill>
                <a:schemeClr val="accent3">
                  <a:lumMod val="75000"/>
                  <a:lumOff val="25000"/>
                </a:schemeClr>
              </a:solidFill>
            </a:endParaRPr>
          </a:p>
          <a:p>
            <a:pPr marL="0" indent="0">
              <a:buNone/>
            </a:pPr>
            <a:r>
              <a:rPr lang="en-US" dirty="0" smtClean="0"/>
              <a:t>Technology, Creativity, Heart</a:t>
            </a:r>
            <a:endParaRPr lang="en-US" dirty="0"/>
          </a:p>
        </p:txBody>
      </p:sp>
      <p:sp>
        <p:nvSpPr>
          <p:cNvPr id="4" name="Title 3"/>
          <p:cNvSpPr>
            <a:spLocks noGrp="1"/>
          </p:cNvSpPr>
          <p:nvPr>
            <p:ph type="title"/>
          </p:nvPr>
        </p:nvSpPr>
        <p:spPr/>
        <p:txBody>
          <a:bodyPr/>
          <a:lstStyle/>
          <a:p>
            <a:r>
              <a:rPr lang="en-US" dirty="0" smtClean="0"/>
              <a:t>NANDA – Day 1</a:t>
            </a:r>
            <a:endParaRPr lang="en-US" dirty="0"/>
          </a:p>
        </p:txBody>
      </p:sp>
    </p:spTree>
    <p:extLst>
      <p:ext uri="{BB962C8B-B14F-4D97-AF65-F5344CB8AC3E}">
        <p14:creationId xmlns:p14="http://schemas.microsoft.com/office/powerpoint/2010/main" val="66668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rgbClr val="C00000"/>
                </a:solidFill>
              </a:rPr>
              <a:t>Advancing NANDA’s Language through Integration into Current Data Platforms</a:t>
            </a:r>
            <a:r>
              <a:rPr lang="en-US" dirty="0">
                <a:solidFill>
                  <a:srgbClr val="C00000"/>
                </a:solidFill>
              </a:rPr>
              <a:t/>
            </a:r>
            <a:br>
              <a:rPr lang="en-US" dirty="0">
                <a:solidFill>
                  <a:srgbClr val="C00000"/>
                </a:solidFill>
              </a:rPr>
            </a:br>
            <a:endParaRPr lang="en-US" dirty="0"/>
          </a:p>
        </p:txBody>
      </p:sp>
      <p:sp>
        <p:nvSpPr>
          <p:cNvPr id="3" name="Content Placeholder 2"/>
          <p:cNvSpPr>
            <a:spLocks noGrp="1"/>
          </p:cNvSpPr>
          <p:nvPr>
            <p:ph idx="1"/>
          </p:nvPr>
        </p:nvSpPr>
        <p:spPr>
          <a:xfrm>
            <a:off x="533400" y="1295400"/>
            <a:ext cx="8229600" cy="4525963"/>
          </a:xfrm>
        </p:spPr>
        <p:txBody>
          <a:bodyPr>
            <a:normAutofit fontScale="92500" lnSpcReduction="10000"/>
          </a:bodyPr>
          <a:lstStyle/>
          <a:p>
            <a:r>
              <a:rPr lang="en-US" dirty="0">
                <a:solidFill>
                  <a:srgbClr val="FF0000"/>
                </a:solidFill>
                <a:ea typeface="Times New Roman" panose="02020603050405020304" pitchFamily="18" charset="0"/>
              </a:rPr>
              <a:t>What is </a:t>
            </a:r>
            <a:r>
              <a:rPr lang="en-US" dirty="0">
                <a:ea typeface="Times New Roman" panose="02020603050405020304" pitchFamily="18" charset="0"/>
              </a:rPr>
              <a:t>big data and what is needed for inclusion of NANDA-I data in current data </a:t>
            </a:r>
            <a:r>
              <a:rPr lang="en-US" dirty="0">
                <a:solidFill>
                  <a:srgbClr val="FF0000"/>
                </a:solidFill>
                <a:ea typeface="Times New Roman" panose="02020603050405020304" pitchFamily="18" charset="0"/>
              </a:rPr>
              <a:t>platforms</a:t>
            </a:r>
            <a:r>
              <a:rPr lang="en-US" dirty="0">
                <a:ea typeface="Times New Roman" panose="02020603050405020304" pitchFamily="18" charset="0"/>
              </a:rPr>
              <a:t>?</a:t>
            </a:r>
          </a:p>
          <a:p>
            <a:r>
              <a:rPr lang="en-US" dirty="0">
                <a:ea typeface="Times New Roman" panose="02020603050405020304" pitchFamily="18" charset="0"/>
              </a:rPr>
              <a:t>What is the necessary level of </a:t>
            </a:r>
            <a:r>
              <a:rPr lang="en-US" dirty="0">
                <a:solidFill>
                  <a:srgbClr val="FF0000"/>
                </a:solidFill>
                <a:ea typeface="Times New Roman" panose="02020603050405020304" pitchFamily="18" charset="0"/>
              </a:rPr>
              <a:t>specificity </a:t>
            </a:r>
            <a:r>
              <a:rPr lang="en-US" dirty="0">
                <a:ea typeface="Times New Roman" panose="02020603050405020304" pitchFamily="18" charset="0"/>
              </a:rPr>
              <a:t>needed for incorporation and retrieval of NANDA language?</a:t>
            </a:r>
          </a:p>
          <a:p>
            <a:r>
              <a:rPr lang="en-US" dirty="0">
                <a:ea typeface="Times New Roman" panose="02020603050405020304" pitchFamily="18" charset="0"/>
              </a:rPr>
              <a:t>How does </a:t>
            </a:r>
            <a:r>
              <a:rPr lang="en-US" dirty="0">
                <a:solidFill>
                  <a:srgbClr val="FF0000"/>
                </a:solidFill>
                <a:ea typeface="Times New Roman" panose="02020603050405020304" pitchFamily="18" charset="0"/>
              </a:rPr>
              <a:t>data mining </a:t>
            </a:r>
            <a:r>
              <a:rPr lang="en-US" dirty="0">
                <a:ea typeface="Times New Roman" panose="02020603050405020304" pitchFamily="18" charset="0"/>
              </a:rPr>
              <a:t>for nursing currently take place? </a:t>
            </a:r>
          </a:p>
          <a:p>
            <a:r>
              <a:rPr lang="en-US" dirty="0">
                <a:ea typeface="Times New Roman" panose="02020603050405020304" pitchFamily="18" charset="0"/>
              </a:rPr>
              <a:t>How can we </a:t>
            </a:r>
            <a:r>
              <a:rPr lang="en-US" dirty="0">
                <a:solidFill>
                  <a:srgbClr val="FF0000"/>
                </a:solidFill>
                <a:ea typeface="Times New Roman" panose="02020603050405020304" pitchFamily="18" charset="0"/>
              </a:rPr>
              <a:t>create data </a:t>
            </a:r>
            <a:r>
              <a:rPr lang="en-US" dirty="0">
                <a:ea typeface="Times New Roman" panose="02020603050405020304" pitchFamily="18" charset="0"/>
              </a:rPr>
              <a:t>that aligns with nursing’s focus? </a:t>
            </a:r>
            <a:endParaRPr lang="en-US" dirty="0"/>
          </a:p>
          <a:p>
            <a:endParaRPr lang="en-US" dirty="0"/>
          </a:p>
        </p:txBody>
      </p:sp>
    </p:spTree>
    <p:extLst>
      <p:ext uri="{BB962C8B-B14F-4D97-AF65-F5344CB8AC3E}">
        <p14:creationId xmlns:p14="http://schemas.microsoft.com/office/powerpoint/2010/main" val="329512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chool of Nursing">
      <a:dk1>
        <a:sysClr val="windowText" lastClr="000000"/>
      </a:dk1>
      <a:lt1>
        <a:sysClr val="window" lastClr="FFFFFF"/>
      </a:lt1>
      <a:dk2>
        <a:srgbClr val="7F7F7F"/>
      </a:dk2>
      <a:lt2>
        <a:srgbClr val="EEECE1"/>
      </a:lt2>
      <a:accent1>
        <a:srgbClr val="7A0019"/>
      </a:accent1>
      <a:accent2>
        <a:srgbClr val="FFCC33"/>
      </a:accent2>
      <a:accent3>
        <a:srgbClr val="003D4C"/>
      </a:accent3>
      <a:accent4>
        <a:srgbClr val="FFDE7A"/>
      </a:accent4>
      <a:accent5>
        <a:srgbClr val="726E20"/>
      </a:accent5>
      <a:accent6>
        <a:srgbClr val="616365"/>
      </a:accent6>
      <a:hlink>
        <a:srgbClr val="91785B"/>
      </a:hlink>
      <a:folHlink>
        <a:srgbClr val="7A001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5597</Words>
  <Application>Microsoft Office PowerPoint</Application>
  <PresentationFormat>On-screen Show (4:3)</PresentationFormat>
  <Paragraphs>579</Paragraphs>
  <Slides>64</Slides>
  <Notes>29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3" baseType="lpstr">
      <vt:lpstr>ＭＳ Ｐゴシック</vt:lpstr>
      <vt:lpstr>ＭＳ Ｐゴシック</vt:lpstr>
      <vt:lpstr>Arial</vt:lpstr>
      <vt:lpstr>Blackadder ITC</vt:lpstr>
      <vt:lpstr>Calibri</vt:lpstr>
      <vt:lpstr>PMingLiU</vt:lpstr>
      <vt:lpstr>Times New Roman</vt:lpstr>
      <vt:lpstr>Office Theme</vt:lpstr>
      <vt:lpstr>Document</vt:lpstr>
      <vt:lpstr>PowerPoint Presentation</vt:lpstr>
      <vt:lpstr>Disclosures/Acknowledgements</vt:lpstr>
      <vt:lpstr>PowerPoint Presentation</vt:lpstr>
      <vt:lpstr>And you with me</vt:lpstr>
      <vt:lpstr>And you with me</vt:lpstr>
      <vt:lpstr>PowerPoint Presentation</vt:lpstr>
      <vt:lpstr>PowerPoint Presentation</vt:lpstr>
      <vt:lpstr>NANDA – Day 1</vt:lpstr>
      <vt:lpstr>Advancing NANDA’s Language through Integration into Current Data Platforms </vt:lpstr>
      <vt:lpstr>The Data Trilogy</vt:lpstr>
      <vt:lpstr>Big Data Characteristics</vt:lpstr>
      <vt:lpstr>Is This Big Data?</vt:lpstr>
      <vt:lpstr>Public and Private Databases</vt:lpstr>
      <vt:lpstr>Big Data Research Today</vt:lpstr>
      <vt:lpstr>Big Data Research Today</vt:lpstr>
      <vt:lpstr>Where is big data research in Nursing being conducted?</vt:lpstr>
      <vt:lpstr>Three Major Shifts of Big Data Research  [credit Karen Monsen]</vt:lpstr>
      <vt:lpstr>“More, Messy, Good Enough” (p. 12, Mayer-Schonberger &amp; Cukier, 2013) </vt:lpstr>
      <vt:lpstr>NDNQI - Skin/ Pressure Ulcer Information Model [credit Karen Monsen]</vt:lpstr>
      <vt:lpstr>PowerPoint Presentation</vt:lpstr>
      <vt:lpstr>Big Data Research  Extended Clinical Data</vt:lpstr>
      <vt:lpstr>Requirements for Useful Data</vt:lpstr>
      <vt:lpstr>Vision – Inclusion of Nursing and Other Interprofessional Data</vt:lpstr>
      <vt:lpstr>Example Flowsheet</vt:lpstr>
      <vt:lpstr>Flowsheet Data Challenges</vt:lpstr>
      <vt:lpstr>Information Model Development Process</vt:lpstr>
      <vt:lpstr>UMN – Academic Health Center  Clinical Data Repository (CDR)</vt:lpstr>
      <vt:lpstr>Sample Data Source - Clinical Data Models </vt:lpstr>
      <vt:lpstr>Development Process Details</vt:lpstr>
      <vt:lpstr>Flowsheet Information Models</vt:lpstr>
      <vt:lpstr>Example Information Model</vt:lpstr>
      <vt:lpstr>Create Flowsheet Ontology in i2b2</vt:lpstr>
      <vt:lpstr>Informatics Issues Encountered</vt:lpstr>
      <vt:lpstr>Technical Issues Encountered</vt:lpstr>
      <vt:lpstr>Falls/ Fall Risk Concepts</vt:lpstr>
      <vt:lpstr>NOTE</vt:lpstr>
      <vt:lpstr>Next Steps</vt:lpstr>
      <vt:lpstr>A Data Mining Approach to Determine Sepsis Guideline Impact on Inpatient Mortality and Complications</vt:lpstr>
      <vt:lpstr>Aim</vt:lpstr>
      <vt:lpstr>Data Source</vt:lpstr>
      <vt:lpstr>SSC guideline - Interventions</vt:lpstr>
      <vt:lpstr>Advancing NANDA’s Language through Integration into Current Data Platforms </vt:lpstr>
      <vt:lpstr>  </vt:lpstr>
      <vt:lpstr>Classification Terms</vt:lpstr>
      <vt:lpstr>NCCIH Classification  Mapped and Unmapped Terms </vt:lpstr>
      <vt:lpstr>Percent Mapped </vt:lpstr>
      <vt:lpstr>Examples </vt:lpstr>
      <vt:lpstr>National Center for  Interprofessional Practice and Education</vt:lpstr>
      <vt:lpstr>National Center Strategic Imperatives</vt:lpstr>
      <vt:lpstr>National Center Strategic Imperatives</vt:lpstr>
      <vt:lpstr>IPE Knowledge Generation</vt:lpstr>
      <vt:lpstr>National Center Expanded Model: Defining Measures </vt:lpstr>
      <vt:lpstr>Key Principles</vt:lpstr>
      <vt:lpstr>PowerPoint Presentation</vt:lpstr>
      <vt:lpstr>Mapping the IPE Core Data Set</vt:lpstr>
      <vt:lpstr>Collecting and Sharing Health and System Outcomes Data</vt:lpstr>
      <vt:lpstr>Summary</vt:lpstr>
      <vt:lpstr>References</vt:lpstr>
      <vt:lpstr>PowerPoint Presentation</vt:lpstr>
      <vt:lpstr>IoT</vt:lpstr>
      <vt:lpstr>Social Media</vt:lpstr>
      <vt:lpstr>What  matters?</vt:lpstr>
      <vt:lpstr>Advancing NANDA’s Language through Integration into Current Data Platforms </vt:lpstr>
      <vt:lpstr>Lovitude™ in Northern Lights Registered Trademark of Anne Pryor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Brett Stursa</dc:creator>
  <cp:lastModifiedBy>Connie Delaney</cp:lastModifiedBy>
  <cp:revision>44</cp:revision>
  <cp:lastPrinted>2016-06-20T21:21:45Z</cp:lastPrinted>
  <dcterms:created xsi:type="dcterms:W3CDTF">2014-05-02T13:47:18Z</dcterms:created>
  <dcterms:modified xsi:type="dcterms:W3CDTF">2021-06-17T12:30:08Z</dcterms:modified>
</cp:coreProperties>
</file>