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4D4D4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72"/>
  </p:normalViewPr>
  <p:slideViewPr>
    <p:cSldViewPr snapToGrid="0" snapToObjects="1" showGuides="1">
      <p:cViewPr>
        <p:scale>
          <a:sx n="72" d="100"/>
          <a:sy n="72" d="100"/>
        </p:scale>
        <p:origin x="-54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60742" y="319484"/>
            <a:ext cx="4947154" cy="723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AN INSTRUMENT TO EVALUATION OF PRESSURE INJURY PATIENTS BASED ON NURSING OUTCOMES CLASSIFICATION </a:t>
            </a:r>
            <a:r>
              <a:rPr lang="en-US" sz="2000" b="1" dirty="0" smtClean="0"/>
              <a:t>– NOC</a:t>
            </a:r>
          </a:p>
          <a:p>
            <a:pPr algn="ctr"/>
            <a:r>
              <a:rPr lang="en-US" sz="1400" b="1" u="sng" dirty="0" err="1" smtClean="0"/>
              <a:t>Amália</a:t>
            </a:r>
            <a:r>
              <a:rPr lang="en-US" sz="1400" b="1" u="sng" dirty="0" smtClean="0"/>
              <a:t> de </a:t>
            </a:r>
            <a:r>
              <a:rPr lang="en-US" sz="1400" b="1" u="sng" dirty="0" err="1" smtClean="0"/>
              <a:t>Fátima</a:t>
            </a:r>
            <a:r>
              <a:rPr lang="en-US" sz="1400" b="1" u="sng" dirty="0" smtClean="0"/>
              <a:t> Lucena</a:t>
            </a:r>
            <a:r>
              <a:rPr lang="en-US" sz="1400" b="1" dirty="0" smtClean="0"/>
              <a:t>, Cássia Teixeira dos Santos, </a:t>
            </a:r>
            <a:r>
              <a:rPr lang="pt-BR" sz="1400" b="1" dirty="0"/>
              <a:t>Franciele </a:t>
            </a:r>
            <a:r>
              <a:rPr lang="pt-BR" sz="1400" b="1" dirty="0" smtClean="0"/>
              <a:t>M. Barbosa, </a:t>
            </a:r>
            <a:r>
              <a:rPr lang="pt-BR" sz="1400" b="1" dirty="0"/>
              <a:t>Thayná de Almeida</a:t>
            </a:r>
            <a:r>
              <a:rPr lang="pt-BR" sz="1400" dirty="0"/>
              <a:t> </a:t>
            </a:r>
            <a:r>
              <a:rPr lang="pt-BR" sz="1400" dirty="0" smtClean="0"/>
              <a:t>, </a:t>
            </a:r>
            <a:r>
              <a:rPr lang="pt-BR" sz="1400" b="1" dirty="0"/>
              <a:t>Raquel </a:t>
            </a:r>
            <a:r>
              <a:rPr lang="pt-BR" sz="1400" b="1" dirty="0" smtClean="0"/>
              <a:t>S. </a:t>
            </a:r>
            <a:r>
              <a:rPr lang="pt-BR" sz="1400" b="1" dirty="0"/>
              <a:t>Einhardt</a:t>
            </a:r>
            <a:r>
              <a:rPr lang="pt-BR" sz="1400" baseline="30000" dirty="0"/>
              <a:t> </a:t>
            </a:r>
            <a:r>
              <a:rPr lang="pt-BR" sz="1400" baseline="30000" dirty="0" smtClean="0"/>
              <a:t>, </a:t>
            </a:r>
            <a:r>
              <a:rPr lang="pt-BR" sz="1400" b="1" dirty="0"/>
              <a:t>Ana Carolina Eilert</a:t>
            </a:r>
            <a:r>
              <a:rPr lang="pt-BR" sz="1400" dirty="0"/>
              <a:t> </a:t>
            </a:r>
            <a:endParaRPr lang="en-US" sz="1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9027" y="106018"/>
            <a:ext cx="3401716" cy="664263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700" b="1" dirty="0" smtClean="0"/>
              <a:t>PURPOSE:</a:t>
            </a:r>
            <a:r>
              <a:rPr lang="en-US" sz="1700" dirty="0" smtClean="0"/>
              <a:t> </a:t>
            </a:r>
            <a:r>
              <a:rPr lang="en-US" sz="1700" dirty="0"/>
              <a:t>To develop an instrument </a:t>
            </a:r>
            <a:r>
              <a:rPr lang="en-US" sz="1700" dirty="0" smtClean="0"/>
              <a:t>to evaluate </a:t>
            </a:r>
            <a:r>
              <a:rPr lang="en-US" sz="1700" dirty="0"/>
              <a:t>patients with pressure injury based </a:t>
            </a:r>
            <a:r>
              <a:rPr lang="en-US" sz="1700" dirty="0" smtClean="0"/>
              <a:t>on Nursing </a:t>
            </a:r>
            <a:r>
              <a:rPr lang="en-US" sz="1700" dirty="0"/>
              <a:t>Outcomes </a:t>
            </a:r>
            <a:r>
              <a:rPr lang="en-US" sz="1700" dirty="0" smtClean="0"/>
              <a:t>Classification/NOC.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700" b="1" dirty="0" smtClean="0"/>
              <a:t>METHOD:</a:t>
            </a:r>
            <a:r>
              <a:rPr lang="en-US" sz="1700" dirty="0" smtClean="0"/>
              <a:t> the consensus </a:t>
            </a:r>
            <a:r>
              <a:rPr lang="en-US" sz="1700" dirty="0"/>
              <a:t>study among </a:t>
            </a:r>
            <a:r>
              <a:rPr lang="en-US" sz="1700" dirty="0" smtClean="0"/>
              <a:t>experts</a:t>
            </a:r>
          </a:p>
          <a:p>
            <a:pPr marL="157163" indent="-157163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700" b="1" dirty="0" smtClean="0"/>
              <a:t>Local: </a:t>
            </a:r>
            <a:r>
              <a:rPr lang="en-US" sz="1700" dirty="0" smtClean="0"/>
              <a:t>Brazilian </a:t>
            </a:r>
            <a:r>
              <a:rPr lang="en-US" sz="1700" dirty="0"/>
              <a:t>university hospital</a:t>
            </a:r>
            <a:r>
              <a:rPr lang="en-US" sz="1700" dirty="0" smtClean="0"/>
              <a:t>. </a:t>
            </a:r>
          </a:p>
          <a:p>
            <a:pPr marL="157163" indent="-157163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700" b="1" dirty="0" smtClean="0"/>
              <a:t>Sample: </a:t>
            </a:r>
            <a:r>
              <a:rPr lang="en-US" sz="1700" dirty="0"/>
              <a:t>10 nurse specialists in care </a:t>
            </a:r>
            <a:r>
              <a:rPr lang="en-US" sz="1700" dirty="0" smtClean="0"/>
              <a:t> </a:t>
            </a:r>
            <a:r>
              <a:rPr lang="en-US" sz="1700" dirty="0"/>
              <a:t>patients with pressure </a:t>
            </a:r>
            <a:r>
              <a:rPr lang="en-US" sz="1700" dirty="0" smtClean="0"/>
              <a:t>injuries (PI).</a:t>
            </a:r>
          </a:p>
          <a:p>
            <a:pPr marL="157163" indent="-157163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700" b="1" dirty="0" smtClean="0"/>
              <a:t>Data collection: </a:t>
            </a:r>
            <a:r>
              <a:rPr lang="en-US" sz="1700" dirty="0"/>
              <a:t>The researchers selected Tissue Integrity: Skin and Mucous Membranes (1101) and Wound Healing: Secondary Intention (1103) </a:t>
            </a:r>
            <a:r>
              <a:rPr lang="en-US" sz="1700" dirty="0" smtClean="0"/>
              <a:t>outcomes and 40 </a:t>
            </a:r>
            <a:r>
              <a:rPr lang="en-US" sz="1700" dirty="0"/>
              <a:t>clinical indicators from NOC, based on previous studies. </a:t>
            </a:r>
            <a:r>
              <a:rPr lang="en-US" sz="1700" dirty="0" smtClean="0"/>
              <a:t>These </a:t>
            </a:r>
            <a:r>
              <a:rPr lang="en-US" sz="1700" dirty="0"/>
              <a:t>were </a:t>
            </a:r>
            <a:r>
              <a:rPr lang="en-US" sz="1700" dirty="0" smtClean="0"/>
              <a:t>submitted to the opinion of specialists in </a:t>
            </a:r>
            <a:r>
              <a:rPr lang="en-US" sz="1700" dirty="0"/>
              <a:t>two meetings</a:t>
            </a:r>
            <a:r>
              <a:rPr lang="en-US" sz="1700" dirty="0" smtClean="0"/>
              <a:t>, in </a:t>
            </a:r>
            <a:r>
              <a:rPr lang="en-US" sz="1700" dirty="0"/>
              <a:t>which </a:t>
            </a:r>
            <a:r>
              <a:rPr lang="en-US" sz="1700" dirty="0" smtClean="0"/>
              <a:t>they selected </a:t>
            </a:r>
            <a:r>
              <a:rPr lang="en-US" sz="1700" dirty="0"/>
              <a:t>the most suitable for evaluation of the patient with </a:t>
            </a:r>
            <a:r>
              <a:rPr lang="en-US" sz="1700" dirty="0" smtClean="0"/>
              <a:t>PI.</a:t>
            </a:r>
          </a:p>
          <a:p>
            <a:pPr marL="157163" indent="-157163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700" b="1" dirty="0" smtClean="0"/>
              <a:t>Analysis data: </a:t>
            </a:r>
            <a:r>
              <a:rPr lang="en-US" sz="1700" dirty="0" smtClean="0"/>
              <a:t>The decision was made with 100</a:t>
            </a:r>
            <a:r>
              <a:rPr lang="en-US" sz="1700" dirty="0"/>
              <a:t>% </a:t>
            </a:r>
            <a:r>
              <a:rPr lang="en-US" sz="1700" dirty="0" smtClean="0"/>
              <a:t>consensus among </a:t>
            </a:r>
            <a:r>
              <a:rPr lang="en-US" sz="1700" dirty="0"/>
              <a:t>the </a:t>
            </a:r>
            <a:r>
              <a:rPr lang="en-US" sz="1700" dirty="0" smtClean="0"/>
              <a:t>specialists. </a:t>
            </a:r>
            <a:endParaRPr lang="pt-BR" sz="1700" dirty="0"/>
          </a:p>
          <a:p>
            <a:pPr marL="157163" indent="-157163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700" b="1" dirty="0" smtClean="0"/>
              <a:t>Ethical aspects:</a:t>
            </a:r>
            <a:r>
              <a:rPr lang="en-US" sz="1700" dirty="0" smtClean="0"/>
              <a:t> The study was approved by the Research Ethics Committee (2018-0390).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8640417" y="159531"/>
            <a:ext cx="34899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/>
              <a:t>IMPACT:</a:t>
            </a:r>
            <a:r>
              <a:rPr lang="en-US" dirty="0" smtClean="0"/>
              <a:t> The </a:t>
            </a:r>
            <a:r>
              <a:rPr lang="en-US" dirty="0"/>
              <a:t>development of this instrument allowed defining the most applicable indicators for the </a:t>
            </a:r>
            <a:r>
              <a:rPr lang="en-US" dirty="0" smtClean="0"/>
              <a:t>patients evaluation with PI, </a:t>
            </a:r>
            <a:r>
              <a:rPr lang="en-US" dirty="0"/>
              <a:t>facilitating its application in </a:t>
            </a:r>
            <a:r>
              <a:rPr lang="en-US" dirty="0" smtClean="0"/>
              <a:t>nursing clinical </a:t>
            </a:r>
            <a:r>
              <a:rPr lang="en-US" dirty="0"/>
              <a:t>practice.</a:t>
            </a:r>
            <a:endParaRPr lang="pt-B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0882"/>
              </p:ext>
            </p:extLst>
          </p:nvPr>
        </p:nvGraphicFramePr>
        <p:xfrm>
          <a:off x="3657597" y="2149762"/>
          <a:ext cx="4850297" cy="464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654"/>
                <a:gridCol w="2398643"/>
              </a:tblGrid>
              <a:tr h="292005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NURSING OUTCOMES </a:t>
                      </a:r>
                      <a:r>
                        <a:rPr lang="pt-BR" sz="1300" dirty="0" smtClean="0"/>
                        <a:t>(</a:t>
                      </a:r>
                      <a:r>
                        <a:rPr lang="pt-BR" sz="1300" dirty="0" err="1" smtClean="0"/>
                        <a:t>codes</a:t>
                      </a:r>
                      <a:r>
                        <a:rPr lang="pt-BR" sz="1300" dirty="0" smtClean="0"/>
                        <a:t>)</a:t>
                      </a:r>
                      <a:endParaRPr lang="pt-BR" sz="1300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INDICATORS </a:t>
                      </a:r>
                      <a:r>
                        <a:rPr lang="pt-BR" sz="1300" dirty="0" smtClean="0"/>
                        <a:t>(</a:t>
                      </a:r>
                      <a:r>
                        <a:rPr lang="pt-BR" sz="1300" dirty="0" err="1" smtClean="0"/>
                        <a:t>codes</a:t>
                      </a:r>
                      <a:r>
                        <a:rPr lang="pt-BR" sz="1300" dirty="0" smtClean="0"/>
                        <a:t>)</a:t>
                      </a:r>
                      <a:endParaRPr lang="pt-BR" sz="1300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</a:tr>
              <a:tr h="158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Tissue Integrity: skin and mucous membranes (1101)</a:t>
                      </a:r>
                      <a:endParaRPr lang="pt-BR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Blanching (110122)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Erythema (110121)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Sensation (110102)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Tissue</a:t>
                      </a: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perfusion</a:t>
                      </a: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(1101111)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Hydration (110104)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Thickness (110109)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Necrosis (110123)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Wound Healing: secondary intention (1103)</a:t>
                      </a:r>
                      <a:endParaRPr lang="pt-BR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Foul wound odor (110317)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Blistered skin (110310)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Macerated skin (110311)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Undermining (110315)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Wound inflammation (110322)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Exudate</a:t>
                      </a: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pt-BR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Drainage</a:t>
                      </a: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(110303, 110304, 110305, 110306)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Granulation (110301)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Tunneling (110314)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 formation (110320)</a:t>
                      </a:r>
                    </a:p>
                    <a:p>
                      <a:pPr marL="92075" indent="-92075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Decreased wound size (110321)</a:t>
                      </a:r>
                      <a:endParaRPr lang="pt-BR" sz="15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730" y="2550104"/>
            <a:ext cx="1039035" cy="1512168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57599" y="1428663"/>
            <a:ext cx="4850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RESULTS: </a:t>
            </a:r>
            <a:r>
              <a:rPr lang="en-US" dirty="0" smtClean="0"/>
              <a:t>The </a:t>
            </a:r>
            <a:r>
              <a:rPr lang="en-US" dirty="0"/>
              <a:t>final instrument was composed of </a:t>
            </a:r>
            <a:r>
              <a:rPr lang="en-US" dirty="0" smtClean="0"/>
              <a:t>two outcomes and 17 indicators by NOC</a:t>
            </a:r>
            <a:endParaRPr lang="pt-BR" dirty="0"/>
          </a:p>
        </p:txBody>
      </p:sp>
      <p:pic>
        <p:nvPicPr>
          <p:cNvPr id="14" name="Picture 2" descr="D:\DOUTORADO\COLETA DE DADOS\FOTOS LP COLETA\2019-08-12 22.41.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05" y="2080134"/>
            <a:ext cx="1898407" cy="24521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r="10320000" sx="60000" sy="60000" algn="b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06" y="5057981"/>
            <a:ext cx="1268780" cy="82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335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Fátima Lucena</cp:lastModifiedBy>
  <cp:revision>32</cp:revision>
  <dcterms:created xsi:type="dcterms:W3CDTF">2019-12-18T18:54:49Z</dcterms:created>
  <dcterms:modified xsi:type="dcterms:W3CDTF">2021-05-31T18:40:32Z</dcterms:modified>
</cp:coreProperties>
</file>