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40"/>
  </p:notesMasterIdLst>
  <p:handoutMasterIdLst>
    <p:handoutMasterId r:id="rId41"/>
  </p:handoutMasterIdLst>
  <p:sldIdLst>
    <p:sldId id="310" r:id="rId2"/>
    <p:sldId id="481" r:id="rId3"/>
    <p:sldId id="417" r:id="rId4"/>
    <p:sldId id="458" r:id="rId5"/>
    <p:sldId id="457" r:id="rId6"/>
    <p:sldId id="418" r:id="rId7"/>
    <p:sldId id="463" r:id="rId8"/>
    <p:sldId id="370" r:id="rId9"/>
    <p:sldId id="431" r:id="rId10"/>
    <p:sldId id="419" r:id="rId11"/>
    <p:sldId id="432" r:id="rId12"/>
    <p:sldId id="473" r:id="rId13"/>
    <p:sldId id="474" r:id="rId14"/>
    <p:sldId id="362" r:id="rId15"/>
    <p:sldId id="476" r:id="rId16"/>
    <p:sldId id="479" r:id="rId17"/>
    <p:sldId id="462" r:id="rId18"/>
    <p:sldId id="464" r:id="rId19"/>
    <p:sldId id="465" r:id="rId20"/>
    <p:sldId id="466" r:id="rId21"/>
    <p:sldId id="467" r:id="rId22"/>
    <p:sldId id="468" r:id="rId23"/>
    <p:sldId id="469" r:id="rId24"/>
    <p:sldId id="470" r:id="rId25"/>
    <p:sldId id="471" r:id="rId26"/>
    <p:sldId id="478" r:id="rId27"/>
    <p:sldId id="442" r:id="rId28"/>
    <p:sldId id="460" r:id="rId29"/>
    <p:sldId id="443" r:id="rId30"/>
    <p:sldId id="475" r:id="rId31"/>
    <p:sldId id="477" r:id="rId32"/>
    <p:sldId id="472" r:id="rId33"/>
    <p:sldId id="480" r:id="rId34"/>
    <p:sldId id="446" r:id="rId35"/>
    <p:sldId id="449" r:id="rId36"/>
    <p:sldId id="450" r:id="rId37"/>
    <p:sldId id="455" r:id="rId38"/>
    <p:sldId id="456" r:id="rId39"/>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0033"/>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72" d="100"/>
          <a:sy n="72" d="100"/>
        </p:scale>
        <p:origin x="1530"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318"/>
    </p:cViewPr>
  </p:sorterViewPr>
  <p:notesViewPr>
    <p:cSldViewPr>
      <p:cViewPr varScale="1">
        <p:scale>
          <a:sx n="82" d="100"/>
          <a:sy n="82" d="100"/>
        </p:scale>
        <p:origin x="-139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file:///C:\Users\feldmadc\Desktop\CPA%20Exam%20Results%20Summary%202014-2019.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Overall CPA Exam</a:t>
            </a:r>
            <a:r>
              <a:rPr lang="en-US" baseline="0" dirty="0"/>
              <a:t> Pass Rate - All Testing</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Sheet5!$A$6</c:f>
              <c:strCache>
                <c:ptCount val="1"/>
                <c:pt idx="0">
                  <c:v>Overall CPA Pass Rate - All Testing</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Sheet5!$B$5:$G$5</c:f>
              <c:numCache>
                <c:formatCode>General</c:formatCode>
                <c:ptCount val="6"/>
                <c:pt idx="0">
                  <c:v>2019</c:v>
                </c:pt>
                <c:pt idx="1">
                  <c:v>2018</c:v>
                </c:pt>
                <c:pt idx="2">
                  <c:v>2017</c:v>
                </c:pt>
                <c:pt idx="3">
                  <c:v>2016</c:v>
                </c:pt>
                <c:pt idx="4">
                  <c:v>2015</c:v>
                </c:pt>
                <c:pt idx="5">
                  <c:v>2014</c:v>
                </c:pt>
              </c:numCache>
            </c:numRef>
          </c:cat>
          <c:val>
            <c:numRef>
              <c:f>Sheet5!$B$6:$G$6</c:f>
            </c:numRef>
          </c:val>
          <c:smooth val="0"/>
          <c:extLst>
            <c:ext xmlns:c16="http://schemas.microsoft.com/office/drawing/2014/chart" uri="{C3380CC4-5D6E-409C-BE32-E72D297353CC}">
              <c16:uniqueId val="{00000000-9673-45F2-A747-C550BD494117}"/>
            </c:ext>
          </c:extLst>
        </c:ser>
        <c:ser>
          <c:idx val="1"/>
          <c:order val="1"/>
          <c:tx>
            <c:strRef>
              <c:f>Sheet5!$A$7</c:f>
              <c:strCache>
                <c:ptCount val="1"/>
                <c:pt idx="0">
                  <c:v>    National</c:v>
                </c:pt>
              </c:strCache>
            </c:strRef>
          </c:tx>
          <c:spPr>
            <a:ln w="28575" cap="rnd">
              <a:solidFill>
                <a:srgbClr val="FF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Sheet5!$B$5:$G$5</c:f>
              <c:numCache>
                <c:formatCode>General</c:formatCode>
                <c:ptCount val="6"/>
                <c:pt idx="0">
                  <c:v>2019</c:v>
                </c:pt>
                <c:pt idx="1">
                  <c:v>2018</c:v>
                </c:pt>
                <c:pt idx="2">
                  <c:v>2017</c:v>
                </c:pt>
                <c:pt idx="3">
                  <c:v>2016</c:v>
                </c:pt>
                <c:pt idx="4">
                  <c:v>2015</c:v>
                </c:pt>
                <c:pt idx="5">
                  <c:v>2014</c:v>
                </c:pt>
              </c:numCache>
            </c:numRef>
          </c:cat>
          <c:val>
            <c:numRef>
              <c:f>Sheet5!$B$7:$G$7</c:f>
              <c:numCache>
                <c:formatCode>0.00%</c:formatCode>
                <c:ptCount val="6"/>
                <c:pt idx="0">
                  <c:v>0.52800000000000002</c:v>
                </c:pt>
                <c:pt idx="1">
                  <c:v>0.51900000000000002</c:v>
                </c:pt>
                <c:pt idx="2">
                  <c:v>0.48299999999999998</c:v>
                </c:pt>
                <c:pt idx="3">
                  <c:v>0.48699999999999999</c:v>
                </c:pt>
                <c:pt idx="4">
                  <c:v>0.498</c:v>
                </c:pt>
                <c:pt idx="5">
                  <c:v>0.495</c:v>
                </c:pt>
              </c:numCache>
            </c:numRef>
          </c:val>
          <c:smooth val="0"/>
          <c:extLst>
            <c:ext xmlns:c16="http://schemas.microsoft.com/office/drawing/2014/chart" uri="{C3380CC4-5D6E-409C-BE32-E72D297353CC}">
              <c16:uniqueId val="{00000001-9673-45F2-A747-C550BD494117}"/>
            </c:ext>
          </c:extLst>
        </c:ser>
        <c:ser>
          <c:idx val="2"/>
          <c:order val="2"/>
          <c:tx>
            <c:strRef>
              <c:f>Sheet5!$A$8</c:f>
              <c:strCache>
                <c:ptCount val="1"/>
                <c:pt idx="0">
                  <c:v>    Massachusetts</c:v>
                </c:pt>
              </c:strCache>
            </c:strRef>
          </c:tx>
          <c:spPr>
            <a:ln w="28575" cap="rnd">
              <a:solidFill>
                <a:schemeClr val="tx2">
                  <a:lumMod val="60000"/>
                  <a:lumOff val="4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Sheet5!$B$5:$G$5</c:f>
              <c:numCache>
                <c:formatCode>General</c:formatCode>
                <c:ptCount val="6"/>
                <c:pt idx="0">
                  <c:v>2019</c:v>
                </c:pt>
                <c:pt idx="1">
                  <c:v>2018</c:v>
                </c:pt>
                <c:pt idx="2">
                  <c:v>2017</c:v>
                </c:pt>
                <c:pt idx="3">
                  <c:v>2016</c:v>
                </c:pt>
                <c:pt idx="4">
                  <c:v>2015</c:v>
                </c:pt>
                <c:pt idx="5">
                  <c:v>2014</c:v>
                </c:pt>
              </c:numCache>
            </c:numRef>
          </c:cat>
          <c:val>
            <c:numRef>
              <c:f>Sheet5!$B$8:$G$8</c:f>
              <c:numCache>
                <c:formatCode>0.00%</c:formatCode>
                <c:ptCount val="6"/>
                <c:pt idx="0">
                  <c:v>0.56699999999999995</c:v>
                </c:pt>
                <c:pt idx="1">
                  <c:v>0.56299999999999994</c:v>
                </c:pt>
                <c:pt idx="2">
                  <c:v>0.54100000000000004</c:v>
                </c:pt>
                <c:pt idx="3">
                  <c:v>0.53300000000000003</c:v>
                </c:pt>
                <c:pt idx="4">
                  <c:v>0.54300000000000004</c:v>
                </c:pt>
                <c:pt idx="5">
                  <c:v>0.54600000000000004</c:v>
                </c:pt>
              </c:numCache>
            </c:numRef>
          </c:val>
          <c:smooth val="0"/>
          <c:extLst>
            <c:ext xmlns:c16="http://schemas.microsoft.com/office/drawing/2014/chart" uri="{C3380CC4-5D6E-409C-BE32-E72D297353CC}">
              <c16:uniqueId val="{00000002-9673-45F2-A747-C550BD494117}"/>
            </c:ext>
          </c:extLst>
        </c:ser>
        <c:ser>
          <c:idx val="3"/>
          <c:order val="3"/>
          <c:tx>
            <c:strRef>
              <c:f>Sheet5!$A$9</c:f>
              <c:strCache>
                <c:ptCount val="1"/>
                <c:pt idx="0">
                  <c:v>    Boston College</c:v>
                </c:pt>
              </c:strCache>
            </c:strRef>
          </c:tx>
          <c:spPr>
            <a:ln w="28575" cap="rnd">
              <a:solidFill>
                <a:schemeClr val="accent2">
                  <a:lumMod val="5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Sheet5!$B$5:$G$5</c:f>
              <c:numCache>
                <c:formatCode>General</c:formatCode>
                <c:ptCount val="6"/>
                <c:pt idx="0">
                  <c:v>2019</c:v>
                </c:pt>
                <c:pt idx="1">
                  <c:v>2018</c:v>
                </c:pt>
                <c:pt idx="2">
                  <c:v>2017</c:v>
                </c:pt>
                <c:pt idx="3">
                  <c:v>2016</c:v>
                </c:pt>
                <c:pt idx="4">
                  <c:v>2015</c:v>
                </c:pt>
                <c:pt idx="5">
                  <c:v>2014</c:v>
                </c:pt>
              </c:numCache>
            </c:numRef>
          </c:cat>
          <c:val>
            <c:numRef>
              <c:f>Sheet5!$B$9:$G$9</c:f>
              <c:numCache>
                <c:formatCode>0.00%</c:formatCode>
                <c:ptCount val="6"/>
                <c:pt idx="0">
                  <c:v>0.81</c:v>
                </c:pt>
                <c:pt idx="1">
                  <c:v>0.79400000000000004</c:v>
                </c:pt>
                <c:pt idx="2">
                  <c:v>0.75</c:v>
                </c:pt>
                <c:pt idx="3">
                  <c:v>0.74</c:v>
                </c:pt>
                <c:pt idx="4">
                  <c:v>0.74099999999999999</c:v>
                </c:pt>
                <c:pt idx="5">
                  <c:v>0.72</c:v>
                </c:pt>
              </c:numCache>
            </c:numRef>
          </c:val>
          <c:smooth val="0"/>
          <c:extLst>
            <c:ext xmlns:c16="http://schemas.microsoft.com/office/drawing/2014/chart" uri="{C3380CC4-5D6E-409C-BE32-E72D297353CC}">
              <c16:uniqueId val="{00000003-9673-45F2-A747-C550BD494117}"/>
            </c:ext>
          </c:extLst>
        </c:ser>
        <c:dLbls>
          <c:dLblPos val="t"/>
          <c:showLegendKey val="0"/>
          <c:showVal val="1"/>
          <c:showCatName val="0"/>
          <c:showSerName val="0"/>
          <c:showPercent val="0"/>
          <c:showBubbleSize val="0"/>
        </c:dLbls>
        <c:smooth val="0"/>
        <c:axId val="339685728"/>
        <c:axId val="339682776"/>
      </c:lineChart>
      <c:catAx>
        <c:axId val="339685728"/>
        <c:scaling>
          <c:orientation val="minMax"/>
        </c:scaling>
        <c:delete val="0"/>
        <c:axPos val="b"/>
        <c:numFmt formatCode="General"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9682776"/>
        <c:crosses val="autoZero"/>
        <c:auto val="1"/>
        <c:lblAlgn val="ctr"/>
        <c:lblOffset val="100"/>
        <c:noMultiLvlLbl val="0"/>
      </c:catAx>
      <c:valAx>
        <c:axId val="339682776"/>
        <c:scaling>
          <c:orientation val="minMax"/>
          <c:max val="1"/>
          <c:min val="0.4"/>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9685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CPA Exam Pass Rate - First</a:t>
            </a:r>
            <a:r>
              <a:rPr lang="en-US" baseline="0" dirty="0"/>
              <a:t> Time Exam Candidates</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Sheet5!$A$12</c:f>
              <c:strCache>
                <c:ptCount val="1"/>
                <c:pt idx="0">
                  <c:v>    National</c:v>
                </c:pt>
              </c:strCache>
            </c:strRef>
          </c:tx>
          <c:spPr>
            <a:ln w="28575" cap="rnd">
              <a:solidFill>
                <a:srgbClr val="FF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Sheet5!$B$11:$G$11</c:f>
              <c:numCache>
                <c:formatCode>General</c:formatCode>
                <c:ptCount val="6"/>
                <c:pt idx="0">
                  <c:v>2019</c:v>
                </c:pt>
                <c:pt idx="1">
                  <c:v>2018</c:v>
                </c:pt>
                <c:pt idx="2">
                  <c:v>2017</c:v>
                </c:pt>
                <c:pt idx="3">
                  <c:v>2016</c:v>
                </c:pt>
                <c:pt idx="4">
                  <c:v>2015</c:v>
                </c:pt>
                <c:pt idx="5">
                  <c:v>2014</c:v>
                </c:pt>
              </c:numCache>
            </c:numRef>
          </c:cat>
          <c:val>
            <c:numRef>
              <c:f>Sheet5!$B$12:$G$12</c:f>
              <c:numCache>
                <c:formatCode>0.00%</c:formatCode>
                <c:ptCount val="6"/>
                <c:pt idx="0">
                  <c:v>0.58599999999999997</c:v>
                </c:pt>
                <c:pt idx="1">
                  <c:v>0.57499999999999996</c:v>
                </c:pt>
                <c:pt idx="2">
                  <c:v>0.52900000000000003</c:v>
                </c:pt>
                <c:pt idx="3">
                  <c:v>0.54400000000000004</c:v>
                </c:pt>
                <c:pt idx="4">
                  <c:v>0.55000000000000004</c:v>
                </c:pt>
                <c:pt idx="5">
                  <c:v>0.55000000000000004</c:v>
                </c:pt>
              </c:numCache>
            </c:numRef>
          </c:val>
          <c:smooth val="0"/>
          <c:extLst>
            <c:ext xmlns:c16="http://schemas.microsoft.com/office/drawing/2014/chart" uri="{C3380CC4-5D6E-409C-BE32-E72D297353CC}">
              <c16:uniqueId val="{00000000-C09A-458C-BDCA-D4A20F362650}"/>
            </c:ext>
          </c:extLst>
        </c:ser>
        <c:ser>
          <c:idx val="1"/>
          <c:order val="1"/>
          <c:tx>
            <c:strRef>
              <c:f>Sheet5!$A$13</c:f>
              <c:strCache>
                <c:ptCount val="1"/>
                <c:pt idx="0">
                  <c:v>    Massachusetts</c:v>
                </c:pt>
              </c:strCache>
            </c:strRef>
          </c:tx>
          <c:spPr>
            <a:ln w="28575" cap="rnd">
              <a:solidFill>
                <a:srgbClr val="0070C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Sheet5!$B$11:$G$11</c:f>
              <c:numCache>
                <c:formatCode>General</c:formatCode>
                <c:ptCount val="6"/>
                <c:pt idx="0">
                  <c:v>2019</c:v>
                </c:pt>
                <c:pt idx="1">
                  <c:v>2018</c:v>
                </c:pt>
                <c:pt idx="2">
                  <c:v>2017</c:v>
                </c:pt>
                <c:pt idx="3">
                  <c:v>2016</c:v>
                </c:pt>
                <c:pt idx="4">
                  <c:v>2015</c:v>
                </c:pt>
                <c:pt idx="5">
                  <c:v>2014</c:v>
                </c:pt>
              </c:numCache>
            </c:numRef>
          </c:cat>
          <c:val>
            <c:numRef>
              <c:f>Sheet5!$B$13:$G$13</c:f>
              <c:numCache>
                <c:formatCode>0.00%</c:formatCode>
                <c:ptCount val="6"/>
                <c:pt idx="0">
                  <c:v>0.629</c:v>
                </c:pt>
                <c:pt idx="1">
                  <c:v>0.622</c:v>
                </c:pt>
                <c:pt idx="2">
                  <c:v>0.59299999999999997</c:v>
                </c:pt>
                <c:pt idx="3">
                  <c:v>0.58899999999999997</c:v>
                </c:pt>
                <c:pt idx="4">
                  <c:v>0.59899999999999998</c:v>
                </c:pt>
                <c:pt idx="5">
                  <c:v>0.59199999999999997</c:v>
                </c:pt>
              </c:numCache>
            </c:numRef>
          </c:val>
          <c:smooth val="0"/>
          <c:extLst>
            <c:ext xmlns:c16="http://schemas.microsoft.com/office/drawing/2014/chart" uri="{C3380CC4-5D6E-409C-BE32-E72D297353CC}">
              <c16:uniqueId val="{00000001-C09A-458C-BDCA-D4A20F362650}"/>
            </c:ext>
          </c:extLst>
        </c:ser>
        <c:ser>
          <c:idx val="2"/>
          <c:order val="2"/>
          <c:tx>
            <c:strRef>
              <c:f>Sheet5!$A$14</c:f>
              <c:strCache>
                <c:ptCount val="1"/>
                <c:pt idx="0">
                  <c:v>    Boston College</c:v>
                </c:pt>
              </c:strCache>
            </c:strRef>
          </c:tx>
          <c:spPr>
            <a:ln w="28575" cap="rnd">
              <a:solidFill>
                <a:schemeClr val="accent2">
                  <a:lumMod val="5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Sheet5!$B$11:$G$11</c:f>
              <c:numCache>
                <c:formatCode>General</c:formatCode>
                <c:ptCount val="6"/>
                <c:pt idx="0">
                  <c:v>2019</c:v>
                </c:pt>
                <c:pt idx="1">
                  <c:v>2018</c:v>
                </c:pt>
                <c:pt idx="2">
                  <c:v>2017</c:v>
                </c:pt>
                <c:pt idx="3">
                  <c:v>2016</c:v>
                </c:pt>
                <c:pt idx="4">
                  <c:v>2015</c:v>
                </c:pt>
                <c:pt idx="5">
                  <c:v>2014</c:v>
                </c:pt>
              </c:numCache>
            </c:numRef>
          </c:cat>
          <c:val>
            <c:numRef>
              <c:f>Sheet5!$B$14:$G$14</c:f>
              <c:numCache>
                <c:formatCode>0.00%</c:formatCode>
                <c:ptCount val="6"/>
                <c:pt idx="0">
                  <c:v>0.88300000000000001</c:v>
                </c:pt>
                <c:pt idx="1">
                  <c:v>0.84399999999999997</c:v>
                </c:pt>
                <c:pt idx="2">
                  <c:v>0.79700000000000004</c:v>
                </c:pt>
                <c:pt idx="3">
                  <c:v>0.81799999999999995</c:v>
                </c:pt>
                <c:pt idx="4">
                  <c:v>0.82499999999999996</c:v>
                </c:pt>
                <c:pt idx="5">
                  <c:v>0.72</c:v>
                </c:pt>
              </c:numCache>
            </c:numRef>
          </c:val>
          <c:smooth val="0"/>
          <c:extLst>
            <c:ext xmlns:c16="http://schemas.microsoft.com/office/drawing/2014/chart" uri="{C3380CC4-5D6E-409C-BE32-E72D297353CC}">
              <c16:uniqueId val="{00000002-C09A-458C-BDCA-D4A20F362650}"/>
            </c:ext>
          </c:extLst>
        </c:ser>
        <c:dLbls>
          <c:showLegendKey val="0"/>
          <c:showVal val="0"/>
          <c:showCatName val="0"/>
          <c:showSerName val="0"/>
          <c:showPercent val="0"/>
          <c:showBubbleSize val="0"/>
        </c:dLbls>
        <c:smooth val="0"/>
        <c:axId val="464716240"/>
        <c:axId val="464723784"/>
      </c:lineChart>
      <c:catAx>
        <c:axId val="464716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4723784"/>
        <c:crosses val="autoZero"/>
        <c:auto val="1"/>
        <c:lblAlgn val="ctr"/>
        <c:lblOffset val="100"/>
        <c:noMultiLvlLbl val="0"/>
      </c:catAx>
      <c:valAx>
        <c:axId val="464723784"/>
        <c:scaling>
          <c:orientation val="minMax"/>
          <c:min val="0.4"/>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4716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BC Pass</a:t>
            </a:r>
            <a:r>
              <a:rPr lang="en-US" baseline="0" dirty="0"/>
              <a:t> Rate First Time by Section</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Sheet5!$A$18</c:f>
              <c:strCache>
                <c:ptCount val="1"/>
                <c:pt idx="0">
                  <c:v>Audit</c:v>
                </c:pt>
              </c:strCache>
            </c:strRef>
          </c:tx>
          <c:spPr>
            <a:ln w="28575" cap="rnd">
              <a:solidFill>
                <a:schemeClr val="accent1"/>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0-297C-4DB2-9FA1-1CDE312282CC}"/>
                </c:ext>
              </c:extLst>
            </c:dLbl>
            <c:dLbl>
              <c:idx val="2"/>
              <c:delete val="1"/>
              <c:extLst>
                <c:ext xmlns:c15="http://schemas.microsoft.com/office/drawing/2012/chart" uri="{CE6537A1-D6FC-4f65-9D91-7224C49458BB}"/>
                <c:ext xmlns:c16="http://schemas.microsoft.com/office/drawing/2014/chart" uri="{C3380CC4-5D6E-409C-BE32-E72D297353CC}">
                  <c16:uniqueId val="{00000001-297C-4DB2-9FA1-1CDE312282CC}"/>
                </c:ext>
              </c:extLst>
            </c:dLbl>
            <c:dLbl>
              <c:idx val="3"/>
              <c:delete val="1"/>
              <c:extLst>
                <c:ext xmlns:c15="http://schemas.microsoft.com/office/drawing/2012/chart" uri="{CE6537A1-D6FC-4f65-9D91-7224C49458BB}"/>
                <c:ext xmlns:c16="http://schemas.microsoft.com/office/drawing/2014/chart" uri="{C3380CC4-5D6E-409C-BE32-E72D297353CC}">
                  <c16:uniqueId val="{00000002-297C-4DB2-9FA1-1CDE312282CC}"/>
                </c:ext>
              </c:extLst>
            </c:dLbl>
            <c:dLbl>
              <c:idx val="4"/>
              <c:delete val="1"/>
              <c:extLst>
                <c:ext xmlns:c15="http://schemas.microsoft.com/office/drawing/2012/chart" uri="{CE6537A1-D6FC-4f65-9D91-7224C49458BB}"/>
                <c:ext xmlns:c16="http://schemas.microsoft.com/office/drawing/2014/chart" uri="{C3380CC4-5D6E-409C-BE32-E72D297353CC}">
                  <c16:uniqueId val="{00000003-297C-4DB2-9FA1-1CDE312282CC}"/>
                </c:ext>
              </c:extLst>
            </c:dLbl>
            <c:dLbl>
              <c:idx val="5"/>
              <c:delete val="1"/>
              <c:extLst>
                <c:ext xmlns:c15="http://schemas.microsoft.com/office/drawing/2012/chart" uri="{CE6537A1-D6FC-4f65-9D91-7224C49458BB}"/>
                <c:ext xmlns:c16="http://schemas.microsoft.com/office/drawing/2014/chart" uri="{C3380CC4-5D6E-409C-BE32-E72D297353CC}">
                  <c16:uniqueId val="{00000004-297C-4DB2-9FA1-1CDE312282C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Sheet5!$B$17:$G$17</c:f>
              <c:numCache>
                <c:formatCode>General</c:formatCode>
                <c:ptCount val="6"/>
                <c:pt idx="0">
                  <c:v>2019</c:v>
                </c:pt>
                <c:pt idx="1">
                  <c:v>2018</c:v>
                </c:pt>
                <c:pt idx="2">
                  <c:v>2017</c:v>
                </c:pt>
                <c:pt idx="3">
                  <c:v>2016</c:v>
                </c:pt>
                <c:pt idx="4">
                  <c:v>2015</c:v>
                </c:pt>
                <c:pt idx="5">
                  <c:v>2014</c:v>
                </c:pt>
              </c:numCache>
            </c:numRef>
          </c:cat>
          <c:val>
            <c:numRef>
              <c:f>Sheet5!$B$18:$G$18</c:f>
              <c:numCache>
                <c:formatCode>0.00%</c:formatCode>
                <c:ptCount val="6"/>
                <c:pt idx="0">
                  <c:v>0.84599999999999997</c:v>
                </c:pt>
                <c:pt idx="1">
                  <c:v>0.81799999999999995</c:v>
                </c:pt>
                <c:pt idx="2">
                  <c:v>0.70299999999999996</c:v>
                </c:pt>
                <c:pt idx="3">
                  <c:v>0.77200000000000002</c:v>
                </c:pt>
                <c:pt idx="4">
                  <c:v>0.75600000000000001</c:v>
                </c:pt>
                <c:pt idx="5">
                  <c:v>0.68799999999999994</c:v>
                </c:pt>
              </c:numCache>
            </c:numRef>
          </c:val>
          <c:smooth val="0"/>
          <c:extLst>
            <c:ext xmlns:c16="http://schemas.microsoft.com/office/drawing/2014/chart" uri="{C3380CC4-5D6E-409C-BE32-E72D297353CC}">
              <c16:uniqueId val="{00000005-297C-4DB2-9FA1-1CDE312282CC}"/>
            </c:ext>
          </c:extLst>
        </c:ser>
        <c:ser>
          <c:idx val="1"/>
          <c:order val="1"/>
          <c:tx>
            <c:strRef>
              <c:f>Sheet5!$A$19</c:f>
              <c:strCache>
                <c:ptCount val="1"/>
                <c:pt idx="0">
                  <c:v>BEC</c:v>
                </c:pt>
              </c:strCache>
            </c:strRef>
          </c:tx>
          <c:spPr>
            <a:ln w="28575" cap="rnd">
              <a:solidFill>
                <a:schemeClr val="accent2"/>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97C-4DB2-9FA1-1CDE312282C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Sheet5!$B$17:$G$17</c:f>
              <c:numCache>
                <c:formatCode>General</c:formatCode>
                <c:ptCount val="6"/>
                <c:pt idx="0">
                  <c:v>2019</c:v>
                </c:pt>
                <c:pt idx="1">
                  <c:v>2018</c:v>
                </c:pt>
                <c:pt idx="2">
                  <c:v>2017</c:v>
                </c:pt>
                <c:pt idx="3">
                  <c:v>2016</c:v>
                </c:pt>
                <c:pt idx="4">
                  <c:v>2015</c:v>
                </c:pt>
                <c:pt idx="5">
                  <c:v>2014</c:v>
                </c:pt>
              </c:numCache>
            </c:numRef>
          </c:cat>
          <c:val>
            <c:numRef>
              <c:f>Sheet5!$B$19:$G$19</c:f>
              <c:numCache>
                <c:formatCode>0.00%</c:formatCode>
                <c:ptCount val="6"/>
                <c:pt idx="0">
                  <c:v>0.94899999999999995</c:v>
                </c:pt>
                <c:pt idx="1">
                  <c:v>0.95499999999999996</c:v>
                </c:pt>
                <c:pt idx="2">
                  <c:v>0.9</c:v>
                </c:pt>
                <c:pt idx="3">
                  <c:v>0.91900000000000004</c:v>
                </c:pt>
                <c:pt idx="4">
                  <c:v>0.91</c:v>
                </c:pt>
                <c:pt idx="5">
                  <c:v>0.95499999999999996</c:v>
                </c:pt>
              </c:numCache>
            </c:numRef>
          </c:val>
          <c:smooth val="0"/>
          <c:extLst>
            <c:ext xmlns:c16="http://schemas.microsoft.com/office/drawing/2014/chart" uri="{C3380CC4-5D6E-409C-BE32-E72D297353CC}">
              <c16:uniqueId val="{00000007-297C-4DB2-9FA1-1CDE312282CC}"/>
            </c:ext>
          </c:extLst>
        </c:ser>
        <c:ser>
          <c:idx val="2"/>
          <c:order val="2"/>
          <c:tx>
            <c:strRef>
              <c:f>Sheet5!$A$20</c:f>
              <c:strCache>
                <c:ptCount val="1"/>
                <c:pt idx="0">
                  <c:v>FAR</c:v>
                </c:pt>
              </c:strCache>
            </c:strRef>
          </c:tx>
          <c:spPr>
            <a:ln w="28575" cap="rnd">
              <a:solidFill>
                <a:schemeClr val="accent3"/>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97C-4DB2-9FA1-1CDE312282C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Sheet5!$B$17:$G$17</c:f>
              <c:numCache>
                <c:formatCode>General</c:formatCode>
                <c:ptCount val="6"/>
                <c:pt idx="0">
                  <c:v>2019</c:v>
                </c:pt>
                <c:pt idx="1">
                  <c:v>2018</c:v>
                </c:pt>
                <c:pt idx="2">
                  <c:v>2017</c:v>
                </c:pt>
                <c:pt idx="3">
                  <c:v>2016</c:v>
                </c:pt>
                <c:pt idx="4">
                  <c:v>2015</c:v>
                </c:pt>
                <c:pt idx="5">
                  <c:v>2014</c:v>
                </c:pt>
              </c:numCache>
            </c:numRef>
          </c:cat>
          <c:val>
            <c:numRef>
              <c:f>Sheet5!$B$20:$G$20</c:f>
              <c:numCache>
                <c:formatCode>0.00%</c:formatCode>
                <c:ptCount val="6"/>
                <c:pt idx="0">
                  <c:v>0.88300000000000001</c:v>
                </c:pt>
                <c:pt idx="1">
                  <c:v>0.83499999999999996</c:v>
                </c:pt>
                <c:pt idx="2">
                  <c:v>0.81299999999999994</c:v>
                </c:pt>
                <c:pt idx="3">
                  <c:v>0.80500000000000005</c:v>
                </c:pt>
                <c:pt idx="4">
                  <c:v>0.79</c:v>
                </c:pt>
                <c:pt idx="5">
                  <c:v>0.82399999999999995</c:v>
                </c:pt>
              </c:numCache>
            </c:numRef>
          </c:val>
          <c:smooth val="0"/>
          <c:extLst>
            <c:ext xmlns:c16="http://schemas.microsoft.com/office/drawing/2014/chart" uri="{C3380CC4-5D6E-409C-BE32-E72D297353CC}">
              <c16:uniqueId val="{00000009-297C-4DB2-9FA1-1CDE312282CC}"/>
            </c:ext>
          </c:extLst>
        </c:ser>
        <c:ser>
          <c:idx val="3"/>
          <c:order val="3"/>
          <c:tx>
            <c:strRef>
              <c:f>Sheet5!$A$21</c:f>
              <c:strCache>
                <c:ptCount val="1"/>
                <c:pt idx="0">
                  <c:v>REG</c:v>
                </c:pt>
              </c:strCache>
            </c:strRef>
          </c:tx>
          <c:spPr>
            <a:ln w="28575" cap="rnd">
              <a:solidFill>
                <a:schemeClr val="accent4"/>
              </a:solidFill>
              <a:round/>
            </a:ln>
            <a:effectLst/>
          </c:spPr>
          <c:marker>
            <c:symbol val="none"/>
          </c:marker>
          <c:dLbls>
            <c:dLbl>
              <c:idx val="0"/>
              <c:layout>
                <c:manualLayout>
                  <c:x val="-0.1137360017497813"/>
                  <c:y val="-1.85185185185185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97C-4DB2-9FA1-1CDE312282C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l"/>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Sheet5!$B$17:$G$17</c:f>
              <c:numCache>
                <c:formatCode>General</c:formatCode>
                <c:ptCount val="6"/>
                <c:pt idx="0">
                  <c:v>2019</c:v>
                </c:pt>
                <c:pt idx="1">
                  <c:v>2018</c:v>
                </c:pt>
                <c:pt idx="2">
                  <c:v>2017</c:v>
                </c:pt>
                <c:pt idx="3">
                  <c:v>2016</c:v>
                </c:pt>
                <c:pt idx="4">
                  <c:v>2015</c:v>
                </c:pt>
                <c:pt idx="5">
                  <c:v>2014</c:v>
                </c:pt>
              </c:numCache>
            </c:numRef>
          </c:cat>
          <c:val>
            <c:numRef>
              <c:f>Sheet5!$B$21:$G$21</c:f>
              <c:numCache>
                <c:formatCode>0.00%</c:formatCode>
                <c:ptCount val="6"/>
                <c:pt idx="0">
                  <c:v>0.85399999999999998</c:v>
                </c:pt>
                <c:pt idx="1">
                  <c:v>0.78</c:v>
                </c:pt>
                <c:pt idx="2">
                  <c:v>0.78300000000000003</c:v>
                </c:pt>
                <c:pt idx="3">
                  <c:v>0.77200000000000002</c:v>
                </c:pt>
                <c:pt idx="4">
                  <c:v>0.84</c:v>
                </c:pt>
                <c:pt idx="5">
                  <c:v>0.75</c:v>
                </c:pt>
              </c:numCache>
            </c:numRef>
          </c:val>
          <c:smooth val="0"/>
          <c:extLst>
            <c:ext xmlns:c16="http://schemas.microsoft.com/office/drawing/2014/chart" uri="{C3380CC4-5D6E-409C-BE32-E72D297353CC}">
              <c16:uniqueId val="{0000000B-297C-4DB2-9FA1-1CDE312282CC}"/>
            </c:ext>
          </c:extLst>
        </c:ser>
        <c:dLbls>
          <c:showLegendKey val="0"/>
          <c:showVal val="0"/>
          <c:showCatName val="0"/>
          <c:showSerName val="0"/>
          <c:showPercent val="0"/>
          <c:showBubbleSize val="0"/>
        </c:dLbls>
        <c:smooth val="0"/>
        <c:axId val="514853824"/>
        <c:axId val="514862024"/>
      </c:lineChart>
      <c:catAx>
        <c:axId val="514853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4862024"/>
        <c:crosses val="autoZero"/>
        <c:auto val="1"/>
        <c:lblAlgn val="ctr"/>
        <c:lblOffset val="100"/>
        <c:noMultiLvlLbl val="0"/>
      </c:catAx>
      <c:valAx>
        <c:axId val="514862024"/>
        <c:scaling>
          <c:orientation val="minMax"/>
          <c:max val="1"/>
          <c:min val="0.65000000000000013"/>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4853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18435"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18436"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18437"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atin typeface="Arial" charset="0"/>
              </a:defRPr>
            </a:lvl1pPr>
          </a:lstStyle>
          <a:p>
            <a:pPr>
              <a:defRPr/>
            </a:pPr>
            <a:fld id="{61E9C217-F314-4DA8-A499-AFED5A5AC421}" type="slidenum">
              <a:rPr lang="en-US"/>
              <a:pPr>
                <a:defRPr/>
              </a:pPr>
              <a:t>‹#›</a:t>
            </a:fld>
            <a:endParaRPr lang="en-US" dirty="0"/>
          </a:p>
        </p:txBody>
      </p:sp>
    </p:spTree>
    <p:extLst>
      <p:ext uri="{BB962C8B-B14F-4D97-AF65-F5344CB8AC3E}">
        <p14:creationId xmlns:p14="http://schemas.microsoft.com/office/powerpoint/2010/main" val="40133557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16387"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286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90"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16391"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atin typeface="Arial" charset="0"/>
              </a:defRPr>
            </a:lvl1pPr>
          </a:lstStyle>
          <a:p>
            <a:pPr>
              <a:defRPr/>
            </a:pPr>
            <a:fld id="{FA4B0048-F696-4307-8201-B3F3C3D69364}" type="slidenum">
              <a:rPr lang="en-US"/>
              <a:pPr>
                <a:defRPr/>
              </a:pPr>
              <a:t>‹#›</a:t>
            </a:fld>
            <a:endParaRPr lang="en-US" dirty="0"/>
          </a:p>
        </p:txBody>
      </p:sp>
    </p:spTree>
    <p:extLst>
      <p:ext uri="{BB962C8B-B14F-4D97-AF65-F5344CB8AC3E}">
        <p14:creationId xmlns:p14="http://schemas.microsoft.com/office/powerpoint/2010/main" val="17028598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4B0048-F696-4307-8201-B3F3C3D69364}" type="slidenum">
              <a:rPr lang="en-US" smtClean="0"/>
              <a:pPr>
                <a:defRPr/>
              </a:pPr>
              <a:t>4</a:t>
            </a:fld>
            <a:endParaRPr lang="en-US" dirty="0"/>
          </a:p>
        </p:txBody>
      </p:sp>
    </p:spTree>
    <p:extLst>
      <p:ext uri="{BB962C8B-B14F-4D97-AF65-F5344CB8AC3E}">
        <p14:creationId xmlns:p14="http://schemas.microsoft.com/office/powerpoint/2010/main" val="293900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4B0048-F696-4307-8201-B3F3C3D69364}" type="slidenum">
              <a:rPr lang="en-US" smtClean="0"/>
              <a:pPr>
                <a:defRPr/>
              </a:pPr>
              <a:t>5</a:t>
            </a:fld>
            <a:endParaRPr lang="en-US" dirty="0"/>
          </a:p>
        </p:txBody>
      </p:sp>
    </p:spTree>
    <p:extLst>
      <p:ext uri="{BB962C8B-B14F-4D97-AF65-F5344CB8AC3E}">
        <p14:creationId xmlns:p14="http://schemas.microsoft.com/office/powerpoint/2010/main" val="3998588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4B0048-F696-4307-8201-B3F3C3D69364}" type="slidenum">
              <a:rPr lang="en-US" smtClean="0"/>
              <a:pPr>
                <a:defRPr/>
              </a:pPr>
              <a:t>6</a:t>
            </a:fld>
            <a:endParaRPr lang="en-US" dirty="0"/>
          </a:p>
        </p:txBody>
      </p:sp>
    </p:spTree>
    <p:extLst>
      <p:ext uri="{BB962C8B-B14F-4D97-AF65-F5344CB8AC3E}">
        <p14:creationId xmlns:p14="http://schemas.microsoft.com/office/powerpoint/2010/main" val="859655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4B0048-F696-4307-8201-B3F3C3D69364}" type="slidenum">
              <a:rPr lang="en-US" smtClean="0"/>
              <a:pPr>
                <a:defRPr/>
              </a:pPr>
              <a:t>18</a:t>
            </a:fld>
            <a:endParaRPr lang="en-US" dirty="0"/>
          </a:p>
        </p:txBody>
      </p:sp>
    </p:spTree>
    <p:extLst>
      <p:ext uri="{BB962C8B-B14F-4D97-AF65-F5344CB8AC3E}">
        <p14:creationId xmlns:p14="http://schemas.microsoft.com/office/powerpoint/2010/main" val="3848144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381000" y="990600"/>
            <a:ext cx="76200" cy="5105400"/>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defRPr/>
            </a:pPr>
            <a:endParaRPr lang="en-US" altLang="en-US" sz="2400" dirty="0"/>
          </a:p>
        </p:txBody>
      </p:sp>
      <p:grpSp>
        <p:nvGrpSpPr>
          <p:cNvPr id="5" name="Group 8"/>
          <p:cNvGrpSpPr>
            <a:grpSpLocks/>
          </p:cNvGrpSpPr>
          <p:nvPr userDrawn="1"/>
        </p:nvGrpSpPr>
        <p:grpSpPr bwMode="auto">
          <a:xfrm>
            <a:off x="381000" y="304800"/>
            <a:ext cx="8391525" cy="5791200"/>
            <a:chOff x="240" y="192"/>
            <a:chExt cx="5286" cy="3648"/>
          </a:xfrm>
        </p:grpSpPr>
        <p:sp>
          <p:nvSpPr>
            <p:cNvPr id="6" name="Rectangle 9"/>
            <p:cNvSpPr>
              <a:spLocks noChangeArrowheads="1"/>
            </p:cNvSpPr>
            <p:nvPr userDrawn="1"/>
          </p:nvSpPr>
          <p:spPr bwMode="auto">
            <a:xfrm flipV="1">
              <a:off x="5236" y="192"/>
              <a:ext cx="288" cy="288"/>
            </a:xfrm>
            <a:prstGeom prst="rect">
              <a:avLst/>
            </a:prstGeom>
            <a:solidFill>
              <a:schemeClr val="bg2"/>
            </a:solidFill>
            <a:ln w="12700">
              <a:solidFill>
                <a:schemeClr val="tx1"/>
              </a:solidFill>
              <a:miter lim="800000"/>
              <a:headEnd/>
              <a:tailEnd/>
            </a:ln>
          </p:spPr>
          <p:txBody>
            <a:bodyPr rot="10800000"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defRPr/>
              </a:pPr>
              <a:endParaRPr lang="en-US" altLang="en-US" sz="2400" dirty="0"/>
            </a:p>
          </p:txBody>
        </p:sp>
        <p:sp>
          <p:nvSpPr>
            <p:cNvPr id="7" name="Rectangle 10"/>
            <p:cNvSpPr>
              <a:spLocks noChangeArrowheads="1"/>
            </p:cNvSpPr>
            <p:nvPr userDrawn="1"/>
          </p:nvSpPr>
          <p:spPr bwMode="auto">
            <a:xfrm flipV="1">
              <a:off x="240" y="192"/>
              <a:ext cx="5004" cy="288"/>
            </a:xfrm>
            <a:prstGeom prst="rect">
              <a:avLst/>
            </a:prstGeom>
            <a:solidFill>
              <a:schemeClr val="accent2"/>
            </a:solidFill>
            <a:ln w="12700">
              <a:solidFill>
                <a:schemeClr val="tx1"/>
              </a:solidFill>
              <a:miter lim="800000"/>
              <a:headEnd/>
              <a:tailEnd/>
            </a:ln>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defRPr/>
              </a:pPr>
              <a:endParaRPr lang="en-US" altLang="en-US" sz="2400" dirty="0"/>
            </a:p>
          </p:txBody>
        </p:sp>
        <p:sp>
          <p:nvSpPr>
            <p:cNvPr id="8" name="Rectangle 11"/>
            <p:cNvSpPr>
              <a:spLocks noChangeArrowheads="1"/>
            </p:cNvSpPr>
            <p:nvPr userDrawn="1"/>
          </p:nvSpPr>
          <p:spPr bwMode="auto">
            <a:xfrm flipV="1">
              <a:off x="240" y="480"/>
              <a:ext cx="5004" cy="144"/>
            </a:xfrm>
            <a:prstGeom prst="rect">
              <a:avLst/>
            </a:prstGeom>
            <a:solidFill>
              <a:schemeClr val="bg2"/>
            </a:solidFill>
            <a:ln w="12700">
              <a:solidFill>
                <a:schemeClr val="tx1"/>
              </a:solidFill>
              <a:miter lim="800000"/>
              <a:headEnd/>
              <a:tailEnd/>
            </a:ln>
          </p:spPr>
          <p:txBody>
            <a:bodyPr rot="10800000"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defRPr/>
              </a:pPr>
              <a:endParaRPr lang="en-US" altLang="en-US" sz="2400" dirty="0"/>
            </a:p>
          </p:txBody>
        </p:sp>
        <p:sp>
          <p:nvSpPr>
            <p:cNvPr id="9" name="Rectangle 12"/>
            <p:cNvSpPr>
              <a:spLocks noChangeArrowheads="1"/>
            </p:cNvSpPr>
            <p:nvPr userDrawn="1"/>
          </p:nvSpPr>
          <p:spPr bwMode="auto">
            <a:xfrm flipV="1">
              <a:off x="5242" y="480"/>
              <a:ext cx="282" cy="144"/>
            </a:xfrm>
            <a:prstGeom prst="rect">
              <a:avLst/>
            </a:prstGeom>
            <a:solidFill>
              <a:schemeClr val="accent2"/>
            </a:solidFill>
            <a:ln w="12700">
              <a:solidFill>
                <a:schemeClr val="tx1"/>
              </a:solidFill>
              <a:miter lim="800000"/>
              <a:headEnd/>
              <a:tailEnd/>
            </a:ln>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defRPr/>
              </a:pPr>
              <a:endParaRPr lang="en-US" altLang="en-US" sz="2400" dirty="0"/>
            </a:p>
          </p:txBody>
        </p:sp>
        <p:sp>
          <p:nvSpPr>
            <p:cNvPr id="10" name="Line 13"/>
            <p:cNvSpPr>
              <a:spLocks noChangeShapeType="1"/>
            </p:cNvSpPr>
            <p:nvPr userDrawn="1"/>
          </p:nvSpPr>
          <p:spPr bwMode="auto">
            <a:xfrm flipH="1">
              <a:off x="480" y="2256"/>
              <a:ext cx="48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 name="Rectangle 14"/>
            <p:cNvSpPr>
              <a:spLocks noChangeArrowheads="1"/>
            </p:cNvSpPr>
            <p:nvPr userDrawn="1"/>
          </p:nvSpPr>
          <p:spPr bwMode="auto">
            <a:xfrm>
              <a:off x="240" y="192"/>
              <a:ext cx="5286" cy="364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defRPr/>
              </a:pPr>
              <a:endParaRPr lang="en-US" altLang="en-US" sz="2400" dirty="0"/>
            </a:p>
          </p:txBody>
        </p:sp>
      </p:grpSp>
      <p:sp>
        <p:nvSpPr>
          <p:cNvPr id="100355" name="Rectangle 3"/>
          <p:cNvSpPr>
            <a:spLocks noGrp="1" noChangeArrowheads="1"/>
          </p:cNvSpPr>
          <p:nvPr>
            <p:ph type="ctrTitle"/>
          </p:nvPr>
        </p:nvSpPr>
        <p:spPr>
          <a:xfrm>
            <a:off x="762000" y="1371600"/>
            <a:ext cx="7696200" cy="2057400"/>
          </a:xfrm>
        </p:spPr>
        <p:txBody>
          <a:bodyPr/>
          <a:lstStyle>
            <a:lvl1pPr>
              <a:defRPr sz="5400"/>
            </a:lvl1pPr>
          </a:lstStyle>
          <a:p>
            <a:r>
              <a:rPr lang="en-US"/>
              <a:t>Click to edit Master title style</a:t>
            </a:r>
          </a:p>
        </p:txBody>
      </p:sp>
      <p:sp>
        <p:nvSpPr>
          <p:cNvPr id="100356" name="Rectangle 4"/>
          <p:cNvSpPr>
            <a:spLocks noGrp="1" noChangeArrowheads="1"/>
          </p:cNvSpPr>
          <p:nvPr>
            <p:ph type="subTitle" idx="1"/>
          </p:nvPr>
        </p:nvSpPr>
        <p:spPr>
          <a:xfrm>
            <a:off x="762000" y="3765550"/>
            <a:ext cx="7696200" cy="2057400"/>
          </a:xfrm>
        </p:spPr>
        <p:txBody>
          <a:bodyPr/>
          <a:lstStyle>
            <a:lvl1pPr marL="0" indent="0">
              <a:buFont typeface="Wingdings" pitchFamily="2" charset="2"/>
              <a:buNone/>
              <a:defRPr sz="2800">
                <a:latin typeface="Arial" charset="0"/>
              </a:defRPr>
            </a:lvl1pPr>
          </a:lstStyle>
          <a:p>
            <a:r>
              <a:rPr lang="en-US"/>
              <a:t>Click to edit Master subtitle style</a:t>
            </a:r>
          </a:p>
        </p:txBody>
      </p:sp>
      <p:sp>
        <p:nvSpPr>
          <p:cNvPr id="12" name="Rectangle 5"/>
          <p:cNvSpPr>
            <a:spLocks noGrp="1" noChangeArrowheads="1"/>
          </p:cNvSpPr>
          <p:nvPr>
            <p:ph type="dt" sz="half" idx="10"/>
          </p:nvPr>
        </p:nvSpPr>
        <p:spPr>
          <a:xfrm>
            <a:off x="457200" y="6248400"/>
            <a:ext cx="2133600" cy="457200"/>
          </a:xfrm>
        </p:spPr>
        <p:txBody>
          <a:bodyPr/>
          <a:lstStyle>
            <a:lvl1pPr>
              <a:defRPr/>
            </a:lvl1pPr>
          </a:lstStyle>
          <a:p>
            <a:pPr>
              <a:defRPr/>
            </a:pPr>
            <a:endParaRPr lang="en-US" dirty="0"/>
          </a:p>
        </p:txBody>
      </p:sp>
      <p:sp>
        <p:nvSpPr>
          <p:cNvPr id="13" name="Rectangle 6"/>
          <p:cNvSpPr>
            <a:spLocks noGrp="1" noChangeArrowheads="1"/>
          </p:cNvSpPr>
          <p:nvPr>
            <p:ph type="ftr" sz="quarter" idx="11"/>
          </p:nvPr>
        </p:nvSpPr>
        <p:spPr/>
        <p:txBody>
          <a:bodyPr/>
          <a:lstStyle>
            <a:lvl1pPr>
              <a:defRPr/>
            </a:lvl1pPr>
          </a:lstStyle>
          <a:p>
            <a:pPr>
              <a:defRPr/>
            </a:pPr>
            <a:endParaRPr lang="en-US" dirty="0"/>
          </a:p>
        </p:txBody>
      </p:sp>
      <p:sp>
        <p:nvSpPr>
          <p:cNvPr id="14" name="Rectangle 7"/>
          <p:cNvSpPr>
            <a:spLocks noGrp="1" noChangeArrowheads="1"/>
          </p:cNvSpPr>
          <p:nvPr>
            <p:ph type="sldNum" sz="quarter" idx="12"/>
          </p:nvPr>
        </p:nvSpPr>
        <p:spPr>
          <a:xfrm>
            <a:off x="6553200" y="6248400"/>
            <a:ext cx="2133600" cy="457200"/>
          </a:xfrm>
        </p:spPr>
        <p:txBody>
          <a:bodyPr/>
          <a:lstStyle>
            <a:lvl1pPr>
              <a:defRPr b="1"/>
            </a:lvl1pPr>
          </a:lstStyle>
          <a:p>
            <a:pPr>
              <a:defRPr/>
            </a:pPr>
            <a:fld id="{D864E818-0A09-4061-9C4B-DFB9F176AD77}" type="slidenum">
              <a:rPr lang="en-US"/>
              <a:pPr>
                <a:defRPr/>
              </a:pPr>
              <a:t>‹#›</a:t>
            </a:fld>
            <a:endParaRPr lang="en-US" dirty="0"/>
          </a:p>
        </p:txBody>
      </p:sp>
    </p:spTree>
    <p:extLst>
      <p:ext uri="{BB962C8B-B14F-4D97-AF65-F5344CB8AC3E}">
        <p14:creationId xmlns:p14="http://schemas.microsoft.com/office/powerpoint/2010/main" val="169217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5ACB1F1-9EDD-4EC9-AFB9-19184039DE4D}" type="slidenum">
              <a:rPr lang="en-US"/>
              <a:pPr>
                <a:defRPr/>
              </a:pPr>
              <a:t>‹#›</a:t>
            </a:fld>
            <a:endParaRPr lang="en-US" dirty="0"/>
          </a:p>
        </p:txBody>
      </p:sp>
    </p:spTree>
    <p:extLst>
      <p:ext uri="{BB962C8B-B14F-4D97-AF65-F5344CB8AC3E}">
        <p14:creationId xmlns:p14="http://schemas.microsoft.com/office/powerpoint/2010/main" val="2964448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5597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533400"/>
            <a:ext cx="6019800" cy="5597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5260FE1-D5B5-4D65-BC21-7EDC90AE2CBA}" type="slidenum">
              <a:rPr lang="en-US"/>
              <a:pPr>
                <a:defRPr/>
              </a:pPr>
              <a:t>‹#›</a:t>
            </a:fld>
            <a:endParaRPr lang="en-US" dirty="0"/>
          </a:p>
        </p:txBody>
      </p:sp>
    </p:spTree>
    <p:extLst>
      <p:ext uri="{BB962C8B-B14F-4D97-AF65-F5344CB8AC3E}">
        <p14:creationId xmlns:p14="http://schemas.microsoft.com/office/powerpoint/2010/main" val="1353387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828800"/>
            <a:ext cx="4038600" cy="4302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4038600" cy="4302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EC3E681-61D0-4871-851A-9473805D522B}" type="slidenum">
              <a:rPr lang="en-US"/>
              <a:pPr>
                <a:defRPr/>
              </a:pPr>
              <a:t>‹#›</a:t>
            </a:fld>
            <a:endParaRPr lang="en-US" dirty="0"/>
          </a:p>
        </p:txBody>
      </p:sp>
    </p:spTree>
    <p:extLst>
      <p:ext uri="{BB962C8B-B14F-4D97-AF65-F5344CB8AC3E}">
        <p14:creationId xmlns:p14="http://schemas.microsoft.com/office/powerpoint/2010/main" val="1121257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828800"/>
            <a:ext cx="8229600" cy="4302125"/>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CF62F0F-900D-4E6B-9861-591F3AAFB786}" type="slidenum">
              <a:rPr lang="en-US"/>
              <a:pPr>
                <a:defRPr/>
              </a:pPr>
              <a:t>‹#›</a:t>
            </a:fld>
            <a:endParaRPr lang="en-US" dirty="0"/>
          </a:p>
        </p:txBody>
      </p:sp>
    </p:spTree>
    <p:extLst>
      <p:ext uri="{BB962C8B-B14F-4D97-AF65-F5344CB8AC3E}">
        <p14:creationId xmlns:p14="http://schemas.microsoft.com/office/powerpoint/2010/main" val="1113813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828800"/>
            <a:ext cx="4038600" cy="4302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828800"/>
            <a:ext cx="4038600" cy="2074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056063"/>
            <a:ext cx="4038600" cy="20748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6522AC0B-FC26-4B75-AA38-8409D61BE7A3}" type="slidenum">
              <a:rPr lang="en-US"/>
              <a:pPr>
                <a:defRPr/>
              </a:pPr>
              <a:t>‹#›</a:t>
            </a:fld>
            <a:endParaRPr lang="en-US" dirty="0"/>
          </a:p>
        </p:txBody>
      </p:sp>
    </p:spTree>
    <p:extLst>
      <p:ext uri="{BB962C8B-B14F-4D97-AF65-F5344CB8AC3E}">
        <p14:creationId xmlns:p14="http://schemas.microsoft.com/office/powerpoint/2010/main" val="3190242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828800"/>
            <a:ext cx="4038600" cy="4302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828800"/>
            <a:ext cx="4038600" cy="4302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26D92FB-CDC2-4421-AFE3-B65A2D28BDA2}" type="slidenum">
              <a:rPr lang="en-US"/>
              <a:pPr>
                <a:defRPr/>
              </a:pPr>
              <a:t>‹#›</a:t>
            </a:fld>
            <a:endParaRPr lang="en-US" dirty="0"/>
          </a:p>
        </p:txBody>
      </p:sp>
    </p:spTree>
    <p:extLst>
      <p:ext uri="{BB962C8B-B14F-4D97-AF65-F5344CB8AC3E}">
        <p14:creationId xmlns:p14="http://schemas.microsoft.com/office/powerpoint/2010/main" val="1397874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38200"/>
          </a:xfrm>
        </p:spPr>
        <p:txBody>
          <a:bodyPr/>
          <a:lstStyle/>
          <a:p>
            <a:r>
              <a:rPr lang="en-US" dirty="0"/>
              <a:t>Click to edit Master title style</a:t>
            </a:r>
          </a:p>
        </p:txBody>
      </p:sp>
      <p:sp>
        <p:nvSpPr>
          <p:cNvPr id="3" name="Content Placeholder 2"/>
          <p:cNvSpPr>
            <a:spLocks noGrp="1"/>
          </p:cNvSpPr>
          <p:nvPr>
            <p:ph idx="1"/>
          </p:nvPr>
        </p:nvSpPr>
        <p:spPr>
          <a:xfrm>
            <a:off x="457200" y="1828800"/>
            <a:ext cx="8229600" cy="480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62AA65C-2F47-410D-8FC6-D554D47CB172}" type="slidenum">
              <a:rPr lang="en-US"/>
              <a:pPr>
                <a:defRPr/>
              </a:pPr>
              <a:t>‹#›</a:t>
            </a:fld>
            <a:endParaRPr lang="en-US" dirty="0"/>
          </a:p>
        </p:txBody>
      </p:sp>
    </p:spTree>
    <p:extLst>
      <p:ext uri="{BB962C8B-B14F-4D97-AF65-F5344CB8AC3E}">
        <p14:creationId xmlns:p14="http://schemas.microsoft.com/office/powerpoint/2010/main" val="3297718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D91F307-780E-4048-A307-9A7FD3089532}" type="slidenum">
              <a:rPr lang="en-US"/>
              <a:pPr>
                <a:defRPr/>
              </a:pPr>
              <a:t>‹#›</a:t>
            </a:fld>
            <a:endParaRPr lang="en-US" dirty="0"/>
          </a:p>
        </p:txBody>
      </p:sp>
    </p:spTree>
    <p:extLst>
      <p:ext uri="{BB962C8B-B14F-4D97-AF65-F5344CB8AC3E}">
        <p14:creationId xmlns:p14="http://schemas.microsoft.com/office/powerpoint/2010/main" val="3720416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6E54B19-623C-4020-A1D2-C0EC80F40129}" type="slidenum">
              <a:rPr lang="en-US"/>
              <a:pPr>
                <a:defRPr/>
              </a:pPr>
              <a:t>‹#›</a:t>
            </a:fld>
            <a:endParaRPr lang="en-US" dirty="0"/>
          </a:p>
        </p:txBody>
      </p:sp>
    </p:spTree>
    <p:extLst>
      <p:ext uri="{BB962C8B-B14F-4D97-AF65-F5344CB8AC3E}">
        <p14:creationId xmlns:p14="http://schemas.microsoft.com/office/powerpoint/2010/main" val="3023949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C2CC820-25D0-4294-A9D9-D37C026EF223}" type="slidenum">
              <a:rPr lang="en-US"/>
              <a:pPr>
                <a:defRPr/>
              </a:pPr>
              <a:t>‹#›</a:t>
            </a:fld>
            <a:endParaRPr lang="en-US" dirty="0"/>
          </a:p>
        </p:txBody>
      </p:sp>
    </p:spTree>
    <p:extLst>
      <p:ext uri="{BB962C8B-B14F-4D97-AF65-F5344CB8AC3E}">
        <p14:creationId xmlns:p14="http://schemas.microsoft.com/office/powerpoint/2010/main" val="1486394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8918C92A-6F46-4342-8B7A-7EF7307DFF0E}" type="slidenum">
              <a:rPr lang="en-US"/>
              <a:pPr>
                <a:defRPr/>
              </a:pPr>
              <a:t>‹#›</a:t>
            </a:fld>
            <a:endParaRPr lang="en-US" dirty="0"/>
          </a:p>
        </p:txBody>
      </p:sp>
    </p:spTree>
    <p:extLst>
      <p:ext uri="{BB962C8B-B14F-4D97-AF65-F5344CB8AC3E}">
        <p14:creationId xmlns:p14="http://schemas.microsoft.com/office/powerpoint/2010/main" val="1222030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E6FA9244-EDF2-4B95-929C-171888154B6F}" type="slidenum">
              <a:rPr lang="en-US"/>
              <a:pPr>
                <a:defRPr/>
              </a:pPr>
              <a:t>‹#›</a:t>
            </a:fld>
            <a:endParaRPr lang="en-US" dirty="0"/>
          </a:p>
        </p:txBody>
      </p:sp>
    </p:spTree>
    <p:extLst>
      <p:ext uri="{BB962C8B-B14F-4D97-AF65-F5344CB8AC3E}">
        <p14:creationId xmlns:p14="http://schemas.microsoft.com/office/powerpoint/2010/main" val="1530896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17980C8-81FA-4CD8-889C-8E78045B365A}" type="slidenum">
              <a:rPr lang="en-US"/>
              <a:pPr>
                <a:defRPr/>
              </a:pPr>
              <a:t>‹#›</a:t>
            </a:fld>
            <a:endParaRPr lang="en-US" dirty="0"/>
          </a:p>
        </p:txBody>
      </p:sp>
    </p:spTree>
    <p:extLst>
      <p:ext uri="{BB962C8B-B14F-4D97-AF65-F5344CB8AC3E}">
        <p14:creationId xmlns:p14="http://schemas.microsoft.com/office/powerpoint/2010/main" val="1703150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FA590C7-0D0D-4752-9763-E65D118E8731}" type="slidenum">
              <a:rPr lang="en-US"/>
              <a:pPr>
                <a:defRPr/>
              </a:pPr>
              <a:t>‹#›</a:t>
            </a:fld>
            <a:endParaRPr lang="en-US" dirty="0"/>
          </a:p>
        </p:txBody>
      </p:sp>
    </p:spTree>
    <p:extLst>
      <p:ext uri="{BB962C8B-B14F-4D97-AF65-F5344CB8AC3E}">
        <p14:creationId xmlns:p14="http://schemas.microsoft.com/office/powerpoint/2010/main" val="3060560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533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828800"/>
            <a:ext cx="8229600"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9332" name="Rectangle 4"/>
          <p:cNvSpPr>
            <a:spLocks noGrp="1" noChangeArrowheads="1"/>
          </p:cNvSpPr>
          <p:nvPr>
            <p:ph type="dt" sz="half" idx="2"/>
          </p:nvPr>
        </p:nvSpPr>
        <p:spPr bwMode="auto">
          <a:xfrm>
            <a:off x="457200" y="6248400"/>
            <a:ext cx="1676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a:defRPr/>
            </a:pPr>
            <a:endParaRPr lang="en-US" dirty="0"/>
          </a:p>
        </p:txBody>
      </p:sp>
      <p:sp>
        <p:nvSpPr>
          <p:cNvPr id="9933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pPr>
              <a:defRPr/>
            </a:pPr>
            <a:endParaRPr lang="en-US" dirty="0"/>
          </a:p>
        </p:txBody>
      </p:sp>
      <p:sp>
        <p:nvSpPr>
          <p:cNvPr id="99334" name="Rectangle 6"/>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Arial" charset="0"/>
              </a:defRPr>
            </a:lvl1pPr>
          </a:lstStyle>
          <a:p>
            <a:pPr>
              <a:defRPr/>
            </a:pPr>
            <a:fld id="{81F7A319-F327-454E-B302-9B22A495625A}" type="slidenum">
              <a:rPr lang="en-US"/>
              <a:pPr>
                <a:defRPr/>
              </a:pPr>
              <a:t>‹#›</a:t>
            </a:fld>
            <a:endParaRPr lang="en-US" dirty="0"/>
          </a:p>
        </p:txBody>
      </p:sp>
      <p:grpSp>
        <p:nvGrpSpPr>
          <p:cNvPr id="1031" name="Group 7"/>
          <p:cNvGrpSpPr>
            <a:grpSpLocks/>
          </p:cNvGrpSpPr>
          <p:nvPr/>
        </p:nvGrpSpPr>
        <p:grpSpPr bwMode="auto">
          <a:xfrm>
            <a:off x="279400" y="152400"/>
            <a:ext cx="8686800" cy="1295400"/>
            <a:chOff x="176" y="96"/>
            <a:chExt cx="5472" cy="1008"/>
          </a:xfrm>
        </p:grpSpPr>
        <p:sp>
          <p:nvSpPr>
            <p:cNvPr id="1032" name="Line 8"/>
            <p:cNvSpPr>
              <a:spLocks noChangeShapeType="1"/>
            </p:cNvSpPr>
            <p:nvPr/>
          </p:nvSpPr>
          <p:spPr bwMode="auto">
            <a:xfrm flipH="1">
              <a:off x="288" y="1104"/>
              <a:ext cx="52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33" name="Rectangle 9"/>
            <p:cNvSpPr>
              <a:spLocks noChangeArrowheads="1"/>
            </p:cNvSpPr>
            <p:nvPr/>
          </p:nvSpPr>
          <p:spPr bwMode="auto">
            <a:xfrm>
              <a:off x="5504" y="96"/>
              <a:ext cx="144" cy="145"/>
            </a:xfrm>
            <a:prstGeom prst="rect">
              <a:avLst/>
            </a:prstGeom>
            <a:solidFill>
              <a:schemeClr val="bg2"/>
            </a:solidFill>
            <a:ln w="12700">
              <a:solidFill>
                <a:schemeClr val="tx1"/>
              </a:solidFill>
              <a:miter lim="800000"/>
              <a:headEnd/>
              <a:tailEnd/>
            </a:ln>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defRPr/>
              </a:pPr>
              <a:endParaRPr lang="en-US" altLang="en-US" sz="2400" dirty="0"/>
            </a:p>
          </p:txBody>
        </p:sp>
        <p:sp>
          <p:nvSpPr>
            <p:cNvPr id="1034" name="Rectangle 10"/>
            <p:cNvSpPr>
              <a:spLocks noChangeArrowheads="1"/>
            </p:cNvSpPr>
            <p:nvPr/>
          </p:nvSpPr>
          <p:spPr bwMode="auto">
            <a:xfrm>
              <a:off x="176" y="96"/>
              <a:ext cx="5326" cy="145"/>
            </a:xfrm>
            <a:prstGeom prst="rect">
              <a:avLst/>
            </a:prstGeom>
            <a:solidFill>
              <a:schemeClr val="accent2"/>
            </a:solidFill>
            <a:ln w="12700">
              <a:solidFill>
                <a:schemeClr val="tx1"/>
              </a:solidFill>
              <a:miter lim="800000"/>
              <a:headEnd/>
              <a:tailEnd/>
            </a:ln>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defRPr/>
              </a:pPr>
              <a:endParaRPr lang="en-US" altLang="en-US" sz="2400" dirty="0"/>
            </a:p>
          </p:txBody>
        </p:sp>
        <p:sp>
          <p:nvSpPr>
            <p:cNvPr id="1035" name="Rectangle 11"/>
            <p:cNvSpPr>
              <a:spLocks noChangeArrowheads="1"/>
            </p:cNvSpPr>
            <p:nvPr/>
          </p:nvSpPr>
          <p:spPr bwMode="auto">
            <a:xfrm>
              <a:off x="176" y="241"/>
              <a:ext cx="5326" cy="89"/>
            </a:xfrm>
            <a:prstGeom prst="rect">
              <a:avLst/>
            </a:prstGeom>
            <a:solidFill>
              <a:schemeClr val="bg2"/>
            </a:solidFill>
            <a:ln w="12700">
              <a:solidFill>
                <a:schemeClr val="tx1"/>
              </a:solidFill>
              <a:miter lim="800000"/>
              <a:headEnd/>
              <a:tailEnd/>
            </a:ln>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defRPr/>
              </a:pPr>
              <a:endParaRPr lang="en-US" altLang="en-US" sz="2400" dirty="0"/>
            </a:p>
          </p:txBody>
        </p:sp>
        <p:sp>
          <p:nvSpPr>
            <p:cNvPr id="1036" name="Rectangle 12"/>
            <p:cNvSpPr>
              <a:spLocks noChangeArrowheads="1"/>
            </p:cNvSpPr>
            <p:nvPr/>
          </p:nvSpPr>
          <p:spPr bwMode="auto">
            <a:xfrm>
              <a:off x="5504" y="241"/>
              <a:ext cx="144" cy="86"/>
            </a:xfrm>
            <a:prstGeom prst="rect">
              <a:avLst/>
            </a:prstGeom>
            <a:solidFill>
              <a:schemeClr val="accent2"/>
            </a:solidFill>
            <a:ln w="12700">
              <a:solidFill>
                <a:schemeClr val="tx1"/>
              </a:solidFill>
              <a:miter lim="800000"/>
              <a:headEnd/>
              <a:tailEnd/>
            </a:ln>
          </p:spPr>
          <p:txBody>
            <a:bodyPr wrap="none"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defRPr/>
              </a:pPr>
              <a:endParaRPr lang="en-US" altLang="en-US" sz="2400" dirty="0"/>
            </a:p>
          </p:txBody>
        </p:sp>
      </p:grpSp>
    </p:spTree>
  </p:cSld>
  <p:clrMap bg1="lt1" tx1="dk1" bg2="lt2" tx2="dk2" accent1="accent1" accent2="accent2" accent3="accent3" accent4="accent4" accent5="accent5" accent6="accent6" hlink="hlink" folHlink="folHlink"/>
  <p:sldLayoutIdLst>
    <p:sldLayoutId id="2147484292" r:id="rId1"/>
    <p:sldLayoutId id="2147484278" r:id="rId2"/>
    <p:sldLayoutId id="2147484279" r:id="rId3"/>
    <p:sldLayoutId id="2147484280" r:id="rId4"/>
    <p:sldLayoutId id="2147484281" r:id="rId5"/>
    <p:sldLayoutId id="2147484282" r:id="rId6"/>
    <p:sldLayoutId id="2147484283" r:id="rId7"/>
    <p:sldLayoutId id="2147484284" r:id="rId8"/>
    <p:sldLayoutId id="2147484285" r:id="rId9"/>
    <p:sldLayoutId id="2147484286" r:id="rId10"/>
    <p:sldLayoutId id="2147484287" r:id="rId11"/>
    <p:sldLayoutId id="2147484288" r:id="rId12"/>
    <p:sldLayoutId id="2147484289" r:id="rId13"/>
    <p:sldLayoutId id="2147484290" r:id="rId14"/>
    <p:sldLayoutId id="2147484291" r:id="rId15"/>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469900" indent="-469900" algn="l" rtl="0" eaLnBrk="0" fontAlgn="base" hangingPunct="0">
        <a:spcBef>
          <a:spcPct val="20000"/>
        </a:spcBef>
        <a:spcAft>
          <a:spcPct val="0"/>
        </a:spcAft>
        <a:buClr>
          <a:schemeClr val="bg2"/>
        </a:buClr>
        <a:buSzPct val="70000"/>
        <a:buFont typeface="Wingdings" pitchFamily="2" charset="2"/>
        <a:buChar char="o"/>
        <a:defRPr sz="32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7950" indent="-468313" algn="l" rtl="0" eaLnBrk="0" fontAlgn="base" hangingPunct="0">
        <a:spcBef>
          <a:spcPct val="20000"/>
        </a:spcBef>
        <a:spcAft>
          <a:spcPct val="0"/>
        </a:spcAft>
        <a:buClr>
          <a:schemeClr val="bg2"/>
        </a:buClr>
        <a:buSzPct val="65000"/>
        <a:buFont typeface="Wingdings" pitchFamily="2" charset="2"/>
        <a:buChar char="o"/>
        <a:defRPr sz="2400">
          <a:solidFill>
            <a:schemeClr val="tx1"/>
          </a:solidFill>
          <a:latin typeface="+mn-lt"/>
        </a:defRPr>
      </a:lvl3pPr>
      <a:lvl4pPr marL="1827213" indent="-438150" algn="l" rtl="0" eaLnBrk="0" fontAlgn="base" hangingPunct="0">
        <a:spcBef>
          <a:spcPct val="20000"/>
        </a:spcBef>
        <a:spcAft>
          <a:spcPct val="0"/>
        </a:spcAft>
        <a:buClr>
          <a:schemeClr val="accent2"/>
        </a:buClr>
        <a:buSzPct val="75000"/>
        <a:buFont typeface="Wingdings" pitchFamily="2" charset="2"/>
        <a:buChar char="n"/>
        <a:defRPr sz="2000">
          <a:solidFill>
            <a:schemeClr val="tx1"/>
          </a:solidFill>
          <a:latin typeface="+mn-lt"/>
        </a:defRPr>
      </a:lvl4pPr>
      <a:lvl5pPr marL="2297113" indent="-468313" algn="l" rtl="0" eaLnBrk="0" fontAlgn="base" hangingPunct="0">
        <a:spcBef>
          <a:spcPct val="20000"/>
        </a:spcBef>
        <a:spcAft>
          <a:spcPct val="0"/>
        </a:spcAft>
        <a:buClr>
          <a:schemeClr val="accent1"/>
        </a:buClr>
        <a:buSzPct val="50000"/>
        <a:buFont typeface="Wingdings" pitchFamily="2" charset="2"/>
        <a:buChar char="o"/>
        <a:defRPr sz="2000">
          <a:solidFill>
            <a:schemeClr val="tx1"/>
          </a:solidFill>
          <a:latin typeface="+mn-lt"/>
        </a:defRPr>
      </a:lvl5pPr>
      <a:lvl6pPr marL="27543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6pPr>
      <a:lvl7pPr marL="32115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7pPr>
      <a:lvl8pPr marL="36687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8pPr>
      <a:lvl9pPr marL="41259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pacentral.nasba.org/"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s://www.prometric.com/test-takers/search/cpa" TargetMode="External"/><Relationship Id="rId4" Type="http://schemas.openxmlformats.org/officeDocument/2006/relationships/hyperlink" Target="https://www.aicpa.org/resources/article/get-familiar-with-the-cpa-exam-by-practicing-with-our-sample-tests"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nasba.org/" TargetMode="External"/><Relationship Id="rId2" Type="http://schemas.openxmlformats.org/officeDocument/2006/relationships/hyperlink" Target="https://nasba.org/wp-content/uploads/2022/01/Candidate-Bulletin-2022_January-01032022.pdf"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aicpa.org/resources/download/learn-what-is-tested-on-the-cpa-exa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nasba.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prometric.com/test-takers/search/cpa" TargetMode="External"/><Relationship Id="rId4" Type="http://schemas.openxmlformats.org/officeDocument/2006/relationships/hyperlink" Target="https://cpacentral.nasba.or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aicpa.org/resources/article/get-familiar-with-the-cpa-exam-by-practicing-with-our-sample-tests"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762000"/>
            <a:ext cx="7772400" cy="2590800"/>
          </a:xfrm>
        </p:spPr>
        <p:txBody>
          <a:bodyPr/>
          <a:lstStyle/>
          <a:p>
            <a:pPr algn="ctr" eaLnBrk="1" hangingPunct="1"/>
            <a:r>
              <a:rPr lang="en-US" altLang="en-US" sz="4800" dirty="0">
                <a:latin typeface="Calibri" panose="020F0502020204030204" pitchFamily="34" charset="0"/>
                <a:cs typeface="Calibri" panose="020F0502020204030204" pitchFamily="34" charset="0"/>
              </a:rPr>
              <a:t>Preparing for the CPA Exam</a:t>
            </a:r>
            <a:br>
              <a:rPr lang="en-US" altLang="en-US" sz="4800" dirty="0">
                <a:latin typeface="Calibri" panose="020F0502020204030204" pitchFamily="34" charset="0"/>
                <a:cs typeface="Calibri" panose="020F0502020204030204" pitchFamily="34" charset="0"/>
              </a:rPr>
            </a:br>
            <a:r>
              <a:rPr lang="en-US" altLang="en-US" sz="3600" dirty="0">
                <a:latin typeface="Calibri" panose="020F0502020204030204" pitchFamily="34" charset="0"/>
                <a:cs typeface="Calibri" panose="020F0502020204030204" pitchFamily="34" charset="0"/>
              </a:rPr>
              <a:t>February 17, 2022</a:t>
            </a:r>
            <a:br>
              <a:rPr lang="en-US" altLang="en-US" sz="3600" dirty="0">
                <a:latin typeface="Calibri" panose="020F0502020204030204" pitchFamily="34" charset="0"/>
                <a:cs typeface="Calibri" panose="020F0502020204030204" pitchFamily="34" charset="0"/>
              </a:rPr>
            </a:br>
            <a:r>
              <a:rPr lang="en-US" altLang="en-US" sz="2400" dirty="0">
                <a:latin typeface="Calibri" panose="020F0502020204030204" pitchFamily="34" charset="0"/>
                <a:cs typeface="Calibri" panose="020F0502020204030204" pitchFamily="34" charset="0"/>
              </a:rPr>
              <a:t>Slides available on the Accounting Department Homepage</a:t>
            </a:r>
          </a:p>
        </p:txBody>
      </p:sp>
      <p:sp>
        <p:nvSpPr>
          <p:cNvPr id="3075" name="Rectangle 3"/>
          <p:cNvSpPr>
            <a:spLocks noGrp="1" noChangeArrowheads="1"/>
          </p:cNvSpPr>
          <p:nvPr>
            <p:ph type="subTitle" idx="1"/>
          </p:nvPr>
        </p:nvSpPr>
        <p:spPr>
          <a:xfrm>
            <a:off x="1524000" y="3733800"/>
            <a:ext cx="7162800" cy="2133600"/>
          </a:xfrm>
        </p:spPr>
        <p:txBody>
          <a:bodyPr/>
          <a:lstStyle/>
          <a:p>
            <a:r>
              <a:rPr lang="en-US" sz="2000" dirty="0"/>
              <a:t>Caroline Barrett, 2021 RSM Audit Boston</a:t>
            </a:r>
          </a:p>
          <a:p>
            <a:r>
              <a:rPr lang="en-US" sz="2000" dirty="0"/>
              <a:t>Andre Glascock, 2021 PwC Audit Boston</a:t>
            </a:r>
          </a:p>
          <a:p>
            <a:r>
              <a:rPr lang="en-US" sz="2000" dirty="0"/>
              <a:t>Chris Paiva, 2021 EY Audit Boston</a:t>
            </a:r>
          </a:p>
          <a:p>
            <a:r>
              <a:rPr lang="en-US" sz="2000" dirty="0"/>
              <a:t>Jack Twomey, 2021 PwC Audit Boston</a:t>
            </a:r>
          </a:p>
          <a:p>
            <a:pPr eaLnBrk="1" hangingPunct="1"/>
            <a:r>
              <a:rPr lang="en-US" altLang="en-US" sz="2000" dirty="0"/>
              <a:t>Professor Dianne Feldman - Accounting Department</a:t>
            </a:r>
          </a:p>
          <a:p>
            <a:pPr eaLnBrk="1" hangingPunct="1"/>
            <a:r>
              <a:rPr lang="en-US" altLang="en-US" sz="2000" dirty="0"/>
              <a:t>Professor Liz Quinn – Accounting Department</a:t>
            </a:r>
          </a:p>
          <a:p>
            <a:pPr eaLnBrk="1" hangingPunct="1"/>
            <a:endParaRPr lang="en-US" altLang="en-US"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Calibri" panose="020F0502020204030204" pitchFamily="34" charset="0"/>
                <a:cs typeface="Calibri" panose="020F0502020204030204" pitchFamily="34" charset="0"/>
              </a:rPr>
              <a:t>CPA Examination Process</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 y="1515278"/>
            <a:ext cx="8905875" cy="511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BE8D3B9F-7452-4868-B535-341945122FAD}"/>
              </a:ext>
            </a:extLst>
          </p:cNvPr>
          <p:cNvSpPr/>
          <p:nvPr/>
        </p:nvSpPr>
        <p:spPr>
          <a:xfrm>
            <a:off x="6498266" y="2775668"/>
            <a:ext cx="1745927" cy="424732"/>
          </a:xfrm>
          <a:prstGeom prst="rect">
            <a:avLst/>
          </a:prstGeom>
        </p:spPr>
        <p:txBody>
          <a:bodyPr wrap="none">
            <a:spAutoFit/>
          </a:bodyPr>
          <a:lstStyle/>
          <a:p>
            <a:pPr eaLnBrk="1" hangingPunct="1">
              <a:lnSpc>
                <a:spcPct val="90000"/>
              </a:lnSpc>
            </a:pPr>
            <a:r>
              <a:rPr lang="en-US" sz="2400" b="1" u="sng" dirty="0">
                <a:latin typeface="Calibri" panose="020F0502020204030204" pitchFamily="34" charset="0"/>
                <a:ea typeface="Calibri" panose="020F0502020204030204" pitchFamily="34" charset="0"/>
                <a:cs typeface="Calibri" panose="020F0502020204030204" pitchFamily="34" charset="0"/>
                <a:hlinkClick r:id="rId3"/>
              </a:rPr>
              <a:t>CPA Central</a:t>
            </a:r>
            <a:r>
              <a:rPr lang="en-US" sz="2400" b="1" u="sng" dirty="0">
                <a:latin typeface="Calibri" panose="020F0502020204030204" pitchFamily="34" charset="0"/>
                <a:ea typeface="Calibri" panose="020F0502020204030204" pitchFamily="34" charset="0"/>
                <a:cs typeface="Calibri" panose="020F0502020204030204" pitchFamily="34" charset="0"/>
              </a:rPr>
              <a:t>.</a:t>
            </a:r>
            <a:endParaRPr lang="en-US" sz="2400" b="1" dirty="0">
              <a:latin typeface="Calibri" panose="020F0502020204030204" pitchFamily="34" charset="0"/>
              <a:ea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9DA71F68-156C-4035-B064-AA7BA2AC3D78}"/>
              </a:ext>
            </a:extLst>
          </p:cNvPr>
          <p:cNvSpPr/>
          <p:nvPr/>
        </p:nvSpPr>
        <p:spPr>
          <a:xfrm>
            <a:off x="7239000" y="3810000"/>
            <a:ext cx="1829732" cy="461665"/>
          </a:xfrm>
          <a:prstGeom prst="rect">
            <a:avLst/>
          </a:prstGeom>
        </p:spPr>
        <p:txBody>
          <a:bodyPr wrap="none">
            <a:spAutoFit/>
          </a:bodyPr>
          <a:lstStyle/>
          <a:p>
            <a:r>
              <a:rPr lang="en-US" sz="2400" b="1" u="sng" dirty="0">
                <a:latin typeface="Calibri" panose="020F0502020204030204" pitchFamily="34" charset="0"/>
                <a:cs typeface="Calibri" panose="020F0502020204030204" pitchFamily="34" charset="0"/>
                <a:hlinkClick r:id="rId4"/>
              </a:rPr>
              <a:t>Sample Tests</a:t>
            </a:r>
            <a:endParaRPr lang="en-US" sz="2400" b="1" dirty="0"/>
          </a:p>
        </p:txBody>
      </p:sp>
      <p:sp>
        <p:nvSpPr>
          <p:cNvPr id="6" name="Rectangle 5">
            <a:extLst>
              <a:ext uri="{FF2B5EF4-FFF2-40B4-BE49-F238E27FC236}">
                <a16:creationId xmlns:a16="http://schemas.microsoft.com/office/drawing/2014/main" id="{F2CAE9AB-D662-45A3-85B0-90B4BB8867E5}"/>
              </a:ext>
            </a:extLst>
          </p:cNvPr>
          <p:cNvSpPr/>
          <p:nvPr/>
        </p:nvSpPr>
        <p:spPr>
          <a:xfrm>
            <a:off x="6172200" y="4898066"/>
            <a:ext cx="2761140" cy="470000"/>
          </a:xfrm>
          <a:prstGeom prst="rect">
            <a:avLst/>
          </a:prstGeom>
        </p:spPr>
        <p:txBody>
          <a:bodyPr wrap="none">
            <a:spAutoFit/>
          </a:bodyPr>
          <a:lstStyle/>
          <a:p>
            <a:pPr marL="0" marR="0">
              <a:lnSpc>
                <a:spcPct val="107000"/>
              </a:lnSpc>
              <a:spcBef>
                <a:spcPts val="0"/>
              </a:spcBef>
              <a:spcAft>
                <a:spcPts val="800"/>
              </a:spcAft>
            </a:pPr>
            <a:r>
              <a:rPr lang="en-US" sz="2400" b="1"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Prometric CPA Exam</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830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br>
              <a:rPr lang="en-US" dirty="0"/>
            </a:br>
            <a:br>
              <a:rPr lang="en-US" dirty="0"/>
            </a:br>
            <a:br>
              <a:rPr lang="en-US" dirty="0"/>
            </a:br>
            <a:br>
              <a:rPr lang="en-US" dirty="0"/>
            </a:br>
            <a:br>
              <a:rPr lang="en-US" dirty="0"/>
            </a:br>
            <a:br>
              <a:rPr lang="en-US" dirty="0"/>
            </a:br>
            <a:br>
              <a:rPr lang="en-US" dirty="0"/>
            </a:br>
            <a:r>
              <a:rPr lang="en-US" sz="4000" dirty="0">
                <a:latin typeface="Calibri" panose="020F0502020204030204" pitchFamily="34" charset="0"/>
                <a:cs typeface="Calibri" panose="020F0502020204030204" pitchFamily="34" charset="0"/>
              </a:rPr>
              <a:t>CPA Exam: Structure &amp; </a:t>
            </a:r>
            <a:r>
              <a:rPr lang="en-US" sz="4000" dirty="0" err="1">
                <a:latin typeface="Calibri" panose="020F0502020204030204" pitchFamily="34" charset="0"/>
                <a:cs typeface="Calibri" panose="020F0502020204030204" pitchFamily="34" charset="0"/>
              </a:rPr>
              <a:t>Prometrics</a:t>
            </a:r>
            <a:endParaRPr lang="en-US" sz="4000" dirty="0">
              <a:latin typeface="Calibri" panose="020F0502020204030204" pitchFamily="34" charset="0"/>
              <a:cs typeface="Calibri" panose="020F050202020403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0" y="4695825"/>
            <a:ext cx="8020050" cy="208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81000" y="1557278"/>
            <a:ext cx="8534400" cy="3170099"/>
          </a:xfrm>
          <a:prstGeom prst="rect">
            <a:avLst/>
          </a:prstGeom>
          <a:noFill/>
        </p:spPr>
        <p:txBody>
          <a:bodyPr wrap="square" rtlCol="0">
            <a:spAutoFit/>
          </a:bodyPr>
          <a:lstStyle/>
          <a:p>
            <a:pPr marL="236538" indent="-236538">
              <a:buClr>
                <a:srgbClr val="990033"/>
              </a:buClr>
              <a:buSzPct val="70000"/>
              <a:buFont typeface="Wingdings" panose="05000000000000000000" pitchFamily="2" charset="2"/>
              <a:buChar char="q"/>
            </a:pPr>
            <a:r>
              <a:rPr lang="en-US" sz="2000" dirty="0">
                <a:latin typeface="Calibri" panose="020F0502020204030204" pitchFamily="34" charset="0"/>
              </a:rPr>
              <a:t>Arrive on-time, bring 2 valid forms of ID that exactly match your name (middle name can be initial) on the NTS (check the list of acceptable IDs on your NTS).  Exam appointment includes 4 hours (exam time) + 30 minutes.</a:t>
            </a:r>
          </a:p>
          <a:p>
            <a:pPr marL="236538" indent="-236538">
              <a:buClr>
                <a:srgbClr val="990033"/>
              </a:buClr>
              <a:buSzPct val="70000"/>
              <a:buFont typeface="Wingdings" panose="05000000000000000000" pitchFamily="2" charset="2"/>
              <a:buChar char="q"/>
            </a:pPr>
            <a:r>
              <a:rPr lang="en-US" sz="2000" dirty="0">
                <a:latin typeface="Calibri" panose="020F0502020204030204" pitchFamily="34" charset="0"/>
              </a:rPr>
              <a:t>Request a calculator if not provided.</a:t>
            </a:r>
          </a:p>
          <a:p>
            <a:pPr marL="236538" indent="-236538">
              <a:buClr>
                <a:srgbClr val="990033"/>
              </a:buClr>
              <a:buSzPct val="70000"/>
              <a:buFont typeface="Wingdings" panose="05000000000000000000" pitchFamily="2" charset="2"/>
              <a:buChar char="q"/>
            </a:pPr>
            <a:r>
              <a:rPr lang="en-US" sz="2000" dirty="0">
                <a:latin typeface="Calibri" panose="020F0502020204030204" pitchFamily="34" charset="0"/>
              </a:rPr>
              <a:t>During each Exam section, candidates will be offered a standardized, 15 - minute break after the first TBS testlet, which is approximately the midpoint –two hours. The Exam clock stops for the standardized break after the first TBS testlet is completed. A candidate may choose to decline the standardized break and continue testing, but the break will not be offered again.  Optional breaks will continue to be available, but it counts against total testing time.</a:t>
            </a:r>
          </a:p>
        </p:txBody>
      </p:sp>
    </p:spTree>
    <p:extLst>
      <p:ext uri="{BB962C8B-B14F-4D97-AF65-F5344CB8AC3E}">
        <p14:creationId xmlns:p14="http://schemas.microsoft.com/office/powerpoint/2010/main" val="4160103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z="4000" dirty="0">
                <a:latin typeface="Calibri" panose="020F0502020204030204" pitchFamily="34" charset="0"/>
                <a:cs typeface="Calibri" panose="020F0502020204030204" pitchFamily="34" charset="0"/>
              </a:rPr>
              <a:t>Sitting for the CPA: MA requirements</a:t>
            </a:r>
          </a:p>
        </p:txBody>
      </p:sp>
      <p:sp>
        <p:nvSpPr>
          <p:cNvPr id="181251" name="Rectangle 3"/>
          <p:cNvSpPr>
            <a:spLocks noGrp="1" noChangeArrowheads="1"/>
          </p:cNvSpPr>
          <p:nvPr>
            <p:ph type="body" idx="1"/>
          </p:nvPr>
        </p:nvSpPr>
        <p:spPr>
          <a:xfrm>
            <a:off x="228600" y="1447800"/>
            <a:ext cx="8915400" cy="5257800"/>
          </a:xfrm>
        </p:spPr>
        <p:txBody>
          <a:bodyPr/>
          <a:lstStyle/>
          <a:p>
            <a:pPr marL="236538" indent="-236538" eaLnBrk="1" hangingPunct="1"/>
            <a:r>
              <a:rPr lang="en-US" altLang="en-US" sz="2400" dirty="0">
                <a:latin typeface="Calibri" panose="020F0502020204030204" pitchFamily="34" charset="0"/>
                <a:cs typeface="Calibri" panose="020F0502020204030204" pitchFamily="34" charset="0"/>
              </a:rPr>
              <a:t>Be at least 18 years old.</a:t>
            </a:r>
          </a:p>
          <a:p>
            <a:pPr marL="236538" indent="-236538" eaLnBrk="1" hangingPunct="1"/>
            <a:r>
              <a:rPr lang="en-US" altLang="en-US" sz="2400" dirty="0">
                <a:latin typeface="Calibri" panose="020F0502020204030204" pitchFamily="34" charset="0"/>
                <a:cs typeface="Calibri" panose="020F0502020204030204" pitchFamily="34" charset="0"/>
              </a:rPr>
              <a:t>Completion of at least 120 semester credit hours. </a:t>
            </a:r>
            <a:r>
              <a:rPr lang="en-US" altLang="en-US" sz="2400" b="1" dirty="0">
                <a:latin typeface="Calibri" panose="020F0502020204030204" pitchFamily="34" charset="0"/>
                <a:cs typeface="Calibri" panose="020F0502020204030204" pitchFamily="34" charset="0"/>
              </a:rPr>
              <a:t>Note</a:t>
            </a:r>
            <a:r>
              <a:rPr lang="en-US" altLang="en-US" sz="2400" dirty="0">
                <a:latin typeface="Calibri" panose="020F0502020204030204" pitchFamily="34" charset="0"/>
                <a:cs typeface="Calibri" panose="020F0502020204030204" pitchFamily="34" charset="0"/>
              </a:rPr>
              <a:t>: AP credits will not be included on your transcript until you graduate.</a:t>
            </a:r>
          </a:p>
          <a:p>
            <a:pPr marL="236538" indent="-236538" eaLnBrk="1" hangingPunct="1"/>
            <a:r>
              <a:rPr lang="en-US" altLang="en-US" sz="2400" dirty="0">
                <a:latin typeface="Calibri" panose="020F0502020204030204" pitchFamily="34" charset="0"/>
                <a:cs typeface="Calibri" panose="020F0502020204030204" pitchFamily="34" charset="0"/>
              </a:rPr>
              <a:t>Under updated regulations, MA candidates may apply for OR take an exam section 90 days before their official graduation date by providing a </a:t>
            </a:r>
            <a:r>
              <a:rPr lang="en-US" altLang="en-US" sz="2400" u="sng" dirty="0">
                <a:latin typeface="Calibri" panose="020F0502020204030204" pitchFamily="34" charset="0"/>
                <a:cs typeface="Calibri" panose="020F0502020204030204" pitchFamily="34" charset="0"/>
              </a:rPr>
              <a:t>Certificate of Enrollment </a:t>
            </a:r>
            <a:r>
              <a:rPr lang="en-US" altLang="en-US" sz="2400" dirty="0">
                <a:latin typeface="Calibri" panose="020F0502020204030204" pitchFamily="34" charset="0"/>
                <a:cs typeface="Calibri" panose="020F0502020204030204" pitchFamily="34" charset="0"/>
              </a:rPr>
              <a:t>and by providing a Certified transcript within 90 days of taking the exam.</a:t>
            </a:r>
          </a:p>
          <a:p>
            <a:pPr marL="236538" indent="-236538" eaLnBrk="1" hangingPunct="1"/>
            <a:r>
              <a:rPr lang="en-US" altLang="en-US" sz="2400" dirty="0">
                <a:latin typeface="Calibri" panose="020F0502020204030204" pitchFamily="34" charset="0"/>
                <a:cs typeface="Calibri" panose="020F0502020204030204" pitchFamily="34" charset="0"/>
              </a:rPr>
              <a:t>Taken at least 21 Accounting credit hours including coverage in Financial accounting, Management (Cost) accounting, Taxation and Auditing.</a:t>
            </a:r>
          </a:p>
          <a:p>
            <a:pPr marL="236538" indent="-236538" eaLnBrk="1" hangingPunct="1"/>
            <a:r>
              <a:rPr lang="en-US" altLang="en-US" sz="2400" dirty="0">
                <a:latin typeface="Calibri" panose="020F0502020204030204" pitchFamily="34" charset="0"/>
                <a:cs typeface="Calibri" panose="020F0502020204030204" pitchFamily="34" charset="0"/>
              </a:rPr>
              <a:t>Taken at least 9 business credit hours with coverage in Finance, Business Law &amp; Information Systems.</a:t>
            </a:r>
          </a:p>
        </p:txBody>
      </p:sp>
    </p:spTree>
    <p:extLst>
      <p:ext uri="{BB962C8B-B14F-4D97-AF65-F5344CB8AC3E}">
        <p14:creationId xmlns:p14="http://schemas.microsoft.com/office/powerpoint/2010/main" val="36935195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12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12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12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8125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812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609600"/>
            <a:ext cx="8534400" cy="762000"/>
          </a:xfrm>
        </p:spPr>
        <p:txBody>
          <a:bodyPr/>
          <a:lstStyle/>
          <a:p>
            <a:pPr eaLnBrk="1" hangingPunct="1"/>
            <a:r>
              <a:rPr lang="en-US" altLang="en-US" sz="4000" dirty="0">
                <a:latin typeface="Calibri" panose="020F0502020204030204" pitchFamily="34" charset="0"/>
                <a:cs typeface="Calibri" panose="020F0502020204030204" pitchFamily="34" charset="0"/>
              </a:rPr>
              <a:t>Sitting for the CPA: NY requirements</a:t>
            </a:r>
          </a:p>
        </p:txBody>
      </p:sp>
      <p:sp>
        <p:nvSpPr>
          <p:cNvPr id="191491" name="Rectangle 3"/>
          <p:cNvSpPr>
            <a:spLocks noGrp="1" noChangeArrowheads="1"/>
          </p:cNvSpPr>
          <p:nvPr>
            <p:ph type="body" idx="1"/>
          </p:nvPr>
        </p:nvSpPr>
        <p:spPr>
          <a:xfrm>
            <a:off x="228600" y="1752600"/>
            <a:ext cx="8915400" cy="4876800"/>
          </a:xfrm>
        </p:spPr>
        <p:txBody>
          <a:bodyPr/>
          <a:lstStyle/>
          <a:p>
            <a:pPr marL="236538" indent="-236538" eaLnBrk="1" hangingPunct="1"/>
            <a:r>
              <a:rPr lang="en-US" altLang="en-US" sz="2400" dirty="0">
                <a:latin typeface="Calibri" panose="020F0502020204030204" pitchFamily="34" charset="0"/>
                <a:cs typeface="Calibri" panose="020F0502020204030204" pitchFamily="34" charset="0"/>
              </a:rPr>
              <a:t>Complete at least 120 semester credit hours.  Note: AP credits will not be included on your transcript until you graduate.</a:t>
            </a:r>
          </a:p>
          <a:p>
            <a:pPr marL="236538" indent="-236538" eaLnBrk="1" hangingPunct="1"/>
            <a:r>
              <a:rPr lang="en-US" altLang="en-US" sz="2400" dirty="0">
                <a:latin typeface="Calibri" panose="020F0502020204030204" pitchFamily="34" charset="0"/>
                <a:cs typeface="Calibri" panose="020F0502020204030204" pitchFamily="34" charset="0"/>
              </a:rPr>
              <a:t>Unlike in MA, candidates must have completed 120 credit hours PRIOR to applying for the exam.</a:t>
            </a:r>
          </a:p>
          <a:p>
            <a:pPr marL="236538" indent="-236538" eaLnBrk="1" hangingPunct="1"/>
            <a:r>
              <a:rPr lang="en-US" altLang="en-US" sz="2400" dirty="0">
                <a:latin typeface="Calibri" panose="020F0502020204030204" pitchFamily="34" charset="0"/>
                <a:cs typeface="Calibri" panose="020F0502020204030204" pitchFamily="34" charset="0"/>
              </a:rPr>
              <a:t>Complete a course in each of the following: financial accounting, cost or management accounting, taxation, audit and attestation.</a:t>
            </a:r>
          </a:p>
        </p:txBody>
      </p:sp>
    </p:spTree>
    <p:extLst>
      <p:ext uri="{BB962C8B-B14F-4D97-AF65-F5344CB8AC3E}">
        <p14:creationId xmlns:p14="http://schemas.microsoft.com/office/powerpoint/2010/main" val="23652748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1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14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14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533400"/>
            <a:ext cx="8229600" cy="914400"/>
          </a:xfrm>
        </p:spPr>
        <p:txBody>
          <a:bodyPr/>
          <a:lstStyle/>
          <a:p>
            <a:pPr eaLnBrk="1" hangingPunct="1"/>
            <a:r>
              <a:rPr lang="en-US" altLang="en-US" sz="4000" dirty="0">
                <a:latin typeface="Calibri" panose="020F0502020204030204" pitchFamily="34" charset="0"/>
                <a:cs typeface="Calibri" panose="020F0502020204030204" pitchFamily="34" charset="0"/>
              </a:rPr>
              <a:t>CPA Exam: Application Process</a:t>
            </a:r>
          </a:p>
        </p:txBody>
      </p:sp>
      <p:sp>
        <p:nvSpPr>
          <p:cNvPr id="9219" name="Rectangle 3"/>
          <p:cNvSpPr>
            <a:spLocks noGrp="1" noChangeArrowheads="1"/>
          </p:cNvSpPr>
          <p:nvPr>
            <p:ph type="body" idx="1"/>
          </p:nvPr>
        </p:nvSpPr>
        <p:spPr>
          <a:xfrm>
            <a:off x="228600" y="1524000"/>
            <a:ext cx="8229600" cy="1676400"/>
          </a:xfrm>
        </p:spPr>
        <p:txBody>
          <a:bodyPr/>
          <a:lstStyle/>
          <a:p>
            <a:pPr marL="236538" marR="0" indent="-236538">
              <a:lnSpc>
                <a:spcPct val="107000"/>
              </a:lnSpc>
              <a:spcBef>
                <a:spcPts val="0"/>
              </a:spcBef>
              <a:spcAft>
                <a:spcPts val="800"/>
              </a:spcAft>
            </a:pPr>
            <a:r>
              <a:rPr lang="en-US" sz="2000" dirty="0">
                <a:latin typeface="Calibri" panose="020F0502020204030204" pitchFamily="34" charset="0"/>
              </a:rPr>
              <a:t>Obtain Candidate Bulletin: </a:t>
            </a:r>
            <a:r>
              <a:rPr lang="en-US" sz="2400" u="sng" dirty="0">
                <a:latin typeface="Calibri" panose="020F0502020204030204" pitchFamily="34" charset="0"/>
                <a:cs typeface="Calibri" panose="020F0502020204030204" pitchFamily="34" charset="0"/>
                <a:hlinkClick r:id="rId2"/>
              </a:rPr>
              <a:t>2022 Candidate Bulletin</a:t>
            </a:r>
            <a:endParaRPr lang="en-US" sz="2400" dirty="0">
              <a:latin typeface="Calibri" panose="020F0502020204030204" pitchFamily="34" charset="0"/>
              <a:cs typeface="Calibri" panose="020F0502020204030204" pitchFamily="34" charset="0"/>
            </a:endParaRPr>
          </a:p>
          <a:p>
            <a:pPr marL="236538" marR="0" indent="-236538">
              <a:lnSpc>
                <a:spcPct val="107000"/>
              </a:lnSpc>
              <a:spcBef>
                <a:spcPts val="0"/>
              </a:spcBef>
              <a:spcAft>
                <a:spcPts val="800"/>
              </a:spcAft>
            </a:pPr>
            <a:r>
              <a:rPr lang="en-US" sz="2000" dirty="0">
                <a:latin typeface="Calibri" panose="020F0502020204030204" pitchFamily="34" charset="0"/>
              </a:rPr>
              <a:t>Send application forms to state you intend to practice (apply on-line for your state at </a:t>
            </a:r>
            <a:r>
              <a:rPr lang="en-US" sz="2000" dirty="0">
                <a:latin typeface="Calibri" panose="020F0502020204030204" pitchFamily="34" charset="0"/>
                <a:hlinkClick r:id="rId3"/>
              </a:rPr>
              <a:t>www.nasba.org</a:t>
            </a:r>
            <a:r>
              <a:rPr lang="en-US" sz="2000" dirty="0">
                <a:latin typeface="Calibri" panose="020F0502020204030204" pitchFamily="34" charset="0"/>
              </a:rPr>
              <a:t> or directly to your Board of Accountancy).  </a:t>
            </a:r>
            <a:r>
              <a:rPr lang="en-US" sz="2000" b="1" i="1" dirty="0">
                <a:latin typeface="Calibri" panose="020F0502020204030204" pitchFamily="34" charset="0"/>
              </a:rPr>
              <a:t>Note</a:t>
            </a:r>
            <a:r>
              <a:rPr lang="en-US" sz="2000" dirty="0">
                <a:latin typeface="Calibri" panose="020F0502020204030204" pitchFamily="34" charset="0"/>
              </a:rPr>
              <a:t>: Name on application must match the name on your ID.</a:t>
            </a:r>
          </a:p>
          <a:p>
            <a:pPr marL="114300" lvl="1" indent="0" eaLnBrk="1" hangingPunct="1">
              <a:buClr>
                <a:schemeClr val="bg2"/>
              </a:buClr>
              <a:buFont typeface="Wingdings" pitchFamily="2" charset="2"/>
              <a:buNone/>
              <a:defRPr/>
            </a:pPr>
            <a:endParaRPr lang="en-US" sz="1800" dirty="0"/>
          </a:p>
        </p:txBody>
      </p:sp>
      <p:pic>
        <p:nvPicPr>
          <p:cNvPr id="2" name="Picture 1"/>
          <p:cNvPicPr>
            <a:picLocks noChangeAspect="1"/>
          </p:cNvPicPr>
          <p:nvPr/>
        </p:nvPicPr>
        <p:blipFill>
          <a:blip r:embed="rId4"/>
          <a:stretch>
            <a:fillRect/>
          </a:stretch>
        </p:blipFill>
        <p:spPr>
          <a:xfrm>
            <a:off x="7468383" y="457200"/>
            <a:ext cx="1523217" cy="1190625"/>
          </a:xfrm>
          <a:prstGeom prst="rect">
            <a:avLst/>
          </a:prstGeom>
        </p:spPr>
      </p:pic>
      <p:pic>
        <p:nvPicPr>
          <p:cNvPr id="5" name="Picture 4"/>
          <p:cNvPicPr>
            <a:picLocks noChangeAspect="1"/>
          </p:cNvPicPr>
          <p:nvPr/>
        </p:nvPicPr>
        <p:blipFill>
          <a:blip r:embed="rId5"/>
          <a:stretch>
            <a:fillRect/>
          </a:stretch>
        </p:blipFill>
        <p:spPr>
          <a:xfrm>
            <a:off x="1219200" y="3065206"/>
            <a:ext cx="6777318" cy="37165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sz="4000" dirty="0">
                <a:latin typeface="Calibri" panose="020F0502020204030204" pitchFamily="34" charset="0"/>
                <a:cs typeface="Calibri" panose="020F0502020204030204" pitchFamily="34" charset="0"/>
              </a:rPr>
              <a:t>CPA Exam: Application Materials</a:t>
            </a:r>
          </a:p>
        </p:txBody>
      </p:sp>
      <p:sp>
        <p:nvSpPr>
          <p:cNvPr id="182275" name="Rectangle 3"/>
          <p:cNvSpPr>
            <a:spLocks noGrp="1" noChangeArrowheads="1"/>
          </p:cNvSpPr>
          <p:nvPr>
            <p:ph type="body" idx="1"/>
          </p:nvPr>
        </p:nvSpPr>
        <p:spPr>
          <a:xfrm>
            <a:off x="228600" y="1447800"/>
            <a:ext cx="8915400" cy="5181600"/>
          </a:xfrm>
        </p:spPr>
        <p:txBody>
          <a:bodyPr/>
          <a:lstStyle/>
          <a:p>
            <a:pPr marL="236538" indent="-236538"/>
            <a:r>
              <a:rPr lang="en-US" sz="2000" dirty="0">
                <a:latin typeface="Calibri" panose="020F0502020204030204" pitchFamily="34" charset="0"/>
              </a:rPr>
              <a:t>An official transcript from each school listed on your application. Transcripts must be sent directly from your school(s) Student Services to CPA Examination Services (also send via mail is recommended). </a:t>
            </a:r>
          </a:p>
          <a:p>
            <a:pPr marL="463550" lvl="1" indent="-231775"/>
            <a:r>
              <a:rPr lang="en-US" sz="1800" b="1" dirty="0">
                <a:latin typeface="Calibri" panose="020F0502020204030204" pitchFamily="34" charset="0"/>
              </a:rPr>
              <a:t>Note</a:t>
            </a:r>
            <a:r>
              <a:rPr lang="en-US" sz="1800" dirty="0">
                <a:latin typeface="Calibri" panose="020F0502020204030204" pitchFamily="34" charset="0"/>
              </a:rPr>
              <a:t>: Courses not taken at BC will NOT be on your BC transcript (you will send separate transcripts from these schools).</a:t>
            </a:r>
          </a:p>
          <a:p>
            <a:pPr marL="463550" lvl="1" indent="-231775"/>
            <a:r>
              <a:rPr lang="en-US" sz="1800" dirty="0">
                <a:latin typeface="Calibri" panose="020F0502020204030204" pitchFamily="34" charset="0"/>
              </a:rPr>
              <a:t>The AP courses which BC accepted will appear on your BC transcript after you graduate.  Be sure to respond to the email from Professor Ed Taylor at the end of your senior year to “flip” you AP credits upon graduation.</a:t>
            </a:r>
          </a:p>
          <a:p>
            <a:pPr marL="236538" indent="-236538"/>
            <a:r>
              <a:rPr lang="en-US" sz="2000" dirty="0">
                <a:latin typeface="Calibri" panose="020F0502020204030204" pitchFamily="34" charset="0"/>
              </a:rPr>
              <a:t>Certificate of Enrollment, if applicable (in MA and select other states but not NY):</a:t>
            </a:r>
          </a:p>
          <a:p>
            <a:pPr marL="463550" lvl="1" indent="-231775"/>
            <a:r>
              <a:rPr lang="en-US" sz="1800" dirty="0">
                <a:latin typeface="Calibri" panose="020F0502020204030204" pitchFamily="34" charset="0"/>
              </a:rPr>
              <a:t>This form is evidence that you are currently enrolled and that all courses and graduation requirements will be completed within 90 days of sitting for the exam. The form must be signed by an authorized official of the college (notarized) and signed by you.  The official form can be downloaded from the NASBA website, do not use the BC form. Do not sign the form until you are with the notary and bring a photo ID (driver’s license).  The form must be sent directly from BC.  </a:t>
            </a:r>
            <a:r>
              <a:rPr lang="en-US" sz="1800" b="1" dirty="0">
                <a:latin typeface="Calibri" panose="020F0502020204030204" pitchFamily="34" charset="0"/>
              </a:rPr>
              <a:t>Be sure to follow-up within 90 days!!</a:t>
            </a:r>
          </a:p>
          <a:p>
            <a:pPr marL="463550" lvl="1" indent="-231775"/>
            <a:r>
              <a:rPr lang="en-US" sz="1800" dirty="0">
                <a:latin typeface="Calibri" panose="020F0502020204030204" pitchFamily="34" charset="0"/>
              </a:rPr>
              <a:t>Assistant Dean Sara </a:t>
            </a:r>
            <a:r>
              <a:rPr lang="en-US" sz="1800" dirty="0" err="1">
                <a:latin typeface="Calibri" panose="020F0502020204030204" pitchFamily="34" charset="0"/>
              </a:rPr>
              <a:t>Nunziata</a:t>
            </a:r>
            <a:r>
              <a:rPr lang="en-US" sz="1800" dirty="0">
                <a:latin typeface="Calibri" panose="020F0502020204030204" pitchFamily="34" charset="0"/>
              </a:rPr>
              <a:t> in the Undergraduate Dean’s Office can notarize for you or you can go to BC Student Services.</a:t>
            </a:r>
          </a:p>
        </p:txBody>
      </p:sp>
    </p:spTree>
    <p:extLst>
      <p:ext uri="{BB962C8B-B14F-4D97-AF65-F5344CB8AC3E}">
        <p14:creationId xmlns:p14="http://schemas.microsoft.com/office/powerpoint/2010/main" val="74527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22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22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22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22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22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22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sz="4000" dirty="0">
                <a:latin typeface="Calibri" panose="020F0502020204030204" pitchFamily="34" charset="0"/>
                <a:cs typeface="Calibri" panose="020F0502020204030204" pitchFamily="34" charset="0"/>
              </a:rPr>
              <a:t>CPA Exam: Application Materials</a:t>
            </a:r>
          </a:p>
        </p:txBody>
      </p:sp>
      <p:sp>
        <p:nvSpPr>
          <p:cNvPr id="182275" name="Rectangle 3"/>
          <p:cNvSpPr>
            <a:spLocks noGrp="1" noChangeArrowheads="1"/>
          </p:cNvSpPr>
          <p:nvPr>
            <p:ph type="body" idx="1"/>
          </p:nvPr>
        </p:nvSpPr>
        <p:spPr>
          <a:xfrm>
            <a:off x="228600" y="1447800"/>
            <a:ext cx="8915400" cy="5181600"/>
          </a:xfrm>
        </p:spPr>
        <p:txBody>
          <a:bodyPr/>
          <a:lstStyle/>
          <a:p>
            <a:pPr marL="236538" indent="-236538"/>
            <a:r>
              <a:rPr lang="en-US" sz="2000" dirty="0">
                <a:latin typeface="Calibri" panose="020F0502020204030204" pitchFamily="34" charset="0"/>
              </a:rPr>
              <a:t>NASBA Advisory Evaluation – available in certain states including MA &amp; NY</a:t>
            </a:r>
          </a:p>
          <a:p>
            <a:pPr marL="236538" indent="-236538"/>
            <a:r>
              <a:rPr lang="en-US" sz="2000" dirty="0">
                <a:latin typeface="Calibri" panose="020F0502020204030204" pitchFamily="34" charset="0"/>
              </a:rPr>
              <a:t>Application and Exam Fees:</a:t>
            </a:r>
          </a:p>
          <a:p>
            <a:pPr marL="674688" lvl="1" indent="-236538"/>
            <a:r>
              <a:rPr lang="en-US" sz="1800" dirty="0">
                <a:latin typeface="Calibri" panose="020F0502020204030204" pitchFamily="34" charset="0"/>
              </a:rPr>
              <a:t>Application Fee for First Time Candidates: @ $195</a:t>
            </a:r>
          </a:p>
          <a:p>
            <a:pPr marL="674688" lvl="1" indent="-236538"/>
            <a:r>
              <a:rPr lang="en-US" sz="1800" dirty="0">
                <a:latin typeface="Calibri" panose="020F0502020204030204" pitchFamily="34" charset="0"/>
              </a:rPr>
              <a:t>Examination fee will vary depending on the number of sections you are applying for (e.g. In MA $117 for one section, $137 for two sections, $157 for three sections and $177 for four sections).</a:t>
            </a:r>
          </a:p>
          <a:p>
            <a:pPr marL="674688" lvl="1" indent="-236538"/>
            <a:r>
              <a:rPr lang="en-US" sz="1800" dirty="0">
                <a:latin typeface="Calibri" panose="020F0502020204030204" pitchFamily="34" charset="0"/>
              </a:rPr>
              <a:t>The cost of each exam is $200+ (varies by state e.g. $209 in Maine, $226 in Mass.)</a:t>
            </a:r>
          </a:p>
          <a:p>
            <a:pPr marL="0" lvl="1" indent="0">
              <a:buNone/>
            </a:pPr>
            <a:endParaRPr lang="en-US" sz="1800" b="1" dirty="0">
              <a:latin typeface="Calibri" panose="020F0502020204030204" pitchFamily="34" charset="0"/>
            </a:endParaRPr>
          </a:p>
          <a:p>
            <a:pPr marL="0" lvl="1" indent="0">
              <a:buNone/>
            </a:pPr>
            <a:r>
              <a:rPr lang="en-US" sz="1800" b="1" dirty="0">
                <a:latin typeface="Calibri" panose="020F0502020204030204" pitchFamily="34" charset="0"/>
              </a:rPr>
              <a:t>Note</a:t>
            </a:r>
            <a:r>
              <a:rPr lang="en-US" sz="1800" dirty="0">
                <a:latin typeface="Calibri" panose="020F0502020204030204" pitchFamily="34" charset="0"/>
              </a:rPr>
              <a:t>: You lose the exam fee if you do not take the exam applied for, so be careful how many exam sections you register for. </a:t>
            </a:r>
          </a:p>
          <a:p>
            <a:pPr marL="674688" lvl="1" indent="-236538"/>
            <a:endParaRPr lang="en-US" sz="1600" dirty="0">
              <a:latin typeface="Calibri" panose="020F0502020204030204" pitchFamily="34" charset="0"/>
            </a:endParaRPr>
          </a:p>
          <a:p>
            <a:pPr marL="0" indent="0" eaLnBrk="1" hangingPunct="1">
              <a:lnSpc>
                <a:spcPct val="90000"/>
              </a:lnSpc>
              <a:buNone/>
            </a:pPr>
            <a:endParaRPr lang="en-US" altLang="en-US" dirty="0"/>
          </a:p>
        </p:txBody>
      </p:sp>
    </p:spTree>
    <p:extLst>
      <p:ext uri="{BB962C8B-B14F-4D97-AF65-F5344CB8AC3E}">
        <p14:creationId xmlns:p14="http://schemas.microsoft.com/office/powerpoint/2010/main" val="183321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22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22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22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22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22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22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533400"/>
            <a:ext cx="8229600" cy="914400"/>
          </a:xfrm>
        </p:spPr>
        <p:txBody>
          <a:bodyPr/>
          <a:lstStyle/>
          <a:p>
            <a:pPr eaLnBrk="1" hangingPunct="1"/>
            <a:r>
              <a:rPr lang="en-US" altLang="en-US" sz="4000" dirty="0">
                <a:latin typeface="Calibri" panose="020F0502020204030204" pitchFamily="34" charset="0"/>
                <a:cs typeface="Calibri" panose="020F0502020204030204" pitchFamily="34" charset="0"/>
              </a:rPr>
              <a:t>CPA Exam: Application Process</a:t>
            </a:r>
          </a:p>
        </p:txBody>
      </p:sp>
      <p:sp>
        <p:nvSpPr>
          <p:cNvPr id="9219" name="Rectangle 3"/>
          <p:cNvSpPr>
            <a:spLocks noGrp="1" noChangeArrowheads="1"/>
          </p:cNvSpPr>
          <p:nvPr>
            <p:ph type="body" idx="1"/>
          </p:nvPr>
        </p:nvSpPr>
        <p:spPr>
          <a:xfrm>
            <a:off x="304800" y="1447800"/>
            <a:ext cx="8382000" cy="5105400"/>
          </a:xfrm>
        </p:spPr>
        <p:txBody>
          <a:bodyPr/>
          <a:lstStyle/>
          <a:p>
            <a:pPr marL="457200" marR="0" indent="-342900">
              <a:lnSpc>
                <a:spcPct val="107000"/>
              </a:lnSpc>
              <a:spcBef>
                <a:spcPts val="0"/>
              </a:spcBef>
              <a:spcAft>
                <a:spcPts val="800"/>
              </a:spcAft>
            </a:pPr>
            <a:r>
              <a:rPr lang="en-US" sz="2000" dirty="0">
                <a:latin typeface="Calibri" panose="020F0502020204030204" pitchFamily="34" charset="0"/>
              </a:rPr>
              <a:t>Allow at least </a:t>
            </a:r>
            <a:r>
              <a:rPr lang="en-US" sz="2000" b="1" dirty="0">
                <a:latin typeface="Calibri" panose="020F0502020204030204" pitchFamily="34" charset="0"/>
              </a:rPr>
              <a:t>8 weeks </a:t>
            </a:r>
            <a:r>
              <a:rPr lang="en-US" sz="2000" dirty="0">
                <a:latin typeface="Calibri" panose="020F0502020204030204" pitchFamily="34" charset="0"/>
              </a:rPr>
              <a:t>for NASBA (or the State Board of Accountancy) to process your application and send the </a:t>
            </a:r>
            <a:r>
              <a:rPr lang="en-US" sz="2000" b="1" dirty="0">
                <a:latin typeface="Calibri" panose="020F0502020204030204" pitchFamily="34" charset="0"/>
              </a:rPr>
              <a:t>Notice to Schedule </a:t>
            </a:r>
            <a:r>
              <a:rPr lang="en-US" sz="2000" dirty="0">
                <a:latin typeface="Calibri" panose="020F0502020204030204" pitchFamily="34" charset="0"/>
              </a:rPr>
              <a:t>(NTS). Shorter delay during off-season?</a:t>
            </a:r>
          </a:p>
          <a:p>
            <a:pPr marL="457200" marR="0" indent="-342900">
              <a:lnSpc>
                <a:spcPct val="107000"/>
              </a:lnSpc>
              <a:spcBef>
                <a:spcPts val="0"/>
              </a:spcBef>
              <a:spcAft>
                <a:spcPts val="800"/>
              </a:spcAft>
            </a:pPr>
            <a:r>
              <a:rPr lang="en-US" sz="2000" dirty="0">
                <a:latin typeface="Calibri" panose="020F0502020204030204" pitchFamily="34" charset="0"/>
              </a:rPr>
              <a:t>Once your NTS is received, schedule exam(s) with Prometrics.com – exam(s) can be taken anywhere in the U.S.  Schedule 45 days in advance recommended, but no later than 5 days in advance. You must take before your NTS expires (in most states 6 months).</a:t>
            </a:r>
          </a:p>
          <a:p>
            <a:pPr marL="927100" lvl="2" indent="-342900" eaLnBrk="1" hangingPunct="1">
              <a:buNone/>
              <a:defRPr/>
            </a:pPr>
            <a:r>
              <a:rPr lang="en-US" sz="1800" b="1" i="1" dirty="0">
                <a:latin typeface="Calibri" panose="020F0502020204030204" pitchFamily="34" charset="0"/>
              </a:rPr>
              <a:t>NOTE</a:t>
            </a:r>
            <a:r>
              <a:rPr lang="en-US" sz="1800" dirty="0">
                <a:latin typeface="Calibri" panose="020F0502020204030204" pitchFamily="34" charset="0"/>
              </a:rPr>
              <a:t>: NTS must be brought to the exam, it also contains your launch code(s).</a:t>
            </a:r>
          </a:p>
          <a:p>
            <a:pPr marL="114300" lvl="1" indent="0" eaLnBrk="1" hangingPunct="1">
              <a:buClr>
                <a:schemeClr val="bg2"/>
              </a:buClr>
              <a:buFont typeface="Wingdings" pitchFamily="2" charset="2"/>
              <a:buNone/>
              <a:defRPr/>
            </a:pPr>
            <a:endParaRPr lang="en-US" sz="1800" dirty="0"/>
          </a:p>
        </p:txBody>
      </p:sp>
      <p:pic>
        <p:nvPicPr>
          <p:cNvPr id="2" name="Picture 1">
            <a:extLst>
              <a:ext uri="{FF2B5EF4-FFF2-40B4-BE49-F238E27FC236}">
                <a16:creationId xmlns:a16="http://schemas.microsoft.com/office/drawing/2014/main" id="{747EF99D-2772-4CF1-90C3-3B719C882FA7}"/>
              </a:ext>
            </a:extLst>
          </p:cNvPr>
          <p:cNvPicPr>
            <a:picLocks noChangeAspect="1"/>
          </p:cNvPicPr>
          <p:nvPr/>
        </p:nvPicPr>
        <p:blipFill>
          <a:blip r:embed="rId2"/>
          <a:stretch>
            <a:fillRect/>
          </a:stretch>
        </p:blipFill>
        <p:spPr>
          <a:xfrm>
            <a:off x="1905000" y="4388741"/>
            <a:ext cx="5100637" cy="2316859"/>
          </a:xfrm>
          <a:prstGeom prst="rect">
            <a:avLst/>
          </a:prstGeom>
        </p:spPr>
      </p:pic>
    </p:spTree>
    <p:extLst>
      <p:ext uri="{BB962C8B-B14F-4D97-AF65-F5344CB8AC3E}">
        <p14:creationId xmlns:p14="http://schemas.microsoft.com/office/powerpoint/2010/main" val="314289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534400" cy="838200"/>
          </a:xfrm>
        </p:spPr>
        <p:txBody>
          <a:bodyPr/>
          <a:lstStyle/>
          <a:p>
            <a:r>
              <a:rPr lang="en-US" sz="4000" dirty="0">
                <a:latin typeface="Calibri" panose="020F0502020204030204" pitchFamily="34" charset="0"/>
                <a:cs typeface="Calibri" panose="020F0502020204030204" pitchFamily="34" charset="0"/>
              </a:rPr>
              <a:t>Examination Blueprints</a:t>
            </a:r>
          </a:p>
        </p:txBody>
      </p:sp>
      <p:sp>
        <p:nvSpPr>
          <p:cNvPr id="6" name="Rectangle 3"/>
          <p:cNvSpPr txBox="1">
            <a:spLocks noChangeArrowheads="1"/>
          </p:cNvSpPr>
          <p:nvPr/>
        </p:nvSpPr>
        <p:spPr bwMode="auto">
          <a:xfrm>
            <a:off x="152400" y="1676400"/>
            <a:ext cx="8915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69900" indent="-469900" algn="l" rtl="0" eaLnBrk="0" fontAlgn="base" hangingPunct="0">
              <a:spcBef>
                <a:spcPct val="20000"/>
              </a:spcBef>
              <a:spcAft>
                <a:spcPct val="0"/>
              </a:spcAft>
              <a:buClr>
                <a:schemeClr val="bg2"/>
              </a:buClr>
              <a:buSzPct val="70000"/>
              <a:buFont typeface="Wingdings" pitchFamily="2" charset="2"/>
              <a:buChar char="o"/>
              <a:defRPr sz="32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7950" indent="-468313" algn="l" rtl="0" eaLnBrk="0" fontAlgn="base" hangingPunct="0">
              <a:spcBef>
                <a:spcPct val="20000"/>
              </a:spcBef>
              <a:spcAft>
                <a:spcPct val="0"/>
              </a:spcAft>
              <a:buClr>
                <a:schemeClr val="bg2"/>
              </a:buClr>
              <a:buSzPct val="65000"/>
              <a:buFont typeface="Wingdings" pitchFamily="2" charset="2"/>
              <a:buChar char="o"/>
              <a:defRPr sz="2400">
                <a:solidFill>
                  <a:schemeClr val="tx1"/>
                </a:solidFill>
                <a:latin typeface="+mn-lt"/>
              </a:defRPr>
            </a:lvl3pPr>
            <a:lvl4pPr marL="1827213" indent="-438150" algn="l" rtl="0" eaLnBrk="0" fontAlgn="base" hangingPunct="0">
              <a:spcBef>
                <a:spcPct val="20000"/>
              </a:spcBef>
              <a:spcAft>
                <a:spcPct val="0"/>
              </a:spcAft>
              <a:buClr>
                <a:schemeClr val="accent2"/>
              </a:buClr>
              <a:buSzPct val="75000"/>
              <a:buFont typeface="Wingdings" pitchFamily="2" charset="2"/>
              <a:buChar char="n"/>
              <a:defRPr sz="2000">
                <a:solidFill>
                  <a:schemeClr val="tx1"/>
                </a:solidFill>
                <a:latin typeface="+mn-lt"/>
              </a:defRPr>
            </a:lvl4pPr>
            <a:lvl5pPr marL="2297113" indent="-468313" algn="l" rtl="0" eaLnBrk="0" fontAlgn="base" hangingPunct="0">
              <a:spcBef>
                <a:spcPct val="20000"/>
              </a:spcBef>
              <a:spcAft>
                <a:spcPct val="0"/>
              </a:spcAft>
              <a:buClr>
                <a:schemeClr val="accent1"/>
              </a:buClr>
              <a:buSzPct val="50000"/>
              <a:buFont typeface="Wingdings" pitchFamily="2" charset="2"/>
              <a:buChar char="o"/>
              <a:defRPr sz="2000">
                <a:solidFill>
                  <a:schemeClr val="tx1"/>
                </a:solidFill>
                <a:latin typeface="+mn-lt"/>
              </a:defRPr>
            </a:lvl5pPr>
            <a:lvl6pPr marL="27543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6pPr>
            <a:lvl7pPr marL="32115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7pPr>
            <a:lvl8pPr marL="36687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8pPr>
            <a:lvl9pPr marL="41259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9pPr>
          </a:lstStyle>
          <a:p>
            <a:pPr eaLnBrk="1" hangingPunct="1">
              <a:lnSpc>
                <a:spcPct val="90000"/>
              </a:lnSpc>
            </a:pPr>
            <a:r>
              <a:rPr lang="en-US" sz="2400" kern="0" dirty="0">
                <a:latin typeface="Calibri" panose="020F0502020204030204" pitchFamily="34" charset="0"/>
              </a:rPr>
              <a:t>Examination Blueprints have been created for each of the Exam’s four sections.  The Blueprints contain approximately 600 representative tasks across the four sections.  The purpose of the Blueprints is to:</a:t>
            </a:r>
          </a:p>
          <a:p>
            <a:pPr lvl="1" eaLnBrk="1" hangingPunct="1">
              <a:lnSpc>
                <a:spcPct val="90000"/>
              </a:lnSpc>
            </a:pPr>
            <a:r>
              <a:rPr lang="en-US" sz="2400" kern="0" dirty="0">
                <a:latin typeface="Calibri" panose="020F0502020204030204" pitchFamily="34" charset="0"/>
              </a:rPr>
              <a:t>Document the minimum level of knowledge and skills required for licensure.</a:t>
            </a:r>
          </a:p>
          <a:p>
            <a:pPr lvl="1" eaLnBrk="1" hangingPunct="1">
              <a:lnSpc>
                <a:spcPct val="90000"/>
              </a:lnSpc>
            </a:pPr>
            <a:r>
              <a:rPr lang="en-US" sz="2400" kern="0" dirty="0">
                <a:latin typeface="Calibri" panose="020F0502020204030204" pitchFamily="34" charset="0"/>
              </a:rPr>
              <a:t>Assist candidates in preparing for the Exam.</a:t>
            </a:r>
          </a:p>
          <a:p>
            <a:pPr lvl="1" eaLnBrk="1" hangingPunct="1">
              <a:lnSpc>
                <a:spcPct val="90000"/>
              </a:lnSpc>
            </a:pPr>
            <a:r>
              <a:rPr lang="en-US" sz="2400" kern="0" dirty="0">
                <a:latin typeface="Calibri" panose="020F0502020204030204" pitchFamily="34" charset="0"/>
              </a:rPr>
              <a:t>Apprise educators of knowledge and skills candidates will require.</a:t>
            </a:r>
          </a:p>
          <a:p>
            <a:pPr lvl="1" eaLnBrk="1" hangingPunct="1">
              <a:lnSpc>
                <a:spcPct val="90000"/>
              </a:lnSpc>
            </a:pPr>
            <a:r>
              <a:rPr lang="en-US" sz="2400" kern="0" dirty="0">
                <a:latin typeface="Calibri" panose="020F0502020204030204" pitchFamily="34" charset="0"/>
              </a:rPr>
              <a:t>Guide the development of Exam questions.</a:t>
            </a:r>
          </a:p>
          <a:p>
            <a:pPr marL="0">
              <a:lnSpc>
                <a:spcPct val="107000"/>
              </a:lnSpc>
              <a:spcBef>
                <a:spcPts val="0"/>
              </a:spcBef>
              <a:spcAft>
                <a:spcPts val="800"/>
              </a:spcAft>
            </a:pPr>
            <a:r>
              <a:rPr lang="en-US" sz="2400" kern="0" dirty="0">
                <a:latin typeface="Calibri" panose="020F0502020204030204" pitchFamily="34" charset="0"/>
              </a:rPr>
              <a:t>The Blueprints can be accessed on the AICPA site: </a:t>
            </a:r>
            <a:r>
              <a:rPr lang="en-US" sz="2400" u="sng" dirty="0">
                <a:latin typeface="Calibri" panose="020F0502020204030204" pitchFamily="34" charset="0"/>
                <a:cs typeface="Calibri" panose="020F0502020204030204" pitchFamily="34" charset="0"/>
                <a:hlinkClick r:id="rId3"/>
              </a:rPr>
              <a:t>2022 CPA Exam Blueprints</a:t>
            </a:r>
            <a:endParaRPr lang="en-US" sz="2400" dirty="0">
              <a:latin typeface="Calibri" panose="020F0502020204030204" pitchFamily="34" charset="0"/>
              <a:cs typeface="Calibri" panose="020F0502020204030204" pitchFamily="34" charset="0"/>
            </a:endParaRPr>
          </a:p>
          <a:p>
            <a:pPr marL="0" marR="0">
              <a:lnSpc>
                <a:spcPct val="107000"/>
              </a:lnSpc>
              <a:spcBef>
                <a:spcPts val="0"/>
              </a:spcBef>
              <a:spcAft>
                <a:spcPts val="800"/>
              </a:spcAft>
            </a:pP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963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534400" cy="838200"/>
          </a:xfrm>
        </p:spPr>
        <p:txBody>
          <a:bodyPr/>
          <a:lstStyle/>
          <a:p>
            <a:r>
              <a:rPr lang="en-US" sz="4000" dirty="0">
                <a:latin typeface="Calibri" panose="020F0502020204030204" pitchFamily="34" charset="0"/>
                <a:cs typeface="Calibri" panose="020F0502020204030204" pitchFamily="34" charset="0"/>
              </a:rPr>
              <a:t>Examination Blueprints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62100"/>
            <a:ext cx="8810625" cy="400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5435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458200" cy="838200"/>
          </a:xfrm>
        </p:spPr>
        <p:txBody>
          <a:bodyPr/>
          <a:lstStyle/>
          <a:p>
            <a:r>
              <a:rPr lang="en-US" sz="4000" dirty="0">
                <a:latin typeface="Calibri" panose="020F0502020204030204" pitchFamily="34" charset="0"/>
                <a:cs typeface="Calibri" panose="020F0502020204030204" pitchFamily="34" charset="0"/>
              </a:rPr>
              <a:t>Agenda</a:t>
            </a:r>
          </a:p>
        </p:txBody>
      </p:sp>
      <p:sp>
        <p:nvSpPr>
          <p:cNvPr id="3" name="Content Placeholder 2"/>
          <p:cNvSpPr>
            <a:spLocks noGrp="1"/>
          </p:cNvSpPr>
          <p:nvPr>
            <p:ph idx="1"/>
          </p:nvPr>
        </p:nvSpPr>
        <p:spPr>
          <a:xfrm>
            <a:off x="457200" y="1828800"/>
            <a:ext cx="8458200" cy="4800600"/>
          </a:xfrm>
        </p:spPr>
        <p:txBody>
          <a:bodyPr/>
          <a:lstStyle/>
          <a:p>
            <a:r>
              <a:rPr lang="en-US" sz="2800" dirty="0">
                <a:latin typeface="Calibri" panose="020F0502020204030204" pitchFamily="34" charset="0"/>
                <a:cs typeface="Calibri" panose="020F0502020204030204" pitchFamily="34" charset="0"/>
              </a:rPr>
              <a:t>Panelist Introductions</a:t>
            </a:r>
          </a:p>
          <a:p>
            <a:r>
              <a:rPr lang="en-US" sz="2800" dirty="0">
                <a:latin typeface="Calibri" panose="020F0502020204030204" pitchFamily="34" charset="0"/>
                <a:cs typeface="Calibri" panose="020F0502020204030204" pitchFamily="34" charset="0"/>
              </a:rPr>
              <a:t>CPA License and Exam General Information</a:t>
            </a:r>
          </a:p>
          <a:p>
            <a:r>
              <a:rPr lang="en-US" sz="2800" dirty="0">
                <a:latin typeface="Calibri" panose="020F0502020204030204" pitchFamily="34" charset="0"/>
                <a:cs typeface="Calibri" panose="020F0502020204030204" pitchFamily="34" charset="0"/>
              </a:rPr>
              <a:t>The CPA Exam – process, format and test taking</a:t>
            </a:r>
          </a:p>
          <a:p>
            <a:r>
              <a:rPr lang="en-US" sz="2800" dirty="0">
                <a:latin typeface="Calibri" panose="020F0502020204030204" pitchFamily="34" charset="0"/>
                <a:cs typeface="Calibri" panose="020F0502020204030204" pitchFamily="34" charset="0"/>
              </a:rPr>
              <a:t>Requirements to take the CPA Exam</a:t>
            </a:r>
          </a:p>
          <a:p>
            <a:r>
              <a:rPr lang="en-US" sz="2800" dirty="0">
                <a:latin typeface="Calibri" panose="020F0502020204030204" pitchFamily="34" charset="0"/>
                <a:cs typeface="Calibri" panose="020F0502020204030204" pitchFamily="34" charset="0"/>
              </a:rPr>
              <a:t>The Application Process</a:t>
            </a:r>
          </a:p>
          <a:p>
            <a:r>
              <a:rPr lang="en-US" sz="2800" dirty="0">
                <a:latin typeface="Calibri" panose="020F0502020204030204" pitchFamily="34" charset="0"/>
                <a:cs typeface="Calibri" panose="020F0502020204030204" pitchFamily="34" charset="0"/>
              </a:rPr>
              <a:t>Exam Coverage and Courses</a:t>
            </a:r>
          </a:p>
          <a:p>
            <a:r>
              <a:rPr lang="en-US" sz="2800" dirty="0">
                <a:latin typeface="Calibri" panose="020F0502020204030204" pitchFamily="34" charset="0"/>
                <a:cs typeface="Calibri" panose="020F0502020204030204" pitchFamily="34" charset="0"/>
              </a:rPr>
              <a:t>Timing and Order of Sections</a:t>
            </a:r>
          </a:p>
          <a:p>
            <a:r>
              <a:rPr lang="en-US" sz="2800" dirty="0">
                <a:latin typeface="Calibri" panose="020F0502020204030204" pitchFamily="34" charset="0"/>
                <a:cs typeface="Calibri" panose="020F0502020204030204" pitchFamily="34" charset="0"/>
              </a:rPr>
              <a:t>Q&amp;A</a:t>
            </a:r>
          </a:p>
          <a:p>
            <a:endParaRPr lang="en-US" sz="2400" dirty="0">
              <a:latin typeface="Calibri" panose="020F0502020204030204" pitchFamily="34" charset="0"/>
              <a:cs typeface="Calibri" panose="020F0502020204030204" pitchFamily="34" charset="0"/>
            </a:endParaRPr>
          </a:p>
          <a:p>
            <a:pPr marL="0" indent="0">
              <a:buNone/>
            </a:pPr>
            <a:endParaRPr lang="en-US" sz="2800" dirty="0"/>
          </a:p>
        </p:txBody>
      </p:sp>
    </p:spTree>
    <p:extLst>
      <p:ext uri="{BB962C8B-B14F-4D97-AF65-F5344CB8AC3E}">
        <p14:creationId xmlns:p14="http://schemas.microsoft.com/office/powerpoint/2010/main" val="1905447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533400"/>
            <a:ext cx="8229600" cy="914400"/>
          </a:xfrm>
        </p:spPr>
        <p:txBody>
          <a:bodyPr/>
          <a:lstStyle/>
          <a:p>
            <a:pPr eaLnBrk="1" hangingPunct="1"/>
            <a:r>
              <a:rPr lang="en-US" altLang="en-US" sz="4000" dirty="0">
                <a:latin typeface="Calibri" panose="020F0502020204030204" pitchFamily="34" charset="0"/>
                <a:cs typeface="Calibri" panose="020F0502020204030204" pitchFamily="34" charset="0"/>
              </a:rPr>
              <a:t>Auditing &amp; Attestation covered in:</a:t>
            </a:r>
          </a:p>
        </p:txBody>
      </p:sp>
      <p:sp>
        <p:nvSpPr>
          <p:cNvPr id="6147" name="Rectangle 3"/>
          <p:cNvSpPr>
            <a:spLocks noGrp="1" noChangeArrowheads="1"/>
          </p:cNvSpPr>
          <p:nvPr>
            <p:ph type="body" idx="1"/>
          </p:nvPr>
        </p:nvSpPr>
        <p:spPr>
          <a:xfrm>
            <a:off x="457200" y="1600200"/>
            <a:ext cx="8229600" cy="4953000"/>
          </a:xfrm>
        </p:spPr>
        <p:txBody>
          <a:bodyPr/>
          <a:lstStyle/>
          <a:p>
            <a:pPr marL="571500" lvl="1" indent="-457200" eaLnBrk="1" hangingPunct="1">
              <a:buClr>
                <a:schemeClr val="bg2"/>
              </a:buClr>
              <a:buFont typeface="Wingdings" pitchFamily="2" charset="2"/>
              <a:buChar char="q"/>
            </a:pPr>
            <a:r>
              <a:rPr lang="en-US" altLang="en-US" sz="3000" dirty="0">
                <a:latin typeface="Calibri" panose="020F0502020204030204" pitchFamily="34" charset="0"/>
              </a:rPr>
              <a:t>ACCT3309 (Audit &amp; Assurance) or ACCT8815 (Financial Auditing)</a:t>
            </a:r>
          </a:p>
          <a:p>
            <a:pPr marL="571500" lvl="1" indent="-457200" eaLnBrk="1" hangingPunct="1">
              <a:buClr>
                <a:schemeClr val="bg2"/>
              </a:buClr>
              <a:buFont typeface="Wingdings" pitchFamily="2" charset="2"/>
              <a:buChar char="q"/>
            </a:pPr>
            <a:r>
              <a:rPr lang="en-US" altLang="en-US" sz="3000" dirty="0">
                <a:latin typeface="Calibri" panose="020F0502020204030204" pitchFamily="34" charset="0"/>
              </a:rPr>
              <a:t>ACCT6618 (Accounting Information Systems)</a:t>
            </a:r>
          </a:p>
          <a:p>
            <a:pPr marL="571500" lvl="1" indent="-457200" eaLnBrk="1" hangingPunct="1">
              <a:buClr>
                <a:schemeClr val="bg2"/>
              </a:buClr>
              <a:buFont typeface="Wingdings" pitchFamily="2" charset="2"/>
              <a:buChar char="q"/>
            </a:pPr>
            <a:r>
              <a:rPr lang="en-US" altLang="en-US" sz="3000" dirty="0">
                <a:latin typeface="Calibri" panose="020F0502020204030204" pitchFamily="34" charset="0"/>
              </a:rPr>
              <a:t>ACCT4409 (Advanced Auditing) </a:t>
            </a:r>
            <a:endParaRPr lang="en-US" altLang="en-US" sz="3000" b="1" dirty="0">
              <a:latin typeface="Calibri" panose="020F0502020204030204" pitchFamily="34" charset="0"/>
            </a:endParaRPr>
          </a:p>
          <a:p>
            <a:pPr marL="571500" lvl="1" indent="-457200" eaLnBrk="1" hangingPunct="1">
              <a:buClr>
                <a:schemeClr val="bg2"/>
              </a:buClr>
              <a:buFont typeface="Wingdings" pitchFamily="2" charset="2"/>
              <a:buChar char="q"/>
            </a:pPr>
            <a:r>
              <a:rPr lang="en-US" altLang="en-US" sz="3000" dirty="0">
                <a:latin typeface="Calibri" panose="020F0502020204030204" pitchFamily="34" charset="0"/>
              </a:rPr>
              <a:t>ACCT6634 (Ethics &amp; Professionalism)</a:t>
            </a:r>
          </a:p>
          <a:p>
            <a:pPr marL="571500" lvl="1" indent="-457200" eaLnBrk="1" hangingPunct="1">
              <a:buClr>
                <a:schemeClr val="bg2"/>
              </a:buClr>
              <a:buFont typeface="Wingdings" pitchFamily="2" charset="2"/>
              <a:buChar char="q"/>
            </a:pPr>
            <a:r>
              <a:rPr lang="en-US" altLang="en-US" sz="3000" dirty="0">
                <a:latin typeface="Calibri" panose="020F0502020204030204" pitchFamily="34" charset="0"/>
              </a:rPr>
              <a:t> ACCT6635 (Forensic Accounting)</a:t>
            </a:r>
          </a:p>
          <a:p>
            <a:pPr marL="571500" lvl="1" indent="-457200" eaLnBrk="1" hangingPunct="1">
              <a:buClr>
                <a:schemeClr val="bg2"/>
              </a:buClr>
              <a:buFont typeface="Wingdings" pitchFamily="2" charset="2"/>
              <a:buChar char="q"/>
            </a:pPr>
            <a:r>
              <a:rPr lang="en-US" altLang="en-US" sz="3000" dirty="0">
                <a:latin typeface="Calibri" panose="020F0502020204030204" pitchFamily="34" charset="0"/>
              </a:rPr>
              <a:t>ACCT6640 (Dive, Dissect &amp; Decide with Big Business Data)</a:t>
            </a:r>
          </a:p>
          <a:p>
            <a:pPr marL="571500" lvl="1" indent="-457200" eaLnBrk="1" hangingPunct="1">
              <a:buClr>
                <a:schemeClr val="bg2"/>
              </a:buClr>
              <a:buFont typeface="Wingdings" pitchFamily="2" charset="2"/>
              <a:buChar char="q"/>
            </a:pPr>
            <a:r>
              <a:rPr lang="en-US" altLang="en-US" sz="3000" dirty="0">
                <a:latin typeface="Calibri" panose="020F0502020204030204" pitchFamily="34" charset="0"/>
              </a:rPr>
              <a:t> ACCT8825 (Assurance &amp; Consulting Services)</a:t>
            </a:r>
          </a:p>
          <a:p>
            <a:pPr marL="571500" lvl="1" indent="-457200" eaLnBrk="1" hangingPunct="1">
              <a:buClr>
                <a:schemeClr val="bg2"/>
              </a:buClr>
              <a:buFont typeface="Wingdings" pitchFamily="2" charset="2"/>
              <a:buChar char="q"/>
            </a:pPr>
            <a:endParaRPr lang="en-US" altLang="en-US" sz="3000" dirty="0">
              <a:latin typeface="Calibri" panose="020F0502020204030204" pitchFamily="34" charset="0"/>
            </a:endParaRPr>
          </a:p>
          <a:p>
            <a:pPr marL="571500" lvl="1" indent="-457200" eaLnBrk="1" hangingPunct="1">
              <a:buClr>
                <a:schemeClr val="bg2"/>
              </a:buClr>
              <a:buFont typeface="Wingdings" pitchFamily="2" charset="2"/>
              <a:buChar char="q"/>
            </a:pPr>
            <a:endParaRPr lang="en-US" altLang="en-US" sz="3200" dirty="0"/>
          </a:p>
        </p:txBody>
      </p:sp>
      <p:pic>
        <p:nvPicPr>
          <p:cNvPr id="1026" name="Picture 2" descr="C:\Users\Owner\AppData\Local\Microsoft\Windows\INetCache\IE\N176A7BC\Check_mark_23x20_02.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1425" y="1740725"/>
            <a:ext cx="241459" cy="228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Owner\AppData\Local\Microsoft\Windows\INetCache\IE\N176A7BC\Check_mark_23x20_02.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296" y="2743200"/>
            <a:ext cx="241459" cy="22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9540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534400" cy="838200"/>
          </a:xfrm>
        </p:spPr>
        <p:txBody>
          <a:bodyPr/>
          <a:lstStyle/>
          <a:p>
            <a:r>
              <a:rPr lang="en-US" sz="4000" dirty="0">
                <a:latin typeface="Calibri" panose="020F0502020204030204" pitchFamily="34" charset="0"/>
                <a:cs typeface="Calibri" panose="020F0502020204030204" pitchFamily="34" charset="0"/>
              </a:rPr>
              <a:t>Examination Blueprints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76400"/>
            <a:ext cx="8763000" cy="339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24230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533400"/>
            <a:ext cx="8229600" cy="914400"/>
          </a:xfrm>
        </p:spPr>
        <p:txBody>
          <a:bodyPr/>
          <a:lstStyle/>
          <a:p>
            <a:pPr eaLnBrk="1" hangingPunct="1"/>
            <a:r>
              <a:rPr lang="en-US" altLang="en-US" sz="4000" dirty="0">
                <a:latin typeface="Calibri" panose="020F0502020204030204" pitchFamily="34" charset="0"/>
                <a:cs typeface="Calibri" panose="020F0502020204030204" pitchFamily="34" charset="0"/>
              </a:rPr>
              <a:t>Financial Accounting &amp; Reporting:</a:t>
            </a:r>
          </a:p>
        </p:txBody>
      </p:sp>
      <p:sp>
        <p:nvSpPr>
          <p:cNvPr id="8195" name="Rectangle 3"/>
          <p:cNvSpPr>
            <a:spLocks noGrp="1" noChangeArrowheads="1"/>
          </p:cNvSpPr>
          <p:nvPr>
            <p:ph type="body" idx="1"/>
          </p:nvPr>
        </p:nvSpPr>
        <p:spPr>
          <a:xfrm>
            <a:off x="457200" y="1600200"/>
            <a:ext cx="8229600" cy="4535488"/>
          </a:xfrm>
          <a:noFill/>
          <a:extLst>
            <a:ext uri="{909E8E84-426E-40DD-AFC4-6F175D3DCCD1}">
              <a14:hiddenFill xmlns:a14="http://schemas.microsoft.com/office/drawing/2010/main">
                <a:solidFill>
                  <a:srgbClr val="FFFFFF"/>
                </a:solidFill>
              </a14:hiddenFill>
            </a:ext>
          </a:extLst>
        </p:spPr>
        <p:txBody>
          <a:bodyPr/>
          <a:lstStyle/>
          <a:p>
            <a:pPr marL="571500" lvl="1" indent="-457200" eaLnBrk="1" hangingPunct="1">
              <a:buClr>
                <a:schemeClr val="bg2"/>
              </a:buClr>
              <a:buFont typeface="Wingdings" pitchFamily="2" charset="2"/>
              <a:buChar char="q"/>
            </a:pPr>
            <a:r>
              <a:rPr lang="en-US" altLang="en-US" sz="3200" dirty="0">
                <a:latin typeface="Calibri" panose="020F0502020204030204" pitchFamily="34" charset="0"/>
              </a:rPr>
              <a:t>ACCT1021 (Financial Accounting)</a:t>
            </a:r>
          </a:p>
          <a:p>
            <a:pPr marL="571500" lvl="1" indent="-457200" eaLnBrk="1" hangingPunct="1">
              <a:buClr>
                <a:schemeClr val="bg2"/>
              </a:buClr>
              <a:buFont typeface="Wingdings" pitchFamily="2" charset="2"/>
              <a:buChar char="q"/>
            </a:pPr>
            <a:r>
              <a:rPr lang="en-US" altLang="en-US" sz="3200" dirty="0">
                <a:latin typeface="Calibri" panose="020F0502020204030204" pitchFamily="34" charset="0"/>
              </a:rPr>
              <a:t>ACCT3301 (FAST 1)</a:t>
            </a:r>
          </a:p>
          <a:p>
            <a:pPr marL="571500" lvl="1" indent="-457200" eaLnBrk="1" hangingPunct="1">
              <a:buClr>
                <a:schemeClr val="bg2"/>
              </a:buClr>
              <a:buFont typeface="Wingdings" pitchFamily="2" charset="2"/>
              <a:buChar char="q"/>
            </a:pPr>
            <a:r>
              <a:rPr lang="en-US" altLang="en-US" sz="3200" dirty="0">
                <a:latin typeface="Calibri" panose="020F0502020204030204" pitchFamily="34" charset="0"/>
              </a:rPr>
              <a:t>ACCT3302 (FAST 2)</a:t>
            </a:r>
          </a:p>
          <a:p>
            <a:pPr marL="571500" lvl="1" indent="-457200" eaLnBrk="1" hangingPunct="1">
              <a:spcBef>
                <a:spcPts val="0"/>
              </a:spcBef>
              <a:buClr>
                <a:schemeClr val="bg2"/>
              </a:buClr>
              <a:buFont typeface="Wingdings" pitchFamily="2" charset="2"/>
              <a:buChar char="q"/>
            </a:pPr>
            <a:r>
              <a:rPr lang="en-US" altLang="en-US" sz="3200" dirty="0">
                <a:latin typeface="Calibri" panose="020F0502020204030204" pitchFamily="34" charset="0"/>
              </a:rPr>
              <a:t>ACCT6601 (FAST 3) – equivalent to Advanced Accounting</a:t>
            </a:r>
          </a:p>
          <a:p>
            <a:pPr marL="571500" lvl="1" indent="-457200" eaLnBrk="1" hangingPunct="1">
              <a:spcBef>
                <a:spcPts val="0"/>
              </a:spcBef>
              <a:buClr>
                <a:schemeClr val="bg2"/>
              </a:buClr>
              <a:buFont typeface="Wingdings" pitchFamily="2" charset="2"/>
              <a:buChar char="q"/>
            </a:pPr>
            <a:r>
              <a:rPr lang="en-US" altLang="en-US" sz="3200" dirty="0">
                <a:latin typeface="Calibri" panose="020F0502020204030204" pitchFamily="34" charset="0"/>
              </a:rPr>
              <a:t>ACCT3351 or ACCT8824 ( Financial Statement Analysis)</a:t>
            </a:r>
          </a:p>
        </p:txBody>
      </p:sp>
      <p:pic>
        <p:nvPicPr>
          <p:cNvPr id="4" name="Picture 2" descr="C:\Users\Owner\AppData\Local\Microsoft\Windows\INetCache\IE\N176A7BC\Check_mark_23x20_02.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1425" y="1728850"/>
            <a:ext cx="241459" cy="228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Owner\AppData\Local\Microsoft\Windows\INetCache\IE\N176A7BC\Check_mark_23x20_02.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141" y="2297875"/>
            <a:ext cx="241459" cy="228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Owner\AppData\Local\Microsoft\Windows\INetCache\IE\N176A7BC\Check_mark_23x20_02.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141" y="2896575"/>
            <a:ext cx="241459" cy="228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Owner\AppData\Local\Microsoft\Windows\INetCache\IE\N176A7BC\Check_mark_23x20_02.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141" y="3405250"/>
            <a:ext cx="241459" cy="22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204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534400" cy="838200"/>
          </a:xfrm>
        </p:spPr>
        <p:txBody>
          <a:bodyPr/>
          <a:lstStyle/>
          <a:p>
            <a:r>
              <a:rPr lang="en-US" sz="4000" dirty="0">
                <a:latin typeface="Calibri" panose="020F0502020204030204" pitchFamily="34" charset="0"/>
                <a:cs typeface="Calibri" panose="020F0502020204030204" pitchFamily="34" charset="0"/>
              </a:rPr>
              <a:t>Examination Blueprints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 y="1524000"/>
            <a:ext cx="8715375"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2" y="4343400"/>
            <a:ext cx="8724900" cy="199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1128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533400"/>
            <a:ext cx="8229600" cy="914400"/>
          </a:xfrm>
        </p:spPr>
        <p:txBody>
          <a:bodyPr/>
          <a:lstStyle/>
          <a:p>
            <a:pPr eaLnBrk="1" hangingPunct="1"/>
            <a:r>
              <a:rPr lang="en-US" altLang="en-US" sz="4000" dirty="0">
                <a:latin typeface="Calibri" panose="020F0502020204030204" pitchFamily="34" charset="0"/>
                <a:cs typeface="Calibri" panose="020F0502020204030204" pitchFamily="34" charset="0"/>
              </a:rPr>
              <a:t>Business Environment &amp; Concepts:</a:t>
            </a:r>
          </a:p>
        </p:txBody>
      </p:sp>
      <p:sp>
        <p:nvSpPr>
          <p:cNvPr id="7171" name="Rectangle 3"/>
          <p:cNvSpPr>
            <a:spLocks noGrp="1" noChangeArrowheads="1"/>
          </p:cNvSpPr>
          <p:nvPr>
            <p:ph type="body" idx="1"/>
          </p:nvPr>
        </p:nvSpPr>
        <p:spPr>
          <a:xfrm>
            <a:off x="457200" y="1600200"/>
            <a:ext cx="8229600" cy="4535488"/>
          </a:xfrm>
        </p:spPr>
        <p:txBody>
          <a:bodyPr/>
          <a:lstStyle/>
          <a:p>
            <a:pPr marL="571500" lvl="1" indent="-457200" eaLnBrk="1" hangingPunct="1">
              <a:buClr>
                <a:schemeClr val="bg2"/>
              </a:buClr>
              <a:buFont typeface="Wingdings" pitchFamily="2" charset="2"/>
              <a:buChar char="q"/>
              <a:defRPr/>
            </a:pPr>
            <a:r>
              <a:rPr lang="en-US" sz="3000" dirty="0">
                <a:latin typeface="Calibri" panose="020F0502020204030204" pitchFamily="34" charset="0"/>
              </a:rPr>
              <a:t>ACCT1022 (Managerial Accounting)</a:t>
            </a:r>
          </a:p>
          <a:p>
            <a:pPr marL="571500" lvl="1" indent="-457200" eaLnBrk="1" hangingPunct="1">
              <a:buClr>
                <a:schemeClr val="bg2"/>
              </a:buClr>
              <a:buFont typeface="Wingdings" pitchFamily="2" charset="2"/>
              <a:buChar char="q"/>
              <a:defRPr/>
            </a:pPr>
            <a:r>
              <a:rPr lang="en-US" sz="3000" dirty="0">
                <a:latin typeface="Calibri" panose="020F0502020204030204" pitchFamily="34" charset="0"/>
              </a:rPr>
              <a:t>ACCT3307 (Managerial Cost Analysis) or  ACCT8817 (Internal Cost Management) - MSA</a:t>
            </a:r>
          </a:p>
          <a:p>
            <a:pPr marL="571500" lvl="1" indent="-457200" eaLnBrk="1" hangingPunct="1">
              <a:buClr>
                <a:schemeClr val="bg2"/>
              </a:buClr>
              <a:buFont typeface="Wingdings" pitchFamily="2" charset="2"/>
              <a:buChar char="q"/>
              <a:defRPr/>
            </a:pPr>
            <a:r>
              <a:rPr lang="en-US" sz="3000" dirty="0">
                <a:latin typeface="Calibri" panose="020F0502020204030204" pitchFamily="34" charset="0"/>
              </a:rPr>
              <a:t>Also touches on: CSOM core classes (Finance, Operations Management and Economics primarily), AIS (ACCT6618), &amp; Business Writing (ACCT5588 or 8810, or BCOM5588, 6688 or 8810)</a:t>
            </a:r>
          </a:p>
          <a:p>
            <a:pPr marL="114300" lvl="1" indent="0" eaLnBrk="1" hangingPunct="1">
              <a:buClr>
                <a:srgbClr val="3DA9C9"/>
              </a:buClr>
              <a:buFont typeface="Courier New" pitchFamily="49" charset="0"/>
              <a:buChar char="o"/>
              <a:defRPr/>
            </a:pPr>
            <a:endParaRPr lang="en-US" sz="3200" dirty="0"/>
          </a:p>
          <a:p>
            <a:pPr marL="114300" lvl="1" indent="0" eaLnBrk="1" hangingPunct="1">
              <a:buClr>
                <a:srgbClr val="3DA9C9"/>
              </a:buClr>
              <a:buFont typeface="Courier New" pitchFamily="49" charset="0"/>
              <a:buChar char="o"/>
              <a:defRPr/>
            </a:pPr>
            <a:endParaRPr lang="en-US" sz="3200" dirty="0"/>
          </a:p>
        </p:txBody>
      </p:sp>
      <p:pic>
        <p:nvPicPr>
          <p:cNvPr id="4" name="Picture 2" descr="C:\Users\Owner\AppData\Local\Microsoft\Windows\INetCache\IE\N176A7BC\Check_mark_23x20_02.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1425" y="1728850"/>
            <a:ext cx="241459" cy="228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Owner\AppData\Local\Microsoft\Windows\INetCache\IE\N176A7BC\Check_mark_23x20_02.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141" y="2262250"/>
            <a:ext cx="241459" cy="228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Owner\AppData\Local\Microsoft\Windows\INetCache\IE\N176A7BC\Check_mark_23x20_02.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3276600"/>
            <a:ext cx="241459" cy="22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2030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533400"/>
            <a:ext cx="8229600" cy="914400"/>
          </a:xfrm>
        </p:spPr>
        <p:txBody>
          <a:bodyPr/>
          <a:lstStyle/>
          <a:p>
            <a:pPr eaLnBrk="1" hangingPunct="1"/>
            <a:r>
              <a:rPr lang="en-US" altLang="en-US" sz="4000" dirty="0">
                <a:latin typeface="Calibri" panose="020F0502020204030204" pitchFamily="34" charset="0"/>
                <a:cs typeface="Calibri" panose="020F0502020204030204" pitchFamily="34" charset="0"/>
              </a:rPr>
              <a:t>Regulation:</a:t>
            </a:r>
          </a:p>
        </p:txBody>
      </p:sp>
      <p:sp>
        <p:nvSpPr>
          <p:cNvPr id="9219" name="Rectangle 3"/>
          <p:cNvSpPr>
            <a:spLocks noGrp="1" noChangeArrowheads="1"/>
          </p:cNvSpPr>
          <p:nvPr>
            <p:ph type="body" idx="1"/>
          </p:nvPr>
        </p:nvSpPr>
        <p:spPr>
          <a:xfrm>
            <a:off x="457200" y="1600200"/>
            <a:ext cx="8229600" cy="4535488"/>
          </a:xfrm>
        </p:spPr>
        <p:txBody>
          <a:bodyPr/>
          <a:lstStyle/>
          <a:p>
            <a:pPr marL="571500" lvl="1" indent="-457200" eaLnBrk="1" hangingPunct="1">
              <a:buClr>
                <a:schemeClr val="bg2"/>
              </a:buClr>
              <a:buFont typeface="Wingdings" pitchFamily="2" charset="2"/>
              <a:buChar char="q"/>
            </a:pPr>
            <a:r>
              <a:rPr lang="en-US" altLang="en-US" sz="3200" dirty="0">
                <a:latin typeface="Calibri" panose="020F0502020204030204" pitchFamily="34" charset="0"/>
              </a:rPr>
              <a:t>BSLW1021 (Business Law)</a:t>
            </a:r>
          </a:p>
          <a:p>
            <a:pPr marL="571500" lvl="1" indent="-457200" eaLnBrk="1" hangingPunct="1">
              <a:buClr>
                <a:schemeClr val="bg2"/>
              </a:buClr>
              <a:buFont typeface="Wingdings" pitchFamily="2" charset="2"/>
              <a:buChar char="q"/>
            </a:pPr>
            <a:r>
              <a:rPr lang="en-US" altLang="en-US" sz="3200" dirty="0">
                <a:latin typeface="Calibri" panose="020F0502020204030204" pitchFamily="34" charset="0"/>
              </a:rPr>
              <a:t>ACCT4405 (Federal Taxation)</a:t>
            </a:r>
          </a:p>
          <a:p>
            <a:pPr marL="571500" lvl="1" indent="-457200" eaLnBrk="1" hangingPunct="1">
              <a:buClr>
                <a:schemeClr val="bg2"/>
              </a:buClr>
              <a:buFont typeface="Wingdings" pitchFamily="2" charset="2"/>
              <a:buChar char="q"/>
            </a:pPr>
            <a:r>
              <a:rPr lang="en-US" altLang="en-US" sz="3200" dirty="0">
                <a:latin typeface="Calibri" panose="020F0502020204030204" pitchFamily="34" charset="0"/>
              </a:rPr>
              <a:t>ACCT6615 (Advanced Federal Taxation)</a:t>
            </a:r>
          </a:p>
          <a:p>
            <a:pPr marL="571500" lvl="1" indent="-457200" eaLnBrk="1" hangingPunct="1">
              <a:buClr>
                <a:schemeClr val="bg2"/>
              </a:buClr>
              <a:buFont typeface="Wingdings" pitchFamily="2" charset="2"/>
              <a:buChar char="q"/>
            </a:pPr>
            <a:r>
              <a:rPr lang="en-US" altLang="en-US" sz="3200" dirty="0">
                <a:latin typeface="Calibri" panose="020F0502020204030204" pitchFamily="34" charset="0"/>
              </a:rPr>
              <a:t>BSLW1022 (Business Law II) or BSLW8803 (Business Law for CPAs)</a:t>
            </a:r>
          </a:p>
          <a:p>
            <a:pPr marL="571500" lvl="1" indent="-457200" eaLnBrk="1" hangingPunct="1">
              <a:buClr>
                <a:schemeClr val="bg2"/>
              </a:buClr>
              <a:buFont typeface="Wingdings" pitchFamily="2" charset="2"/>
              <a:buChar char="q"/>
            </a:pPr>
            <a:r>
              <a:rPr lang="en-US" altLang="en-US" sz="3200" dirty="0">
                <a:latin typeface="Calibri" panose="020F0502020204030204" pitchFamily="34" charset="0"/>
              </a:rPr>
              <a:t>ACCT8826 (Taxes &amp; Management Decisions)</a:t>
            </a:r>
          </a:p>
          <a:p>
            <a:pPr marL="571500" lvl="1" indent="-457200" eaLnBrk="1" hangingPunct="1">
              <a:buClr>
                <a:schemeClr val="bg2"/>
              </a:buClr>
              <a:buFont typeface="Wingdings" pitchFamily="2" charset="2"/>
              <a:buChar char="q"/>
            </a:pPr>
            <a:endParaRPr lang="en-US" altLang="en-US" sz="3200" dirty="0"/>
          </a:p>
        </p:txBody>
      </p:sp>
      <p:pic>
        <p:nvPicPr>
          <p:cNvPr id="4" name="Picture 2" descr="C:\Users\Owner\AppData\Local\Microsoft\Windows\INetCache\IE\N176A7BC\Check_mark_23x20_02.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1425" y="1728850"/>
            <a:ext cx="241459" cy="228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Owner\AppData\Local\Microsoft\Windows\INetCache\IE\N176A7BC\Check_mark_23x20_02.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141" y="2297875"/>
            <a:ext cx="241459" cy="228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Owner\AppData\Local\Microsoft\Windows\INetCache\IE\N176A7BC\Check_mark_23x20_02.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141" y="2907475"/>
            <a:ext cx="241459" cy="22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815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z="4000" dirty="0">
                <a:latin typeface="Calibri" panose="020F0502020204030204" pitchFamily="34" charset="0"/>
                <a:cs typeface="Calibri" panose="020F0502020204030204" pitchFamily="34" charset="0"/>
              </a:rPr>
              <a:t>When to take the exam</a:t>
            </a:r>
          </a:p>
        </p:txBody>
      </p:sp>
      <p:sp>
        <p:nvSpPr>
          <p:cNvPr id="25603" name="Content Placeholder 2"/>
          <p:cNvSpPr>
            <a:spLocks noGrp="1"/>
          </p:cNvSpPr>
          <p:nvPr>
            <p:ph idx="1"/>
          </p:nvPr>
        </p:nvSpPr>
        <p:spPr>
          <a:xfrm>
            <a:off x="457200" y="1524000"/>
            <a:ext cx="8229600" cy="4800600"/>
          </a:xfrm>
        </p:spPr>
        <p:txBody>
          <a:bodyPr/>
          <a:lstStyle/>
          <a:p>
            <a:pPr marL="476250" indent="-476250"/>
            <a:r>
              <a:rPr lang="en-US" altLang="en-US" sz="2400" dirty="0">
                <a:latin typeface="Calibri" panose="020F0502020204030204" pitchFamily="34" charset="0"/>
              </a:rPr>
              <a:t>Take the exam as soon as possible --- while you’re still in a “student or test-taking” frame of mind.  The longer you wait, the more likely it is for new standards to be adopted and for your test-taking skills to diminish (see first-time test taker results).</a:t>
            </a:r>
          </a:p>
          <a:p>
            <a:pPr marL="914400" lvl="1" indent="-476250"/>
            <a:r>
              <a:rPr lang="en-US" altLang="en-US" sz="2000" dirty="0">
                <a:latin typeface="Calibri" panose="020F0502020204030204" pitchFamily="34" charset="0"/>
              </a:rPr>
              <a:t>You are significantly more likely to pass the exam if you sit within one year of graduation.</a:t>
            </a:r>
          </a:p>
          <a:p>
            <a:pPr marL="476250" indent="-476250"/>
            <a:r>
              <a:rPr lang="en-US" altLang="en-US" sz="2400" dirty="0">
                <a:latin typeface="Calibri" panose="020F0502020204030204" pitchFamily="34" charset="0"/>
              </a:rPr>
              <a:t>Consider taking a section during Senior spring.  BC students do very well on BEC and this section normally requires less study hours then the other sections.  Word of caution!</a:t>
            </a:r>
          </a:p>
          <a:p>
            <a:pPr marL="0" indent="0" algn="ctr">
              <a:buFont typeface="Wingdings" pitchFamily="2" charset="2"/>
              <a:buNone/>
            </a:pPr>
            <a:endParaRPr lang="en-US" altLang="en-US" dirty="0"/>
          </a:p>
          <a:p>
            <a:pPr marL="0" indent="0" algn="ctr">
              <a:buFont typeface="Wingdings" pitchFamily="2" charset="2"/>
              <a:buNone/>
            </a:pPr>
            <a:endParaRPr lang="en-US" altLang="en-US" sz="3600" dirty="0"/>
          </a:p>
        </p:txBody>
      </p:sp>
    </p:spTree>
    <p:extLst>
      <p:ext uri="{BB962C8B-B14F-4D97-AF65-F5344CB8AC3E}">
        <p14:creationId xmlns:p14="http://schemas.microsoft.com/office/powerpoint/2010/main" val="2421211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04800" y="533400"/>
            <a:ext cx="8763000" cy="914400"/>
          </a:xfrm>
        </p:spPr>
        <p:txBody>
          <a:bodyPr/>
          <a:lstStyle/>
          <a:p>
            <a:pPr eaLnBrk="1" hangingPunct="1"/>
            <a:r>
              <a:rPr lang="en-US" altLang="en-US" sz="3600" dirty="0">
                <a:latin typeface="Calibri" panose="020F0502020204030204" pitchFamily="34" charset="0"/>
                <a:cs typeface="Calibri" panose="020F0502020204030204" pitchFamily="34" charset="0"/>
              </a:rPr>
              <a:t>BC Pass Rate all Candidates: 2014-2019</a:t>
            </a:r>
          </a:p>
        </p:txBody>
      </p:sp>
      <p:graphicFrame>
        <p:nvGraphicFramePr>
          <p:cNvPr id="8" name="Chart 7"/>
          <p:cNvGraphicFramePr>
            <a:graphicFrameLocks/>
          </p:cNvGraphicFramePr>
          <p:nvPr>
            <p:extLst>
              <p:ext uri="{D42A27DB-BD31-4B8C-83A1-F6EECF244321}">
                <p14:modId xmlns:p14="http://schemas.microsoft.com/office/powerpoint/2010/main" val="1166138490"/>
              </p:ext>
            </p:extLst>
          </p:nvPr>
        </p:nvGraphicFramePr>
        <p:xfrm>
          <a:off x="685800" y="1752600"/>
          <a:ext cx="76200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595913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533400"/>
            <a:ext cx="9144000" cy="914400"/>
          </a:xfrm>
        </p:spPr>
        <p:txBody>
          <a:bodyPr/>
          <a:lstStyle/>
          <a:p>
            <a:pPr eaLnBrk="1" hangingPunct="1"/>
            <a:r>
              <a:rPr lang="en-US" altLang="en-US" sz="3600" dirty="0">
                <a:latin typeface="Calibri" panose="020F0502020204030204" pitchFamily="34" charset="0"/>
                <a:cs typeface="Calibri" panose="020F0502020204030204" pitchFamily="34" charset="0"/>
              </a:rPr>
              <a:t>BC Pass Rate First Time Candidates: 2014-2019</a:t>
            </a:r>
          </a:p>
        </p:txBody>
      </p:sp>
      <p:graphicFrame>
        <p:nvGraphicFramePr>
          <p:cNvPr id="5" name="Chart 4"/>
          <p:cNvGraphicFramePr>
            <a:graphicFrameLocks/>
          </p:cNvGraphicFramePr>
          <p:nvPr>
            <p:extLst>
              <p:ext uri="{D42A27DB-BD31-4B8C-83A1-F6EECF244321}">
                <p14:modId xmlns:p14="http://schemas.microsoft.com/office/powerpoint/2010/main" val="741077224"/>
              </p:ext>
            </p:extLst>
          </p:nvPr>
        </p:nvGraphicFramePr>
        <p:xfrm>
          <a:off x="914400" y="1828800"/>
          <a:ext cx="7620000" cy="4419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847242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6200" y="533400"/>
            <a:ext cx="9296400" cy="914400"/>
          </a:xfrm>
        </p:spPr>
        <p:txBody>
          <a:bodyPr/>
          <a:lstStyle/>
          <a:p>
            <a:pPr algn="ctr" eaLnBrk="1" hangingPunct="1"/>
            <a:r>
              <a:rPr lang="en-US" altLang="en-US" sz="3200" dirty="0">
                <a:latin typeface="Calibri" panose="020F0502020204030204" pitchFamily="34" charset="0"/>
                <a:cs typeface="Calibri" panose="020F0502020204030204" pitchFamily="34" charset="0"/>
              </a:rPr>
              <a:t>BC Pass Rate First Time Takers by Section: 2014-2019</a:t>
            </a:r>
          </a:p>
        </p:txBody>
      </p:sp>
      <p:graphicFrame>
        <p:nvGraphicFramePr>
          <p:cNvPr id="5" name="Chart 4"/>
          <p:cNvGraphicFramePr>
            <a:graphicFrameLocks/>
          </p:cNvGraphicFramePr>
          <p:nvPr>
            <p:extLst>
              <p:ext uri="{D42A27DB-BD31-4B8C-83A1-F6EECF244321}">
                <p14:modId xmlns:p14="http://schemas.microsoft.com/office/powerpoint/2010/main" val="1168433244"/>
              </p:ext>
            </p:extLst>
          </p:nvPr>
        </p:nvGraphicFramePr>
        <p:xfrm>
          <a:off x="800100" y="1828800"/>
          <a:ext cx="7658100" cy="4724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68517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458200" cy="838200"/>
          </a:xfrm>
        </p:spPr>
        <p:txBody>
          <a:bodyPr/>
          <a:lstStyle/>
          <a:p>
            <a:r>
              <a:rPr lang="en-US" sz="4000" dirty="0">
                <a:latin typeface="Calibri" panose="020F0502020204030204" pitchFamily="34" charset="0"/>
                <a:cs typeface="Calibri" panose="020F0502020204030204" pitchFamily="34" charset="0"/>
              </a:rPr>
              <a:t>Introductions &amp; Contact Information</a:t>
            </a:r>
          </a:p>
        </p:txBody>
      </p:sp>
      <p:sp>
        <p:nvSpPr>
          <p:cNvPr id="3" name="Content Placeholder 2"/>
          <p:cNvSpPr>
            <a:spLocks noGrp="1"/>
          </p:cNvSpPr>
          <p:nvPr>
            <p:ph idx="1"/>
          </p:nvPr>
        </p:nvSpPr>
        <p:spPr>
          <a:xfrm>
            <a:off x="457200" y="1828800"/>
            <a:ext cx="8458200" cy="4800600"/>
          </a:xfrm>
        </p:spPr>
        <p:txBody>
          <a:bodyPr/>
          <a:lstStyle/>
          <a:p>
            <a:r>
              <a:rPr lang="en-US" sz="2800" dirty="0">
                <a:latin typeface="Calibri" panose="020F0502020204030204" pitchFamily="34" charset="0"/>
                <a:cs typeface="Calibri" panose="020F0502020204030204" pitchFamily="34" charset="0"/>
              </a:rPr>
              <a:t>Caroline Barrett: </a:t>
            </a:r>
          </a:p>
          <a:p>
            <a:pPr marL="438150" lvl="1" indent="0">
              <a:buNone/>
            </a:pPr>
            <a:r>
              <a:rPr lang="en-US" sz="2400" dirty="0">
                <a:latin typeface="Calibri" panose="020F0502020204030204" pitchFamily="34" charset="0"/>
                <a:cs typeface="Calibri" panose="020F0502020204030204" pitchFamily="34" charset="0"/>
              </a:rPr>
              <a:t>	(781) 774-0709</a:t>
            </a:r>
          </a:p>
          <a:p>
            <a:r>
              <a:rPr lang="en-US" sz="2800" dirty="0">
                <a:latin typeface="Calibri" panose="020F0502020204030204" pitchFamily="34" charset="0"/>
                <a:cs typeface="Calibri" panose="020F0502020204030204" pitchFamily="34" charset="0"/>
              </a:rPr>
              <a:t>Andre Glascock: </a:t>
            </a:r>
          </a:p>
          <a:p>
            <a:pPr marL="438150" lvl="1" indent="0">
              <a:buNone/>
            </a:pPr>
            <a:r>
              <a:rPr lang="en-US" sz="2400" dirty="0">
                <a:latin typeface="Calibri" panose="020F0502020204030204" pitchFamily="34" charset="0"/>
                <a:cs typeface="Calibri" panose="020F0502020204030204" pitchFamily="34" charset="0"/>
              </a:rPr>
              <a:t>	(305) 310-9152</a:t>
            </a:r>
          </a:p>
          <a:p>
            <a:r>
              <a:rPr lang="en-US" sz="2800" dirty="0">
                <a:latin typeface="Calibri" panose="020F0502020204030204" pitchFamily="34" charset="0"/>
                <a:cs typeface="Calibri" panose="020F0502020204030204" pitchFamily="34" charset="0"/>
              </a:rPr>
              <a:t>Chris Paiva:</a:t>
            </a:r>
          </a:p>
          <a:p>
            <a:pPr marL="0" indent="0">
              <a:buNone/>
            </a:pPr>
            <a:r>
              <a:rPr lang="en-US" sz="280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(401) 588-0305</a:t>
            </a:r>
          </a:p>
          <a:p>
            <a:r>
              <a:rPr lang="en-US" sz="2800" dirty="0">
                <a:latin typeface="Calibri" panose="020F0502020204030204" pitchFamily="34" charset="0"/>
                <a:cs typeface="Calibri" panose="020F0502020204030204" pitchFamily="34" charset="0"/>
              </a:rPr>
              <a:t>Jack Twomey:</a:t>
            </a:r>
          </a:p>
          <a:p>
            <a:pPr marL="471487" lvl="1" indent="0">
              <a:buNone/>
            </a:pPr>
            <a:r>
              <a:rPr lang="en-US" sz="2000" dirty="0">
                <a:latin typeface="Calibri" panose="020F0502020204030204" pitchFamily="34" charset="0"/>
                <a:cs typeface="Calibri" panose="020F0502020204030204" pitchFamily="34" charset="0"/>
              </a:rPr>
              <a:t>	(</a:t>
            </a:r>
            <a:r>
              <a:rPr lang="en-US" sz="2400" dirty="0">
                <a:latin typeface="Calibri" panose="020F0502020204030204" pitchFamily="34" charset="0"/>
                <a:ea typeface="+mn-ea"/>
                <a:cs typeface="Calibri" panose="020F0502020204030204" pitchFamily="34" charset="0"/>
              </a:rPr>
              <a:t>617) 480-6494</a:t>
            </a:r>
          </a:p>
          <a:p>
            <a:pPr marL="0" indent="0">
              <a:buNone/>
            </a:pPr>
            <a:endParaRPr lang="en-US" sz="2800" dirty="0"/>
          </a:p>
        </p:txBody>
      </p:sp>
    </p:spTree>
    <p:extLst>
      <p:ext uri="{BB962C8B-B14F-4D97-AF65-F5344CB8AC3E}">
        <p14:creationId xmlns:p14="http://schemas.microsoft.com/office/powerpoint/2010/main" val="37077400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457200"/>
            <a:ext cx="8915400" cy="914400"/>
          </a:xfrm>
        </p:spPr>
        <p:txBody>
          <a:bodyPr/>
          <a:lstStyle/>
          <a:p>
            <a:r>
              <a:rPr lang="en-US" altLang="en-US" sz="3200" dirty="0">
                <a:latin typeface="Calibri" panose="020F0502020204030204" pitchFamily="34" charset="0"/>
                <a:cs typeface="Calibri" panose="020F0502020204030204" pitchFamily="34" charset="0"/>
              </a:rPr>
              <a:t>2019 #4 Ranking for Large Program Pass Rate</a:t>
            </a:r>
          </a:p>
        </p:txBody>
      </p:sp>
      <p:pic>
        <p:nvPicPr>
          <p:cNvPr id="3" name="Picture 2"/>
          <p:cNvPicPr>
            <a:picLocks noChangeAspect="1"/>
          </p:cNvPicPr>
          <p:nvPr/>
        </p:nvPicPr>
        <p:blipFill>
          <a:blip r:embed="rId2"/>
          <a:stretch>
            <a:fillRect/>
          </a:stretch>
        </p:blipFill>
        <p:spPr>
          <a:xfrm>
            <a:off x="685799" y="1600200"/>
            <a:ext cx="8291791" cy="4038600"/>
          </a:xfrm>
          <a:prstGeom prst="rect">
            <a:avLst/>
          </a:prstGeom>
        </p:spPr>
      </p:pic>
      <p:sp>
        <p:nvSpPr>
          <p:cNvPr id="4" name="Oval 3"/>
          <p:cNvSpPr/>
          <p:nvPr/>
        </p:nvSpPr>
        <p:spPr>
          <a:xfrm>
            <a:off x="553098" y="3827208"/>
            <a:ext cx="8424492" cy="381000"/>
          </a:xfrm>
          <a:prstGeom prst="ellipse">
            <a:avLst/>
          </a:prstGeom>
          <a:solidFill>
            <a:schemeClr val="accent1">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25101917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z="4000" dirty="0">
                <a:latin typeface="Calibri" panose="020F0502020204030204" pitchFamily="34" charset="0"/>
                <a:cs typeface="Calibri" panose="020F0502020204030204" pitchFamily="34" charset="0"/>
              </a:rPr>
              <a:t>What order to take the exams?</a:t>
            </a:r>
          </a:p>
        </p:txBody>
      </p:sp>
      <p:sp>
        <p:nvSpPr>
          <p:cNvPr id="25603" name="Content Placeholder 2"/>
          <p:cNvSpPr>
            <a:spLocks noGrp="1"/>
          </p:cNvSpPr>
          <p:nvPr>
            <p:ph idx="1"/>
          </p:nvPr>
        </p:nvSpPr>
        <p:spPr>
          <a:xfrm>
            <a:off x="457200" y="1524000"/>
            <a:ext cx="8229600" cy="4800600"/>
          </a:xfrm>
        </p:spPr>
        <p:txBody>
          <a:bodyPr/>
          <a:lstStyle/>
          <a:p>
            <a:pPr marL="463550" indent="-463550"/>
            <a:r>
              <a:rPr lang="en-US" altLang="en-US" sz="2400" dirty="0">
                <a:latin typeface="Calibri" panose="020F0502020204030204" pitchFamily="34" charset="0"/>
              </a:rPr>
              <a:t>What classes will you be taking just before or during the review?</a:t>
            </a:r>
          </a:p>
          <a:p>
            <a:pPr marL="914400" lvl="1" indent="-476250"/>
            <a:r>
              <a:rPr lang="en-US" altLang="en-US" sz="2400" dirty="0">
                <a:latin typeface="Calibri" panose="020F0502020204030204" pitchFamily="34" charset="0"/>
              </a:rPr>
              <a:t>Take that part of the exam that is most consistent with the classes you’re taking. </a:t>
            </a:r>
          </a:p>
          <a:p>
            <a:pPr marL="463550" indent="-463550"/>
            <a:r>
              <a:rPr lang="en-US" altLang="en-US" sz="2400" dirty="0">
                <a:latin typeface="Calibri" panose="020F0502020204030204" pitchFamily="34" charset="0"/>
              </a:rPr>
              <a:t>Avoid leaving the hardest sections (FAR or REG) for last.  </a:t>
            </a:r>
          </a:p>
          <a:p>
            <a:pPr marL="476250" indent="-403225"/>
            <a:r>
              <a:rPr lang="en-US" altLang="en-US" sz="2400" dirty="0">
                <a:latin typeface="Calibri" panose="020F0502020204030204" pitchFamily="34" charset="0"/>
              </a:rPr>
              <a:t>Remember, you only have 18 months from the time you pass the first part to get the rest of the parts completed.  </a:t>
            </a:r>
          </a:p>
          <a:p>
            <a:pPr marL="476250" indent="-403225"/>
            <a:r>
              <a:rPr lang="en-US" altLang="en-US" sz="2400" dirty="0">
                <a:latin typeface="Calibri" panose="020F0502020204030204" pitchFamily="34" charset="0"/>
              </a:rPr>
              <a:t>If you’re taking the exam continuously, your mind and concentration start to lag after the first two parts.</a:t>
            </a:r>
          </a:p>
          <a:p>
            <a:pPr marL="476250" indent="-403225"/>
            <a:r>
              <a:rPr lang="en-US" altLang="en-US" sz="2400" dirty="0">
                <a:latin typeface="Calibri" panose="020F0502020204030204" pitchFamily="34" charset="0"/>
              </a:rPr>
              <a:t>What to do if you fail a section?</a:t>
            </a:r>
          </a:p>
          <a:p>
            <a:pPr marL="476250" indent="-476250"/>
            <a:endParaRPr lang="en-US" altLang="en-US" sz="2800" dirty="0">
              <a:latin typeface="Calibri" panose="020F0502020204030204" pitchFamily="34" charset="0"/>
            </a:endParaRPr>
          </a:p>
          <a:p>
            <a:pPr marL="0" indent="0" algn="ctr">
              <a:buFont typeface="Wingdings" pitchFamily="2" charset="2"/>
              <a:buNone/>
            </a:pPr>
            <a:endParaRPr lang="en-US" altLang="en-US" dirty="0"/>
          </a:p>
          <a:p>
            <a:pPr marL="0" indent="0" algn="ctr">
              <a:buFont typeface="Wingdings" pitchFamily="2" charset="2"/>
              <a:buNone/>
            </a:pPr>
            <a:endParaRPr lang="en-US" altLang="en-US" sz="3600" dirty="0"/>
          </a:p>
        </p:txBody>
      </p:sp>
    </p:spTree>
    <p:extLst>
      <p:ext uri="{BB962C8B-B14F-4D97-AF65-F5344CB8AC3E}">
        <p14:creationId xmlns:p14="http://schemas.microsoft.com/office/powerpoint/2010/main" val="135835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z="4000" dirty="0">
                <a:latin typeface="Calibri" panose="020F0502020204030204" pitchFamily="34" charset="0"/>
                <a:cs typeface="Calibri" panose="020F0502020204030204" pitchFamily="34" charset="0"/>
              </a:rPr>
              <a:t>When to register and exam order?</a:t>
            </a:r>
          </a:p>
        </p:txBody>
      </p:sp>
      <p:sp>
        <p:nvSpPr>
          <p:cNvPr id="24579" name="Content Placeholder 2"/>
          <p:cNvSpPr>
            <a:spLocks noGrp="1"/>
          </p:cNvSpPr>
          <p:nvPr>
            <p:ph idx="1"/>
          </p:nvPr>
        </p:nvSpPr>
        <p:spPr>
          <a:xfrm>
            <a:off x="457200" y="1524000"/>
            <a:ext cx="8534400" cy="5181600"/>
          </a:xfrm>
        </p:spPr>
        <p:txBody>
          <a:bodyPr/>
          <a:lstStyle/>
          <a:p>
            <a:pPr marL="0" indent="0"/>
            <a:r>
              <a:rPr lang="en-US" altLang="en-US" dirty="0"/>
              <a:t> </a:t>
            </a:r>
            <a:r>
              <a:rPr lang="en-US" altLang="en-US" sz="2200" dirty="0">
                <a:latin typeface="Calibri" panose="020F0502020204030204" pitchFamily="34" charset="0"/>
              </a:rPr>
              <a:t>When to register (BC Seniors):</a:t>
            </a:r>
          </a:p>
          <a:p>
            <a:pPr marL="914400" lvl="1" indent="-476250"/>
            <a:r>
              <a:rPr lang="en-US" altLang="en-US" sz="1800" dirty="0">
                <a:latin typeface="Calibri" panose="020F0502020204030204" pitchFamily="34" charset="0"/>
              </a:rPr>
              <a:t>MA Candidates: Apply in mid to late March (6 month window for NTS) by completing Certificate of Enrollment.</a:t>
            </a:r>
          </a:p>
          <a:p>
            <a:pPr marL="914400" lvl="1" indent="-476250"/>
            <a:r>
              <a:rPr lang="en-US" altLang="en-US" sz="1800" dirty="0">
                <a:latin typeface="Calibri" panose="020F0502020204030204" pitchFamily="34" charset="0"/>
              </a:rPr>
              <a:t>NY Candidates: Apply in mid to late March if you have 120 credits (not including APs) as of the beginning of Spring semester.  Otherwise, must wait until graduation.</a:t>
            </a:r>
          </a:p>
          <a:p>
            <a:pPr marL="476250" indent="-476250"/>
            <a:r>
              <a:rPr lang="en-US" altLang="en-US" sz="2600" dirty="0">
                <a:latin typeface="Calibri" panose="020F0502020204030204" pitchFamily="34" charset="0"/>
              </a:rPr>
              <a:t>Exam Order and Timing (Suggestion):</a:t>
            </a:r>
          </a:p>
          <a:p>
            <a:pPr marL="914400" lvl="1" indent="-476250"/>
            <a:r>
              <a:rPr lang="en-US" altLang="en-US" sz="1800" dirty="0">
                <a:latin typeface="Calibri" panose="020F0502020204030204" pitchFamily="34" charset="0"/>
              </a:rPr>
              <a:t>Study late May and June for FAR or REG (most material and considered most challenging) – 5 to 6 weeks.  Take exam start of July.</a:t>
            </a:r>
          </a:p>
          <a:p>
            <a:pPr marL="914400" lvl="1" indent="-476250"/>
            <a:r>
              <a:rPr lang="en-US" altLang="en-US" sz="1800" dirty="0">
                <a:latin typeface="Calibri" panose="020F0502020204030204" pitchFamily="34" charset="0"/>
              </a:rPr>
              <a:t>Study rest of July and early August – 5 to 6 weeks.  Take REG or FAR early-mid August.</a:t>
            </a:r>
          </a:p>
          <a:p>
            <a:pPr marL="914400" lvl="1" indent="-476250"/>
            <a:r>
              <a:rPr lang="en-US" altLang="en-US" sz="1800" dirty="0">
                <a:latin typeface="Calibri" panose="020F0502020204030204" pitchFamily="34" charset="0"/>
              </a:rPr>
              <a:t>Study rest of August.  Take BEC – 2 to 3 weeks or AUD – 4 weeks at the end of August or early-mid September (caution – testing fatigue may set in). </a:t>
            </a:r>
          </a:p>
          <a:p>
            <a:pPr marL="914400" lvl="1" indent="-476250"/>
            <a:r>
              <a:rPr lang="en-US" altLang="en-US" sz="1800" dirty="0">
                <a:latin typeface="Calibri" panose="020F0502020204030204" pitchFamily="34" charset="0"/>
              </a:rPr>
              <a:t>Study in September for last part.  Take early October.  </a:t>
            </a:r>
            <a:r>
              <a:rPr lang="en-US" altLang="en-US" sz="1800" b="1" i="1" dirty="0">
                <a:latin typeface="Calibri" panose="020F0502020204030204" pitchFamily="34" charset="0"/>
              </a:rPr>
              <a:t>Note</a:t>
            </a:r>
            <a:r>
              <a:rPr lang="en-US" altLang="en-US" sz="1800" dirty="0">
                <a:latin typeface="Calibri" panose="020F0502020204030204" pitchFamily="34" charset="0"/>
              </a:rPr>
              <a:t>: Audit best to take last if working in assurance.</a:t>
            </a:r>
          </a:p>
          <a:p>
            <a:pPr marL="0" indent="0" algn="ctr">
              <a:buFont typeface="Wingdings" pitchFamily="2" charset="2"/>
              <a:buNone/>
            </a:pPr>
            <a:endParaRPr lang="en-US" altLang="en-US" sz="2000" dirty="0"/>
          </a:p>
        </p:txBody>
      </p:sp>
    </p:spTree>
    <p:extLst>
      <p:ext uri="{BB962C8B-B14F-4D97-AF65-F5344CB8AC3E}">
        <p14:creationId xmlns:p14="http://schemas.microsoft.com/office/powerpoint/2010/main" val="3343793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57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57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5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4000">
                <a:latin typeface="Calibri" panose="020F0502020204030204" pitchFamily="34" charset="0"/>
                <a:cs typeface="Calibri" panose="020F0502020204030204" pitchFamily="34" charset="0"/>
              </a:rPr>
              <a:t>Questions???</a:t>
            </a:r>
            <a:endParaRPr lang="en-US" sz="4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104286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4000" dirty="0">
                <a:latin typeface="Calibri" panose="020F0502020204030204" pitchFamily="34" charset="0"/>
                <a:cs typeface="Calibri" panose="020F0502020204030204" pitchFamily="34" charset="0"/>
              </a:rPr>
              <a:t>Appendix</a:t>
            </a:r>
          </a:p>
        </p:txBody>
      </p:sp>
    </p:spTree>
    <p:extLst>
      <p:ext uri="{BB962C8B-B14F-4D97-AF65-F5344CB8AC3E}">
        <p14:creationId xmlns:p14="http://schemas.microsoft.com/office/powerpoint/2010/main" val="15188297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z="4000" dirty="0">
                <a:latin typeface="Calibri" panose="020F0502020204030204" pitchFamily="34" charset="0"/>
                <a:cs typeface="Calibri" panose="020F0502020204030204" pitchFamily="34" charset="0"/>
              </a:rPr>
              <a:t>CPA certification requirements in MA</a:t>
            </a:r>
          </a:p>
        </p:txBody>
      </p:sp>
      <p:sp>
        <p:nvSpPr>
          <p:cNvPr id="184323" name="Rectangle 3"/>
          <p:cNvSpPr>
            <a:spLocks noGrp="1" noChangeArrowheads="1"/>
          </p:cNvSpPr>
          <p:nvPr>
            <p:ph type="body" idx="1"/>
          </p:nvPr>
        </p:nvSpPr>
        <p:spPr>
          <a:xfrm>
            <a:off x="228600" y="1752600"/>
            <a:ext cx="8915400" cy="4876800"/>
          </a:xfrm>
        </p:spPr>
        <p:txBody>
          <a:bodyPr/>
          <a:lstStyle/>
          <a:p>
            <a:pPr eaLnBrk="1" hangingPunct="1"/>
            <a:r>
              <a:rPr lang="en-US" altLang="en-US" sz="2800" dirty="0">
                <a:latin typeface="Calibri" panose="020F0502020204030204" pitchFamily="34" charset="0"/>
                <a:cs typeface="Calibri" panose="020F0502020204030204" pitchFamily="34" charset="0"/>
              </a:rPr>
              <a:t>Pass the CPA exam.</a:t>
            </a:r>
          </a:p>
          <a:p>
            <a:pPr eaLnBrk="1" hangingPunct="1"/>
            <a:r>
              <a:rPr lang="en-US" altLang="en-US" sz="2800" dirty="0">
                <a:latin typeface="Calibri" panose="020F0502020204030204" pitchFamily="34" charset="0"/>
                <a:cs typeface="Calibri" panose="020F0502020204030204" pitchFamily="34" charset="0"/>
              </a:rPr>
              <a:t>Complete at least 150 semester credit hours (Most firms require this be met before starting work).</a:t>
            </a:r>
          </a:p>
          <a:p>
            <a:pPr eaLnBrk="1" hangingPunct="1"/>
            <a:r>
              <a:rPr lang="en-US" altLang="en-US" sz="2800" dirty="0">
                <a:latin typeface="Calibri" panose="020F0502020204030204" pitchFamily="34" charset="0"/>
                <a:cs typeface="Calibri" panose="020F0502020204030204" pitchFamily="34" charset="0"/>
              </a:rPr>
              <a:t>Have at least one year of public accounting experience (waived for graduate degree holders in accounting, business or law).</a:t>
            </a:r>
          </a:p>
          <a:p>
            <a:pPr eaLnBrk="1" hangingPunct="1"/>
            <a:r>
              <a:rPr lang="en-US" altLang="en-US" sz="2800" dirty="0">
                <a:latin typeface="Calibri" panose="020F0502020204030204" pitchFamily="34" charset="0"/>
                <a:cs typeface="Calibri" panose="020F0502020204030204" pitchFamily="34" charset="0"/>
              </a:rPr>
              <a:t>Complete at least 30 Accounting credit hours and 24 business (non-Accounting) credit hours.</a:t>
            </a:r>
          </a:p>
        </p:txBody>
      </p:sp>
    </p:spTree>
    <p:extLst>
      <p:ext uri="{BB962C8B-B14F-4D97-AF65-F5344CB8AC3E}">
        <p14:creationId xmlns:p14="http://schemas.microsoft.com/office/powerpoint/2010/main" val="25139744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43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43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843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z="4000" dirty="0">
                <a:latin typeface="Calibri" panose="020F0502020204030204" pitchFamily="34" charset="0"/>
                <a:cs typeface="Calibri" panose="020F0502020204030204" pitchFamily="34" charset="0"/>
              </a:rPr>
              <a:t>CPA certification requirements in MA</a:t>
            </a:r>
          </a:p>
        </p:txBody>
      </p:sp>
      <p:sp>
        <p:nvSpPr>
          <p:cNvPr id="185347" name="Rectangle 3"/>
          <p:cNvSpPr>
            <a:spLocks noGrp="1" noChangeArrowheads="1"/>
          </p:cNvSpPr>
          <p:nvPr>
            <p:ph type="body" idx="1"/>
          </p:nvPr>
        </p:nvSpPr>
        <p:spPr>
          <a:xfrm>
            <a:off x="228600" y="1752600"/>
            <a:ext cx="8915400" cy="4876800"/>
          </a:xfrm>
        </p:spPr>
        <p:txBody>
          <a:bodyPr/>
          <a:lstStyle/>
          <a:p>
            <a:pPr eaLnBrk="1" hangingPunct="1"/>
            <a:r>
              <a:rPr lang="en-US" altLang="en-US" sz="2800" dirty="0">
                <a:latin typeface="Calibri" panose="020F0502020204030204" pitchFamily="34" charset="0"/>
                <a:cs typeface="Calibri" panose="020F0502020204030204" pitchFamily="34" charset="0"/>
              </a:rPr>
              <a:t>Courses can only be taken in regionally or nationally accredited institutions.  Community college courses now count.</a:t>
            </a:r>
          </a:p>
          <a:p>
            <a:pPr eaLnBrk="1" hangingPunct="1"/>
            <a:r>
              <a:rPr lang="en-US" altLang="en-US" sz="2800" dirty="0">
                <a:latin typeface="Calibri" panose="020F0502020204030204" pitchFamily="34" charset="0"/>
                <a:cs typeface="Calibri" panose="020F0502020204030204" pitchFamily="34" charset="0"/>
              </a:rPr>
              <a:t>Courses can be taken in more than one institution (all transcripts submitted).</a:t>
            </a:r>
          </a:p>
          <a:p>
            <a:pPr eaLnBrk="1" hangingPunct="1"/>
            <a:r>
              <a:rPr lang="en-US" altLang="en-US" sz="2800" dirty="0">
                <a:latin typeface="Calibri" panose="020F0502020204030204" pitchFamily="34" charset="0"/>
                <a:cs typeface="Calibri" panose="020F0502020204030204" pitchFamily="34" charset="0"/>
              </a:rPr>
              <a:t>Online courses are okay if offered by an accredited institution.</a:t>
            </a:r>
          </a:p>
        </p:txBody>
      </p:sp>
    </p:spTree>
    <p:extLst>
      <p:ext uri="{BB962C8B-B14F-4D97-AF65-F5344CB8AC3E}">
        <p14:creationId xmlns:p14="http://schemas.microsoft.com/office/powerpoint/2010/main" val="5410076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53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53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53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81000" y="609600"/>
            <a:ext cx="8610600" cy="838200"/>
          </a:xfrm>
        </p:spPr>
        <p:txBody>
          <a:bodyPr/>
          <a:lstStyle/>
          <a:p>
            <a:pPr eaLnBrk="1" hangingPunct="1"/>
            <a:r>
              <a:rPr lang="en-US" altLang="en-US" sz="4000" dirty="0">
                <a:latin typeface="Calibri" panose="020F0502020204030204" pitchFamily="34" charset="0"/>
                <a:cs typeface="Calibri" panose="020F0502020204030204" pitchFamily="34" charset="0"/>
              </a:rPr>
              <a:t>CPA certification requirements in NY</a:t>
            </a:r>
          </a:p>
        </p:txBody>
      </p:sp>
      <p:sp>
        <p:nvSpPr>
          <p:cNvPr id="200707" name="Rectangle 3"/>
          <p:cNvSpPr>
            <a:spLocks noGrp="1" noChangeArrowheads="1"/>
          </p:cNvSpPr>
          <p:nvPr>
            <p:ph type="body" idx="1"/>
          </p:nvPr>
        </p:nvSpPr>
        <p:spPr>
          <a:xfrm>
            <a:off x="228600" y="1752600"/>
            <a:ext cx="8915400" cy="4876800"/>
          </a:xfrm>
        </p:spPr>
        <p:txBody>
          <a:bodyPr/>
          <a:lstStyle/>
          <a:p>
            <a:pPr eaLnBrk="1" hangingPunct="1"/>
            <a:r>
              <a:rPr lang="en-US" altLang="en-US" sz="2800" dirty="0">
                <a:latin typeface="Calibri" panose="020F0502020204030204" pitchFamily="34" charset="0"/>
                <a:cs typeface="Calibri" panose="020F0502020204030204" pitchFamily="34" charset="0"/>
              </a:rPr>
              <a:t>At least 21 years of age.</a:t>
            </a:r>
          </a:p>
          <a:p>
            <a:pPr eaLnBrk="1" hangingPunct="1"/>
            <a:r>
              <a:rPr lang="en-US" altLang="en-US" sz="2800" dirty="0">
                <a:latin typeface="Calibri" panose="020F0502020204030204" pitchFamily="34" charset="0"/>
                <a:cs typeface="Calibri" panose="020F0502020204030204" pitchFamily="34" charset="0"/>
              </a:rPr>
              <a:t>Be of good moral character.</a:t>
            </a:r>
          </a:p>
          <a:p>
            <a:pPr eaLnBrk="1" hangingPunct="1"/>
            <a:r>
              <a:rPr lang="en-US" altLang="en-US" sz="2800" dirty="0">
                <a:latin typeface="Calibri" panose="020F0502020204030204" pitchFamily="34" charset="0"/>
                <a:cs typeface="Calibri" panose="020F0502020204030204" pitchFamily="34" charset="0"/>
              </a:rPr>
              <a:t>Pass the CPA exam.</a:t>
            </a:r>
          </a:p>
          <a:p>
            <a:pPr eaLnBrk="1" hangingPunct="1"/>
            <a:r>
              <a:rPr lang="en-US" altLang="en-US" sz="2800" dirty="0">
                <a:latin typeface="Calibri" panose="020F0502020204030204" pitchFamily="34" charset="0"/>
                <a:cs typeface="Calibri" panose="020F0502020204030204" pitchFamily="34" charset="0"/>
              </a:rPr>
              <a:t>At least one year of qualifying experience.</a:t>
            </a:r>
          </a:p>
          <a:p>
            <a:pPr eaLnBrk="1" hangingPunct="1"/>
            <a:r>
              <a:rPr lang="en-US" altLang="en-US" sz="2800" dirty="0">
                <a:latin typeface="Calibri" panose="020F0502020204030204" pitchFamily="34" charset="0"/>
                <a:cs typeface="Calibri" panose="020F0502020204030204" pitchFamily="34" charset="0"/>
              </a:rPr>
              <a:t>Complete at least 150 semester credit hours.</a:t>
            </a:r>
          </a:p>
          <a:p>
            <a:pPr eaLnBrk="1" hangingPunct="1"/>
            <a:r>
              <a:rPr lang="en-US" altLang="en-US" sz="2800" dirty="0">
                <a:latin typeface="Calibri" panose="020F0502020204030204" pitchFamily="34" charset="0"/>
                <a:cs typeface="Calibri" panose="020F0502020204030204" pitchFamily="34" charset="0"/>
              </a:rPr>
              <a:t>Complete at least 33 Accounting credit hours including financial accounting theory and reporting, cost or managerial accounting, taxation, auditing and attestation services and complete 36 business (non-accounting) credit hours.</a:t>
            </a:r>
          </a:p>
        </p:txBody>
      </p:sp>
    </p:spTree>
    <p:extLst>
      <p:ext uri="{BB962C8B-B14F-4D97-AF65-F5344CB8AC3E}">
        <p14:creationId xmlns:p14="http://schemas.microsoft.com/office/powerpoint/2010/main" val="10858860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07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07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070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070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0070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007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609600"/>
            <a:ext cx="8610600" cy="838200"/>
          </a:xfrm>
        </p:spPr>
        <p:txBody>
          <a:bodyPr/>
          <a:lstStyle/>
          <a:p>
            <a:pPr eaLnBrk="1" hangingPunct="1"/>
            <a:r>
              <a:rPr lang="en-US" altLang="en-US" sz="4000" dirty="0">
                <a:latin typeface="Calibri" panose="020F0502020204030204" pitchFamily="34" charset="0"/>
                <a:cs typeface="Calibri" panose="020F0502020204030204" pitchFamily="34" charset="0"/>
              </a:rPr>
              <a:t>CPA certification requirements in NY</a:t>
            </a:r>
          </a:p>
        </p:txBody>
      </p:sp>
      <p:sp>
        <p:nvSpPr>
          <p:cNvPr id="190467" name="Rectangle 3"/>
          <p:cNvSpPr>
            <a:spLocks noGrp="1" noChangeArrowheads="1"/>
          </p:cNvSpPr>
          <p:nvPr>
            <p:ph type="body" idx="1"/>
          </p:nvPr>
        </p:nvSpPr>
        <p:spPr>
          <a:xfrm>
            <a:off x="228600" y="1752600"/>
            <a:ext cx="8915400" cy="4876800"/>
          </a:xfrm>
        </p:spPr>
        <p:txBody>
          <a:bodyPr/>
          <a:lstStyle/>
          <a:p>
            <a:pPr eaLnBrk="1" hangingPunct="1">
              <a:lnSpc>
                <a:spcPct val="90000"/>
              </a:lnSpc>
            </a:pPr>
            <a:r>
              <a:rPr lang="en-US" altLang="en-US" sz="2800" dirty="0">
                <a:latin typeface="Calibri" panose="020F0502020204030204" pitchFamily="34" charset="0"/>
                <a:cs typeface="Calibri" panose="020F0502020204030204" pitchFamily="34" charset="0"/>
              </a:rPr>
              <a:t>Complete 36 general business (non-Accounting) credit hours in general business electives in any combination of the following areas: business statistics; business law; computer science; economics; finance; management; marketing; operations management; organizational behavior; business strategy; quantitative methods; and information technology and systems. </a:t>
            </a:r>
          </a:p>
          <a:p>
            <a:pPr eaLnBrk="1" hangingPunct="1">
              <a:lnSpc>
                <a:spcPct val="90000"/>
              </a:lnSpc>
            </a:pPr>
            <a:r>
              <a:rPr lang="en-US" altLang="en-US" sz="2800" dirty="0">
                <a:latin typeface="Calibri" panose="020F0502020204030204" pitchFamily="34" charset="0"/>
                <a:cs typeface="Calibri" panose="020F0502020204030204" pitchFamily="34" charset="0"/>
              </a:rPr>
              <a:t>The curriculum must also include coverage of business/accounting communication (BCOM6688) and ethics &amp; professionalism (satisfied by ACCT3309 or 6634). </a:t>
            </a:r>
          </a:p>
        </p:txBody>
      </p:sp>
    </p:spTree>
    <p:extLst>
      <p:ext uri="{BB962C8B-B14F-4D97-AF65-F5344CB8AC3E}">
        <p14:creationId xmlns:p14="http://schemas.microsoft.com/office/powerpoint/2010/main" val="38154548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04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04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sz="4000" dirty="0">
                <a:latin typeface="Calibri" panose="020F0502020204030204" pitchFamily="34" charset="0"/>
                <a:cs typeface="Calibri" panose="020F0502020204030204" pitchFamily="34" charset="0"/>
              </a:rPr>
              <a:t>The CPA License</a:t>
            </a:r>
          </a:p>
        </p:txBody>
      </p:sp>
      <p:sp>
        <p:nvSpPr>
          <p:cNvPr id="182275" name="Rectangle 3"/>
          <p:cNvSpPr>
            <a:spLocks noGrp="1" noChangeArrowheads="1"/>
          </p:cNvSpPr>
          <p:nvPr>
            <p:ph type="body" idx="1"/>
          </p:nvPr>
        </p:nvSpPr>
        <p:spPr>
          <a:xfrm>
            <a:off x="228600" y="1676400"/>
            <a:ext cx="8610600" cy="4191000"/>
          </a:xfrm>
        </p:spPr>
        <p:txBody>
          <a:bodyPr/>
          <a:lstStyle/>
          <a:p>
            <a:pPr eaLnBrk="1" hangingPunct="1">
              <a:lnSpc>
                <a:spcPct val="90000"/>
              </a:lnSpc>
            </a:pPr>
            <a:r>
              <a:rPr lang="en-US" sz="2000" dirty="0">
                <a:latin typeface="Calibri" panose="020F0502020204030204" pitchFamily="34" charset="0"/>
                <a:cs typeface="Calibri" panose="020F0502020204030204" pitchFamily="34" charset="0"/>
              </a:rPr>
              <a:t>The CPA credential is a license issued by one of the 55 states or territories of the U.S. that authorizes the holder to practice as a CPA in that jurisdiction. </a:t>
            </a:r>
            <a:r>
              <a:rPr lang="en-US" altLang="en-US" sz="2000" dirty="0">
                <a:latin typeface="Calibri" panose="020F0502020204030204" pitchFamily="34" charset="0"/>
                <a:cs typeface="Calibri" panose="020F0502020204030204" pitchFamily="34" charset="0"/>
              </a:rPr>
              <a:t>To become a CPA, you must be declared eligible for the examination, and subsequently licensed, by the Board of Accountancy in one of the 50 U.S. states or 5 jurisdictions.</a:t>
            </a:r>
          </a:p>
          <a:p>
            <a:pPr eaLnBrk="1" hangingPunct="1">
              <a:lnSpc>
                <a:spcPct val="90000"/>
              </a:lnSpc>
            </a:pPr>
            <a:r>
              <a:rPr lang="en-US" sz="2000" dirty="0">
                <a:latin typeface="Calibri" panose="020F0502020204030204" pitchFamily="34" charset="0"/>
                <a:cs typeface="Calibri" panose="020F0502020204030204" pitchFamily="34" charset="0"/>
              </a:rPr>
              <a:t>One component of the licensing requirement designed to ensure only qualified individuals become licensed as CPAs is the Uniform CPA Examination.</a:t>
            </a:r>
          </a:p>
          <a:p>
            <a:pPr eaLnBrk="1" hangingPunct="1">
              <a:lnSpc>
                <a:spcPct val="90000"/>
              </a:lnSpc>
            </a:pPr>
            <a:r>
              <a:rPr lang="en-US" altLang="en-US" sz="2000" dirty="0">
                <a:latin typeface="Calibri" panose="020F0502020204030204" pitchFamily="34" charset="0"/>
                <a:cs typeface="Calibri" panose="020F0502020204030204" pitchFamily="34" charset="0"/>
              </a:rPr>
              <a:t>The Constitution of the U.S. grants each state or territory the power to regulate the practice of the professions within that jurisdiction’s borders. Each jurisdiction sets its own requirements for education, examination and experience.  </a:t>
            </a:r>
            <a:endParaRPr lang="en-US" altLang="en-US" sz="2400" dirty="0">
              <a:latin typeface="Calibri" panose="020F0502020204030204" pitchFamily="34" charset="0"/>
            </a:endParaRPr>
          </a:p>
          <a:p>
            <a:pPr marL="0" indent="0" eaLnBrk="1" hangingPunct="1">
              <a:lnSpc>
                <a:spcPct val="90000"/>
              </a:lnSpc>
              <a:buNone/>
            </a:pPr>
            <a:endParaRPr lang="en-US" altLang="en-US" dirty="0"/>
          </a:p>
        </p:txBody>
      </p:sp>
    </p:spTree>
    <p:extLst>
      <p:ext uri="{BB962C8B-B14F-4D97-AF65-F5344CB8AC3E}">
        <p14:creationId xmlns:p14="http://schemas.microsoft.com/office/powerpoint/2010/main" val="22394595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22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22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22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sz="4000" dirty="0">
                <a:latin typeface="Calibri" panose="020F0502020204030204" pitchFamily="34" charset="0"/>
                <a:cs typeface="Calibri" panose="020F0502020204030204" pitchFamily="34" charset="0"/>
              </a:rPr>
              <a:t>CPA Exam: Players</a:t>
            </a:r>
          </a:p>
        </p:txBody>
      </p:sp>
      <p:sp>
        <p:nvSpPr>
          <p:cNvPr id="182275" name="Rectangle 3"/>
          <p:cNvSpPr>
            <a:spLocks noGrp="1" noChangeArrowheads="1"/>
          </p:cNvSpPr>
          <p:nvPr>
            <p:ph type="body" idx="1"/>
          </p:nvPr>
        </p:nvSpPr>
        <p:spPr>
          <a:xfrm>
            <a:off x="228600" y="1447800"/>
            <a:ext cx="8915400" cy="5257800"/>
          </a:xfrm>
        </p:spPr>
        <p:txBody>
          <a:bodyPr/>
          <a:lstStyle/>
          <a:p>
            <a:pPr eaLnBrk="1" hangingPunct="1">
              <a:lnSpc>
                <a:spcPct val="90000"/>
              </a:lnSpc>
            </a:pPr>
            <a:r>
              <a:rPr lang="en-US" sz="2000" b="1" dirty="0">
                <a:latin typeface="Calibri" panose="020F0502020204030204" pitchFamily="34" charset="0"/>
                <a:cs typeface="Calibri" panose="020F0502020204030204" pitchFamily="34" charset="0"/>
              </a:rPr>
              <a:t>The American Institute of Certified Public Accountants (AICPA): </a:t>
            </a:r>
            <a:r>
              <a:rPr lang="en-US" sz="2000" dirty="0">
                <a:latin typeface="Calibri" panose="020F0502020204030204" pitchFamily="34" charset="0"/>
                <a:cs typeface="Calibri" panose="020F0502020204030204" pitchFamily="34" charset="0"/>
              </a:rPr>
              <a:t>The AICPA is the largest national, professional organization for CPAs. The AICPA provides members with resources.  For the Uniform CPA Examination, the AICPA determines the content of the examination, prepares the examination questions, determines the method of scoring, prepares advisory scores and conducts statistical analyses of examination results.</a:t>
            </a:r>
          </a:p>
          <a:p>
            <a:pPr eaLnBrk="1" hangingPunct="1">
              <a:lnSpc>
                <a:spcPct val="90000"/>
              </a:lnSpc>
            </a:pPr>
            <a:r>
              <a:rPr lang="en-US" sz="2000" b="1" dirty="0">
                <a:latin typeface="Calibri" panose="020F0502020204030204" pitchFamily="34" charset="0"/>
                <a:cs typeface="Calibri" panose="020F0502020204030204" pitchFamily="34" charset="0"/>
              </a:rPr>
              <a:t>The National Association of State Boards of Accountancy (NASBA): </a:t>
            </a:r>
            <a:r>
              <a:rPr lang="en-US" sz="2000" dirty="0">
                <a:latin typeface="Calibri" panose="020F0502020204030204" pitchFamily="34" charset="0"/>
                <a:cs typeface="Calibri" panose="020F0502020204030204" pitchFamily="34" charset="0"/>
              </a:rPr>
              <a:t>The 55 U.S. and territorial Boards of Accountancy are the members of NASBA. NASBA exists to serve its members.  NASBA takes on the role of a central clearinghouse where all jurisdictions submit information on eligible candidates and from which all jurisdictions receive advisory scores and other examination data.  You may access the site here: </a:t>
            </a:r>
            <a:r>
              <a:rPr lang="en-US" sz="20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NASBA</a:t>
            </a:r>
            <a:endParaRPr lang="en-US" sz="2000" dirty="0">
              <a:latin typeface="Calibri" panose="020F0502020204030204" pitchFamily="34" charset="0"/>
              <a:cs typeface="Calibri" panose="020F0502020204030204" pitchFamily="34" charset="0"/>
            </a:endParaRPr>
          </a:p>
          <a:p>
            <a:pPr eaLnBrk="1" hangingPunct="1">
              <a:lnSpc>
                <a:spcPct val="90000"/>
              </a:lnSpc>
            </a:pPr>
            <a:r>
              <a:rPr lang="en-US" altLang="en-US" sz="2000" b="1" dirty="0">
                <a:latin typeface="Calibri" panose="020F0502020204030204" pitchFamily="34" charset="0"/>
                <a:cs typeface="Calibri" panose="020F0502020204030204" pitchFamily="34" charset="0"/>
              </a:rPr>
              <a:t>CPA Central</a:t>
            </a:r>
            <a:r>
              <a:rPr lang="en-US" altLang="en-US" sz="2000" dirty="0">
                <a:latin typeface="Calibri" panose="020F0502020204030204" pitchFamily="34" charset="0"/>
                <a:cs typeface="Calibri" panose="020F0502020204030204" pitchFamily="34" charset="0"/>
              </a:rPr>
              <a:t>: You may request, complete and submit an application online in most states at: </a:t>
            </a:r>
            <a:r>
              <a:rPr lang="en-US" sz="20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CPA Central</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90000"/>
              </a:lnSpc>
            </a:pPr>
            <a:r>
              <a:rPr lang="en-US" sz="2000" b="1" dirty="0">
                <a:latin typeface="Calibri" panose="020F0502020204030204" pitchFamily="34" charset="0"/>
                <a:cs typeface="Calibri" panose="020F0502020204030204" pitchFamily="34" charset="0"/>
              </a:rPr>
              <a:t>Prometric: </a:t>
            </a:r>
            <a:r>
              <a:rPr lang="en-US" sz="2000" dirty="0">
                <a:latin typeface="Calibri" panose="020F0502020204030204" pitchFamily="34" charset="0"/>
                <a:cs typeface="Calibri" panose="020F0502020204030204" pitchFamily="34" charset="0"/>
              </a:rPr>
              <a:t>Prometric is the global leader in technology-enabled testing and assessment services for information technology certification, academic admissions and professional licensure and certifications such as the Uniform CPA exam. Prometric operates test centers around the world. </a:t>
            </a:r>
            <a:r>
              <a:rPr lang="en-US" sz="2000" dirty="0">
                <a:latin typeface="Calibri" panose="020F0502020204030204" pitchFamily="34" charset="0"/>
                <a:cs typeface="Calibri" panose="020F0502020204030204" pitchFamily="34" charset="0"/>
                <a:hlinkClick r:id="rId5"/>
              </a:rPr>
              <a:t>Prometric</a:t>
            </a:r>
            <a:endParaRPr lang="en-US" sz="2000" dirty="0">
              <a:latin typeface="Calibri" panose="020F0502020204030204" pitchFamily="34" charset="0"/>
              <a:cs typeface="Calibri" panose="020F0502020204030204" pitchFamily="34" charset="0"/>
            </a:endParaRPr>
          </a:p>
          <a:p>
            <a:pPr eaLnBrk="1" hangingPunct="1">
              <a:lnSpc>
                <a:spcPct val="90000"/>
              </a:lnSpc>
            </a:pPr>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54933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22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22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22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22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sz="4000" dirty="0">
                <a:latin typeface="Calibri" panose="020F0502020204030204" pitchFamily="34" charset="0"/>
                <a:cs typeface="Calibri" panose="020F0502020204030204" pitchFamily="34" charset="0"/>
              </a:rPr>
              <a:t>CPA Exam</a:t>
            </a:r>
          </a:p>
        </p:txBody>
      </p:sp>
      <p:sp>
        <p:nvSpPr>
          <p:cNvPr id="182275" name="Rectangle 3"/>
          <p:cNvSpPr>
            <a:spLocks noGrp="1" noChangeArrowheads="1"/>
          </p:cNvSpPr>
          <p:nvPr>
            <p:ph type="body" idx="1"/>
          </p:nvPr>
        </p:nvSpPr>
        <p:spPr>
          <a:xfrm>
            <a:off x="228600" y="1600200"/>
            <a:ext cx="8458200" cy="4419600"/>
          </a:xfrm>
        </p:spPr>
        <p:txBody>
          <a:bodyPr/>
          <a:lstStyle/>
          <a:p>
            <a:pPr eaLnBrk="1" hangingPunct="1">
              <a:lnSpc>
                <a:spcPct val="90000"/>
              </a:lnSpc>
            </a:pPr>
            <a:r>
              <a:rPr lang="en-US" sz="2000" dirty="0">
                <a:latin typeface="Calibri" panose="020F0502020204030204" pitchFamily="34" charset="0"/>
              </a:rPr>
              <a:t>The Uniform Certified Public Accountant (CPA) Examination is developed by the </a:t>
            </a:r>
            <a:r>
              <a:rPr lang="en-US" sz="2000" b="1" dirty="0">
                <a:latin typeface="Calibri" panose="020F0502020204030204" pitchFamily="34" charset="0"/>
              </a:rPr>
              <a:t>AICPA </a:t>
            </a:r>
            <a:r>
              <a:rPr lang="en-US" sz="2000" dirty="0">
                <a:latin typeface="Calibri" panose="020F0502020204030204" pitchFamily="34" charset="0"/>
              </a:rPr>
              <a:t>with significant input and assistance by NASBA and state boards of accountancy. It is designed to assess the knowledge and skills entry-level CPAs need to practice public accountancy.</a:t>
            </a:r>
          </a:p>
          <a:p>
            <a:pPr eaLnBrk="1" hangingPunct="1">
              <a:lnSpc>
                <a:spcPct val="90000"/>
              </a:lnSpc>
            </a:pPr>
            <a:endParaRPr lang="en-US" sz="2000" dirty="0">
              <a:latin typeface="Calibri" panose="020F0502020204030204" pitchFamily="34" charset="0"/>
            </a:endParaRPr>
          </a:p>
          <a:p>
            <a:r>
              <a:rPr lang="en-US" sz="2000" dirty="0">
                <a:latin typeface="Calibri" panose="020F0502020204030204" pitchFamily="34" charset="0"/>
              </a:rPr>
              <a:t>On April 1, 2017, the AICPA launched the newest version of the Uniform CPA Examination, a four-section (AUD, BEC, FAR and REG), 16-hour assessment (four hours per section) that </a:t>
            </a:r>
            <a:r>
              <a:rPr lang="en-US" sz="2000" b="1" dirty="0">
                <a:latin typeface="Calibri" panose="020F0502020204030204" pitchFamily="34" charset="0"/>
              </a:rPr>
              <a:t>places a greater emphasis on testing a candidate’s higher-order cognitive skills such as critical thinking, analytical ability, problem solving and professional skepticism</a:t>
            </a:r>
            <a:r>
              <a:rPr lang="en-US" sz="2000" dirty="0">
                <a:latin typeface="Calibri" panose="020F0502020204030204" pitchFamily="34" charset="0"/>
              </a:rPr>
              <a:t>. </a:t>
            </a:r>
          </a:p>
          <a:p>
            <a:pPr lvl="1"/>
            <a:r>
              <a:rPr lang="en-US" altLang="en-US" sz="1800" dirty="0">
                <a:latin typeface="Calibri" panose="020F0502020204030204" pitchFamily="34" charset="0"/>
              </a:rPr>
              <a:t>Auditing &amp; Attestation (AUD) – 4 hours</a:t>
            </a:r>
          </a:p>
          <a:p>
            <a:pPr lvl="1" eaLnBrk="1" hangingPunct="1">
              <a:lnSpc>
                <a:spcPct val="90000"/>
              </a:lnSpc>
            </a:pPr>
            <a:r>
              <a:rPr lang="en-US" altLang="en-US" sz="1800" dirty="0">
                <a:latin typeface="Calibri" panose="020F0502020204030204" pitchFamily="34" charset="0"/>
              </a:rPr>
              <a:t>Business Environment &amp; Concepts (BEC) – 4 hours</a:t>
            </a:r>
          </a:p>
          <a:p>
            <a:pPr lvl="1" eaLnBrk="1" hangingPunct="1">
              <a:lnSpc>
                <a:spcPct val="90000"/>
              </a:lnSpc>
            </a:pPr>
            <a:r>
              <a:rPr lang="en-US" altLang="en-US" sz="1800" dirty="0">
                <a:latin typeface="Calibri" panose="020F0502020204030204" pitchFamily="34" charset="0"/>
              </a:rPr>
              <a:t>Financial Accounting &amp; Reporting (FAR) – 4 hours</a:t>
            </a:r>
          </a:p>
          <a:p>
            <a:pPr lvl="1" eaLnBrk="1" hangingPunct="1">
              <a:lnSpc>
                <a:spcPct val="90000"/>
              </a:lnSpc>
            </a:pPr>
            <a:r>
              <a:rPr lang="en-US" altLang="en-US" sz="1800" dirty="0">
                <a:latin typeface="Calibri" panose="020F0502020204030204" pitchFamily="34" charset="0"/>
              </a:rPr>
              <a:t>Regulation (Tax &amp; Business Law) (REG) – 4 hours</a:t>
            </a:r>
          </a:p>
          <a:p>
            <a:pPr marL="0" indent="0" eaLnBrk="1" hangingPunct="1">
              <a:lnSpc>
                <a:spcPct val="90000"/>
              </a:lnSpc>
              <a:buNone/>
            </a:pPr>
            <a:endParaRPr lang="en-US" altLang="en-US" dirty="0"/>
          </a:p>
        </p:txBody>
      </p:sp>
    </p:spTree>
    <p:extLst>
      <p:ext uri="{BB962C8B-B14F-4D97-AF65-F5344CB8AC3E}">
        <p14:creationId xmlns:p14="http://schemas.microsoft.com/office/powerpoint/2010/main" val="2545135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22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22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227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227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227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22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sz="4000" dirty="0">
                <a:latin typeface="Calibri" panose="020F0502020204030204" pitchFamily="34" charset="0"/>
                <a:cs typeface="Calibri" panose="020F0502020204030204" pitchFamily="34" charset="0"/>
              </a:rPr>
              <a:t>CPA Exam: General Information</a:t>
            </a:r>
          </a:p>
        </p:txBody>
      </p:sp>
      <p:sp>
        <p:nvSpPr>
          <p:cNvPr id="199683" name="Rectangle 3"/>
          <p:cNvSpPr>
            <a:spLocks noGrp="1" noChangeArrowheads="1"/>
          </p:cNvSpPr>
          <p:nvPr>
            <p:ph type="body" idx="1"/>
          </p:nvPr>
        </p:nvSpPr>
        <p:spPr>
          <a:xfrm>
            <a:off x="228600" y="1447800"/>
            <a:ext cx="8915400" cy="5257800"/>
          </a:xfrm>
        </p:spPr>
        <p:txBody>
          <a:bodyPr/>
          <a:lstStyle/>
          <a:p>
            <a:pPr marL="236538" indent="-236538" eaLnBrk="1" hangingPunct="1">
              <a:lnSpc>
                <a:spcPct val="90000"/>
              </a:lnSpc>
            </a:pPr>
            <a:r>
              <a:rPr lang="en-US" altLang="en-US" sz="1950" dirty="0">
                <a:latin typeface="Calibri" panose="020F0502020204030204" pitchFamily="34" charset="0"/>
              </a:rPr>
              <a:t>The requirements to take the CPA exam are a subset of the requirements to be licensed as a CPA.</a:t>
            </a:r>
          </a:p>
          <a:p>
            <a:pPr marL="236538" indent="-236538" eaLnBrk="1" hangingPunct="1">
              <a:lnSpc>
                <a:spcPct val="90000"/>
              </a:lnSpc>
            </a:pPr>
            <a:r>
              <a:rPr lang="en-US" altLang="en-US" sz="1950" dirty="0">
                <a:latin typeface="Calibri" panose="020F0502020204030204" pitchFamily="34" charset="0"/>
              </a:rPr>
              <a:t>You can take the 4 different parts in any order.</a:t>
            </a:r>
          </a:p>
          <a:p>
            <a:pPr marL="236538" indent="-236538" eaLnBrk="1" hangingPunct="1">
              <a:lnSpc>
                <a:spcPct val="90000"/>
              </a:lnSpc>
            </a:pPr>
            <a:r>
              <a:rPr lang="en-US" altLang="en-US" sz="1950" dirty="0">
                <a:latin typeface="Calibri" panose="020F0502020204030204" pitchFamily="34" charset="0"/>
              </a:rPr>
              <a:t>75 is the passing grade.</a:t>
            </a:r>
          </a:p>
          <a:p>
            <a:pPr marL="236538" indent="-236538" eaLnBrk="1" hangingPunct="1">
              <a:lnSpc>
                <a:spcPct val="90000"/>
              </a:lnSpc>
            </a:pPr>
            <a:r>
              <a:rPr lang="en-US" altLang="en-US" sz="1950" dirty="0">
                <a:latin typeface="Calibri" panose="020F0502020204030204" pitchFamily="34" charset="0"/>
              </a:rPr>
              <a:t>The computerized CPA exam is </a:t>
            </a:r>
            <a:r>
              <a:rPr lang="en-US" altLang="en-US" sz="1950" u="sng" dirty="0">
                <a:latin typeface="Calibri" panose="020F0502020204030204" pitchFamily="34" charset="0"/>
              </a:rPr>
              <a:t>adaptive</a:t>
            </a:r>
            <a:r>
              <a:rPr lang="en-US" altLang="en-US" sz="1950" dirty="0">
                <a:latin typeface="Calibri" panose="020F0502020204030204" pitchFamily="34" charset="0"/>
              </a:rPr>
              <a:t>, i.e., the level of difficulty changes according to your performance.</a:t>
            </a:r>
          </a:p>
          <a:p>
            <a:pPr marL="236538" indent="-236538" eaLnBrk="1" hangingPunct="1"/>
            <a:r>
              <a:rPr lang="en-US" sz="1950" dirty="0">
                <a:latin typeface="Calibri" panose="020F0502020204030204" pitchFamily="34" charset="0"/>
                <a:cs typeface="Calibri" panose="020F0502020204030204" pitchFamily="34" charset="0"/>
              </a:rPr>
              <a:t>You may schedule your examination at any Prometric site in any of the jurisdictions. </a:t>
            </a:r>
            <a:r>
              <a:rPr lang="en-US" sz="1950" b="1" dirty="0">
                <a:latin typeface="Calibri" panose="020F0502020204030204" pitchFamily="34" charset="0"/>
                <a:cs typeface="Calibri" panose="020F0502020204030204" pitchFamily="34" charset="0"/>
              </a:rPr>
              <a:t>You do not have to sit in the same state where you applied to be licensed.  </a:t>
            </a:r>
          </a:p>
          <a:p>
            <a:pPr marL="236538" indent="-236538" eaLnBrk="1" hangingPunct="1"/>
            <a:r>
              <a:rPr lang="en-US" sz="1950" dirty="0">
                <a:latin typeface="Calibri" panose="020F0502020204030204" pitchFamily="34" charset="0"/>
                <a:cs typeface="Calibri" panose="020F0502020204030204" pitchFamily="34" charset="0"/>
              </a:rPr>
              <a:t>Testing windows have been eliminated in most states, the exam in now administered on a continuous basis (not continuous yet: SC only).</a:t>
            </a:r>
            <a:endParaRPr lang="en-US" altLang="en-US" sz="1950" dirty="0">
              <a:latin typeface="Calibri" panose="020F0502020204030204" pitchFamily="34" charset="0"/>
              <a:cs typeface="Calibri" panose="020F0502020204030204" pitchFamily="34" charset="0"/>
            </a:endParaRPr>
          </a:p>
          <a:p>
            <a:pPr marL="236538" indent="-236538" eaLnBrk="1" hangingPunct="1"/>
            <a:r>
              <a:rPr lang="en-US" altLang="en-US" sz="1950" dirty="0">
                <a:latin typeface="Calibri" panose="020F0502020204030204" pitchFamily="34" charset="0"/>
              </a:rPr>
              <a:t>Once you pass one part of the exam, you have 18 months to complete the remaining parts.  Otherwise, you will need to retake the part(s) that you passed that is (are) over 18 months old.</a:t>
            </a:r>
          </a:p>
          <a:p>
            <a:pPr marL="236538" indent="-236538" eaLnBrk="1" hangingPunct="1"/>
            <a:r>
              <a:rPr lang="en-US" altLang="en-US" sz="1950" dirty="0">
                <a:latin typeface="Calibri" panose="020F0502020204030204" pitchFamily="34" charset="0"/>
              </a:rPr>
              <a:t>If you do not pass a section, you no longer have to wait to reschedule, you may do so as soon as your official score is released (you can have 2 NTS open at same time).</a:t>
            </a:r>
          </a:p>
        </p:txBody>
      </p:sp>
    </p:spTree>
    <p:extLst>
      <p:ext uri="{BB962C8B-B14F-4D97-AF65-F5344CB8AC3E}">
        <p14:creationId xmlns:p14="http://schemas.microsoft.com/office/powerpoint/2010/main" val="6106993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96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96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96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96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968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968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968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968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419281"/>
            <a:ext cx="7524750" cy="3190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98" name="Rectangle 2"/>
          <p:cNvSpPr>
            <a:spLocks noGrp="1" noChangeArrowheads="1"/>
          </p:cNvSpPr>
          <p:nvPr>
            <p:ph type="title"/>
          </p:nvPr>
        </p:nvSpPr>
        <p:spPr/>
        <p:txBody>
          <a:bodyPr/>
          <a:lstStyle/>
          <a:p>
            <a:pPr eaLnBrk="1" hangingPunct="1"/>
            <a:r>
              <a:rPr lang="en-US" altLang="en-US" sz="4000" dirty="0">
                <a:latin typeface="Calibri" panose="020F0502020204030204" pitchFamily="34" charset="0"/>
                <a:cs typeface="Calibri" panose="020F0502020204030204" pitchFamily="34" charset="0"/>
              </a:rPr>
              <a:t>CPA Exam: Question Formats</a:t>
            </a:r>
          </a:p>
        </p:txBody>
      </p:sp>
      <p:sp>
        <p:nvSpPr>
          <p:cNvPr id="182275" name="Rectangle 3"/>
          <p:cNvSpPr>
            <a:spLocks noGrp="1" noChangeArrowheads="1"/>
          </p:cNvSpPr>
          <p:nvPr>
            <p:ph type="body" idx="1"/>
          </p:nvPr>
        </p:nvSpPr>
        <p:spPr>
          <a:xfrm>
            <a:off x="152400" y="1447800"/>
            <a:ext cx="8915400" cy="4876800"/>
          </a:xfrm>
        </p:spPr>
        <p:txBody>
          <a:bodyPr/>
          <a:lstStyle/>
          <a:p>
            <a:pPr marL="236538" indent="-236538" eaLnBrk="1" hangingPunct="1">
              <a:lnSpc>
                <a:spcPct val="90000"/>
              </a:lnSpc>
            </a:pPr>
            <a:r>
              <a:rPr lang="en-US" sz="1800" dirty="0">
                <a:latin typeface="Calibri" panose="020F0502020204030204" pitchFamily="34" charset="0"/>
              </a:rPr>
              <a:t>The CPA exam employs a combination of question formats. It includes the traditional multiple choice questions and written responses, as well as highly innovative simulations – questions that replicate workplace situations and require the application of knowledge and skills to arrive at solutions.</a:t>
            </a:r>
          </a:p>
          <a:p>
            <a:pPr marL="0" indent="0" eaLnBrk="1" hangingPunct="1">
              <a:lnSpc>
                <a:spcPct val="90000"/>
              </a:lnSpc>
              <a:buNone/>
            </a:pPr>
            <a:endParaRPr lang="en-US" altLang="en-US" dirty="0"/>
          </a:p>
        </p:txBody>
      </p:sp>
      <p:sp>
        <p:nvSpPr>
          <p:cNvPr id="5" name="Rectangle 3"/>
          <p:cNvSpPr txBox="1">
            <a:spLocks noChangeArrowheads="1"/>
          </p:cNvSpPr>
          <p:nvPr/>
        </p:nvSpPr>
        <p:spPr bwMode="auto">
          <a:xfrm>
            <a:off x="152400" y="5486400"/>
            <a:ext cx="8915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69900" indent="-469900" algn="l" rtl="0" eaLnBrk="0" fontAlgn="base" hangingPunct="0">
              <a:spcBef>
                <a:spcPct val="20000"/>
              </a:spcBef>
              <a:spcAft>
                <a:spcPct val="0"/>
              </a:spcAft>
              <a:buClr>
                <a:schemeClr val="bg2"/>
              </a:buClr>
              <a:buSzPct val="70000"/>
              <a:buFont typeface="Wingdings" pitchFamily="2" charset="2"/>
              <a:buChar char="o"/>
              <a:defRPr sz="32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7950" indent="-468313" algn="l" rtl="0" eaLnBrk="0" fontAlgn="base" hangingPunct="0">
              <a:spcBef>
                <a:spcPct val="20000"/>
              </a:spcBef>
              <a:spcAft>
                <a:spcPct val="0"/>
              </a:spcAft>
              <a:buClr>
                <a:schemeClr val="bg2"/>
              </a:buClr>
              <a:buSzPct val="65000"/>
              <a:buFont typeface="Wingdings" pitchFamily="2" charset="2"/>
              <a:buChar char="o"/>
              <a:defRPr sz="2400">
                <a:solidFill>
                  <a:schemeClr val="tx1"/>
                </a:solidFill>
                <a:latin typeface="+mn-lt"/>
              </a:defRPr>
            </a:lvl3pPr>
            <a:lvl4pPr marL="1827213" indent="-438150" algn="l" rtl="0" eaLnBrk="0" fontAlgn="base" hangingPunct="0">
              <a:spcBef>
                <a:spcPct val="20000"/>
              </a:spcBef>
              <a:spcAft>
                <a:spcPct val="0"/>
              </a:spcAft>
              <a:buClr>
                <a:schemeClr val="accent2"/>
              </a:buClr>
              <a:buSzPct val="75000"/>
              <a:buFont typeface="Wingdings" pitchFamily="2" charset="2"/>
              <a:buChar char="n"/>
              <a:defRPr sz="2000">
                <a:solidFill>
                  <a:schemeClr val="tx1"/>
                </a:solidFill>
                <a:latin typeface="+mn-lt"/>
              </a:defRPr>
            </a:lvl4pPr>
            <a:lvl5pPr marL="2297113" indent="-468313" algn="l" rtl="0" eaLnBrk="0" fontAlgn="base" hangingPunct="0">
              <a:spcBef>
                <a:spcPct val="20000"/>
              </a:spcBef>
              <a:spcAft>
                <a:spcPct val="0"/>
              </a:spcAft>
              <a:buClr>
                <a:schemeClr val="accent1"/>
              </a:buClr>
              <a:buSzPct val="50000"/>
              <a:buFont typeface="Wingdings" pitchFamily="2" charset="2"/>
              <a:buChar char="o"/>
              <a:defRPr sz="2000">
                <a:solidFill>
                  <a:schemeClr val="tx1"/>
                </a:solidFill>
                <a:latin typeface="+mn-lt"/>
              </a:defRPr>
            </a:lvl5pPr>
            <a:lvl6pPr marL="27543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6pPr>
            <a:lvl7pPr marL="32115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7pPr>
            <a:lvl8pPr marL="36687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8pPr>
            <a:lvl9pPr marL="41259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9pPr>
          </a:lstStyle>
          <a:p>
            <a:pPr marL="225425" indent="-225425" eaLnBrk="1" hangingPunct="1">
              <a:lnSpc>
                <a:spcPct val="90000"/>
              </a:lnSpc>
            </a:pPr>
            <a:r>
              <a:rPr lang="en-US" sz="1800" dirty="0">
                <a:latin typeface="Calibri" panose="020F0502020204030204" pitchFamily="34" charset="0"/>
              </a:rPr>
              <a:t>Candidates will receive at least one research question (research-oriented TBS) in the AUD, FAR and REG sections that require the candidate to search the applicable authoritative literature and find an appropriate reference. </a:t>
            </a:r>
            <a:endParaRPr lang="en-US" altLang="en-US" sz="1800" kern="0" dirty="0">
              <a:latin typeface="Calibri" panose="020F0502020204030204" pitchFamily="34" charset="0"/>
            </a:endParaRPr>
          </a:p>
          <a:p>
            <a:pPr marL="225425" indent="-225425" eaLnBrk="1" hangingPunct="1">
              <a:lnSpc>
                <a:spcPct val="90000"/>
              </a:lnSpc>
            </a:pPr>
            <a:r>
              <a:rPr lang="en-US" altLang="en-US" sz="1800" kern="0" dirty="0">
                <a:latin typeface="Calibri" panose="020F0502020204030204" pitchFamily="34" charset="0"/>
              </a:rPr>
              <a:t>Pretest items are used to develop future examinations.  They are not used in computing examination scores.  Any section may include pretest items.</a:t>
            </a:r>
          </a:p>
          <a:p>
            <a:pPr marL="0" indent="0" eaLnBrk="1" hangingPunct="1">
              <a:lnSpc>
                <a:spcPct val="90000"/>
              </a:lnSpc>
              <a:buFont typeface="Wingdings" pitchFamily="2" charset="2"/>
              <a:buNone/>
            </a:pPr>
            <a:endParaRPr lang="en-US" altLang="en-US" kern="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22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Calibri" panose="020F0502020204030204" pitchFamily="34" charset="0"/>
                <a:cs typeface="Calibri" panose="020F0502020204030204" pitchFamily="34" charset="0"/>
              </a:rPr>
              <a:t>CPA Exam: Testlets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359331"/>
            <a:ext cx="5976938" cy="4053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52400" y="6412468"/>
            <a:ext cx="7777514" cy="646331"/>
          </a:xfrm>
          <a:prstGeom prst="rect">
            <a:avLst/>
          </a:prstGeom>
          <a:noFill/>
        </p:spPr>
        <p:txBody>
          <a:bodyPr wrap="none" rtlCol="0">
            <a:spAutoFit/>
          </a:bodyPr>
          <a:lstStyle/>
          <a:p>
            <a:r>
              <a:rPr lang="en-US" dirty="0">
                <a:latin typeface="Calibri" panose="020F0502020204030204" pitchFamily="34" charset="0"/>
              </a:rPr>
              <a:t>Tutorials and Sample Tests can be accessed at the AICPA website at: </a:t>
            </a:r>
            <a:r>
              <a:rPr lang="en-US" u="sng" dirty="0">
                <a:latin typeface="Calibri" panose="020F0502020204030204" pitchFamily="34" charset="0"/>
                <a:cs typeface="Calibri" panose="020F0502020204030204" pitchFamily="34" charset="0"/>
                <a:hlinkClick r:id="rId3"/>
              </a:rPr>
              <a:t>Sample Tests</a:t>
            </a:r>
            <a:endParaRPr lang="en-US" dirty="0">
              <a:latin typeface="Calibri" panose="020F0502020204030204" pitchFamily="34" charset="0"/>
              <a:cs typeface="Calibri" panose="020F0502020204030204" pitchFamily="34" charset="0"/>
            </a:endParaRPr>
          </a:p>
          <a:p>
            <a:endParaRPr lang="en-US" dirty="0">
              <a:solidFill>
                <a:schemeClr val="bg2"/>
              </a:solidFill>
              <a:latin typeface="Calibri" panose="020F0502020204030204" pitchFamily="34" charset="0"/>
              <a:cs typeface="Calibri" panose="020F0502020204030204" pitchFamily="34" charset="0"/>
            </a:endParaRPr>
          </a:p>
        </p:txBody>
      </p:sp>
      <p:sp>
        <p:nvSpPr>
          <p:cNvPr id="4" name="Rectangle 3"/>
          <p:cNvSpPr/>
          <p:nvPr/>
        </p:nvSpPr>
        <p:spPr>
          <a:xfrm>
            <a:off x="398051" y="1469600"/>
            <a:ext cx="8406581" cy="867930"/>
          </a:xfrm>
          <a:prstGeom prst="rect">
            <a:avLst/>
          </a:prstGeom>
        </p:spPr>
        <p:txBody>
          <a:bodyPr wrap="square">
            <a:spAutoFit/>
          </a:bodyPr>
          <a:lstStyle/>
          <a:p>
            <a:pPr marL="285750" indent="-285750" eaLnBrk="1" hangingPunct="1">
              <a:lnSpc>
                <a:spcPct val="90000"/>
              </a:lnSpc>
              <a:buClr>
                <a:srgbClr val="990033"/>
              </a:buClr>
              <a:buSzPct val="70000"/>
              <a:buFont typeface="Wingdings" panose="05000000000000000000" pitchFamily="2" charset="2"/>
              <a:buChar char="q"/>
            </a:pPr>
            <a:r>
              <a:rPr lang="en-US" dirty="0">
                <a:latin typeface="Calibri" panose="020F0502020204030204" pitchFamily="34" charset="0"/>
              </a:rPr>
              <a:t>The exam sections are administered in five blocks called testlets, with MCQs and task based simulations (TBSs) in all sections and three written communication tasks only in BEC.  The number of MCQs and TBSs vary depending upon the section.  </a:t>
            </a:r>
            <a:endParaRPr lang="en-US" altLang="en-US" sz="2000" dirty="0">
              <a:latin typeface="Calibri" panose="020F0502020204030204" pitchFamily="34" charset="0"/>
            </a:endParaRPr>
          </a:p>
        </p:txBody>
      </p:sp>
    </p:spTree>
    <p:extLst>
      <p:ext uri="{BB962C8B-B14F-4D97-AF65-F5344CB8AC3E}">
        <p14:creationId xmlns:p14="http://schemas.microsoft.com/office/powerpoint/2010/main" val="2672080389"/>
      </p:ext>
    </p:extLst>
  </p:cSld>
  <p:clrMapOvr>
    <a:masterClrMapping/>
  </p:clrMapOvr>
</p:sld>
</file>

<file path=ppt/theme/theme1.xml><?xml version="1.0" encoding="utf-8"?>
<a:theme xmlns:a="http://schemas.openxmlformats.org/drawingml/2006/main" name="Quadrant">
  <a:themeElements>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Quadrant</Template>
  <TotalTime>8791</TotalTime>
  <Words>2940</Words>
  <Application>Microsoft Office PowerPoint</Application>
  <PresentationFormat>On-screen Show (4:3)</PresentationFormat>
  <Paragraphs>185</Paragraphs>
  <Slides>38</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Courier New</vt:lpstr>
      <vt:lpstr>Times New Roman</vt:lpstr>
      <vt:lpstr>Wingdings</vt:lpstr>
      <vt:lpstr>Quadrant</vt:lpstr>
      <vt:lpstr>Preparing for the CPA Exam February 17, 2022 Slides available on the Accounting Department Homepage</vt:lpstr>
      <vt:lpstr>Agenda</vt:lpstr>
      <vt:lpstr>Introductions &amp; Contact Information</vt:lpstr>
      <vt:lpstr>The CPA License</vt:lpstr>
      <vt:lpstr>CPA Exam: Players</vt:lpstr>
      <vt:lpstr>CPA Exam</vt:lpstr>
      <vt:lpstr>CPA Exam: General Information</vt:lpstr>
      <vt:lpstr>CPA Exam: Question Formats</vt:lpstr>
      <vt:lpstr>CPA Exam: Testlets</vt:lpstr>
      <vt:lpstr>CPA Examination Process</vt:lpstr>
      <vt:lpstr>        CPA Exam: Structure &amp; Prometrics</vt:lpstr>
      <vt:lpstr>Sitting for the CPA: MA requirements</vt:lpstr>
      <vt:lpstr>Sitting for the CPA: NY requirements</vt:lpstr>
      <vt:lpstr>CPA Exam: Application Process</vt:lpstr>
      <vt:lpstr>CPA Exam: Application Materials</vt:lpstr>
      <vt:lpstr>CPA Exam: Application Materials</vt:lpstr>
      <vt:lpstr>CPA Exam: Application Process</vt:lpstr>
      <vt:lpstr>Examination Blueprints</vt:lpstr>
      <vt:lpstr>Examination Blueprints</vt:lpstr>
      <vt:lpstr>Auditing &amp; Attestation covered in:</vt:lpstr>
      <vt:lpstr>Examination Blueprints</vt:lpstr>
      <vt:lpstr>Financial Accounting &amp; Reporting:</vt:lpstr>
      <vt:lpstr>Examination Blueprints</vt:lpstr>
      <vt:lpstr>Business Environment &amp; Concepts:</vt:lpstr>
      <vt:lpstr>Regulation:</vt:lpstr>
      <vt:lpstr>When to take the exam</vt:lpstr>
      <vt:lpstr>BC Pass Rate all Candidates: 2014-2019</vt:lpstr>
      <vt:lpstr>BC Pass Rate First Time Candidates: 2014-2019</vt:lpstr>
      <vt:lpstr>BC Pass Rate First Time Takers by Section: 2014-2019</vt:lpstr>
      <vt:lpstr>2019 #4 Ranking for Large Program Pass Rate</vt:lpstr>
      <vt:lpstr>What order to take the exams?</vt:lpstr>
      <vt:lpstr>When to register and exam order?</vt:lpstr>
      <vt:lpstr>Questions???</vt:lpstr>
      <vt:lpstr>Appendix</vt:lpstr>
      <vt:lpstr>CPA certification requirements in MA</vt:lpstr>
      <vt:lpstr>CPA certification requirements in MA</vt:lpstr>
      <vt:lpstr>CPA certification requirements in NY</vt:lpstr>
      <vt:lpstr>CPA certification requirements in NY</vt:lpstr>
    </vt:vector>
  </TitlesOfParts>
  <Company>Boston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every Finance Major needs to know about Accounting</dc:title>
  <dc:creator>Dianne Feldman</dc:creator>
  <cp:lastModifiedBy>Jaclyn Jermyn</cp:lastModifiedBy>
  <cp:revision>361</cp:revision>
  <cp:lastPrinted>2022-02-16T20:52:25Z</cp:lastPrinted>
  <dcterms:created xsi:type="dcterms:W3CDTF">2006-04-11T16:43:42Z</dcterms:created>
  <dcterms:modified xsi:type="dcterms:W3CDTF">2022-02-28T20:32:11Z</dcterms:modified>
</cp:coreProperties>
</file>