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0" r:id="rId2"/>
    <p:sldId id="256" r:id="rId3"/>
    <p:sldId id="257" r:id="rId4"/>
    <p:sldId id="398" r:id="rId5"/>
    <p:sldId id="260" r:id="rId6"/>
    <p:sldId id="263" r:id="rId7"/>
    <p:sldId id="300" r:id="rId8"/>
    <p:sldId id="265" r:id="rId9"/>
    <p:sldId id="266" r:id="rId10"/>
    <p:sldId id="267" r:id="rId11"/>
    <p:sldId id="268" r:id="rId12"/>
    <p:sldId id="299" r:id="rId13"/>
    <p:sldId id="329" r:id="rId14"/>
    <p:sldId id="358" r:id="rId15"/>
    <p:sldId id="385" r:id="rId16"/>
    <p:sldId id="272" r:id="rId17"/>
    <p:sldId id="397" r:id="rId18"/>
    <p:sldId id="364" r:id="rId19"/>
    <p:sldId id="370" r:id="rId20"/>
    <p:sldId id="371" r:id="rId21"/>
    <p:sldId id="349" r:id="rId22"/>
    <p:sldId id="350" r:id="rId23"/>
    <p:sldId id="351" r:id="rId24"/>
    <p:sldId id="352" r:id="rId25"/>
    <p:sldId id="355" r:id="rId26"/>
    <p:sldId id="392" r:id="rId27"/>
    <p:sldId id="391" r:id="rId28"/>
    <p:sldId id="396" r:id="rId29"/>
    <p:sldId id="395" r:id="rId30"/>
    <p:sldId id="38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1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48DBAF-8AE2-4989-9CFE-07132EC654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C948B8-1E3A-4930-B8B9-C5FC79BBF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5987BF-022A-4EAB-A674-F5B365A4BE1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260726-5A93-4060-BF23-AA0A0F50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3D61BE-4288-4565-8379-AEA2B6375578}" type="slidenum">
              <a:rPr lang="en-US" alt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750276-1219-4C27-9C81-1242543911F7}" type="slidenum">
              <a:rPr lang="en-US" altLang="en-US" smtClean="0">
                <a:latin typeface="Verdana" pitchFamily="34" charset="0"/>
              </a:rPr>
              <a:pPr eaLnBrk="1" hangingPunct="1"/>
              <a:t>21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E01B4-EC53-4B01-99D3-37C6B46C713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65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850B1-6E98-40E8-B01C-9E9B6712279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830D02-3BC8-4104-B978-31648FEB7B17}" type="slidenum">
              <a:rPr lang="en-US" alt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942" indent="-28964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355" indent="-2323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9651" indent="-2323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948" indent="-2323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4288" indent="-2323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2628" indent="-2323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0967" indent="-2323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9306" indent="-2323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589210-9B4B-4B37-8902-13E80BB41C0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F833FE-013A-43DD-97BC-1F95859F5C56}" type="slidenum">
              <a:rPr lang="en-US" alt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758BA2-B5BA-4883-B31F-7C11BBF5924B}" type="slidenum">
              <a:rPr lang="en-US" alt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8EB1AC-67BF-496A-BCCB-7AEEC8B67FDC}" type="slidenum">
              <a:rPr lang="en-US" altLang="en-US" smtClean="0"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Verdana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D2E1F0-51F0-449B-80AD-966613EA0928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985AE9-0D02-48FB-9321-660B3D76447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8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8EE6-5E36-484E-BF4B-17079FE31C2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4A0B-32F0-4ADB-A652-7A5F9F94B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678" y="2631098"/>
            <a:ext cx="7576771" cy="3171825"/>
          </a:xfrm>
        </p:spPr>
        <p:txBody>
          <a:bodyPr>
            <a:normAutofit lnSpcReduction="10000"/>
          </a:bodyPr>
          <a:lstStyle/>
          <a:p>
            <a:r>
              <a:rPr lang="en-US" sz="4950" b="1" dirty="0">
                <a:solidFill>
                  <a:schemeClr val="tx1"/>
                </a:solidFill>
                <a:latin typeface="Book Antiqua" panose="02040602050305030304" pitchFamily="18" charset="0"/>
              </a:rPr>
              <a:t>Children and Environmental Toxins</a:t>
            </a:r>
            <a:br>
              <a:rPr lang="en-US" sz="495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3000" b="1" dirty="0">
                <a:solidFill>
                  <a:schemeClr val="tx1"/>
                </a:solidFill>
                <a:latin typeface="Book Antiqua" panose="02040602050305030304" pitchFamily="18" charset="0"/>
              </a:rPr>
              <a:t>May 14, 2019</a:t>
            </a:r>
          </a:p>
          <a:p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4050" b="1" dirty="0">
                <a:solidFill>
                  <a:schemeClr val="tx1"/>
                </a:solidFill>
                <a:latin typeface="Book Antiqua" panose="02040602050305030304" pitchFamily="18" charset="0"/>
              </a:rPr>
              <a:t>Dr. Philip </a:t>
            </a:r>
            <a:r>
              <a:rPr lang="en-US" sz="405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Landrigan</a:t>
            </a:r>
            <a:r>
              <a:rPr lang="en-US" sz="4050" b="1" dirty="0">
                <a:solidFill>
                  <a:schemeClr val="tx1"/>
                </a:solidFill>
                <a:latin typeface="Book Antiqua" panose="02040602050305030304" pitchFamily="18" charset="0"/>
              </a:rPr>
              <a:t> ‘63 </a:t>
            </a:r>
            <a:endParaRPr lang="en-US" sz="405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C:\Users\remillaj\Desktop\Affinity Groups\BCEEAN\BCEEAN 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45" y="1372421"/>
            <a:ext cx="3811905" cy="87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57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382000" cy="8382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</a:rPr>
              <a:t>INCREASING INCIDENCE OF NEURODEVELOPMENTAL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DISABILITIES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239000" cy="3886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Affect 10-15% of all children</a:t>
            </a:r>
          </a:p>
          <a:p>
            <a:pPr eaLnBrk="1" hangingPunct="1"/>
            <a:r>
              <a:rPr lang="en-US" altLang="en-US" dirty="0" smtClean="0"/>
              <a:t>Include:    Dyslexia</a:t>
            </a:r>
            <a:br>
              <a:rPr lang="en-US" altLang="en-US" dirty="0" smtClean="0"/>
            </a:br>
            <a:r>
              <a:rPr lang="en-US" altLang="en-US" dirty="0" smtClean="0"/>
              <a:t>		   ADHD</a:t>
            </a:r>
            <a:br>
              <a:rPr lang="en-US" altLang="en-US" dirty="0" smtClean="0"/>
            </a:br>
            <a:r>
              <a:rPr lang="en-US" altLang="en-US" dirty="0" smtClean="0"/>
              <a:t>		   Mental Retardation</a:t>
            </a:r>
            <a:br>
              <a:rPr lang="en-US" altLang="en-US" dirty="0" smtClean="0"/>
            </a:br>
            <a:r>
              <a:rPr lang="en-US" altLang="en-US" dirty="0" smtClean="0"/>
              <a:t>		   Autism</a:t>
            </a:r>
          </a:p>
          <a:p>
            <a:pPr eaLnBrk="1" hangingPunct="1"/>
            <a:r>
              <a:rPr lang="en-US" altLang="en-US" dirty="0" smtClean="0"/>
              <a:t>Reported incidence is increasing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143000" y="1752600"/>
            <a:ext cx="800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2060"/>
                </a:solidFill>
              </a:rPr>
              <a:t>INCREASING PREVALENCE OF AUTISM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2" y="1600200"/>
            <a:ext cx="7727868" cy="4343400"/>
          </a:xfrm>
        </p:spPr>
      </p:pic>
    </p:spTree>
    <p:extLst>
      <p:ext uri="{BB962C8B-B14F-4D97-AF65-F5344CB8AC3E}">
        <p14:creationId xmlns:p14="http://schemas.microsoft.com/office/powerpoint/2010/main" val="14760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THOUSANDS OF NEW CHEMICALS HAVE BEEN MANUFACTURED AND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RELEASED TO THE ENVIRONMENT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621516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111111111111111111111111111111111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95071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GROWTH IN CHEMICAL MANUFACTURE </a:t>
            </a:r>
          </a:p>
          <a:p>
            <a:pPr algn="ctr"/>
            <a:r>
              <a:rPr lang="en-US" sz="3600" b="1" dirty="0" smtClean="0"/>
              <a:t>SINCE  WORLD WAR II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85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5188"/>
            <a:ext cx="8229600" cy="1192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NEW CHEMICALS ARE INTRODUCED WITH GREAT ENTHUSIASM AND LITTLE DUE DILIGENCE…</a:t>
            </a:r>
            <a:r>
              <a:rPr lang="en-US" sz="4000" dirty="0" smtClean="0">
                <a:solidFill>
                  <a:srgbClr val="7030A0"/>
                </a:solidFill>
              </a:rPr>
              <a:t/>
            </a:r>
            <a:br>
              <a:rPr lang="en-US" sz="4000" dirty="0" smtClean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644">
            <a:off x="381000" y="1649412"/>
            <a:ext cx="27432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57575"/>
            <a:ext cx="31765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200">
            <a:off x="5726113" y="1585912"/>
            <a:ext cx="311308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252" y="5943600"/>
            <a:ext cx="8427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…AND THEN BELATEDLY THEY ARE </a:t>
            </a:r>
            <a:r>
              <a:rPr lang="en-US" sz="2000" b="1" dirty="0"/>
              <a:t>FOUND </a:t>
            </a:r>
            <a:r>
              <a:rPr lang="en-US" sz="2000" b="1" dirty="0" smtClean="0"/>
              <a:t>TIME AND AGAIN TO HAVE CAUSED </a:t>
            </a:r>
          </a:p>
          <a:p>
            <a:r>
              <a:rPr lang="en-US" sz="2000" b="1" dirty="0" smtClean="0"/>
              <a:t>GREAT HARM TO THE ENVIRONMENT AND TO CHILDREN’S HEALTH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257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CHILDREN’S EXPOSURES TO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CHEMICALS TODAY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spcBef>
                <a:spcPct val="0"/>
              </a:spcBef>
            </a:pPr>
            <a:r>
              <a:rPr lang="en-US" altLang="en-US" dirty="0" smtClean="0"/>
              <a:t>80,000+ </a:t>
            </a:r>
            <a:r>
              <a:rPr lang="en-US" altLang="en-US" dirty="0"/>
              <a:t>chemicals in commerce 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 smtClean="0"/>
              <a:t>These are mostly new man-made chemicals invented </a:t>
            </a:r>
            <a:r>
              <a:rPr lang="en-US" altLang="en-US" dirty="0"/>
              <a:t>since </a:t>
            </a:r>
            <a:r>
              <a:rPr lang="en-US" altLang="en-US" dirty="0" smtClean="0"/>
              <a:t>1950. Never before existed on earth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 smtClean="0"/>
              <a:t>Used in millions of consumer products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 smtClean="0"/>
              <a:t>Widely disseminated in the environment.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 smtClean="0"/>
              <a:t>Ubiquitous in places where children live, learn and play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dirty="0" smtClean="0"/>
              <a:t>Nearly universal human exposure</a:t>
            </a:r>
            <a:endParaRPr lang="en-US" altLang="en-US" dirty="0"/>
          </a:p>
          <a:p>
            <a:pPr marL="457200" indent="-457200">
              <a:spcBef>
                <a:spcPct val="0"/>
              </a:spcBef>
            </a:pPr>
            <a:r>
              <a:rPr lang="en-US" altLang="en-US" dirty="0"/>
              <a:t>Global production </a:t>
            </a:r>
            <a:r>
              <a:rPr lang="en-US" altLang="en-US" dirty="0" smtClean="0"/>
              <a:t>is on </a:t>
            </a:r>
            <a:r>
              <a:rPr lang="en-US" altLang="en-US" dirty="0"/>
              <a:t>track to </a:t>
            </a:r>
            <a:r>
              <a:rPr lang="en-US" altLang="en-US" dirty="0" smtClean="0"/>
              <a:t>double </a:t>
            </a:r>
            <a:r>
              <a:rPr lang="en-US" altLang="en-US" dirty="0"/>
              <a:t>in </a:t>
            </a:r>
            <a:r>
              <a:rPr lang="en-US" altLang="en-US" dirty="0" smtClean="0"/>
              <a:t>the next 25-30 </a:t>
            </a:r>
            <a:r>
              <a:rPr lang="en-US" altLang="en-US" dirty="0"/>
              <a:t>years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Majority </a:t>
            </a:r>
            <a:r>
              <a:rPr lang="en-US" altLang="en-US" b="1" dirty="0" smtClean="0">
                <a:solidFill>
                  <a:srgbClr val="FF0000"/>
                </a:solidFill>
              </a:rPr>
              <a:t>have never been tested </a:t>
            </a:r>
            <a:r>
              <a:rPr lang="en-US" altLang="en-US" b="1" dirty="0">
                <a:solidFill>
                  <a:srgbClr val="FF0000"/>
                </a:solidFill>
              </a:rPr>
              <a:t>for safety or toxicity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752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</a:rPr>
              <a:t>CHILDREN ARE UNIQUELY SENSITIVE </a:t>
            </a:r>
            <a:br>
              <a:rPr lang="en-US" altLang="en-US" sz="3600" b="1" dirty="0" smtClean="0">
                <a:solidFill>
                  <a:srgbClr val="002060"/>
                </a:solidFill>
              </a:rPr>
            </a:br>
            <a:r>
              <a:rPr lang="en-US" altLang="en-US" sz="3600" b="1" dirty="0" smtClean="0">
                <a:solidFill>
                  <a:srgbClr val="002060"/>
                </a:solidFill>
              </a:rPr>
              <a:t>TO TOXIC CHEMICALS IN THE ENVIRONMENT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905000"/>
            <a:ext cx="4191000" cy="4572000"/>
          </a:xfrm>
          <a:extLst/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spcAft>
                <a:spcPct val="25000"/>
              </a:spcAft>
              <a:defRPr/>
            </a:pPr>
            <a:r>
              <a:rPr lang="en-US" sz="2400" dirty="0" smtClean="0"/>
              <a:t>Proportionately greater exposure than adults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sz="2400" dirty="0" smtClean="0"/>
              <a:t>Diminished ability to break down and excrete many chemicals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sz="2400" dirty="0" smtClean="0"/>
              <a:t>Exquisite vulnerability 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sz="2400" dirty="0" smtClean="0"/>
              <a:t>More years of future life</a:t>
            </a:r>
            <a:r>
              <a:rPr lang="en-US" sz="2000" dirty="0" smtClean="0"/>
              <a:t> </a:t>
            </a:r>
          </a:p>
          <a:p>
            <a:pPr algn="r" eaLnBrk="1" hangingPunct="1">
              <a:buFontTx/>
              <a:buNone/>
              <a:defRPr/>
            </a:pPr>
            <a:r>
              <a:rPr lang="en-US" sz="1800" i="1" dirty="0" smtClean="0">
                <a:solidFill>
                  <a:srgbClr val="0070C0"/>
                </a:solidFill>
              </a:rPr>
              <a:t>National Academy of Sciences, 1993</a:t>
            </a:r>
            <a:endParaRPr lang="en-US" sz="2000" i="1" dirty="0" smtClean="0">
              <a:solidFill>
                <a:srgbClr val="0070C0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TOXIC CHEMICALS CAUSE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DISEASE IN CHILDREN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Air pollution causes asthma</a:t>
            </a:r>
          </a:p>
          <a:p>
            <a:r>
              <a:rPr lang="en-US" dirty="0" smtClean="0"/>
              <a:t>Phthalates cause birth defects of the male reproductive organs</a:t>
            </a:r>
          </a:p>
          <a:p>
            <a:r>
              <a:rPr lang="en-US" dirty="0" smtClean="0"/>
              <a:t>Benzene and 1,3-butadiene cause leukemia</a:t>
            </a:r>
          </a:p>
          <a:p>
            <a:r>
              <a:rPr lang="en-US" dirty="0" smtClean="0"/>
              <a:t>High-fructose corn syrup causes obesity and diabetes</a:t>
            </a:r>
          </a:p>
          <a:p>
            <a:r>
              <a:rPr lang="en-US" dirty="0" smtClean="0"/>
              <a:t>Lead, mercury, pesticides, PCBs and more cause brain injury that leads to reduced IQ, shortened attention span and disrupted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u="sng" dirty="0" smtClean="0">
                <a:solidFill>
                  <a:srgbClr val="FFFF00"/>
                </a:solidFill>
              </a:rPr>
            </a:br>
            <a:r>
              <a:rPr lang="en-US" altLang="en-US" sz="3600" b="1" dirty="0" smtClean="0">
                <a:solidFill>
                  <a:srgbClr val="002060"/>
                </a:solidFill>
              </a:rPr>
              <a:t>THE DEVELOPING HUMAN BRAIN IS EXQUISITELY SENSITIVE TO TOXIC CHEMICALS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51037"/>
            <a:ext cx="56388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smtClean="0"/>
              <a:t>Toxic chemicals can injure the developing brains of infants and young children at the lowest levels detectable – at levels far below those that harm adults 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 sz="1050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/>
              <a:t>There are no safe exposure “thresholds” in the womb or in early postnatal life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This susceptibility reflects the human brain’s wondrous and extraordinary complexity</a:t>
            </a:r>
          </a:p>
          <a:p>
            <a:pPr>
              <a:buFontTx/>
              <a:buChar char="•"/>
            </a:pPr>
            <a:endParaRPr lang="en-US" altLang="en-US" sz="2400" dirty="0"/>
          </a:p>
          <a:p>
            <a:r>
              <a:rPr lang="en-US" altLang="en-US" sz="2400" dirty="0"/>
              <a:t>Brain damage caused by toxic exposures in early life can be permanent, irreversible and </a:t>
            </a:r>
            <a:r>
              <a:rPr lang="en-US" altLang="en-US" sz="2400" dirty="0" smtClean="0"/>
              <a:t>untreatable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Prevention of exposure is the only logical treatment</a:t>
            </a:r>
            <a:endParaRPr lang="en-US" altLang="en-US" sz="2400" dirty="0"/>
          </a:p>
          <a:p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</p:txBody>
      </p:sp>
      <p:pic>
        <p:nvPicPr>
          <p:cNvPr id="92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590800"/>
            <a:ext cx="23891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</a:rPr>
              <a:t>CHEMICALS NOW KNOWN TO DAMAGE </a:t>
            </a:r>
            <a:br>
              <a:rPr lang="en-US" altLang="en-US" sz="3600" b="1" dirty="0" smtClean="0">
                <a:solidFill>
                  <a:srgbClr val="002060"/>
                </a:solidFill>
              </a:rPr>
            </a:br>
            <a:r>
              <a:rPr lang="en-US" altLang="en-US" sz="3600" b="1" dirty="0" smtClean="0">
                <a:solidFill>
                  <a:srgbClr val="002060"/>
                </a:solidFill>
              </a:rPr>
              <a:t>THE DEVELOPING HUMAN BRAIN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676400"/>
            <a:ext cx="7772400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Lead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Methyl Mercury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Polychlorinated Biphenyls   (PCBs)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Arsenic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Manganese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Organic solvents, e.g., Ethanol and Toluene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Organophosphate pesticides - Chlorpyrifos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Organochlorine pesticides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Phthalates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Bisphenol 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Brominated flame retardants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Polycyclic aromatic hydrocarbons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399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ENVIRONMENTAL THREATS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TO CHILDREN’S HEALTH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…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A STRATEGY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TO EMPOWER PARENTS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543800" cy="182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s-CO" altLang="en-US" sz="2000" dirty="0">
                <a:solidFill>
                  <a:schemeClr val="tx1"/>
                </a:solidFill>
              </a:rPr>
              <a:t>Philip J. Landrigan, M.D., </a:t>
            </a:r>
            <a:r>
              <a:rPr lang="es-CO" altLang="en-US" sz="2000" dirty="0" err="1">
                <a:solidFill>
                  <a:schemeClr val="tx1"/>
                </a:solidFill>
              </a:rPr>
              <a:t>M.Sc</a:t>
            </a:r>
            <a:r>
              <a:rPr lang="es-CO" altLang="en-US" sz="2000" dirty="0">
                <a:solidFill>
                  <a:schemeClr val="tx1"/>
                </a:solidFill>
              </a:rPr>
              <a:t>., F.A.A.P.</a:t>
            </a:r>
          </a:p>
          <a:p>
            <a:pPr>
              <a:lnSpc>
                <a:spcPct val="80000"/>
              </a:lnSpc>
            </a:pPr>
            <a:r>
              <a:rPr lang="es-CO" altLang="en-US" sz="2000" dirty="0" smtClean="0">
                <a:solidFill>
                  <a:schemeClr val="tx1"/>
                </a:solidFill>
              </a:rPr>
              <a:t>Director,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Program</a:t>
            </a:r>
            <a:r>
              <a:rPr lang="es-CO" altLang="en-US" sz="2000" dirty="0" smtClean="0">
                <a:solidFill>
                  <a:schemeClr val="tx1"/>
                </a:solidFill>
              </a:rPr>
              <a:t> in Global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Public</a:t>
            </a:r>
            <a:r>
              <a:rPr lang="es-CO" altLang="en-US" sz="2000" dirty="0" smtClean="0">
                <a:solidFill>
                  <a:schemeClr val="tx1"/>
                </a:solidFill>
              </a:rPr>
              <a:t>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Health</a:t>
            </a:r>
            <a:r>
              <a:rPr lang="es-CO" altLang="en-US" sz="2000" dirty="0" smtClean="0">
                <a:solidFill>
                  <a:schemeClr val="tx1"/>
                </a:solidFill>
              </a:rPr>
              <a:t> and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the</a:t>
            </a:r>
            <a:r>
              <a:rPr lang="es-CO" altLang="en-US" sz="2000" dirty="0" smtClean="0">
                <a:solidFill>
                  <a:schemeClr val="tx1"/>
                </a:solidFill>
              </a:rPr>
              <a:t>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Common</a:t>
            </a:r>
            <a:r>
              <a:rPr lang="es-CO" altLang="en-US" sz="2000" dirty="0" smtClean="0">
                <a:solidFill>
                  <a:schemeClr val="tx1"/>
                </a:solidFill>
              </a:rPr>
              <a:t>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Good</a:t>
            </a:r>
            <a:endParaRPr lang="es-CO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CO" altLang="en-US" sz="2000" dirty="0" smtClean="0">
                <a:solidFill>
                  <a:schemeClr val="tx1"/>
                </a:solidFill>
              </a:rPr>
              <a:t>Schiller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Institute</a:t>
            </a:r>
            <a:r>
              <a:rPr lang="es-CO" altLang="en-US" sz="2000" dirty="0" smtClean="0">
                <a:solidFill>
                  <a:schemeClr val="tx1"/>
                </a:solidFill>
              </a:rPr>
              <a:t>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for</a:t>
            </a:r>
            <a:r>
              <a:rPr lang="es-CO" altLang="en-US" sz="2000" dirty="0" smtClean="0">
                <a:solidFill>
                  <a:schemeClr val="tx1"/>
                </a:solidFill>
              </a:rPr>
              <a:t>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Integrated</a:t>
            </a:r>
            <a:r>
              <a:rPr lang="es-CO" altLang="en-US" sz="2000" dirty="0" smtClean="0">
                <a:solidFill>
                  <a:schemeClr val="tx1"/>
                </a:solidFill>
              </a:rPr>
              <a:t>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Science</a:t>
            </a:r>
            <a:r>
              <a:rPr lang="es-CO" altLang="en-US" sz="2000" dirty="0" smtClean="0">
                <a:solidFill>
                  <a:schemeClr val="tx1"/>
                </a:solidFill>
              </a:rPr>
              <a:t> &amp;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Society</a:t>
            </a:r>
            <a:endParaRPr lang="es-CO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CO" altLang="en-US" sz="2000" dirty="0" smtClean="0">
                <a:solidFill>
                  <a:schemeClr val="tx1"/>
                </a:solidFill>
              </a:rPr>
              <a:t>Boston </a:t>
            </a:r>
            <a:r>
              <a:rPr lang="es-CO" altLang="en-US" sz="2000" dirty="0" err="1" smtClean="0">
                <a:solidFill>
                  <a:schemeClr val="tx1"/>
                </a:solidFill>
              </a:rPr>
              <a:t>College</a:t>
            </a:r>
            <a:endParaRPr lang="es-CO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CO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CO" alt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b="1" dirty="0" smtClean="0">
                <a:solidFill>
                  <a:schemeClr val="tx1"/>
                </a:solidFill>
              </a:rPr>
              <a:t>Boston College Energy </a:t>
            </a:r>
            <a:r>
              <a:rPr lang="en-US" sz="1900" b="1" dirty="0">
                <a:solidFill>
                  <a:schemeClr val="tx1"/>
                </a:solidFill>
              </a:rPr>
              <a:t>and Environment Alumni </a:t>
            </a:r>
            <a:r>
              <a:rPr lang="en-US" sz="1900" b="1" dirty="0" smtClean="0">
                <a:solidFill>
                  <a:schemeClr val="tx1"/>
                </a:solidFill>
              </a:rPr>
              <a:t>Network</a:t>
            </a:r>
          </a:p>
          <a:p>
            <a:pPr>
              <a:lnSpc>
                <a:spcPct val="80000"/>
              </a:lnSpc>
            </a:pPr>
            <a:r>
              <a:rPr lang="en-US" altLang="en-US" sz="1900" b="1" dirty="0" smtClean="0">
                <a:solidFill>
                  <a:schemeClr val="tx1"/>
                </a:solidFill>
              </a:rPr>
              <a:t>May 14, 2019</a:t>
            </a:r>
            <a:endParaRPr lang="es-CO" altLang="en-US" sz="19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s-CO" altLang="en-US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486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emical Testing Pyram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6388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Verdana" pitchFamily="34" charset="0"/>
              </a:rPr>
              <a:t>ARE THERE STILL OTHER NEUROTOXIC CHEMICALS NOT YET DISCOVERED? </a:t>
            </a:r>
            <a:endParaRPr lang="en-US" altLang="en-US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651500" y="6618288"/>
            <a:ext cx="349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Grandjean &amp; Landrigan, </a:t>
            </a:r>
            <a:r>
              <a:rPr lang="en-US" altLang="en-US" sz="1400" i="1">
                <a:solidFill>
                  <a:schemeClr val="bg1"/>
                </a:solidFill>
              </a:rPr>
              <a:t>The Lancet,</a:t>
            </a:r>
            <a:r>
              <a:rPr lang="en-US" altLang="en-US" sz="1400">
                <a:solidFill>
                  <a:schemeClr val="bg1"/>
                </a:solidFill>
              </a:rPr>
              <a:t> 2006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1309688"/>
            <a:ext cx="7168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n=12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91440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THE GOOD NEWS:</a:t>
            </a:r>
            <a:br>
              <a:rPr lang="en-US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DISEASE IN CHILDREN</a:t>
            </a:r>
            <a:br>
              <a:rPr lang="en-US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CAUSED BY TOXIC CHEMICALS</a:t>
            </a:r>
            <a:br>
              <a:rPr lang="en-US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CAN BE PREVENTED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Two key ingredients:</a:t>
            </a:r>
          </a:p>
          <a:p>
            <a:pPr lvl="1"/>
            <a:r>
              <a:rPr lang="en-US" altLang="en-US" dirty="0" smtClean="0"/>
              <a:t>Scientific discovery</a:t>
            </a:r>
          </a:p>
          <a:p>
            <a:pPr lvl="1"/>
            <a:r>
              <a:rPr lang="en-US" altLang="en-US" dirty="0" smtClean="0"/>
              <a:t>Will to act on and not ignore science </a:t>
            </a:r>
          </a:p>
          <a:p>
            <a:pPr eaLnBrk="1" hangingPunct="1">
              <a:buFontTx/>
              <a:buNone/>
            </a:pPr>
            <a:endParaRPr lang="en-US" altLang="en-US" sz="3600" dirty="0" smtClean="0"/>
          </a:p>
          <a:p>
            <a:pPr algn="ctr" eaLnBrk="1" hangingPunct="1">
              <a:buFontTx/>
              <a:buNone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5181600"/>
            <a:ext cx="9666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Verdana" pitchFamily="34" charset="0"/>
              </a:rPr>
              <a:t>     </a:t>
            </a:r>
            <a:r>
              <a:rPr lang="en-US" altLang="en-US" sz="2400" u="sng" dirty="0">
                <a:latin typeface="Verdana" pitchFamily="34" charset="0"/>
              </a:rPr>
              <a:t>Example</a:t>
            </a:r>
            <a:r>
              <a:rPr lang="en-US" altLang="en-US" sz="2400" dirty="0">
                <a:latin typeface="Verdana" pitchFamily="34" charset="0"/>
              </a:rPr>
              <a:t>:  The removal of lead from </a:t>
            </a:r>
            <a:r>
              <a:rPr lang="en-US" altLang="en-US" sz="2400" dirty="0" smtClean="0">
                <a:latin typeface="Verdana" pitchFamily="34" charset="0"/>
              </a:rPr>
              <a:t>gasoline</a:t>
            </a:r>
          </a:p>
          <a:p>
            <a:pPr eaLnBrk="1" hangingPunct="1"/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smtClean="0">
                <a:latin typeface="Verdana" pitchFamily="34" charset="0"/>
              </a:rPr>
              <a:t>                       EPA, 1976</a:t>
            </a:r>
            <a:endParaRPr lang="en-US" altLang="en-US" sz="2400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</a:rPr>
              <a:t>LEAD USE IN GASOLINE DECLINED FROM 1976 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THROUGH 1980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11650" y="6127750"/>
            <a:ext cx="663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Year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052638" y="5683250"/>
            <a:ext cx="50117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2047875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884488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3721100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4559300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5395913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6232525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7069138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92288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1975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628900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1976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465513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1977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302125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1978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138738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1979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976938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1980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813550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1981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2047875" y="1419225"/>
            <a:ext cx="0" cy="42703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1971675" y="5683250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1971675" y="5149850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1971675" y="4618038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1971675" y="4086225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1971675" y="3554413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1971675" y="3021013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1971675" y="2489200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1971675" y="1957388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1971675" y="1425575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1631950" y="5538788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1631950" y="5005388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1631950" y="4473575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1631950" y="3941763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1631950" y="3409950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1631950" y="2876550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1631950" y="2344738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1543050" y="1812925"/>
            <a:ext cx="423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1543050" y="1281113"/>
            <a:ext cx="423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110</a:t>
            </a:r>
          </a:p>
        </p:txBody>
      </p:sp>
      <p:sp>
        <p:nvSpPr>
          <p:cNvPr id="22566" name="Freeform 38"/>
          <p:cNvSpPr>
            <a:spLocks/>
          </p:cNvSpPr>
          <p:nvPr/>
        </p:nvSpPr>
        <p:spPr bwMode="auto">
          <a:xfrm>
            <a:off x="2743200" y="1905000"/>
            <a:ext cx="3346450" cy="3103563"/>
          </a:xfrm>
          <a:custGeom>
            <a:avLst/>
            <a:gdLst>
              <a:gd name="T0" fmla="*/ 0 w 2371"/>
              <a:gd name="T1" fmla="*/ 0 h 1955"/>
              <a:gd name="T2" fmla="*/ 2147483647 w 2371"/>
              <a:gd name="T3" fmla="*/ 2147483647 h 1955"/>
              <a:gd name="T4" fmla="*/ 2147483647 w 2371"/>
              <a:gd name="T5" fmla="*/ 2147483647 h 1955"/>
              <a:gd name="T6" fmla="*/ 2147483647 w 2371"/>
              <a:gd name="T7" fmla="*/ 2147483647 h 1955"/>
              <a:gd name="T8" fmla="*/ 2147483647 w 2371"/>
              <a:gd name="T9" fmla="*/ 2147483647 h 1955"/>
              <a:gd name="T10" fmla="*/ 2147483647 w 2371"/>
              <a:gd name="T11" fmla="*/ 2147483647 h 1955"/>
              <a:gd name="T12" fmla="*/ 2147483647 w 2371"/>
              <a:gd name="T13" fmla="*/ 2147483647 h 1955"/>
              <a:gd name="T14" fmla="*/ 2147483647 w 2371"/>
              <a:gd name="T15" fmla="*/ 2147483647 h 1955"/>
              <a:gd name="T16" fmla="*/ 2147483647 w 2371"/>
              <a:gd name="T17" fmla="*/ 2147483647 h 19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71" h="1955">
                <a:moveTo>
                  <a:pt x="0" y="0"/>
                </a:moveTo>
                <a:lnTo>
                  <a:pt x="287" y="224"/>
                </a:lnTo>
                <a:lnTo>
                  <a:pt x="579" y="419"/>
                </a:lnTo>
                <a:lnTo>
                  <a:pt x="880" y="425"/>
                </a:lnTo>
                <a:lnTo>
                  <a:pt x="1172" y="949"/>
                </a:lnTo>
                <a:lnTo>
                  <a:pt x="1461" y="439"/>
                </a:lnTo>
                <a:lnTo>
                  <a:pt x="1760" y="949"/>
                </a:lnTo>
                <a:lnTo>
                  <a:pt x="2060" y="1310"/>
                </a:lnTo>
                <a:lnTo>
                  <a:pt x="2370" y="1954"/>
                </a:lnTo>
              </a:path>
            </a:pathLst>
          </a:custGeom>
          <a:noFill/>
          <a:ln w="508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5191125" y="3095625"/>
            <a:ext cx="157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FFFF"/>
                </a:solidFill>
              </a:rPr>
              <a:t>Gasoline lead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 rot="-5400000">
            <a:off x="-193675" y="3130550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FFFF"/>
                </a:solidFill>
              </a:rPr>
              <a:t>Lead used In gasoline</a:t>
            </a:r>
          </a:p>
          <a:p>
            <a:pPr eaLnBrk="1" hangingPunct="1"/>
            <a:r>
              <a:rPr lang="en-US" altLang="en-US">
                <a:solidFill>
                  <a:srgbClr val="00FFFF"/>
                </a:solidFill>
              </a:rPr>
              <a:t>(1000 tons)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28600" y="6096000"/>
            <a:ext cx="3733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FFFF"/>
                </a:solidFill>
              </a:rPr>
              <a:t>Source:  Annest, Pirkle, Makuc, et al., Chronological trend in blood lead levels between 1976 and 1980. NEJM 1983; 308;1373-7.</a:t>
            </a:r>
          </a:p>
        </p:txBody>
      </p:sp>
      <p:pic>
        <p:nvPicPr>
          <p:cNvPr id="22570" name="Picture 42" descr="CDCLOGO-rgb_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394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7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343400" y="4648200"/>
            <a:ext cx="1260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FF99"/>
                </a:solidFill>
              </a:rPr>
              <a:t>Blood lead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91000" y="6172200"/>
            <a:ext cx="717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rgbClr val="FFFFFF"/>
                </a:solidFill>
              </a:rPr>
              <a:t>Year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052638" y="5683250"/>
            <a:ext cx="50117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2047875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2884488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3721100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559300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395913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6232525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7069138" y="5676900"/>
            <a:ext cx="0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792288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1975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628900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1976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465513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1977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302125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1978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138738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1979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976938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1980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813550" y="5818188"/>
            <a:ext cx="511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1981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2047875" y="1419225"/>
            <a:ext cx="0" cy="42703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1971675" y="5683250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971675" y="5149850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971675" y="4618038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1971675" y="4086225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971675" y="3554413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971675" y="3021013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971675" y="2489200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971675" y="1957388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971675" y="1425575"/>
            <a:ext cx="698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1631950" y="5538788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1631950" y="5005388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1631950" y="4473575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1631950" y="3941763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1631950" y="3409950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1631950" y="2876550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1631950" y="2344738"/>
            <a:ext cx="334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90</a:t>
            </a: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1543050" y="1812925"/>
            <a:ext cx="423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1543050" y="1281113"/>
            <a:ext cx="423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110</a:t>
            </a: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V="1">
            <a:off x="7069138" y="1419225"/>
            <a:ext cx="0" cy="42703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2713038" y="1925638"/>
            <a:ext cx="3346450" cy="3103562"/>
          </a:xfrm>
          <a:custGeom>
            <a:avLst/>
            <a:gdLst>
              <a:gd name="T0" fmla="*/ 0 w 2371"/>
              <a:gd name="T1" fmla="*/ 0 h 1955"/>
              <a:gd name="T2" fmla="*/ 2147483647 w 2371"/>
              <a:gd name="T3" fmla="*/ 2147483647 h 1955"/>
              <a:gd name="T4" fmla="*/ 2147483647 w 2371"/>
              <a:gd name="T5" fmla="*/ 2147483647 h 1955"/>
              <a:gd name="T6" fmla="*/ 2147483647 w 2371"/>
              <a:gd name="T7" fmla="*/ 2147483647 h 1955"/>
              <a:gd name="T8" fmla="*/ 2147483647 w 2371"/>
              <a:gd name="T9" fmla="*/ 2147483647 h 1955"/>
              <a:gd name="T10" fmla="*/ 2147483647 w 2371"/>
              <a:gd name="T11" fmla="*/ 2147483647 h 1955"/>
              <a:gd name="T12" fmla="*/ 2147483647 w 2371"/>
              <a:gd name="T13" fmla="*/ 2147483647 h 1955"/>
              <a:gd name="T14" fmla="*/ 2147483647 w 2371"/>
              <a:gd name="T15" fmla="*/ 2147483647 h 1955"/>
              <a:gd name="T16" fmla="*/ 2147483647 w 2371"/>
              <a:gd name="T17" fmla="*/ 2147483647 h 19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71" h="1955">
                <a:moveTo>
                  <a:pt x="0" y="0"/>
                </a:moveTo>
                <a:lnTo>
                  <a:pt x="287" y="224"/>
                </a:lnTo>
                <a:lnTo>
                  <a:pt x="579" y="419"/>
                </a:lnTo>
                <a:lnTo>
                  <a:pt x="880" y="425"/>
                </a:lnTo>
                <a:lnTo>
                  <a:pt x="1172" y="949"/>
                </a:lnTo>
                <a:lnTo>
                  <a:pt x="1461" y="439"/>
                </a:lnTo>
                <a:lnTo>
                  <a:pt x="1760" y="949"/>
                </a:lnTo>
                <a:lnTo>
                  <a:pt x="2060" y="1310"/>
                </a:lnTo>
                <a:lnTo>
                  <a:pt x="2370" y="1954"/>
                </a:lnTo>
              </a:path>
            </a:pathLst>
          </a:custGeom>
          <a:noFill/>
          <a:ln w="50800" cap="rnd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7069138" y="1419225"/>
            <a:ext cx="0" cy="42703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7064375" y="5362575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7064375" y="4884738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7064375" y="4408488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 flipH="1">
            <a:off x="7064375" y="3929063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7064375" y="3452813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7064375" y="2974975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H="1">
            <a:off x="7064375" y="2498725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 flipH="1">
            <a:off x="7064375" y="2020888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 flipH="1">
            <a:off x="7064375" y="1544638"/>
            <a:ext cx="92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7150100" y="5218113"/>
            <a:ext cx="247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7150100" y="4740275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7150100" y="4264025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7150100" y="3784600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7150100" y="3308350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7150100" y="2830513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7150100" y="2354263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7150100" y="1876425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7150100" y="1400175"/>
            <a:ext cx="336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23611" name="Freeform 59"/>
          <p:cNvSpPr>
            <a:spLocks/>
          </p:cNvSpPr>
          <p:nvPr/>
        </p:nvSpPr>
        <p:spPr bwMode="auto">
          <a:xfrm>
            <a:off x="2713038" y="1925638"/>
            <a:ext cx="3346450" cy="3103562"/>
          </a:xfrm>
          <a:custGeom>
            <a:avLst/>
            <a:gdLst>
              <a:gd name="T0" fmla="*/ 0 w 2371"/>
              <a:gd name="T1" fmla="*/ 2147483647 h 1955"/>
              <a:gd name="T2" fmla="*/ 2147483647 w 2371"/>
              <a:gd name="T3" fmla="*/ 0 h 1955"/>
              <a:gd name="T4" fmla="*/ 2147483647 w 2371"/>
              <a:gd name="T5" fmla="*/ 2147483647 h 1955"/>
              <a:gd name="T6" fmla="*/ 2147483647 w 2371"/>
              <a:gd name="T7" fmla="*/ 2147483647 h 1955"/>
              <a:gd name="T8" fmla="*/ 2147483647 w 2371"/>
              <a:gd name="T9" fmla="*/ 2147483647 h 1955"/>
              <a:gd name="T10" fmla="*/ 2147483647 w 2371"/>
              <a:gd name="T11" fmla="*/ 2147483647 h 1955"/>
              <a:gd name="T12" fmla="*/ 2147483647 w 2371"/>
              <a:gd name="T13" fmla="*/ 2147483647 h 1955"/>
              <a:gd name="T14" fmla="*/ 2147483647 w 2371"/>
              <a:gd name="T15" fmla="*/ 2147483647 h 1955"/>
              <a:gd name="T16" fmla="*/ 2147483647 w 2371"/>
              <a:gd name="T17" fmla="*/ 2147483647 h 19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71" h="1955">
                <a:moveTo>
                  <a:pt x="0" y="120"/>
                </a:moveTo>
                <a:lnTo>
                  <a:pt x="287" y="0"/>
                </a:lnTo>
                <a:lnTo>
                  <a:pt x="579" y="661"/>
                </a:lnTo>
                <a:lnTo>
                  <a:pt x="880" y="511"/>
                </a:lnTo>
                <a:lnTo>
                  <a:pt x="1172" y="631"/>
                </a:lnTo>
                <a:lnTo>
                  <a:pt x="1461" y="541"/>
                </a:lnTo>
                <a:lnTo>
                  <a:pt x="1760" y="1112"/>
                </a:lnTo>
                <a:lnTo>
                  <a:pt x="2060" y="1533"/>
                </a:lnTo>
                <a:lnTo>
                  <a:pt x="2370" y="1954"/>
                </a:lnTo>
              </a:path>
            </a:pathLst>
          </a:custGeom>
          <a:noFill/>
          <a:ln w="50800" cap="rnd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5191125" y="3095625"/>
            <a:ext cx="157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FFFF"/>
                </a:solidFill>
              </a:rPr>
              <a:t>Gasoline lead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360363" y="307975"/>
            <a:ext cx="821372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FF00"/>
                </a:solidFill>
              </a:rPr>
              <a:t>LEAD IN GASOLINE AND LEAD IN BLOOD</a:t>
            </a:r>
          </a:p>
          <a:p>
            <a:pPr eaLnBrk="1" hangingPunct="1"/>
            <a:r>
              <a:rPr lang="en-US" altLang="en-US">
                <a:solidFill>
                  <a:srgbClr val="FFFF99"/>
                </a:solidFill>
              </a:rPr>
              <a:t>NHANES II, 1976-1980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 rot="-5400000">
            <a:off x="6527800" y="3378200"/>
            <a:ext cx="2703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99"/>
                </a:solidFill>
              </a:rPr>
              <a:t>Blood lead levels (</a:t>
            </a:r>
            <a:r>
              <a:rPr lang="en-US" altLang="en-US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en-US" altLang="en-US">
                <a:solidFill>
                  <a:srgbClr val="FFFF99"/>
                </a:solidFill>
              </a:rPr>
              <a:t>g/dL)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 rot="-5400000">
            <a:off x="-193675" y="3130550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FFFF"/>
                </a:solidFill>
              </a:rPr>
              <a:t>Lead used In gasoline</a:t>
            </a:r>
          </a:p>
          <a:p>
            <a:pPr eaLnBrk="1" hangingPunct="1"/>
            <a:r>
              <a:rPr lang="en-US" altLang="en-US">
                <a:solidFill>
                  <a:srgbClr val="00FFFF"/>
                </a:solidFill>
              </a:rPr>
              <a:t>(1000 tons)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457200" y="6096000"/>
            <a:ext cx="3810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FFFFFF"/>
                </a:solidFill>
              </a:rPr>
              <a:t>Source:  Annest, Pirkle, Makuc, et al., Chronological trend in blood lead levels between 1976 and 1980. NEJM 1983; 308;1373-7.</a:t>
            </a:r>
            <a:endParaRPr lang="en-US" alt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3617" name="Picture 65" descr="CDCLOGO-rgb_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394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8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ENVIRONMENTAL DISEASE IS PREVENTABLE - </a:t>
            </a:r>
          </a:p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DECLINING BLOOD LEAD LEVELS IN THE U.S. </a:t>
            </a:r>
          </a:p>
          <a:p>
            <a:pPr eaLnBrk="1" hangingPunct="1"/>
            <a:r>
              <a:rPr lang="en-US" altLang="en-US" sz="2000">
                <a:solidFill>
                  <a:srgbClr val="FFFF00"/>
                </a:solidFill>
              </a:rPr>
              <a:t>1976</a:t>
            </a:r>
            <a:r>
              <a:rPr lang="en-US" altLang="en-US" sz="2000">
                <a:solidFill>
                  <a:srgbClr val="FFFF00"/>
                </a:solidFill>
                <a:cs typeface="Arial" charset="0"/>
              </a:rPr>
              <a:t>–</a:t>
            </a:r>
            <a:r>
              <a:rPr lang="en-US" altLang="en-US" sz="2000">
                <a:solidFill>
                  <a:srgbClr val="FFFF00"/>
                </a:solidFill>
              </a:rPr>
              <a:t>1999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5763" y="1217613"/>
            <a:ext cx="8369300" cy="5127625"/>
            <a:chOff x="243" y="767"/>
            <a:chExt cx="5272" cy="3230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61" y="767"/>
              <a:ext cx="2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768" y="3517"/>
              <a:ext cx="46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flipV="1">
              <a:off x="765" y="3513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V="1">
              <a:off x="1115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V="1">
              <a:off x="1467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V="1">
              <a:off x="1818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V="1">
              <a:off x="2168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2520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flipV="1">
              <a:off x="2871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V="1">
              <a:off x="3223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V="1">
              <a:off x="3574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flipV="1">
              <a:off x="3925" y="3515"/>
              <a:ext cx="0" cy="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608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1974</a:t>
              </a: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959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1976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1310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1978</a:t>
              </a: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660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1980</a:t>
              </a: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2012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1982</a:t>
              </a:r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2363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1984</a:t>
              </a: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714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1986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3065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1988</a:t>
              </a:r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3416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1990</a:t>
              </a: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769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1992</a:t>
              </a: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526" y="3139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 flipV="1">
              <a:off x="765" y="846"/>
              <a:ext cx="0" cy="237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 flipV="1">
              <a:off x="765" y="846"/>
              <a:ext cx="0" cy="267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 flipH="1">
              <a:off x="761" y="3517"/>
              <a:ext cx="5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 flipH="1">
              <a:off x="710" y="3219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flipH="1">
              <a:off x="710" y="2628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 flipH="1">
              <a:off x="710" y="2331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 flipH="1">
              <a:off x="710" y="2035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 flipH="1">
              <a:off x="710" y="1738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 flipH="1">
              <a:off x="710" y="1442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 flipH="1">
              <a:off x="710" y="1145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H="1">
              <a:off x="710" y="849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 flipH="1">
              <a:off x="736" y="3073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 flipH="1">
              <a:off x="736" y="2776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 flipH="1">
              <a:off x="736" y="2480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flipH="1">
              <a:off x="736" y="2183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 flipH="1">
              <a:off x="736" y="1886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H="1">
              <a:off x="736" y="1590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H="1">
              <a:off x="736" y="1294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 flipH="1">
              <a:off x="736" y="997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527" y="2842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527" y="2546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527" y="2249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471" y="1952"/>
              <a:ext cx="2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471" y="1656"/>
              <a:ext cx="2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471" y="1359"/>
              <a:ext cx="2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24628" name="Rectangle 52"/>
            <p:cNvSpPr>
              <a:spLocks noChangeArrowheads="1"/>
            </p:cNvSpPr>
            <p:nvPr/>
          </p:nvSpPr>
          <p:spPr bwMode="auto">
            <a:xfrm>
              <a:off x="471" y="1063"/>
              <a:ext cx="2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24629" name="Text Box 53"/>
            <p:cNvSpPr txBox="1">
              <a:spLocks noChangeArrowheads="1"/>
            </p:cNvSpPr>
            <p:nvPr/>
          </p:nvSpPr>
          <p:spPr bwMode="auto">
            <a:xfrm rot="-5400000">
              <a:off x="-816" y="1936"/>
              <a:ext cx="2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FF99"/>
                  </a:solidFill>
                </a:rPr>
                <a:t>Blood Lead Levels </a:t>
              </a:r>
              <a:r>
                <a:rPr lang="en-US" altLang="en-US" sz="1600" b="1">
                  <a:solidFill>
                    <a:srgbClr val="FFFF99"/>
                  </a:solidFill>
                </a:rPr>
                <a:t>(</a:t>
              </a:r>
              <a:r>
                <a:rPr lang="en-US" altLang="en-US" sz="1600" b="1">
                  <a:solidFill>
                    <a:srgbClr val="FFFF99"/>
                  </a:solidFill>
                  <a:cs typeface="Times New Roman" pitchFamily="18" charset="0"/>
                </a:rPr>
                <a:t>µ</a:t>
              </a:r>
              <a:r>
                <a:rPr lang="en-US" altLang="en-US" sz="1600" b="1">
                  <a:solidFill>
                    <a:srgbClr val="FFFF99"/>
                  </a:solidFill>
                </a:rPr>
                <a:t>g/dL)</a:t>
              </a:r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 flipH="1">
              <a:off x="710" y="3516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 flipH="1">
              <a:off x="736" y="3368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 flipH="1">
              <a:off x="736" y="3071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3" name="Rectangle 57"/>
            <p:cNvSpPr>
              <a:spLocks noChangeArrowheads="1"/>
            </p:cNvSpPr>
            <p:nvPr/>
          </p:nvSpPr>
          <p:spPr bwMode="auto">
            <a:xfrm>
              <a:off x="526" y="3430"/>
              <a:ext cx="1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 flipV="1">
              <a:off x="3923" y="3519"/>
              <a:ext cx="0" cy="5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 flipV="1">
              <a:off x="4275" y="3519"/>
              <a:ext cx="0" cy="5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 flipV="1">
              <a:off x="4626" y="3519"/>
              <a:ext cx="0" cy="5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 flipV="1">
              <a:off x="4977" y="3519"/>
              <a:ext cx="0" cy="5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 flipV="1">
              <a:off x="5329" y="3519"/>
              <a:ext cx="0" cy="5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Rectangle 63"/>
            <p:cNvSpPr>
              <a:spLocks noChangeArrowheads="1"/>
            </p:cNvSpPr>
            <p:nvPr/>
          </p:nvSpPr>
          <p:spPr bwMode="auto">
            <a:xfrm>
              <a:off x="4123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1994</a:t>
              </a:r>
            </a:p>
          </p:txBody>
        </p:sp>
        <p:sp>
          <p:nvSpPr>
            <p:cNvPr id="24640" name="Rectangle 64"/>
            <p:cNvSpPr>
              <a:spLocks noChangeArrowheads="1"/>
            </p:cNvSpPr>
            <p:nvPr/>
          </p:nvSpPr>
          <p:spPr bwMode="auto">
            <a:xfrm>
              <a:off x="4473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1996</a:t>
              </a:r>
            </a:p>
          </p:txBody>
        </p:sp>
        <p:sp>
          <p:nvSpPr>
            <p:cNvPr id="24641" name="Rectangle 65"/>
            <p:cNvSpPr>
              <a:spLocks noChangeArrowheads="1"/>
            </p:cNvSpPr>
            <p:nvPr/>
          </p:nvSpPr>
          <p:spPr bwMode="auto">
            <a:xfrm>
              <a:off x="4825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1998</a:t>
              </a:r>
            </a:p>
          </p:txBody>
        </p:sp>
        <p:sp>
          <p:nvSpPr>
            <p:cNvPr id="24642" name="Rectangle 66"/>
            <p:cNvSpPr>
              <a:spLocks noChangeArrowheads="1"/>
            </p:cNvSpPr>
            <p:nvPr/>
          </p:nvSpPr>
          <p:spPr bwMode="auto">
            <a:xfrm>
              <a:off x="5177" y="3588"/>
              <a:ext cx="3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Times New Roman" pitchFamily="18" charset="0"/>
                </a:rPr>
                <a:t>2000</a:t>
              </a:r>
            </a:p>
          </p:txBody>
        </p:sp>
        <p:sp>
          <p:nvSpPr>
            <p:cNvPr id="24643" name="Freeform 67"/>
            <p:cNvSpPr>
              <a:spLocks/>
            </p:cNvSpPr>
            <p:nvPr/>
          </p:nvSpPr>
          <p:spPr bwMode="auto">
            <a:xfrm>
              <a:off x="1079" y="1116"/>
              <a:ext cx="719" cy="998"/>
            </a:xfrm>
            <a:custGeom>
              <a:avLst/>
              <a:gdLst>
                <a:gd name="T0" fmla="*/ 0 w 812"/>
                <a:gd name="T1" fmla="*/ 50 h 1066"/>
                <a:gd name="T2" fmla="*/ 61 w 812"/>
                <a:gd name="T3" fmla="*/ 0 h 1066"/>
                <a:gd name="T4" fmla="*/ 121 w 812"/>
                <a:gd name="T5" fmla="*/ 277 h 1066"/>
                <a:gd name="T6" fmla="*/ 185 w 812"/>
                <a:gd name="T7" fmla="*/ 213 h 1066"/>
                <a:gd name="T8" fmla="*/ 246 w 812"/>
                <a:gd name="T9" fmla="*/ 264 h 1066"/>
                <a:gd name="T10" fmla="*/ 307 w 812"/>
                <a:gd name="T11" fmla="*/ 226 h 1066"/>
                <a:gd name="T12" fmla="*/ 371 w 812"/>
                <a:gd name="T13" fmla="*/ 465 h 1066"/>
                <a:gd name="T14" fmla="*/ 434 w 812"/>
                <a:gd name="T15" fmla="*/ 642 h 1066"/>
                <a:gd name="T16" fmla="*/ 499 w 812"/>
                <a:gd name="T17" fmla="*/ 817 h 10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2" h="1066">
                  <a:moveTo>
                    <a:pt x="0" y="65"/>
                  </a:moveTo>
                  <a:lnTo>
                    <a:pt x="99" y="0"/>
                  </a:lnTo>
                  <a:lnTo>
                    <a:pt x="198" y="360"/>
                  </a:lnTo>
                  <a:lnTo>
                    <a:pt x="301" y="278"/>
                  </a:lnTo>
                  <a:lnTo>
                    <a:pt x="401" y="344"/>
                  </a:lnTo>
                  <a:lnTo>
                    <a:pt x="500" y="294"/>
                  </a:lnTo>
                  <a:lnTo>
                    <a:pt x="603" y="606"/>
                  </a:lnTo>
                  <a:lnTo>
                    <a:pt x="705" y="836"/>
                  </a:lnTo>
                  <a:lnTo>
                    <a:pt x="811" y="1065"/>
                  </a:lnTo>
                </a:path>
              </a:pathLst>
            </a:custGeom>
            <a:noFill/>
            <a:ln w="38100" cap="flat" cmpd="sng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1797" y="2112"/>
              <a:ext cx="1922" cy="1049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5" name="Line 69"/>
            <p:cNvSpPr>
              <a:spLocks noChangeShapeType="1"/>
            </p:cNvSpPr>
            <p:nvPr/>
          </p:nvSpPr>
          <p:spPr bwMode="auto">
            <a:xfrm>
              <a:off x="3728" y="3161"/>
              <a:ext cx="1429" cy="123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Oval 70"/>
            <p:cNvSpPr>
              <a:spLocks noChangeArrowheads="1"/>
            </p:cNvSpPr>
            <p:nvPr/>
          </p:nvSpPr>
          <p:spPr bwMode="auto">
            <a:xfrm>
              <a:off x="1061" y="1163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7" name="Oval 71"/>
            <p:cNvSpPr>
              <a:spLocks noChangeArrowheads="1"/>
            </p:cNvSpPr>
            <p:nvPr/>
          </p:nvSpPr>
          <p:spPr bwMode="auto">
            <a:xfrm>
              <a:off x="1236" y="1437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8" name="Oval 72"/>
            <p:cNvSpPr>
              <a:spLocks noChangeArrowheads="1"/>
            </p:cNvSpPr>
            <p:nvPr/>
          </p:nvSpPr>
          <p:spPr bwMode="auto">
            <a:xfrm>
              <a:off x="1327" y="1367"/>
              <a:ext cx="38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auto">
            <a:xfrm>
              <a:off x="1411" y="1418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0" name="Oval 74"/>
            <p:cNvSpPr>
              <a:spLocks noChangeArrowheads="1"/>
            </p:cNvSpPr>
            <p:nvPr/>
          </p:nvSpPr>
          <p:spPr bwMode="auto">
            <a:xfrm>
              <a:off x="1502" y="1380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1" name="Oval 75"/>
            <p:cNvSpPr>
              <a:spLocks noChangeArrowheads="1"/>
            </p:cNvSpPr>
            <p:nvPr/>
          </p:nvSpPr>
          <p:spPr bwMode="auto">
            <a:xfrm>
              <a:off x="1595" y="1670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2" name="Oval 76"/>
            <p:cNvSpPr>
              <a:spLocks noChangeArrowheads="1"/>
            </p:cNvSpPr>
            <p:nvPr/>
          </p:nvSpPr>
          <p:spPr bwMode="auto">
            <a:xfrm>
              <a:off x="1776" y="2093"/>
              <a:ext cx="39" cy="37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3" name="Oval 77"/>
            <p:cNvSpPr>
              <a:spLocks noChangeArrowheads="1"/>
            </p:cNvSpPr>
            <p:nvPr/>
          </p:nvSpPr>
          <p:spPr bwMode="auto">
            <a:xfrm>
              <a:off x="5137" y="3268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4" name="Oval 78"/>
            <p:cNvSpPr>
              <a:spLocks noChangeArrowheads="1"/>
            </p:cNvSpPr>
            <p:nvPr/>
          </p:nvSpPr>
          <p:spPr bwMode="auto">
            <a:xfrm>
              <a:off x="3706" y="3143"/>
              <a:ext cx="39" cy="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FFFF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5" name="Text Box 79"/>
            <p:cNvSpPr txBox="1">
              <a:spLocks noChangeArrowheads="1"/>
            </p:cNvSpPr>
            <p:nvPr/>
          </p:nvSpPr>
          <p:spPr bwMode="auto">
            <a:xfrm>
              <a:off x="2661" y="3728"/>
              <a:ext cx="56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FFFF99"/>
                  </a:solidFill>
                </a:rPr>
                <a:t>Year</a:t>
              </a:r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 flipH="1">
              <a:off x="710" y="2937"/>
              <a:ext cx="5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7" name="Text Box 81"/>
            <p:cNvSpPr txBox="1">
              <a:spLocks noChangeArrowheads="1"/>
            </p:cNvSpPr>
            <p:nvPr/>
          </p:nvSpPr>
          <p:spPr bwMode="auto">
            <a:xfrm>
              <a:off x="3642" y="2893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2.7</a:t>
              </a:r>
            </a:p>
          </p:txBody>
        </p:sp>
        <p:sp>
          <p:nvSpPr>
            <p:cNvPr id="24658" name="Text Box 82"/>
            <p:cNvSpPr txBox="1">
              <a:spLocks noChangeArrowheads="1"/>
            </p:cNvSpPr>
            <p:nvPr/>
          </p:nvSpPr>
          <p:spPr bwMode="auto">
            <a:xfrm>
              <a:off x="4997" y="298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2.0</a:t>
              </a:r>
            </a:p>
          </p:txBody>
        </p:sp>
        <p:pic>
          <p:nvPicPr>
            <p:cNvPr id="24659" name="Picture 83" descr="153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" y="1461"/>
              <a:ext cx="1516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05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CONSEQUENCES OF REMOVAL OF LEAD FROM GASOLINE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95% reduction in blood lead levels in US children</a:t>
            </a:r>
          </a:p>
          <a:p>
            <a:pPr eaLnBrk="1" hangingPunct="1"/>
            <a:r>
              <a:rPr lang="en-US" altLang="en-US" dirty="0" smtClean="0"/>
              <a:t>95% reduction in incidence of lead poisoning</a:t>
            </a:r>
          </a:p>
          <a:p>
            <a:pPr eaLnBrk="1" hangingPunct="1"/>
            <a:r>
              <a:rPr lang="en-US" altLang="en-US" dirty="0" smtClean="0"/>
              <a:t>2-5-point gain in population mean IQ</a:t>
            </a:r>
          </a:p>
          <a:p>
            <a:pPr eaLnBrk="1" hangingPunct="1"/>
            <a:r>
              <a:rPr lang="en-US" altLang="en-US" dirty="0" smtClean="0"/>
              <a:t>$200 billion </a:t>
            </a:r>
            <a:r>
              <a:rPr lang="en-US" altLang="en-US" u="sng" dirty="0" smtClean="0"/>
              <a:t>annual</a:t>
            </a:r>
            <a:r>
              <a:rPr lang="en-US" altLang="en-US" dirty="0" smtClean="0"/>
              <a:t> economic benefit to US each year since 1980 through increased economic productivity of more intelligent and creative 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14500"/>
            <a:ext cx="3352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EMPOWERING PARENTS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</a:rPr>
              <a:t>PROTECT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CHILDREN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4484" y="2743200"/>
            <a:ext cx="27726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Information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=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Power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EMPOWERING PARENTS 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TO PROTECT THEIR CHILDREN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Home</a:t>
            </a:r>
            <a:r>
              <a:rPr lang="en-US" dirty="0" smtClean="0"/>
              <a:t>. Every parent is the CEO of their home.</a:t>
            </a:r>
          </a:p>
          <a:p>
            <a:r>
              <a:rPr lang="en-US" dirty="0" smtClean="0"/>
              <a:t>Shop wisely</a:t>
            </a:r>
          </a:p>
          <a:p>
            <a:r>
              <a:rPr lang="en-US" dirty="0" smtClean="0"/>
              <a:t>Eat wisely, and eat organic whenever possible</a:t>
            </a:r>
          </a:p>
          <a:p>
            <a:r>
              <a:rPr lang="en-US" dirty="0" smtClean="0"/>
              <a:t>Minimize/avoid pesticides – Adopt Integrated Pest Management (IPM)</a:t>
            </a:r>
          </a:p>
          <a:p>
            <a:r>
              <a:rPr lang="en-US" dirty="0" smtClean="0"/>
              <a:t>Watch out for the old hazards – lead, asbestos, radon</a:t>
            </a:r>
          </a:p>
          <a:p>
            <a:r>
              <a:rPr lang="en-US" dirty="0" smtClean="0"/>
              <a:t>Leave a light carbon footprint</a:t>
            </a:r>
          </a:p>
        </p:txBody>
      </p:sp>
    </p:spTree>
    <p:extLst>
      <p:ext uri="{BB962C8B-B14F-4D97-AF65-F5344CB8AC3E}">
        <p14:creationId xmlns:p14="http://schemas.microsoft.com/office/powerpoint/2010/main" val="12330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EMPOWERING PARENTS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TO PROTECT THEIR CHILDREN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Community</a:t>
            </a:r>
          </a:p>
          <a:p>
            <a:r>
              <a:rPr lang="en-US" dirty="0" smtClean="0"/>
              <a:t>Join the PTA and the school board</a:t>
            </a:r>
          </a:p>
          <a:p>
            <a:pPr lvl="1"/>
            <a:r>
              <a:rPr lang="en-US" dirty="0" smtClean="0"/>
              <a:t>Work on school and daycare safety issues</a:t>
            </a:r>
          </a:p>
          <a:p>
            <a:pPr lvl="1"/>
            <a:r>
              <a:rPr lang="en-US" dirty="0" smtClean="0"/>
              <a:t>Think twice before you allow your school to put in a synthetic turf field</a:t>
            </a:r>
          </a:p>
          <a:p>
            <a:r>
              <a:rPr lang="en-US" dirty="0" smtClean="0"/>
              <a:t>Make your voice heard at town meetings</a:t>
            </a:r>
          </a:p>
          <a:p>
            <a:pPr lvl="1"/>
            <a:r>
              <a:rPr lang="en-US" dirty="0" smtClean="0"/>
              <a:t>Get involved in local environmental issues</a:t>
            </a:r>
          </a:p>
          <a:p>
            <a:pPr lvl="1"/>
            <a:r>
              <a:rPr lang="en-US" dirty="0" smtClean="0"/>
              <a:t>Consider joining the local environment committee</a:t>
            </a:r>
          </a:p>
          <a:p>
            <a:r>
              <a:rPr lang="en-US" dirty="0" smtClean="0"/>
              <a:t>Consider running for local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EMPOWERING PARENTS 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TO PROTECT THEIR CHILDREN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The Wider </a:t>
            </a:r>
            <a:r>
              <a:rPr lang="en-US" u="sng" dirty="0" smtClean="0"/>
              <a:t>Society</a:t>
            </a:r>
          </a:p>
          <a:p>
            <a:r>
              <a:rPr lang="en-US" dirty="0" smtClean="0"/>
              <a:t>Join an environmental organization</a:t>
            </a:r>
          </a:p>
          <a:p>
            <a:r>
              <a:rPr lang="en-US" dirty="0" smtClean="0"/>
              <a:t>Write opinion pieces for your local newsletter</a:t>
            </a:r>
          </a:p>
          <a:p>
            <a:r>
              <a:rPr lang="en-US" dirty="0" smtClean="0"/>
              <a:t>Consider running for state or federal office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VOTE!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is not about politics…its about protecting America’s children and our country’s future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8956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rgbClr val="002060"/>
                </a:solidFill>
              </a:rPr>
              <a:t>THE ENVIRONMENT PLAYS A CRITICAL ROLE </a:t>
            </a:r>
            <a:br>
              <a:rPr lang="en-US" altLang="en-US" sz="3200" b="1" dirty="0" smtClean="0">
                <a:solidFill>
                  <a:srgbClr val="002060"/>
                </a:solidFill>
              </a:rPr>
            </a:br>
            <a:r>
              <a:rPr lang="en-US" altLang="en-US" sz="3200" b="1" dirty="0" smtClean="0">
                <a:solidFill>
                  <a:srgbClr val="002060"/>
                </a:solidFill>
              </a:rPr>
              <a:t>IN SHAPING   </a:t>
            </a:r>
            <a:br>
              <a:rPr lang="en-US" altLang="en-US" sz="3200" b="1" dirty="0" smtClean="0">
                <a:solidFill>
                  <a:srgbClr val="002060"/>
                </a:solidFill>
              </a:rPr>
            </a:br>
            <a:r>
              <a:rPr lang="en-US" altLang="en-US" sz="3200" b="1" dirty="0" smtClean="0">
                <a:solidFill>
                  <a:srgbClr val="002060"/>
                </a:solidFill>
              </a:rPr>
              <a:t>CHILDREN’S HEALTH</a:t>
            </a:r>
            <a:r>
              <a:rPr lang="en-US" altLang="en-US" sz="800" b="1" dirty="0" smtClean="0">
                <a:solidFill>
                  <a:srgbClr val="002060"/>
                </a:solidFill>
              </a:rPr>
              <a:t/>
            </a:r>
            <a:br>
              <a:rPr lang="en-US" altLang="en-US" sz="800" b="1" dirty="0" smtClean="0">
                <a:solidFill>
                  <a:srgbClr val="002060"/>
                </a:solidFill>
              </a:rPr>
            </a:br>
            <a:r>
              <a:rPr lang="en-US" altLang="en-US" sz="3600" dirty="0" smtClean="0">
                <a:solidFill>
                  <a:srgbClr val="002060"/>
                </a:solidFill>
              </a:rPr>
              <a:t/>
            </a:r>
            <a:br>
              <a:rPr lang="en-US" altLang="en-US" sz="3600" dirty="0" smtClean="0">
                <a:solidFill>
                  <a:srgbClr val="002060"/>
                </a:solidFill>
              </a:rPr>
            </a:br>
            <a:endParaRPr lang="en-US" altLang="en-US" sz="2800" i="1" dirty="0" smtClean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81200"/>
            <a:ext cx="8839200" cy="4876800"/>
          </a:xfrm>
        </p:spPr>
        <p:txBody>
          <a:bodyPr>
            <a:normAutofit fontScale="25000" lnSpcReduction="20000"/>
          </a:bodyPr>
          <a:lstStyle/>
          <a:p>
            <a:pPr algn="l"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Over the past century, patterns of health and disease in American children have changed profoundly</a:t>
            </a:r>
            <a:r>
              <a:rPr lang="en-US" sz="8000" dirty="0">
                <a:solidFill>
                  <a:schemeClr val="tx1"/>
                </a:solidFill>
              </a:rPr>
              <a:t>:</a:t>
            </a:r>
            <a:endParaRPr lang="en-US" sz="80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Infant mortality has fallen by 90%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Life expectancy has nearly doubled from 48 years in 1900 to 80 years today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The ancient infectious diseases – smallpox, cholera, yellow fever, tetanus, pertussis and measles - no longer kill thousands of children each year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>
                <a:solidFill>
                  <a:schemeClr val="tx1"/>
                </a:solidFill>
              </a:rPr>
              <a:t>C</a:t>
            </a:r>
            <a:r>
              <a:rPr lang="en-US" sz="8000" dirty="0" smtClean="0">
                <a:solidFill>
                  <a:schemeClr val="tx1"/>
                </a:solidFill>
              </a:rPr>
              <a:t>hronic, non-communicable diseases are now the major causes of illness, disability  and death in children.  </a:t>
            </a:r>
            <a:r>
              <a:rPr lang="en-US" sz="8000" b="1" dirty="0" smtClean="0">
                <a:solidFill>
                  <a:srgbClr val="FF0000"/>
                </a:solidFill>
              </a:rPr>
              <a:t>These diseases are on the rise.</a:t>
            </a:r>
          </a:p>
          <a:p>
            <a:pPr algn="l">
              <a:defRPr/>
            </a:pPr>
            <a:endParaRPr lang="en-US" sz="8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In the same time, our environment has changed: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Air pollution is down 70% since 1970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>
                <a:solidFill>
                  <a:schemeClr val="tx1"/>
                </a:solidFill>
              </a:rPr>
              <a:t>L</a:t>
            </a:r>
            <a:r>
              <a:rPr lang="en-US" sz="8000" dirty="0" smtClean="0">
                <a:solidFill>
                  <a:schemeClr val="tx1"/>
                </a:solidFill>
              </a:rPr>
              <a:t>ead levels have fallen by more than 90%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The worst hazardous waste sites have been contained and remediated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en-US" sz="8000" b="1" dirty="0" smtClean="0">
                <a:solidFill>
                  <a:srgbClr val="FF0000"/>
                </a:solidFill>
              </a:rPr>
              <a:t>But chemical pollution has quietly and invisibly become much worse</a:t>
            </a:r>
          </a:p>
          <a:p>
            <a:pPr algn="l">
              <a:defRPr/>
            </a:pPr>
            <a:endParaRPr lang="en-US" sz="49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</a:t>
            </a:r>
          </a:p>
          <a:p>
            <a:pPr algn="l" eaLnBrk="1" hangingPunct="1"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438400"/>
            <a:ext cx="7543800" cy="1431925"/>
          </a:xfrm>
        </p:spPr>
        <p:txBody>
          <a:bodyPr/>
          <a:lstStyle/>
          <a:p>
            <a:pPr algn="ctr"/>
            <a:r>
              <a:rPr lang="en-US" altLang="en-US"/>
              <a:t> 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445000" y="1828800"/>
            <a:ext cx="226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445000" y="2590800"/>
            <a:ext cx="187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 </a:t>
            </a:r>
          </a:p>
        </p:txBody>
      </p:sp>
      <p:pic>
        <p:nvPicPr>
          <p:cNvPr id="107530" name="Picture 10" descr="kid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533400"/>
            <a:ext cx="4478338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0" y="57150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2060"/>
                </a:solidFill>
                <a:latin typeface="Arial" charset="0"/>
              </a:rPr>
              <a:t>THANK YOU!</a:t>
            </a:r>
            <a:endParaRPr lang="en-US" alt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GOALS OF THIS TALK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  <a:defRPr/>
            </a:pPr>
            <a:r>
              <a:rPr lang="en-US" sz="4000" dirty="0" smtClean="0"/>
              <a:t>To </a:t>
            </a:r>
            <a:r>
              <a:rPr lang="en-US" sz="4000" dirty="0"/>
              <a:t>explore these </a:t>
            </a:r>
            <a:r>
              <a:rPr lang="en-US" sz="4000" dirty="0" smtClean="0"/>
              <a:t>trends in disease and environment</a:t>
            </a:r>
            <a:endParaRPr lang="en-US" sz="4000" dirty="0"/>
          </a:p>
          <a:p>
            <a:pPr marL="971550" lvl="1" indent="-514350">
              <a:buAutoNum type="arabicPeriod"/>
              <a:defRPr/>
            </a:pPr>
            <a:r>
              <a:rPr lang="en-US" sz="4000" dirty="0"/>
              <a:t>To examine the connections between them</a:t>
            </a:r>
          </a:p>
          <a:p>
            <a:pPr marL="971550" lvl="1" indent="-514350">
              <a:buAutoNum type="arabicPeriod"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To </a:t>
            </a:r>
            <a:r>
              <a:rPr lang="en-US" sz="4000" b="1" dirty="0">
                <a:solidFill>
                  <a:srgbClr val="FF0000"/>
                </a:solidFill>
              </a:rPr>
              <a:t>talk about </a:t>
            </a:r>
            <a:r>
              <a:rPr lang="en-US" sz="4000" b="1" dirty="0" smtClean="0">
                <a:solidFill>
                  <a:srgbClr val="FF0000"/>
                </a:solidFill>
              </a:rPr>
              <a:t>solutions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40064"/>
              </p:ext>
            </p:extLst>
          </p:nvPr>
        </p:nvGraphicFramePr>
        <p:xfrm>
          <a:off x="-296863" y="300038"/>
          <a:ext cx="9128126" cy="625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Worksheet" r:id="rId4" imgW="8658334" imgH="5934188" progId="Excel.Sheet.8">
                  <p:embed/>
                </p:oleObj>
              </mc:Choice>
              <mc:Fallback>
                <p:oleObj name="Worksheet" r:id="rId4" imgW="8658334" imgH="59341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6863" y="300038"/>
                        <a:ext cx="9128126" cy="625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6583363"/>
            <a:ext cx="845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i="1">
                <a:latin typeface="Arial" charset="0"/>
              </a:rPr>
              <a:t>Source:</a:t>
            </a:r>
            <a:r>
              <a:rPr lang="en-US" altLang="en-US" sz="1200" i="1">
                <a:latin typeface="Arial" charset="0"/>
              </a:rPr>
              <a:t> CDC MMWR, October 19, 2007 / 56(SS08);1-14;18-54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9800" y="3429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248400" y="3429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1" charset="0"/>
              </a:rPr>
              <a:t>All Ages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19800" y="19050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59B3E1"/>
                </a:solidFill>
                <a:latin typeface="Arial Black" pitchFamily="34" charset="0"/>
              </a:rPr>
              <a:t>Children &lt;18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1500" y="609600"/>
            <a:ext cx="8156575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PREVALENCE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OF ASTHMA,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USA, 1980-2004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1111111111111111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4" grpId="0"/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ukemia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5899150"/>
            <a:ext cx="275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u="sng">
                <a:solidFill>
                  <a:schemeClr val="bg1"/>
                </a:solidFill>
                <a:latin typeface="Verdana" pitchFamily="34" charset="0"/>
              </a:rPr>
              <a:t>Source</a:t>
            </a:r>
            <a:r>
              <a:rPr lang="en-US" altLang="en-US" sz="1200">
                <a:solidFill>
                  <a:schemeClr val="bg1"/>
                </a:solidFill>
                <a:latin typeface="Verdana" pitchFamily="34" charset="0"/>
              </a:rPr>
              <a:t>: National Cancer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ain Cance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239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60725" y="733425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itchFamily="104" charset="-128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60499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ea typeface="ＭＳ Ｐゴシック" pitchFamily="104" charset="-128"/>
              </a:rPr>
              <a:t>Source: National Cancer Institute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</a:rPr>
              <a:t>INCIDENCE OF </a:t>
            </a:r>
            <a:br>
              <a:rPr lang="en-US" altLang="en-US" sz="3600" b="1" dirty="0" smtClean="0">
                <a:solidFill>
                  <a:srgbClr val="002060"/>
                </a:solidFill>
              </a:rPr>
            </a:br>
            <a:r>
              <a:rPr lang="en-US" altLang="en-US" sz="3600" b="1" dirty="0" smtClean="0">
                <a:solidFill>
                  <a:srgbClr val="002060"/>
                </a:solidFill>
              </a:rPr>
              <a:t>TESTICULAR CANCER, USA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3" b="2325"/>
          <a:stretch>
            <a:fillRect/>
          </a:stretch>
        </p:blipFill>
        <p:spPr bwMode="auto">
          <a:xfrm>
            <a:off x="1219200" y="1371600"/>
            <a:ext cx="685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INCREASING INCIDENCE OF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MALE REPRODUCTIVE BIRTH DEFECTS</a:t>
            </a:r>
            <a:endParaRPr lang="en-US" sz="3600" dirty="0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988" y="1868488"/>
            <a:ext cx="6296025" cy="39909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1052</Words>
  <Application>Microsoft Office PowerPoint</Application>
  <PresentationFormat>On-screen Show (4:3)</PresentationFormat>
  <Paragraphs>241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Arial Black</vt:lpstr>
      <vt:lpstr>Book Antiqua</vt:lpstr>
      <vt:lpstr>Calibri</vt:lpstr>
      <vt:lpstr>Symbol</vt:lpstr>
      <vt:lpstr>Times New Roman</vt:lpstr>
      <vt:lpstr>Verdana</vt:lpstr>
      <vt:lpstr>Wingdings</vt:lpstr>
      <vt:lpstr>Office Theme</vt:lpstr>
      <vt:lpstr>Worksheet</vt:lpstr>
      <vt:lpstr>PowerPoint Presentation</vt:lpstr>
      <vt:lpstr> ENVIRONMENTAL THREATS  TO CHILDREN’S HEALTH … A STRATEGY  TO EMPOWER PARENTS      </vt:lpstr>
      <vt:lpstr>THE ENVIRONMENT PLAYS A CRITICAL ROLE  IN SHAPING    CHILDREN’S HEALTH  </vt:lpstr>
      <vt:lpstr>GOALS OF THIS TALK </vt:lpstr>
      <vt:lpstr>PowerPoint Presentation</vt:lpstr>
      <vt:lpstr>PowerPoint Presentation</vt:lpstr>
      <vt:lpstr>PowerPoint Presentation</vt:lpstr>
      <vt:lpstr>INCIDENCE OF  TESTICULAR CANCER, USA</vt:lpstr>
      <vt:lpstr>INCREASING INCIDENCE OF MALE REPRODUCTIVE BIRTH DEFECTS</vt:lpstr>
      <vt:lpstr>INCREASING INCIDENCE OF NEURODEVELOPMENTAL DISABILITIES</vt:lpstr>
      <vt:lpstr>INCREASING PREVALENCE OF AUTISM</vt:lpstr>
      <vt:lpstr>   THOUSANDS OF NEW CHEMICALS HAVE BEEN MANUFACTURED AND  RELEASED TO THE ENVIRONMENT</vt:lpstr>
      <vt:lpstr>PowerPoint Presentation</vt:lpstr>
      <vt:lpstr>NEW CHEMICALS ARE INTRODUCED WITH GREAT ENTHUSIASM AND LITTLE DUE DILIGENCE… </vt:lpstr>
      <vt:lpstr>CHILDREN’S EXPOSURES TO  CHEMICALS TODAY</vt:lpstr>
      <vt:lpstr>CHILDREN ARE UNIQUELY SENSITIVE  TO TOXIC CHEMICALS IN THE ENVIRONMENT</vt:lpstr>
      <vt:lpstr>TOXIC CHEMICALS CAUSE  DISEASE IN CHILDREN</vt:lpstr>
      <vt:lpstr> THE DEVELOPING HUMAN BRAIN IS EXQUISITELY SENSITIVE TO TOXIC CHEMICALS</vt:lpstr>
      <vt:lpstr>CHEMICALS NOW KNOWN TO DAMAGE  THE DEVELOPING HUMAN BRAIN</vt:lpstr>
      <vt:lpstr>PowerPoint Presentation</vt:lpstr>
      <vt:lpstr>THE GOOD NEWS: DISEASE IN CHILDREN CAUSED BY TOXIC CHEMICALS CAN BE PREVENTED   </vt:lpstr>
      <vt:lpstr>PowerPoint Presentation</vt:lpstr>
      <vt:lpstr>PowerPoint Presentation</vt:lpstr>
      <vt:lpstr>PowerPoint Presentation</vt:lpstr>
      <vt:lpstr>CONSEQUENCES OF REMOVAL OF LEAD FROM GASOLINE</vt:lpstr>
      <vt:lpstr>PowerPoint Presentation</vt:lpstr>
      <vt:lpstr>EMPOWERING PARENTS  TO PROTECT THEIR CHILDREN</vt:lpstr>
      <vt:lpstr>EMPOWERING PARENTS  TO PROTECT THEIR CHILDREN</vt:lpstr>
      <vt:lpstr>EMPOWERING PARENTS  TO PROTECT THEIR CHILDREN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SMART, HEALTHY CHILDREN IN A CHANGING ENVIRONMENT</dc:title>
  <dc:creator>Philip</dc:creator>
  <cp:lastModifiedBy>Jean Chisser</cp:lastModifiedBy>
  <cp:revision>118</cp:revision>
  <cp:lastPrinted>2018-10-12T20:42:38Z</cp:lastPrinted>
  <dcterms:created xsi:type="dcterms:W3CDTF">2018-02-20T13:44:51Z</dcterms:created>
  <dcterms:modified xsi:type="dcterms:W3CDTF">2019-05-17T14:19:42Z</dcterms:modified>
</cp:coreProperties>
</file>