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39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/>
          <a:lstStyle>
            <a:lvl1pPr marL="0" marR="0"/>
            <a:lvl2pPr marL="0" marR="0"/>
            <a:lvl3pPr marL="0" marR="0"/>
            <a:lvl4pPr marL="0" marR="0"/>
            <a:lvl5pPr marL="0" marR="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 anchor="ctr"/>
          <a:lstStyle>
            <a:lvl1pPr marL="760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1pPr>
            <a:lvl2pPr marL="1204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2pPr>
            <a:lvl3pPr marL="1649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3pPr>
            <a:lvl4pPr marL="2093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4pPr>
            <a:lvl5pPr marL="2538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270000" y="177800"/>
            <a:ext cx="10464800" cy="2590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6985000"/>
          </a:xfrm>
          <a:prstGeom prst="rect">
            <a:avLst/>
          </a:prstGeom>
        </p:spPr>
        <p:txBody>
          <a:bodyPr/>
          <a:lstStyle>
            <a:lvl1pPr marL="760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1pPr>
            <a:lvl2pPr marL="1204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2pPr>
            <a:lvl3pPr marL="1649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3pPr>
            <a:lvl4pPr marL="2093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4pPr>
            <a:lvl5pPr marL="2538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05537"/>
            <a:ext cx="3962400" cy="5841126"/>
          </a:xfrm>
          <a:prstGeom prst="rect">
            <a:avLst/>
          </a:prstGeom>
        </p:spPr>
        <p:txBody>
          <a:bodyPr anchor="ctr"/>
          <a:lstStyle>
            <a:lvl1pPr marL="760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1pPr>
            <a:lvl2pPr marL="1204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2pPr>
            <a:lvl3pPr marL="1649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3pPr>
            <a:lvl4pPr marL="2093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4pPr>
            <a:lvl5pPr marL="2538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 anchor="ctr"/>
          <a:lstStyle>
            <a:lvl1pPr marL="760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1pPr>
            <a:lvl2pPr marL="1204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2pPr>
            <a:lvl3pPr marL="1649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3pPr>
            <a:lvl4pPr marL="20939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4pPr>
            <a:lvl5pPr marL="2538412" marR="0" indent="-493712" algn="l">
              <a:spcBef>
                <a:spcPts val="3800"/>
              </a:spcBef>
              <a:buClr>
                <a:srgbClr val="000000"/>
              </a:buClr>
              <a:buSzPct val="171000"/>
              <a:buFont typeface="Gill Sans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/>
            <a:lvl2pPr marL="0" marR="0"/>
            <a:lvl3pPr marL="0" marR="0"/>
            <a:lvl4pPr marL="0" marR="0"/>
            <a:lvl5pPr marL="0" marR="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78550" y="9283700"/>
            <a:ext cx="647701" cy="7239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05537"/>
            <a:ext cx="10464800" cy="5841126"/>
          </a:xfrm>
          <a:prstGeom prst="rect">
            <a:avLst/>
          </a:prstGeom>
        </p:spPr>
        <p:txBody>
          <a:bodyPr anchor="ctr"/>
          <a:lstStyle>
            <a:lvl1pPr marL="838200" marR="0" indent="-571500" algn="l">
              <a:spcBef>
                <a:spcPts val="24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1pPr>
            <a:lvl2pPr marL="1282700" marR="0" indent="-571500" algn="l">
              <a:spcBef>
                <a:spcPts val="24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2pPr>
            <a:lvl3pPr marL="1727200" marR="0" indent="-571500" algn="l">
              <a:spcBef>
                <a:spcPts val="24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3pPr>
            <a:lvl4pPr marL="2171700" marR="0" indent="-571500" algn="l">
              <a:spcBef>
                <a:spcPts val="24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4pPr>
            <a:lvl5pPr marL="2616200" marR="0" indent="-571500" algn="l">
              <a:spcBef>
                <a:spcPts val="24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anchor="ctr"/>
          <a:lstStyle>
            <a:lvl1pPr marL="838200" marR="0" indent="-571500" algn="l">
              <a:spcBef>
                <a:spcPts val="48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1pPr>
            <a:lvl2pPr marL="1282700" marR="0" indent="-571500" algn="l">
              <a:spcBef>
                <a:spcPts val="48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2pPr>
            <a:lvl3pPr marL="1727200" marR="0" indent="-571500" algn="l">
              <a:spcBef>
                <a:spcPts val="48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3pPr>
            <a:lvl4pPr marL="2171700" marR="0" indent="-571500" algn="l">
              <a:spcBef>
                <a:spcPts val="48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4pPr>
            <a:lvl5pPr marL="2616200" marR="0" indent="-571500" algn="l">
              <a:spcBef>
                <a:spcPts val="4800"/>
              </a:spcBef>
              <a:buClr>
                <a:srgbClr val="000000"/>
              </a:buClr>
              <a:buSzPct val="171000"/>
              <a:buFont typeface="Gill Sans"/>
              <a:buChar char="•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35000" y="0"/>
            <a:ext cx="5867400" cy="47117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5000" y="4787900"/>
            <a:ext cx="5867400" cy="4965700"/>
          </a:xfrm>
          <a:prstGeom prst="rect">
            <a:avLst/>
          </a:prstGeom>
        </p:spPr>
        <p:txBody>
          <a:bodyPr/>
          <a:lstStyle>
            <a:lvl1pPr marL="0" marR="0">
              <a:defRPr sz="3400"/>
            </a:lvl1pPr>
            <a:lvl2pPr marL="0" marR="0">
              <a:defRPr sz="3400"/>
            </a:lvl2pPr>
            <a:lvl3pPr marL="0" marR="0">
              <a:defRPr sz="3400"/>
            </a:lvl3pPr>
            <a:lvl4pPr marL="0" marR="0">
              <a:defRPr sz="3400"/>
            </a:lvl4pPr>
            <a:lvl5pPr marL="0" marR="0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635000" y="0"/>
            <a:ext cx="5867400" cy="47117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5000" y="4787900"/>
            <a:ext cx="5867400" cy="4965700"/>
          </a:xfrm>
          <a:prstGeom prst="rect">
            <a:avLst/>
          </a:prstGeom>
        </p:spPr>
        <p:txBody>
          <a:bodyPr/>
          <a:lstStyle>
            <a:lvl1pPr marL="0" marR="0">
              <a:defRPr sz="3400"/>
            </a:lvl1pPr>
            <a:lvl2pPr marL="0" marR="0">
              <a:defRPr sz="3400"/>
            </a:lvl2pPr>
            <a:lvl3pPr marL="0" marR="0">
              <a:defRPr sz="3400"/>
            </a:lvl3pPr>
            <a:lvl4pPr marL="0" marR="0">
              <a:defRPr sz="3400"/>
            </a:lvl4pPr>
            <a:lvl5pPr marL="0" marR="0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9"/>
            <a:ext cx="11704321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9050" y="9283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titleStyle>
    <p:bodyStyle>
      <a:lvl1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lauraplumb.com/doshaquiz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auraplumb.com/doshaquiz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hyperlink" Target="http://food-alovestory.co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ood-alovestory.com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ood-alovestory.com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food-alovestory.com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lp web logo.jpg" descr="lp web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291" y="852606"/>
            <a:ext cx="6701092" cy="5181256"/>
          </a:xfrm>
          <a:prstGeom prst="rect">
            <a:avLst/>
          </a:prstGeom>
          <a:ln w="25400"/>
        </p:spPr>
      </p:pic>
      <p:sp>
        <p:nvSpPr>
          <p:cNvPr id="142" name="A Taste of Health…"/>
          <p:cNvSpPr/>
          <p:nvPr/>
        </p:nvSpPr>
        <p:spPr>
          <a:xfrm>
            <a:off x="939800" y="4811776"/>
            <a:ext cx="10985500" cy="388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0" marR="0" algn="ctr">
              <a:buClr>
                <a:srgbClr val="000000"/>
              </a:buClr>
              <a:buFont typeface="Palatino"/>
              <a:defRPr sz="7000" b="1" i="1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A Taste of Health</a:t>
            </a:r>
          </a:p>
          <a:p>
            <a:pPr marL="0" marR="0">
              <a:lnSpc>
                <a:spcPct val="120000"/>
              </a:lnSpc>
              <a:buClr>
                <a:srgbClr val="000000"/>
              </a:buClr>
              <a:defRPr sz="6600"/>
            </a:pPr>
            <a:r>
              <a:rPr lang="en-US" sz="5400" dirty="0" smtClean="0"/>
              <a:t>              </a:t>
            </a:r>
            <a:br>
              <a:rPr lang="en-US" sz="5400" dirty="0" smtClean="0"/>
            </a:br>
            <a:r>
              <a:rPr lang="en-US" sz="5400" dirty="0" smtClean="0"/>
              <a:t>               </a:t>
            </a:r>
            <a:r>
              <a:rPr sz="5400" dirty="0" smtClean="0"/>
              <a:t>Laura </a:t>
            </a:r>
            <a:r>
              <a:rPr sz="5400" dirty="0" smtClean="0"/>
              <a:t>Plumb</a:t>
            </a:r>
            <a:r>
              <a:rPr lang="en-US" sz="5400" dirty="0" smtClean="0"/>
              <a:t> ’84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            </a:t>
            </a:r>
            <a:r>
              <a:rPr lang="en-US" sz="3600" dirty="0" smtClean="0"/>
              <a:t>February </a:t>
            </a:r>
            <a:r>
              <a:rPr lang="en-US" sz="3600" dirty="0" smtClean="0"/>
              <a:t>4, 2020</a:t>
            </a:r>
            <a:endParaRPr sz="3600" dirty="0"/>
          </a:p>
        </p:txBody>
      </p:sp>
      <p:sp>
        <p:nvSpPr>
          <p:cNvPr id="4" name="Rectangle 3"/>
          <p:cNvSpPr/>
          <p:nvPr/>
        </p:nvSpPr>
        <p:spPr>
          <a:xfrm>
            <a:off x="1320800" y="712620"/>
            <a:ext cx="9512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BOSTON COLLEGE WORLDWIDE WEBINARS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EA981-B3D0-4F8D-931B-D115F15C4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69" y="477648"/>
            <a:ext cx="1054717" cy="1054717"/>
          </a:xfrm>
          <a:prstGeom prst="rect">
            <a:avLst/>
          </a:prstGeom>
        </p:spPr>
      </p:pic>
      <p:sp>
        <p:nvSpPr>
          <p:cNvPr id="2" name="AutoShape 2" descr="C:\Users\remillaj\Desktop\Alumni Ed\2019-2020\Webinars FY20\2_FEB_Ayurveda\Laura Plumb photo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laur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9"/>
          <a:stretch/>
        </p:blipFill>
        <p:spPr bwMode="auto">
          <a:xfrm>
            <a:off x="1664340" y="6680386"/>
            <a:ext cx="1894584" cy="2461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59490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Kapha"/>
          <p:cNvSpPr/>
          <p:nvPr/>
        </p:nvSpPr>
        <p:spPr>
          <a:xfrm>
            <a:off x="1269999" y="4838700"/>
            <a:ext cx="1047750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8400"/>
            </a:lvl1pPr>
          </a:lstStyle>
          <a:p>
            <a:r>
              <a:t>Kapha</a:t>
            </a:r>
          </a:p>
        </p:txBody>
      </p:sp>
      <p:pic>
        <p:nvPicPr>
          <p:cNvPr id="186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8537" y="444500"/>
            <a:ext cx="5913438" cy="398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png" descr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5500" y="6521450"/>
            <a:ext cx="3727450" cy="279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alance"/>
          <p:cNvSpPr txBox="1">
            <a:spLocks noGrp="1"/>
          </p:cNvSpPr>
          <p:nvPr>
            <p:ph type="ctrTitle"/>
          </p:nvPr>
        </p:nvSpPr>
        <p:spPr>
          <a:xfrm>
            <a:off x="1270000" y="3221566"/>
            <a:ext cx="10464800" cy="4409349"/>
          </a:xfrm>
          <a:prstGeom prst="rect">
            <a:avLst/>
          </a:prstGeom>
        </p:spPr>
        <p:txBody>
          <a:bodyPr/>
          <a:lstStyle/>
          <a:p>
            <a:r>
              <a:t>Balance</a:t>
            </a:r>
          </a:p>
        </p:txBody>
      </p:sp>
      <p:pic>
        <p:nvPicPr>
          <p:cNvPr id="191" name="Screen Shot 2018-11-13 at 8.41.35 PM.png" descr="Screen Shot 2018-11-13 at 8.41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825" y="1528233"/>
            <a:ext cx="8625150" cy="2864998"/>
          </a:xfrm>
          <a:prstGeom prst="rect">
            <a:avLst/>
          </a:prstGeom>
          <a:ln w="25400"/>
        </p:spPr>
      </p:pic>
      <p:sp>
        <p:nvSpPr>
          <p:cNvPr id="19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auraplumb.com/doshaquiz"/>
          <p:cNvSpPr/>
          <p:nvPr/>
        </p:nvSpPr>
        <p:spPr>
          <a:xfrm>
            <a:off x="3663950" y="8267721"/>
            <a:ext cx="567690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2000"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lauraplumb.com/doshaquiz</a:t>
            </a:r>
          </a:p>
        </p:txBody>
      </p:sp>
      <p:pic>
        <p:nvPicPr>
          <p:cNvPr id="195" name="Kapha Mandala.jpg" descr="Kapha Mandal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5753" y="2388096"/>
            <a:ext cx="4050242" cy="4050242"/>
          </a:xfrm>
          <a:prstGeom prst="rect">
            <a:avLst/>
          </a:prstGeom>
          <a:ln w="25400"/>
        </p:spPr>
      </p:pic>
      <p:pic>
        <p:nvPicPr>
          <p:cNvPr id="196" name="Pitta Mandala.jpg" descr="Pitta Mandal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7742" y="2394909"/>
            <a:ext cx="4049383" cy="4049382"/>
          </a:xfrm>
          <a:prstGeom prst="rect">
            <a:avLst/>
          </a:prstGeom>
          <a:ln w="25400"/>
        </p:spPr>
      </p:pic>
      <p:pic>
        <p:nvPicPr>
          <p:cNvPr id="197" name="Vata Mandala.jpg" descr="Vata Mandal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205" y="2337296"/>
            <a:ext cx="4151842" cy="4151842"/>
          </a:xfrm>
          <a:prstGeom prst="rect">
            <a:avLst/>
          </a:prstGeom>
          <a:ln w="25400"/>
        </p:spPr>
      </p:pic>
      <p:sp>
        <p:nvSpPr>
          <p:cNvPr id="19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What Dosha Are You?"/>
          <p:cNvSpPr/>
          <p:nvPr/>
        </p:nvSpPr>
        <p:spPr>
          <a:xfrm>
            <a:off x="3663950" y="6244166"/>
            <a:ext cx="567690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0" marR="0" algn="ctr">
              <a:buClr>
                <a:srgbClr val="000000"/>
              </a:buClr>
              <a:buFont typeface="Gill Sans"/>
            </a:pPr>
            <a:r>
              <a:rPr sz="4800" i="1"/>
              <a:t>What Dosha Are You? </a:t>
            </a:r>
          </a:p>
        </p:txBody>
      </p:sp>
      <p:pic>
        <p:nvPicPr>
          <p:cNvPr id="201" name="bulldog copy.jpeg" descr="bulldog cop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6318" y="976069"/>
            <a:ext cx="7032164" cy="4688110"/>
          </a:xfrm>
          <a:prstGeom prst="rect">
            <a:avLst/>
          </a:prstGeom>
          <a:ln w="25400"/>
        </p:spPr>
      </p:pic>
      <p:sp>
        <p:nvSpPr>
          <p:cNvPr id="202" name="lauraplumb.com/doshaquiz"/>
          <p:cNvSpPr/>
          <p:nvPr/>
        </p:nvSpPr>
        <p:spPr>
          <a:xfrm>
            <a:off x="3663950" y="8509021"/>
            <a:ext cx="567690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20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lauraplumb.com/doshaquiz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"/>
          <p:cNvSpPr txBox="1">
            <a:spLocks noGrp="1"/>
          </p:cNvSpPr>
          <p:nvPr>
            <p:ph type="ctrTitle"/>
          </p:nvPr>
        </p:nvSpPr>
        <p:spPr>
          <a:xfrm>
            <a:off x="-295044" y="4953442"/>
            <a:ext cx="13594888" cy="255329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The Medicine in Food"/>
          <p:cNvSpPr/>
          <p:nvPr/>
        </p:nvSpPr>
        <p:spPr>
          <a:xfrm>
            <a:off x="-295044" y="4953442"/>
            <a:ext cx="11152209" cy="245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marL="0" marR="0" algn="ctr">
              <a:buClr>
                <a:srgbClr val="000000"/>
              </a:buClr>
              <a:buFont typeface="Gill Sans"/>
              <a:defRPr sz="9200"/>
            </a:lvl1pPr>
          </a:lstStyle>
          <a:p>
            <a:r>
              <a:t>The Medicine in Food</a:t>
            </a:r>
          </a:p>
        </p:txBody>
      </p:sp>
      <p:sp>
        <p:nvSpPr>
          <p:cNvPr id="207" name="6 Tastes"/>
          <p:cNvSpPr txBox="1">
            <a:spLocks noGrp="1"/>
          </p:cNvSpPr>
          <p:nvPr>
            <p:ph type="subTitle" sz="half" idx="1"/>
          </p:nvPr>
        </p:nvSpPr>
        <p:spPr>
          <a:xfrm>
            <a:off x="1270000" y="7387166"/>
            <a:ext cx="10464800" cy="4724401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Gill Sans"/>
              <a:defRPr sz="9300"/>
            </a:lvl1pPr>
          </a:lstStyle>
          <a:p>
            <a:r>
              <a:t>6 Tastes</a:t>
            </a:r>
          </a:p>
        </p:txBody>
      </p:sp>
      <p:pic>
        <p:nvPicPr>
          <p:cNvPr id="208" name="AdobeStock_179372024.jpeg" descr="AdobeStock_179372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258" y="439606"/>
            <a:ext cx="10818284" cy="5291136"/>
          </a:xfrm>
          <a:prstGeom prst="rect">
            <a:avLst/>
          </a:prstGeom>
          <a:ln w="25400"/>
        </p:spPr>
      </p:pic>
      <p:sp>
        <p:nvSpPr>
          <p:cNvPr id="20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ood &amp; The Six Tastes"/>
          <p:cNvSpPr txBox="1"/>
          <p:nvPr/>
        </p:nvSpPr>
        <p:spPr>
          <a:xfrm>
            <a:off x="2403977" y="1492250"/>
            <a:ext cx="820364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Food &amp; The Six Tastes</a:t>
            </a:r>
          </a:p>
        </p:txBody>
      </p:sp>
      <p:sp>
        <p:nvSpPr>
          <p:cNvPr id="212" name="Sweet…"/>
          <p:cNvSpPr txBox="1"/>
          <p:nvPr/>
        </p:nvSpPr>
        <p:spPr>
          <a:xfrm>
            <a:off x="2286000" y="3080533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Sweet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Sour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Salty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Pungent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Astringent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Bitter</a:t>
            </a:r>
          </a:p>
        </p:txBody>
      </p:sp>
      <p:pic>
        <p:nvPicPr>
          <p:cNvPr id="213" name="image49.jpeg" descr="image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1682" y="3883531"/>
            <a:ext cx="4751456" cy="316763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he Sweet Taste"/>
          <p:cNvSpPr txBox="1"/>
          <p:nvPr/>
        </p:nvSpPr>
        <p:spPr>
          <a:xfrm>
            <a:off x="3424591" y="1492250"/>
            <a:ext cx="6155619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Sweet Taste</a:t>
            </a:r>
          </a:p>
        </p:txBody>
      </p:sp>
      <p:sp>
        <p:nvSpPr>
          <p:cNvPr id="217" name="Grains…"/>
          <p:cNvSpPr txBox="1"/>
          <p:nvPr/>
        </p:nvSpPr>
        <p:spPr>
          <a:xfrm>
            <a:off x="2298700" y="3072340"/>
            <a:ext cx="8432800" cy="531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Grains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Fruits 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Roots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Nuts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Dairy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Meat</a:t>
            </a:r>
          </a:p>
        </p:txBody>
      </p:sp>
      <p:pic>
        <p:nvPicPr>
          <p:cNvPr id="218" name="image50.png" descr="image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2093" y="3212952"/>
            <a:ext cx="3347409" cy="503101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Sour Taste"/>
          <p:cNvSpPr txBox="1"/>
          <p:nvPr/>
        </p:nvSpPr>
        <p:spPr>
          <a:xfrm>
            <a:off x="3682435" y="1492250"/>
            <a:ext cx="563993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Sour Taste</a:t>
            </a:r>
          </a:p>
        </p:txBody>
      </p:sp>
      <p:sp>
        <p:nvSpPr>
          <p:cNvPr id="222" name="Citrus…"/>
          <p:cNvSpPr txBox="1"/>
          <p:nvPr/>
        </p:nvSpPr>
        <p:spPr>
          <a:xfrm>
            <a:off x="2298700" y="30765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Citrus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Yogurt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Vinegar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Ferments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Tomato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Alcohol</a:t>
            </a:r>
          </a:p>
        </p:txBody>
      </p:sp>
      <p:pic>
        <p:nvPicPr>
          <p:cNvPr id="223" name="image51.jpeg" descr="image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2710" y="3404137"/>
            <a:ext cx="3856437" cy="412642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he Salty Taste"/>
          <p:cNvSpPr txBox="1"/>
          <p:nvPr/>
        </p:nvSpPr>
        <p:spPr>
          <a:xfrm>
            <a:off x="3666188" y="1492250"/>
            <a:ext cx="56792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Salty Taste</a:t>
            </a:r>
          </a:p>
        </p:txBody>
      </p:sp>
      <p:sp>
        <p:nvSpPr>
          <p:cNvPr id="227" name="Salt…"/>
          <p:cNvSpPr txBox="1"/>
          <p:nvPr/>
        </p:nvSpPr>
        <p:spPr>
          <a:xfrm>
            <a:off x="2298700" y="3086100"/>
            <a:ext cx="8432800" cy="440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Salt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Fish 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Seaweed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Sea Vegetables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Celery</a:t>
            </a:r>
          </a:p>
        </p:txBody>
      </p:sp>
      <p:pic>
        <p:nvPicPr>
          <p:cNvPr id="228" name="image52.jpeg" descr="image52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7305" y="3447170"/>
            <a:ext cx="3495260" cy="3684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he Pungent Taste"/>
          <p:cNvSpPr txBox="1"/>
          <p:nvPr/>
        </p:nvSpPr>
        <p:spPr>
          <a:xfrm>
            <a:off x="3047032" y="1492250"/>
            <a:ext cx="691073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Pungent Taste</a:t>
            </a:r>
          </a:p>
        </p:txBody>
      </p:sp>
      <p:sp>
        <p:nvSpPr>
          <p:cNvPr id="232" name="Onion…"/>
          <p:cNvSpPr txBox="1"/>
          <p:nvPr/>
        </p:nvSpPr>
        <p:spPr>
          <a:xfrm>
            <a:off x="2311400" y="30765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Onion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Garlic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Chilies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Herbs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Watercress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Radish</a:t>
            </a:r>
          </a:p>
        </p:txBody>
      </p:sp>
      <p:pic>
        <p:nvPicPr>
          <p:cNvPr id="233" name="image53.jpeg" descr="image53.jpeg"/>
          <p:cNvPicPr>
            <a:picLocks/>
          </p:cNvPicPr>
          <p:nvPr/>
        </p:nvPicPr>
        <p:blipFill>
          <a:blip r:embed="rId3">
            <a:extLst/>
          </a:blip>
          <a:srcRect l="18119"/>
          <a:stretch>
            <a:fillRect/>
          </a:stretch>
        </p:blipFill>
        <p:spPr>
          <a:xfrm>
            <a:off x="7119799" y="3573086"/>
            <a:ext cx="3881384" cy="385139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edicine in Nature…"/>
          <p:cNvSpPr/>
          <p:nvPr/>
        </p:nvSpPr>
        <p:spPr>
          <a:xfrm>
            <a:off x="1263650" y="4627033"/>
            <a:ext cx="10477500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algn="ctr">
              <a:buClr>
                <a:srgbClr val="000000"/>
              </a:buClr>
              <a:buFont typeface="Gill Sans"/>
              <a:defRPr sz="9300"/>
            </a:pPr>
            <a:r>
              <a:t>Medicine in Nature</a:t>
            </a:r>
          </a:p>
          <a:p>
            <a:pPr marL="0" marR="0" algn="ctr">
              <a:buClr>
                <a:srgbClr val="000000"/>
              </a:buClr>
              <a:buFont typeface="Gill Sans"/>
              <a:defRPr sz="9300"/>
            </a:pPr>
            <a:r>
              <a:t>5 Elements</a:t>
            </a:r>
          </a:p>
        </p:txBody>
      </p:sp>
      <p:pic>
        <p:nvPicPr>
          <p:cNvPr id="146" name="Screen Shot 2018-11-13 at 8.41.35 PM.png" descr="Screen Shot 2018-11-13 at 8.41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825" y="1528233"/>
            <a:ext cx="8625150" cy="2864998"/>
          </a:xfrm>
          <a:prstGeom prst="rect">
            <a:avLst/>
          </a:prstGeom>
          <a:ln w="25400"/>
        </p:spPr>
      </p:pic>
      <p:sp>
        <p:nvSpPr>
          <p:cNvPr id="14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he Astringent Taste"/>
          <p:cNvSpPr txBox="1"/>
          <p:nvPr/>
        </p:nvSpPr>
        <p:spPr>
          <a:xfrm>
            <a:off x="2635504" y="1496483"/>
            <a:ext cx="773379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Astringent Taste</a:t>
            </a:r>
          </a:p>
        </p:txBody>
      </p:sp>
      <p:sp>
        <p:nvSpPr>
          <p:cNvPr id="237" name="Pomegranate…"/>
          <p:cNvSpPr txBox="1"/>
          <p:nvPr/>
        </p:nvSpPr>
        <p:spPr>
          <a:xfrm>
            <a:off x="2286000" y="30765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Pomegranate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Apple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Cauliflower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Legumes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Tea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Quinoa</a:t>
            </a:r>
          </a:p>
        </p:txBody>
      </p:sp>
      <p:pic>
        <p:nvPicPr>
          <p:cNvPr id="238" name="image54.png" descr="image54.png"/>
          <p:cNvPicPr>
            <a:picLocks noChangeAspect="1"/>
          </p:cNvPicPr>
          <p:nvPr/>
        </p:nvPicPr>
        <p:blipFill>
          <a:blip r:embed="rId3">
            <a:extLst/>
          </a:blip>
          <a:srcRect l="4172"/>
          <a:stretch>
            <a:fillRect/>
          </a:stretch>
        </p:blipFill>
        <p:spPr>
          <a:xfrm>
            <a:off x="7408002" y="3405128"/>
            <a:ext cx="3316157" cy="465784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e Bitter Taste"/>
          <p:cNvSpPr txBox="1"/>
          <p:nvPr/>
        </p:nvSpPr>
        <p:spPr>
          <a:xfrm>
            <a:off x="3483446" y="1492250"/>
            <a:ext cx="604470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Bitter Taste</a:t>
            </a:r>
          </a:p>
        </p:txBody>
      </p:sp>
      <p:sp>
        <p:nvSpPr>
          <p:cNvPr id="242" name="Spinach…"/>
          <p:cNvSpPr txBox="1"/>
          <p:nvPr/>
        </p:nvSpPr>
        <p:spPr>
          <a:xfrm>
            <a:off x="2298700" y="30638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Spinach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Radicchio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Zest 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Aloe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Coffee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Dark Chocolate</a:t>
            </a:r>
          </a:p>
        </p:txBody>
      </p:sp>
      <p:pic>
        <p:nvPicPr>
          <p:cNvPr id="243" name="image55.jpeg" descr="image55.jpeg"/>
          <p:cNvPicPr>
            <a:picLocks/>
          </p:cNvPicPr>
          <p:nvPr/>
        </p:nvPicPr>
        <p:blipFill>
          <a:blip r:embed="rId3">
            <a:extLst/>
          </a:blip>
          <a:srcRect l="8910" r="5766"/>
          <a:stretch>
            <a:fillRect/>
          </a:stretch>
        </p:blipFill>
        <p:spPr>
          <a:xfrm>
            <a:off x="6997832" y="3979078"/>
            <a:ext cx="3649465" cy="292997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he Six Tastes &amp; Five Elements"/>
          <p:cNvSpPr txBox="1"/>
          <p:nvPr/>
        </p:nvSpPr>
        <p:spPr>
          <a:xfrm>
            <a:off x="0" y="1485580"/>
            <a:ext cx="13004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Six Tastes &amp; Five Elements</a:t>
            </a:r>
          </a:p>
        </p:txBody>
      </p:sp>
      <p:sp>
        <p:nvSpPr>
          <p:cNvPr id="247" name="Sweet: Earth &amp; Water…"/>
          <p:cNvSpPr txBox="1"/>
          <p:nvPr/>
        </p:nvSpPr>
        <p:spPr>
          <a:xfrm>
            <a:off x="2297796" y="3060750"/>
            <a:ext cx="7825424" cy="531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Sweet: Earth &amp; Water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Sour: Earth &amp; Fire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Salty: Water &amp; Fire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Pungent: Fire &amp; Air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Astringent: Air &amp; Earth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Bitter: Air &amp; Space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Eat All Six Tastes"/>
          <p:cNvSpPr txBox="1"/>
          <p:nvPr/>
        </p:nvSpPr>
        <p:spPr>
          <a:xfrm>
            <a:off x="3376730" y="1475317"/>
            <a:ext cx="630214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 b="1">
                <a:solidFill>
                  <a:srgbClr val="1B385C"/>
                </a:solidFill>
                <a:uFillTx/>
              </a:defRPr>
            </a:lvl1pPr>
          </a:lstStyle>
          <a:p>
            <a:r>
              <a:t>Eat All Six Tastes</a:t>
            </a:r>
          </a:p>
        </p:txBody>
      </p:sp>
      <p:sp>
        <p:nvSpPr>
          <p:cNvPr id="251" name="Sweet…"/>
          <p:cNvSpPr txBox="1"/>
          <p:nvPr/>
        </p:nvSpPr>
        <p:spPr>
          <a:xfrm>
            <a:off x="2286000" y="30638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Sweet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Sour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Salty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Pungent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Astringent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Bitter</a:t>
            </a:r>
          </a:p>
        </p:txBody>
      </p:sp>
      <p:pic>
        <p:nvPicPr>
          <p:cNvPr id="252" name="image56.jpeg" descr="image56.jpeg"/>
          <p:cNvPicPr>
            <a:picLocks noChangeAspect="1"/>
          </p:cNvPicPr>
          <p:nvPr/>
        </p:nvPicPr>
        <p:blipFill>
          <a:blip r:embed="rId3">
            <a:extLst/>
          </a:blip>
          <a:srcRect r="4126"/>
          <a:stretch>
            <a:fillRect/>
          </a:stretch>
        </p:blipFill>
        <p:spPr>
          <a:xfrm>
            <a:off x="6736516" y="3768300"/>
            <a:ext cx="4447749" cy="355132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A Six Taste Meal"/>
          <p:cNvSpPr txBox="1"/>
          <p:nvPr/>
        </p:nvSpPr>
        <p:spPr>
          <a:xfrm>
            <a:off x="3335777" y="1475317"/>
            <a:ext cx="633324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 A Six Taste Meal</a:t>
            </a:r>
          </a:p>
        </p:txBody>
      </p:sp>
      <p:sp>
        <p:nvSpPr>
          <p:cNvPr id="256" name="Rice/Fish…"/>
          <p:cNvSpPr txBox="1"/>
          <p:nvPr/>
        </p:nvSpPr>
        <p:spPr>
          <a:xfrm>
            <a:off x="2286000" y="3051175"/>
            <a:ext cx="8432800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Rice/Fish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Sauce/Lemon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Fish/Salt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Onion/Peppers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Leaves/Bran</a:t>
            </a:r>
          </a:p>
          <a:p>
            <a:pPr marL="0" marR="0" defTabSz="457200">
              <a:lnSpc>
                <a:spcPct val="130000"/>
              </a:lnSpc>
              <a:buSzPct val="85000"/>
              <a:buBlip>
                <a:blip r:embed="rId2"/>
              </a:buBlip>
              <a:defRPr sz="46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Greens</a:t>
            </a:r>
          </a:p>
        </p:txBody>
      </p:sp>
      <p:pic>
        <p:nvPicPr>
          <p:cNvPr id="257" name="image57.jpeg" descr="image57.jpeg"/>
          <p:cNvPicPr>
            <a:picLocks noChangeAspect="1"/>
          </p:cNvPicPr>
          <p:nvPr/>
        </p:nvPicPr>
        <p:blipFill>
          <a:blip r:embed="rId3">
            <a:extLst/>
          </a:blip>
          <a:srcRect l="857" r="4033"/>
          <a:stretch>
            <a:fillRect/>
          </a:stretch>
        </p:blipFill>
        <p:spPr>
          <a:xfrm>
            <a:off x="7283546" y="3535772"/>
            <a:ext cx="4147676" cy="40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easons"/>
          <p:cNvSpPr txBox="1"/>
          <p:nvPr/>
        </p:nvSpPr>
        <p:spPr>
          <a:xfrm>
            <a:off x="2165426" y="911842"/>
            <a:ext cx="867394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Seasons</a:t>
            </a:r>
          </a:p>
        </p:txBody>
      </p:sp>
      <p:pic>
        <p:nvPicPr>
          <p:cNvPr id="261" name="AdobeStock_44799892.jpeg" descr="AdobeStock_447998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796" y="2426185"/>
            <a:ext cx="9909208" cy="6606139"/>
          </a:xfrm>
          <a:prstGeom prst="rect">
            <a:avLst/>
          </a:prstGeom>
          <a:ln w="25400"/>
        </p:spPr>
      </p:pic>
      <p:sp>
        <p:nvSpPr>
          <p:cNvPr id="2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he 4 Seasons of Health"/>
          <p:cNvSpPr txBox="1"/>
          <p:nvPr/>
        </p:nvSpPr>
        <p:spPr>
          <a:xfrm>
            <a:off x="1972710" y="1165842"/>
            <a:ext cx="905938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The 4 Seasons of Health</a:t>
            </a:r>
          </a:p>
        </p:txBody>
      </p:sp>
      <p:sp>
        <p:nvSpPr>
          <p:cNvPr id="265" name="Remember the Doshas?"/>
          <p:cNvSpPr txBox="1"/>
          <p:nvPr/>
        </p:nvSpPr>
        <p:spPr>
          <a:xfrm>
            <a:off x="1846175" y="3081866"/>
            <a:ext cx="931245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sz="4200" i="1"/>
            </a:lvl1pPr>
          </a:lstStyle>
          <a:p>
            <a:r>
              <a:t>Remember the Doshas? </a:t>
            </a:r>
          </a:p>
        </p:txBody>
      </p:sp>
      <p:pic>
        <p:nvPicPr>
          <p:cNvPr id="266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868" y="5287433"/>
            <a:ext cx="12311064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mmer: Cool &amp; Soothing"/>
          <p:cNvSpPr txBox="1"/>
          <p:nvPr/>
        </p:nvSpPr>
        <p:spPr>
          <a:xfrm>
            <a:off x="1289050" y="1441450"/>
            <a:ext cx="104267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Summer: Cool &amp; Soothing</a:t>
            </a:r>
          </a:p>
        </p:txBody>
      </p:sp>
      <p:sp>
        <p:nvSpPr>
          <p:cNvPr id="270" name="Source: food-alovestory.com"/>
          <p:cNvSpPr txBox="1"/>
          <p:nvPr/>
        </p:nvSpPr>
        <p:spPr>
          <a:xfrm>
            <a:off x="4017254" y="8541794"/>
            <a:ext cx="4970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40639" indent="40639" algn="ctr">
              <a:defRPr sz="3300"/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food-alovestory.com</a:t>
            </a:r>
          </a:p>
        </p:txBody>
      </p:sp>
      <p:pic>
        <p:nvPicPr>
          <p:cNvPr id="271" name="image61.tif" descr="image6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9270" y="2949953"/>
            <a:ext cx="4573942" cy="4573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62.tif" descr="image62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1587" y="2957933"/>
            <a:ext cx="3429003" cy="457200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utumn: Hearty &amp; Grounding"/>
          <p:cNvSpPr txBox="1"/>
          <p:nvPr/>
        </p:nvSpPr>
        <p:spPr>
          <a:xfrm>
            <a:off x="956137" y="1441450"/>
            <a:ext cx="110925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Autumn: Hearty &amp; Grounding</a:t>
            </a:r>
          </a:p>
        </p:txBody>
      </p:sp>
      <p:pic>
        <p:nvPicPr>
          <p:cNvPr id="276" name="image60.jpeg" descr="image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3296" y="3070542"/>
            <a:ext cx="6205951" cy="413730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ource: food-alovestory.com"/>
          <p:cNvSpPr txBox="1"/>
          <p:nvPr/>
        </p:nvSpPr>
        <p:spPr>
          <a:xfrm>
            <a:off x="4017254" y="8541794"/>
            <a:ext cx="4970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40639" indent="40639" algn="ctr">
              <a:defRPr sz="3300"/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food-alovestory.com</a:t>
            </a:r>
          </a:p>
        </p:txBody>
      </p:sp>
      <p:pic>
        <p:nvPicPr>
          <p:cNvPr id="278" name="baked-oatmeal.jpg" descr="baked-oatme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8291" y="3041906"/>
            <a:ext cx="4219913" cy="4219913"/>
          </a:xfrm>
          <a:prstGeom prst="rect">
            <a:avLst/>
          </a:prstGeom>
          <a:ln w="25400"/>
        </p:spPr>
      </p:pic>
      <p:sp>
        <p:nvSpPr>
          <p:cNvPr id="27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Example"/>
          <p:cNvSpPr txBox="1"/>
          <p:nvPr/>
        </p:nvSpPr>
        <p:spPr>
          <a:xfrm>
            <a:off x="5516400" y="4557108"/>
            <a:ext cx="196636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marR="40639" indent="40639" algn="ctr">
              <a:defRPr sz="4200"/>
            </a:lvl1pPr>
          </a:lstStyle>
          <a:p>
            <a:r>
              <a:t>Example</a:t>
            </a:r>
          </a:p>
        </p:txBody>
      </p:sp>
      <p:pic>
        <p:nvPicPr>
          <p:cNvPr id="282" name="image65.jpeg" descr="image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587" y="3067959"/>
            <a:ext cx="7242368" cy="4825229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Winter: Warm &amp; Spicy"/>
          <p:cNvSpPr txBox="1"/>
          <p:nvPr/>
        </p:nvSpPr>
        <p:spPr>
          <a:xfrm>
            <a:off x="1289050" y="1339850"/>
            <a:ext cx="104267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Winter: Warm &amp; Spicy</a:t>
            </a:r>
          </a:p>
        </p:txBody>
      </p:sp>
      <p:sp>
        <p:nvSpPr>
          <p:cNvPr id="284" name="Source: food-alovestory.com"/>
          <p:cNvSpPr txBox="1"/>
          <p:nvPr/>
        </p:nvSpPr>
        <p:spPr>
          <a:xfrm>
            <a:off x="4017254" y="8541794"/>
            <a:ext cx="4970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40639" indent="40639" algn="ctr">
              <a:defRPr sz="3300"/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food-alovestory.com</a:t>
            </a:r>
          </a:p>
        </p:txBody>
      </p:sp>
      <p:pic>
        <p:nvPicPr>
          <p:cNvPr id="285" name="winter-miso-soup_web-2.jpeg" descr="winter-miso-soup_web-2.jpeg"/>
          <p:cNvPicPr>
            <a:picLocks noChangeAspect="1"/>
          </p:cNvPicPr>
          <p:nvPr/>
        </p:nvPicPr>
        <p:blipFill>
          <a:blip r:embed="rId4">
            <a:extLst/>
          </a:blip>
          <a:srcRect l="3388"/>
          <a:stretch>
            <a:fillRect/>
          </a:stretch>
        </p:blipFill>
        <p:spPr>
          <a:xfrm>
            <a:off x="8003892" y="3067958"/>
            <a:ext cx="4661717" cy="4825230"/>
          </a:xfrm>
          <a:prstGeom prst="rect">
            <a:avLst/>
          </a:prstGeom>
          <a:ln w="25400"/>
        </p:spPr>
      </p:pic>
      <p:sp>
        <p:nvSpPr>
          <p:cNvPr id="2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ace, Air, Fire,  Water, Earth"/>
          <p:cNvSpPr txBox="1">
            <a:spLocks noGrp="1"/>
          </p:cNvSpPr>
          <p:nvPr>
            <p:ph type="ctrTitle"/>
          </p:nvPr>
        </p:nvSpPr>
        <p:spPr>
          <a:xfrm>
            <a:off x="355600" y="4737100"/>
            <a:ext cx="12293600" cy="2463800"/>
          </a:xfrm>
          <a:prstGeom prst="rect">
            <a:avLst/>
          </a:prstGeom>
        </p:spPr>
        <p:txBody>
          <a:bodyPr/>
          <a:lstStyle/>
          <a:p>
            <a:r>
              <a:t>Space, Air, Fire, </a:t>
            </a:r>
          </a:p>
          <a:p>
            <a:r>
              <a:t>Water, Earth</a:t>
            </a:r>
          </a:p>
        </p:txBody>
      </p:sp>
      <p:pic>
        <p:nvPicPr>
          <p:cNvPr id="150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900" y="685800"/>
            <a:ext cx="3924300" cy="386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7925" y="681831"/>
            <a:ext cx="2768600" cy="386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AR3830-001.jpg" descr="AR3830-001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785" y="701499"/>
            <a:ext cx="3454401" cy="3860801"/>
          </a:xfrm>
          <a:prstGeom prst="rect">
            <a:avLst/>
          </a:prstGeom>
          <a:ln w="25400"/>
        </p:spPr>
      </p:pic>
      <p:pic>
        <p:nvPicPr>
          <p:cNvPr id="153" name="fire2.png" descr="fir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4590" y="685800"/>
            <a:ext cx="2268221" cy="3860800"/>
          </a:xfrm>
          <a:prstGeom prst="rect">
            <a:avLst/>
          </a:prstGeom>
          <a:ln w="25400"/>
        </p:spPr>
      </p:pic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pring: Light &amp; Cleansing"/>
          <p:cNvSpPr txBox="1"/>
          <p:nvPr/>
        </p:nvSpPr>
        <p:spPr>
          <a:xfrm>
            <a:off x="1289050" y="1339850"/>
            <a:ext cx="104267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Spring: Light &amp; Cleansing</a:t>
            </a:r>
          </a:p>
        </p:txBody>
      </p:sp>
      <p:sp>
        <p:nvSpPr>
          <p:cNvPr id="289" name="Source: food-alovestory.com"/>
          <p:cNvSpPr txBox="1"/>
          <p:nvPr/>
        </p:nvSpPr>
        <p:spPr>
          <a:xfrm>
            <a:off x="4017254" y="8541794"/>
            <a:ext cx="4970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40639" indent="40639" algn="ctr">
              <a:defRPr sz="3300"/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food-alovestory.com</a:t>
            </a:r>
          </a:p>
        </p:txBody>
      </p:sp>
      <p:pic>
        <p:nvPicPr>
          <p:cNvPr id="290" name="Screen Shot 2019-05-02 at 4.55.15 PM.png" descr="Screen Shot 2019-05-02 at 4.55.1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7313" y="3068643"/>
            <a:ext cx="4379557" cy="4823860"/>
          </a:xfrm>
          <a:prstGeom prst="rect">
            <a:avLst/>
          </a:prstGeom>
          <a:ln w="25400"/>
        </p:spPr>
      </p:pic>
      <p:pic>
        <p:nvPicPr>
          <p:cNvPr id="291" name="pearl-couscous-pea-salad.jpg" descr="pearl-couscous-pea-sa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4554" y="3061381"/>
            <a:ext cx="3220748" cy="4831122"/>
          </a:xfrm>
          <a:prstGeom prst="rect">
            <a:avLst/>
          </a:prstGeom>
          <a:ln w="25400"/>
        </p:spPr>
      </p:pic>
      <p:pic>
        <p:nvPicPr>
          <p:cNvPr id="292" name="lemon-cabbage-detox-soup.jpeg" descr="lemon-cabbage-detox-soup.jpeg"/>
          <p:cNvPicPr>
            <a:picLocks noChangeAspect="1"/>
          </p:cNvPicPr>
          <p:nvPr/>
        </p:nvPicPr>
        <p:blipFill>
          <a:blip r:embed="rId5">
            <a:extLst/>
          </a:blip>
          <a:srcRect l="26817" r="20426"/>
          <a:stretch>
            <a:fillRect/>
          </a:stretch>
        </p:blipFill>
        <p:spPr>
          <a:xfrm>
            <a:off x="752724" y="3072274"/>
            <a:ext cx="3809700" cy="4809534"/>
          </a:xfrm>
          <a:prstGeom prst="rect">
            <a:avLst/>
          </a:prstGeom>
          <a:ln w="25400"/>
        </p:spPr>
      </p:pic>
      <p:sp>
        <p:nvSpPr>
          <p:cNvPr id="29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All Dosha Spices"/>
          <p:cNvSpPr txBox="1"/>
          <p:nvPr/>
        </p:nvSpPr>
        <p:spPr>
          <a:xfrm>
            <a:off x="1348236" y="1441450"/>
            <a:ext cx="104267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All Dosha Spices</a:t>
            </a:r>
          </a:p>
        </p:txBody>
      </p:sp>
      <p:graphicFrame>
        <p:nvGraphicFramePr>
          <p:cNvPr id="296" name="Table"/>
          <p:cNvGraphicFramePr/>
          <p:nvPr/>
        </p:nvGraphicFramePr>
        <p:xfrm>
          <a:off x="909637" y="3303425"/>
          <a:ext cx="11474243" cy="502555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92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60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Ginger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“Universal medicine” IBS, weight loss, arthritis, dilates, stress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68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Cumin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Antioxidant, digestion, protects against memory loss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68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Coriander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Digestion, antioxidant, detoxifying, immune, colic, diarrhoea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68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Mustard Seeds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Pungent, bitter, digestive, cancer, diabetes, cholesterol, detox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68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Turmeric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Antioxidant, liver, immune, arthritis, regulates blood sugar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60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Fenugreek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Light, heating, asthma, cough, colic, diabetic neuropathy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360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3000">
                          <a:solidFill>
                            <a:srgbClr val="002452"/>
                          </a:solid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Asafoetida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99CB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30000"/>
                        </a:lnSpc>
                        <a:defRPr sz="1800">
                          <a:uFillTx/>
                        </a:defRPr>
                      </a:pPr>
                      <a:r>
                        <a:rPr sz="2500"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 Carminative, bloating, soothing, excellent for beans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You Are Not What You Eat"/>
          <p:cNvSpPr txBox="1"/>
          <p:nvPr/>
        </p:nvSpPr>
        <p:spPr>
          <a:xfrm>
            <a:off x="5975425" y="3835400"/>
            <a:ext cx="6656964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You Are Not What You Eat</a:t>
            </a:r>
          </a:p>
        </p:txBody>
      </p:sp>
      <p:pic>
        <p:nvPicPr>
          <p:cNvPr id="300" name="Winter Soup with Broccolini &amp; Butternut Squash Noodles.jpg" descr="Winter Soup with Broccolini &amp; Butternut Squash Noodl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0982" y="0"/>
            <a:ext cx="7315201" cy="9753601"/>
          </a:xfrm>
          <a:prstGeom prst="rect">
            <a:avLst/>
          </a:prstGeom>
          <a:ln w="25400"/>
        </p:spPr>
      </p:pic>
      <p:sp>
        <p:nvSpPr>
          <p:cNvPr id="3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You Are What You Digest"/>
          <p:cNvSpPr txBox="1"/>
          <p:nvPr/>
        </p:nvSpPr>
        <p:spPr>
          <a:xfrm>
            <a:off x="6669692" y="3835400"/>
            <a:ext cx="5745540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You Are What You Digest</a:t>
            </a:r>
          </a:p>
        </p:txBody>
      </p:sp>
      <p:pic>
        <p:nvPicPr>
          <p:cNvPr id="304" name="Unknown-2.jpeg" descr="Unknown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947" y="-17705"/>
            <a:ext cx="6573642" cy="9789010"/>
          </a:xfrm>
          <a:prstGeom prst="rect">
            <a:avLst/>
          </a:prstGeom>
          <a:ln w="25400"/>
        </p:spPr>
      </p:pic>
      <p:sp>
        <p:nvSpPr>
          <p:cNvPr id="3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o What Are Superfoods?"/>
          <p:cNvSpPr txBox="1"/>
          <p:nvPr/>
        </p:nvSpPr>
        <p:spPr>
          <a:xfrm>
            <a:off x="1767625" y="1106576"/>
            <a:ext cx="946955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So What </a:t>
            </a:r>
            <a:r>
              <a:rPr b="1" i="1">
                <a:latin typeface="+mn-lt"/>
                <a:ea typeface="+mn-ea"/>
                <a:cs typeface="+mn-cs"/>
                <a:sym typeface="Gill Sans"/>
              </a:rPr>
              <a:t>Are</a:t>
            </a:r>
            <a:r>
              <a:t> Superfoods?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309" name="broccoli in the field.jpeg" descr="broccoli in the fie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9742" y="2913114"/>
            <a:ext cx="9225316" cy="6157898"/>
          </a:xfrm>
          <a:prstGeom prst="rect">
            <a:avLst/>
          </a:prstGeom>
          <a:ln w="25400"/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uperfoods are the foods that you digest best"/>
          <p:cNvSpPr txBox="1"/>
          <p:nvPr/>
        </p:nvSpPr>
        <p:spPr>
          <a:xfrm>
            <a:off x="1767625" y="617626"/>
            <a:ext cx="9469550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Superfoods are the foods that you digest best</a:t>
            </a:r>
          </a:p>
        </p:txBody>
      </p:sp>
      <p:pic>
        <p:nvPicPr>
          <p:cNvPr id="312" name="broccoli in the field.jpeg" descr="broccoli in the fie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9742" y="2913114"/>
            <a:ext cx="9225316" cy="6157898"/>
          </a:xfrm>
          <a:prstGeom prst="rect">
            <a:avLst/>
          </a:prstGeom>
          <a:ln w="25400"/>
        </p:spPr>
      </p:pic>
      <p:sp>
        <p:nvSpPr>
          <p:cNvPr id="3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eek Balance"/>
          <p:cNvSpPr txBox="1"/>
          <p:nvPr/>
        </p:nvSpPr>
        <p:spPr>
          <a:xfrm>
            <a:off x="2165425" y="1758509"/>
            <a:ext cx="8673949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 defTabSz="457200">
              <a:defRPr sz="6600">
                <a:solidFill>
                  <a:srgbClr val="1B385C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Seek Balance</a:t>
            </a:r>
          </a:p>
        </p:txBody>
      </p:sp>
      <p:sp>
        <p:nvSpPr>
          <p:cNvPr id="316" name="Seasonal…"/>
          <p:cNvSpPr txBox="1"/>
          <p:nvPr/>
        </p:nvSpPr>
        <p:spPr>
          <a:xfrm>
            <a:off x="1846175" y="3280833"/>
            <a:ext cx="9312450" cy="444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40639" indent="40639" algn="ctr">
              <a:defRPr sz="4200"/>
            </a:pPr>
            <a:r>
              <a:t>Seasonal</a:t>
            </a:r>
          </a:p>
          <a:p>
            <a:pPr marL="0" marR="40639" indent="40639" algn="ctr">
              <a:defRPr sz="4200"/>
            </a:pPr>
            <a:r>
              <a:t>Local</a:t>
            </a:r>
          </a:p>
          <a:p>
            <a:pPr marL="0" marR="40639" indent="40639" algn="ctr">
              <a:defRPr sz="4200"/>
            </a:pPr>
            <a:r>
              <a:t>Organic</a:t>
            </a:r>
          </a:p>
          <a:p>
            <a:pPr marL="0" marR="40639" indent="40639" algn="ctr">
              <a:defRPr sz="4200"/>
            </a:pPr>
            <a:r>
              <a:t>Fresh</a:t>
            </a:r>
          </a:p>
          <a:p>
            <a:pPr marL="0" marR="40639" indent="40639" algn="ctr">
              <a:defRPr sz="4200"/>
            </a:pPr>
            <a:r>
              <a:t>Original</a:t>
            </a:r>
          </a:p>
          <a:p>
            <a:pPr marL="0" marR="40639" indent="40639" algn="ctr">
              <a:defRPr sz="4200"/>
            </a:pPr>
            <a:r>
              <a:t>Prepared for Optimal Digestion</a:t>
            </a:r>
            <a:br/>
            <a:r>
              <a:rPr i="1"/>
              <a:t>Sattva!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FLS Banner.jpg" descr="FLS 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8761" y="999930"/>
            <a:ext cx="14202322" cy="7869330"/>
          </a:xfrm>
          <a:prstGeom prst="rect">
            <a:avLst/>
          </a:prstGeom>
          <a:ln w="25400"/>
        </p:spPr>
      </p:pic>
      <p:sp>
        <p:nvSpPr>
          <p:cNvPr id="32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VEDAWISE.COM"/>
          <p:cNvSpPr/>
          <p:nvPr/>
        </p:nvSpPr>
        <p:spPr>
          <a:xfrm>
            <a:off x="203200" y="5549900"/>
            <a:ext cx="12598400" cy="314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>
              <a:buClr>
                <a:srgbClr val="000000"/>
              </a:buClr>
              <a:buFont typeface="Palatino"/>
              <a:defRPr sz="8400"/>
            </a:lvl1pPr>
          </a:lstStyle>
          <a:p>
            <a:r>
              <a:t>VEDAWISE.COM</a:t>
            </a:r>
          </a:p>
        </p:txBody>
      </p:sp>
      <p:pic>
        <p:nvPicPr>
          <p:cNvPr id="323" name="AIN Members Page Banner.jpg" descr="AIN Members Page 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9400"/>
            <a:ext cx="13004800" cy="4572000"/>
          </a:xfrm>
          <a:prstGeom prst="rect">
            <a:avLst/>
          </a:prstGeom>
          <a:ln w="25400"/>
        </p:spPr>
      </p:pic>
      <p:sp>
        <p:nvSpPr>
          <p:cNvPr id="32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lauraplumb.com…"/>
          <p:cNvSpPr/>
          <p:nvPr/>
        </p:nvSpPr>
        <p:spPr>
          <a:xfrm>
            <a:off x="5736596" y="3416299"/>
            <a:ext cx="6896035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0" marR="0" algn="ctr">
              <a:buClr>
                <a:srgbClr val="000000"/>
              </a:buClr>
              <a:buFont typeface="Palatino"/>
              <a:defRPr sz="4900"/>
            </a:pPr>
            <a:r>
              <a:t>lauraplumb.com</a:t>
            </a:r>
          </a:p>
          <a:p>
            <a:pPr marL="0" marR="0" algn="ctr">
              <a:buClr>
                <a:srgbClr val="000000"/>
              </a:buClr>
              <a:buFont typeface="Palatino"/>
              <a:defRPr sz="4900"/>
            </a:pPr>
            <a:r>
              <a:t>food-alovestory.com</a:t>
            </a:r>
            <a:br/>
            <a:r>
              <a:t>laura@lauraplumb.com</a:t>
            </a:r>
          </a:p>
        </p:txBody>
      </p:sp>
      <p:pic>
        <p:nvPicPr>
          <p:cNvPr id="327" name="Screen Shot 2019-08-15 at 10.41.13 AM.png" descr="Screen Shot 2019-08-15 at 10.41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356" y="2642658"/>
            <a:ext cx="4598760" cy="6152396"/>
          </a:xfrm>
          <a:prstGeom prst="rect">
            <a:avLst/>
          </a:prstGeom>
          <a:ln w="25400"/>
        </p:spPr>
      </p:pic>
      <p:sp>
        <p:nvSpPr>
          <p:cNvPr id="32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5" name="LAURAPLUMB.COM"/>
          <p:cNvSpPr/>
          <p:nvPr/>
        </p:nvSpPr>
        <p:spPr>
          <a:xfrm>
            <a:off x="1199356" y="1201664"/>
            <a:ext cx="689603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marL="0" marR="0" algn="ctr">
              <a:buClr>
                <a:srgbClr val="000000"/>
              </a:buClr>
              <a:buFont typeface="Palatino"/>
              <a:defRPr sz="5100"/>
            </a:lvl1pPr>
          </a:lstStyle>
          <a:p>
            <a:pPr algn="l"/>
            <a:r>
              <a:rPr lang="en-US" sz="6000" u="sng" dirty="0" smtClean="0"/>
              <a:t>Q &amp; </a:t>
            </a:r>
            <a:r>
              <a:rPr lang="en-US" sz="6000" u="sng" dirty="0" smtClean="0"/>
              <a:t>A</a:t>
            </a:r>
            <a:endParaRPr sz="6000" u="sng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oshas: Bio Energies"/>
          <p:cNvSpPr/>
          <p:nvPr/>
        </p:nvSpPr>
        <p:spPr>
          <a:xfrm>
            <a:off x="1269999" y="4826000"/>
            <a:ext cx="1047750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8400"/>
            </a:lvl1pPr>
          </a:lstStyle>
          <a:p>
            <a:r>
              <a:t>Doshas: Bio Energies</a:t>
            </a:r>
          </a:p>
        </p:txBody>
      </p:sp>
      <p:pic>
        <p:nvPicPr>
          <p:cNvPr id="157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850900"/>
            <a:ext cx="12311063" cy="325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ir"/>
          <p:cNvSpPr/>
          <p:nvPr/>
        </p:nvSpPr>
        <p:spPr>
          <a:xfrm>
            <a:off x="1269999" y="4826000"/>
            <a:ext cx="1047750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8400"/>
            </a:lvl1pPr>
          </a:lstStyle>
          <a:p>
            <a:r>
              <a:t>Air</a:t>
            </a:r>
          </a:p>
        </p:txBody>
      </p:sp>
      <p:pic>
        <p:nvPicPr>
          <p:cNvPr id="161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9162" y="393700"/>
            <a:ext cx="6084888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4450" y="6429375"/>
            <a:ext cx="2743201" cy="294163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ire"/>
          <p:cNvSpPr/>
          <p:nvPr/>
        </p:nvSpPr>
        <p:spPr>
          <a:xfrm>
            <a:off x="1269999" y="4838700"/>
            <a:ext cx="1047750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8400"/>
            </a:lvl1pPr>
          </a:lstStyle>
          <a:p>
            <a:r>
              <a:t>Fire</a:t>
            </a:r>
          </a:p>
        </p:txBody>
      </p:sp>
      <p:pic>
        <p:nvPicPr>
          <p:cNvPr id="166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0850" y="6650037"/>
            <a:ext cx="1917700" cy="255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4050" y="457200"/>
            <a:ext cx="4064000" cy="406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ater"/>
          <p:cNvSpPr txBox="1">
            <a:spLocks noGrp="1"/>
          </p:cNvSpPr>
          <p:nvPr>
            <p:ph type="ctrTitle"/>
          </p:nvPr>
        </p:nvSpPr>
        <p:spPr>
          <a:xfrm>
            <a:off x="1270000" y="27559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Water</a:t>
            </a:r>
          </a:p>
        </p:txBody>
      </p:sp>
      <p:pic>
        <p:nvPicPr>
          <p:cNvPr id="171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8212" y="474662"/>
            <a:ext cx="6045201" cy="402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.jpg" descr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7950" y="6748462"/>
            <a:ext cx="2616200" cy="1862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Vata"/>
          <p:cNvSpPr txBox="1">
            <a:spLocks noGrp="1"/>
          </p:cNvSpPr>
          <p:nvPr>
            <p:ph type="ctrTitle"/>
          </p:nvPr>
        </p:nvSpPr>
        <p:spPr>
          <a:xfrm>
            <a:off x="1041400" y="4445000"/>
            <a:ext cx="10464800" cy="1562100"/>
          </a:xfrm>
          <a:prstGeom prst="rect">
            <a:avLst/>
          </a:prstGeom>
        </p:spPr>
        <p:txBody>
          <a:bodyPr/>
          <a:lstStyle/>
          <a:p>
            <a:r>
              <a:t>Vata</a:t>
            </a:r>
          </a:p>
        </p:txBody>
      </p:sp>
      <p:pic>
        <p:nvPicPr>
          <p:cNvPr id="176" name="image.jpg" descr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600" y="512762"/>
            <a:ext cx="4724400" cy="3875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png" descr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2200" y="6858000"/>
            <a:ext cx="3200400" cy="181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itta"/>
          <p:cNvSpPr txBox="1">
            <a:spLocks noGrp="1"/>
          </p:cNvSpPr>
          <p:nvPr>
            <p:ph type="ctrTitle"/>
          </p:nvPr>
        </p:nvSpPr>
        <p:spPr>
          <a:xfrm>
            <a:off x="1270000" y="27559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Pitta</a:t>
            </a:r>
          </a:p>
        </p:txBody>
      </p:sp>
      <p:pic>
        <p:nvPicPr>
          <p:cNvPr id="18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600" y="534987"/>
            <a:ext cx="5689600" cy="39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 descr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9450" y="6534150"/>
            <a:ext cx="4000500" cy="267335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447</Words>
  <Application>Microsoft Office PowerPoint</Application>
  <PresentationFormat>Custom</PresentationFormat>
  <Paragraphs>169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Gill Sans</vt:lpstr>
      <vt:lpstr>Gill Sans MT</vt:lpstr>
      <vt:lpstr>Gill Sans SemiBold</vt:lpstr>
      <vt:lpstr>Lucida Grande</vt:lpstr>
      <vt:lpstr>Palatino</vt:lpstr>
      <vt:lpstr>White</vt:lpstr>
      <vt:lpstr>PowerPoint Presentation</vt:lpstr>
      <vt:lpstr>PowerPoint Presentation</vt:lpstr>
      <vt:lpstr>Space, Air, Fire,  Water, Earth</vt:lpstr>
      <vt:lpstr>PowerPoint Presentation</vt:lpstr>
      <vt:lpstr>PowerPoint Presentation</vt:lpstr>
      <vt:lpstr>PowerPoint Presentation</vt:lpstr>
      <vt:lpstr>Water</vt:lpstr>
      <vt:lpstr>Vata</vt:lpstr>
      <vt:lpstr>Pitta</vt:lpstr>
      <vt:lpstr>PowerPoint Presentation</vt:lpstr>
      <vt:lpstr>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Chisser</dc:creator>
  <cp:lastModifiedBy>Jean Chisser</cp:lastModifiedBy>
  <cp:revision>3</cp:revision>
  <dcterms:modified xsi:type="dcterms:W3CDTF">2020-01-30T19:45:26Z</dcterms:modified>
</cp:coreProperties>
</file>