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9" r:id="rId3"/>
    <p:sldId id="371" r:id="rId4"/>
    <p:sldId id="373" r:id="rId5"/>
    <p:sldId id="372" r:id="rId6"/>
    <p:sldId id="374" r:id="rId7"/>
    <p:sldId id="360" r:id="rId8"/>
    <p:sldId id="363" r:id="rId9"/>
    <p:sldId id="366" r:id="rId10"/>
    <p:sldId id="365" r:id="rId11"/>
    <p:sldId id="369" r:id="rId12"/>
    <p:sldId id="370" r:id="rId13"/>
    <p:sldId id="364" r:id="rId14"/>
    <p:sldId id="367" r:id="rId15"/>
    <p:sldId id="368" r:id="rId16"/>
    <p:sldId id="362" r:id="rId17"/>
    <p:sldId id="36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87"/>
    <a:srgbClr val="5B8DE5"/>
    <a:srgbClr val="3470E5"/>
    <a:srgbClr val="376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9"/>
    <p:restoredTop sz="94462"/>
  </p:normalViewPr>
  <p:slideViewPr>
    <p:cSldViewPr snapToGrid="0" snapToObjects="1">
      <p:cViewPr varScale="1">
        <p:scale>
          <a:sx n="105" d="100"/>
          <a:sy n="105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FCBD2-9C07-F948-B15B-76335D789E90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AB22B-03E8-4442-A8A1-ACB701E9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99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E0E7A-7963-9B41-96B2-B3AFD564B02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A8742-9A5D-8044-AE93-AF8822A6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7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90A1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solidFill>
                  <a:srgbClr val="790A1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930" y="533400"/>
            <a:ext cx="6394869" cy="990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144" y="533400"/>
            <a:ext cx="6511655" cy="990600"/>
          </a:xfrm>
        </p:spPr>
        <p:txBody>
          <a:bodyPr/>
          <a:lstStyle>
            <a:lvl1pPr>
              <a:defRPr>
                <a:solidFill>
                  <a:srgbClr val="790A1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144" y="533400"/>
            <a:ext cx="6511655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144" y="533400"/>
            <a:ext cx="6511655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9123"/>
            <a:ext cx="2139696" cy="1226337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790A1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32255"/>
            <a:ext cx="2139696" cy="3541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16" y="1507844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790A1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0652"/>
            <a:ext cx="2139696" cy="34857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423445"/>
            <a:ext cx="1503623" cy="3771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5144" y="533400"/>
            <a:ext cx="651165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5B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80021" y="6357789"/>
            <a:ext cx="415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4187"/>
                </a:solidFill>
              </a:rPr>
              <a:t>Kim@ExecutiveCareerSuccess.com</a:t>
            </a:r>
            <a:endParaRPr lang="en-US" b="1" dirty="0">
              <a:solidFill>
                <a:srgbClr val="1D41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Who-Gets-Promoted-Doesnt-Second/dp/160774600X/ref=sr_1_1?crid=ET8BQ7OCSG1I&amp;keywords=who+gets+promoted+who+doesn't+and+why&amp;qid=1568040713&amp;s=gateway&amp;sprefix=who+gets+promo,aps,129&amp;sr=8-1" TargetMode="External"/><Relationship Id="rId2" Type="http://schemas.openxmlformats.org/officeDocument/2006/relationships/hyperlink" Target="https://www.amazon.com/Getting-Ahead-Three-Steps-Career/dp/0470915870/ref=sr_1_1?crid=FH5602KRC9K4&amp;keywords=getting+ahead+garfinkle&amp;qid=1568040630&amp;s=gateway&amp;sprefix=getting+ahead,aps,128&amp;sr=8-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xecutivecareersuccess.com/impostor-syndrome-challenge/" TargetMode="External"/><Relationship Id="rId4" Type="http://schemas.openxmlformats.org/officeDocument/2006/relationships/hyperlink" Target="https://www.amazon.com/How-Women-Rise-Holding-Promotion/dp/0316440124/ref=sr_1_2?keywords=how+women+rise&amp;qid=1568040948&amp;s=gateway&amp;sr=8-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cutivecareersuccess.com/" TargetMode="External"/><Relationship Id="rId2" Type="http://schemas.openxmlformats.org/officeDocument/2006/relationships/hyperlink" Target="mailto:Kim@ExecutiveCareerSuccess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inkedin.com/in/KimMening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6183"/>
            <a:ext cx="7848600" cy="118264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Strategies to prepare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for your next promotion</a:t>
            </a:r>
            <a:endParaRPr lang="en-US" sz="2700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28357"/>
            <a:ext cx="7242048" cy="1752600"/>
          </a:xfrm>
        </p:spPr>
        <p:txBody>
          <a:bodyPr/>
          <a:lstStyle/>
          <a:p>
            <a:r>
              <a:rPr lang="en-US" dirty="0"/>
              <a:t>Kim </a:t>
            </a:r>
            <a:r>
              <a:rPr lang="en-US" dirty="0" err="1" smtClean="0"/>
              <a:t>Meninger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MCAS’97, </a:t>
            </a:r>
            <a:r>
              <a:rPr lang="en-US" dirty="0" smtClean="0">
                <a:solidFill>
                  <a:schemeClr val="tx1"/>
                </a:solidFill>
              </a:rPr>
              <a:t>CGSOM’08,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MBA, BCC </a:t>
            </a:r>
          </a:p>
          <a:p>
            <a:r>
              <a:rPr lang="en-US" dirty="0"/>
              <a:t>Executive Coach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7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1541-3472-6347-BF07-C0DEF7DA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53EA7-999F-9245-AD7E-CEAADF62FB4E}"/>
              </a:ext>
            </a:extLst>
          </p:cNvPr>
          <p:cNvSpPr txBox="1"/>
          <p:nvPr/>
        </p:nvSpPr>
        <p:spPr>
          <a:xfrm>
            <a:off x="6895070" y="6512011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4045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7596-2864-E449-9ED1-C3B35415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Why Confidence?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A7112-5A7C-8D48-9163-6F62232DA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9562"/>
            <a:ext cx="4337222" cy="4876800"/>
          </a:xfrm>
        </p:spPr>
        <p:txBody>
          <a:bodyPr>
            <a:normAutofit/>
          </a:bodyPr>
          <a:lstStyle/>
          <a:p>
            <a:r>
              <a:rPr lang="en-US" sz="3200" dirty="0"/>
              <a:t>Makes us feel we deserve to take the next step</a:t>
            </a:r>
          </a:p>
          <a:p>
            <a:r>
              <a:rPr lang="en-US" sz="3200" dirty="0"/>
              <a:t>Influences our presence</a:t>
            </a:r>
          </a:p>
          <a:p>
            <a:r>
              <a:rPr lang="en-US" sz="3200" dirty="0"/>
              <a:t>Impacts our visibility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64F10-6734-C94C-B82F-47B041309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611" y="1687039"/>
            <a:ext cx="3659158" cy="2256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BA4E4-F9A7-7D44-854F-84F915FDB772}"/>
              </a:ext>
            </a:extLst>
          </p:cNvPr>
          <p:cNvSpPr txBox="1"/>
          <p:nvPr/>
        </p:nvSpPr>
        <p:spPr>
          <a:xfrm>
            <a:off x="6895070" y="6512011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3244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7596-2864-E449-9ED1-C3B35415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Growing Your 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A7112-5A7C-8D48-9163-6F62232DA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9562"/>
            <a:ext cx="4609070" cy="4876800"/>
          </a:xfrm>
        </p:spPr>
        <p:txBody>
          <a:bodyPr/>
          <a:lstStyle/>
          <a:p>
            <a:r>
              <a:rPr lang="en-US" sz="2800" b="1" dirty="0"/>
              <a:t>Own your strengths</a:t>
            </a:r>
          </a:p>
          <a:p>
            <a:pPr lvl="1"/>
            <a:r>
              <a:rPr lang="en-US" sz="2400" dirty="0"/>
              <a:t>Strive for balanced self-awareness</a:t>
            </a:r>
          </a:p>
          <a:p>
            <a:pPr marL="274320" lvl="1" indent="0">
              <a:buNone/>
            </a:pPr>
            <a:endParaRPr lang="en-US" sz="1400" dirty="0"/>
          </a:p>
          <a:p>
            <a:r>
              <a:rPr lang="en-US" sz="2800" b="1" dirty="0"/>
              <a:t>Share your expertise</a:t>
            </a:r>
          </a:p>
          <a:p>
            <a:pPr lvl="1"/>
            <a:r>
              <a:rPr lang="en-US" sz="2400" dirty="0"/>
              <a:t>Help others </a:t>
            </a:r>
          </a:p>
          <a:p>
            <a:pPr marL="274320" lvl="1" indent="0">
              <a:buNone/>
            </a:pPr>
            <a:endParaRPr lang="en-US" sz="1400" dirty="0"/>
          </a:p>
          <a:p>
            <a:r>
              <a:rPr lang="en-US" sz="2800" b="1" dirty="0"/>
              <a:t>Leverage your resources</a:t>
            </a:r>
          </a:p>
          <a:p>
            <a:pPr lvl="1"/>
            <a:r>
              <a:rPr lang="en-US" sz="2400" dirty="0"/>
              <a:t>Don’t try to do and know everythin</a:t>
            </a:r>
            <a:r>
              <a:rPr lang="en-US" dirty="0"/>
              <a:t>g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6CB71-93E7-D043-A55A-9716FB032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53"/>
          <a:stretch/>
        </p:blipFill>
        <p:spPr>
          <a:xfrm>
            <a:off x="5387546" y="1881745"/>
            <a:ext cx="2683304" cy="3094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0FF86F-33E5-AA48-9291-DE265079DFE6}"/>
              </a:ext>
            </a:extLst>
          </p:cNvPr>
          <p:cNvSpPr txBox="1"/>
          <p:nvPr/>
        </p:nvSpPr>
        <p:spPr>
          <a:xfrm>
            <a:off x="6895070" y="6512011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6465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1541-3472-6347-BF07-C0DEF7DA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C4152-DE45-AF4D-817E-8D95DA71A9BC}"/>
              </a:ext>
            </a:extLst>
          </p:cNvPr>
          <p:cNvSpPr txBox="1"/>
          <p:nvPr/>
        </p:nvSpPr>
        <p:spPr>
          <a:xfrm>
            <a:off x="6895070" y="6512011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5217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7596-2864-E449-9ED1-C3B35415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Why Connection?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A7112-5A7C-8D48-9163-6F62232DA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9562"/>
            <a:ext cx="4893276" cy="4876800"/>
          </a:xfrm>
        </p:spPr>
        <p:txBody>
          <a:bodyPr>
            <a:normAutofit/>
          </a:bodyPr>
          <a:lstStyle/>
          <a:p>
            <a:r>
              <a:rPr lang="en-US" sz="2800" dirty="0"/>
              <a:t>Ensures you gain the support and advocacy you need</a:t>
            </a:r>
          </a:p>
          <a:p>
            <a:r>
              <a:rPr lang="en-US" sz="2800" dirty="0"/>
              <a:t>Strengthens your performance and overall value</a:t>
            </a:r>
          </a:p>
          <a:p>
            <a:r>
              <a:rPr lang="en-US" sz="2800" dirty="0"/>
              <a:t>Exposes you to new options and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0FAC1-0C6B-754E-9115-50F3B2529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682579"/>
            <a:ext cx="30480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78602A-57CB-0641-A6B9-1A3B52E5FFAA}"/>
              </a:ext>
            </a:extLst>
          </p:cNvPr>
          <p:cNvSpPr txBox="1"/>
          <p:nvPr/>
        </p:nvSpPr>
        <p:spPr>
          <a:xfrm>
            <a:off x="6895070" y="6512011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1407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7596-2864-E449-9ED1-C3B35415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Building Strategic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A7112-5A7C-8D48-9163-6F62232DA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9562"/>
            <a:ext cx="5362832" cy="4876800"/>
          </a:xfrm>
        </p:spPr>
        <p:txBody>
          <a:bodyPr/>
          <a:lstStyle/>
          <a:p>
            <a:pPr>
              <a:spcBef>
                <a:spcPts val="0"/>
              </a:spcBef>
              <a:buClrTx/>
              <a:buSzTx/>
            </a:pPr>
            <a:r>
              <a:rPr lang="en-US" b="1" dirty="0"/>
              <a:t>Communicate your goals to others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/>
              <a:t>Who needs to know?</a:t>
            </a:r>
          </a:p>
          <a:p>
            <a:pPr marL="274320" lvl="1" indent="0">
              <a:spcBef>
                <a:spcPts val="0"/>
              </a:spcBef>
              <a:buClrTx/>
              <a:buSzTx/>
              <a:buNone/>
            </a:pPr>
            <a:endParaRPr lang="en-US" sz="1000" dirty="0"/>
          </a:p>
          <a:p>
            <a:pPr>
              <a:spcBef>
                <a:spcPts val="0"/>
              </a:spcBef>
              <a:buClrTx/>
              <a:buSzTx/>
            </a:pPr>
            <a:r>
              <a:rPr lang="en-US" b="1" dirty="0"/>
              <a:t>Ask for help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/>
              <a:t>Don’t expect to get there on your own</a:t>
            </a:r>
          </a:p>
          <a:p>
            <a:pPr marL="274320" lvl="1" indent="0">
              <a:spcBef>
                <a:spcPts val="0"/>
              </a:spcBef>
              <a:buClrTx/>
              <a:buSzTx/>
              <a:buNone/>
            </a:pPr>
            <a:endParaRPr lang="en-US" sz="1050" dirty="0"/>
          </a:p>
          <a:p>
            <a:pPr>
              <a:spcBef>
                <a:spcPts val="0"/>
              </a:spcBef>
              <a:buClrTx/>
              <a:buSzTx/>
            </a:pPr>
            <a:r>
              <a:rPr lang="en-US" sz="2800" b="1" dirty="0"/>
              <a:t>Consistently add value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sz="2400" dirty="0"/>
              <a:t>How does your network benefit from relationships with you?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09D9B-FF11-7C4A-8AD2-F6A230376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9" r="17973"/>
          <a:stretch/>
        </p:blipFill>
        <p:spPr>
          <a:xfrm>
            <a:off x="5993026" y="1742989"/>
            <a:ext cx="2298358" cy="3149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7A976-43B2-1E45-A059-DAB3B74EAC70}"/>
              </a:ext>
            </a:extLst>
          </p:cNvPr>
          <p:cNvSpPr txBox="1"/>
          <p:nvPr/>
        </p:nvSpPr>
        <p:spPr>
          <a:xfrm>
            <a:off x="6895070" y="6512011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58304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76" y="1562792"/>
            <a:ext cx="8229600" cy="4249189"/>
          </a:xfrm>
        </p:spPr>
        <p:txBody>
          <a:bodyPr>
            <a:normAutofit/>
          </a:bodyPr>
          <a:lstStyle/>
          <a:p>
            <a:r>
              <a:rPr lang="en-US" sz="2000" b="1" dirty="0">
                <a:hlinkClick r:id="rId2"/>
              </a:rPr>
              <a:t>Getting Ahead, </a:t>
            </a:r>
            <a:r>
              <a:rPr lang="en-US" sz="2000" b="1" i="1" dirty="0">
                <a:hlinkClick r:id="rId2"/>
              </a:rPr>
              <a:t>Three Steps to Take Your Career to the Next Level</a:t>
            </a:r>
            <a:r>
              <a:rPr lang="en-US" sz="2000" dirty="0">
                <a:hlinkClick r:id="rId2"/>
              </a:rPr>
              <a:t>, Joel A. Garfinkle</a:t>
            </a:r>
            <a:endParaRPr lang="en-US" sz="2000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sz="2000" b="1" dirty="0">
                <a:hlinkClick r:id="rId3"/>
              </a:rPr>
              <a:t>Who Gets Promoted, Who Doesn't, and Why, Second Edition: </a:t>
            </a:r>
            <a:r>
              <a:rPr lang="en-US" sz="2000" b="1" i="1" dirty="0">
                <a:hlinkClick r:id="rId3"/>
              </a:rPr>
              <a:t>12 Things You'd Better Do If You Want to Get Ahead</a:t>
            </a:r>
            <a:r>
              <a:rPr lang="en-US" sz="2000" dirty="0">
                <a:hlinkClick r:id="rId3"/>
              </a:rPr>
              <a:t>, Donald Asher</a:t>
            </a:r>
            <a:r>
              <a:rPr lang="en-US" sz="2000" b="1" i="1" dirty="0">
                <a:hlinkClick r:id="rId3"/>
              </a:rPr>
              <a:t> </a:t>
            </a:r>
            <a:endParaRPr lang="en-US" sz="2000" b="1" i="1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For Women:  </a:t>
            </a:r>
          </a:p>
          <a:p>
            <a:r>
              <a:rPr lang="en-US" sz="2000" b="1" dirty="0">
                <a:hlinkClick r:id="rId4"/>
              </a:rPr>
              <a:t>How Women Rise: </a:t>
            </a:r>
            <a:r>
              <a:rPr lang="en-US" sz="2000" b="1" i="1" dirty="0">
                <a:hlinkClick r:id="rId4"/>
              </a:rPr>
              <a:t>Break the 12 Habits Holding You Back from Your Next Raise, Promotion, or Job</a:t>
            </a:r>
            <a:r>
              <a:rPr lang="en-US" sz="2000" dirty="0">
                <a:hlinkClick r:id="rId4"/>
              </a:rPr>
              <a:t>, Sally Helgesen &amp; Marshall Goldsmith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000" b="1" dirty="0">
                <a:hlinkClick r:id="rId5"/>
              </a:rPr>
              <a:t>Impostor Syndrome Challenge </a:t>
            </a:r>
            <a:r>
              <a:rPr lang="en-US" sz="2000" dirty="0">
                <a:hlinkClick r:id="rId5"/>
              </a:rPr>
              <a:t>– 7 Days to Greater Confidence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07076" y="731520"/>
            <a:ext cx="758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Additional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00E30-141C-1441-AC30-428BF9E5C2A7}"/>
              </a:ext>
            </a:extLst>
          </p:cNvPr>
          <p:cNvSpPr txBox="1"/>
          <p:nvPr/>
        </p:nvSpPr>
        <p:spPr>
          <a:xfrm>
            <a:off x="6895070" y="6512011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882187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0000"/>
                </a:solidFill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9817" y="3543659"/>
            <a:ext cx="54328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 Newsletter: Text LEADINGWOMEN to 66866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Kim@ExecutiveCareerSuccess.com</a:t>
            </a:r>
            <a:endParaRPr lang="en-US" dirty="0"/>
          </a:p>
          <a:p>
            <a:r>
              <a:rPr lang="en-US" dirty="0"/>
              <a:t>Visit: </a:t>
            </a:r>
            <a:r>
              <a:rPr lang="en-US" dirty="0">
                <a:hlinkClick r:id="rId3"/>
              </a:rPr>
              <a:t>www.ExecutiveCareerSuccess.com</a:t>
            </a:r>
            <a:endParaRPr lang="en-US" dirty="0"/>
          </a:p>
          <a:p>
            <a:r>
              <a:rPr lang="en-US" dirty="0"/>
              <a:t>Connect: </a:t>
            </a:r>
            <a:r>
              <a:rPr lang="en-US" dirty="0">
                <a:hlinkClick r:id="rId4"/>
              </a:rPr>
              <a:t>www.LinkedIn.com/in/KimMeninger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5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76" y="1562792"/>
            <a:ext cx="8229600" cy="4249189"/>
          </a:xfrm>
        </p:spPr>
        <p:txBody>
          <a:bodyPr>
            <a:normAutofit/>
          </a:bodyPr>
          <a:lstStyle/>
          <a:p>
            <a:r>
              <a:rPr lang="en-US" sz="2800" dirty="0"/>
              <a:t>What does it mean to strategically prepare for your next promotion?</a:t>
            </a:r>
          </a:p>
          <a:p>
            <a:r>
              <a:rPr lang="en-US" sz="2800" dirty="0"/>
              <a:t>Common Challenges</a:t>
            </a:r>
          </a:p>
          <a:p>
            <a:r>
              <a:rPr lang="en-US" sz="2800" dirty="0"/>
              <a:t>Preparation Framework</a:t>
            </a:r>
          </a:p>
          <a:p>
            <a:pPr lvl="1"/>
            <a:r>
              <a:rPr lang="en-US" sz="2400" dirty="0"/>
              <a:t>Clarity</a:t>
            </a:r>
          </a:p>
          <a:p>
            <a:pPr lvl="1"/>
            <a:r>
              <a:rPr lang="en-US" sz="2400" dirty="0"/>
              <a:t>Confidence</a:t>
            </a:r>
          </a:p>
          <a:p>
            <a:pPr lvl="1"/>
            <a:r>
              <a:rPr lang="en-US" sz="2400" dirty="0"/>
              <a:t>Connection</a:t>
            </a:r>
          </a:p>
          <a:p>
            <a:r>
              <a:rPr lang="en-US" sz="2800" dirty="0"/>
              <a:t>Questions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07076" y="731520"/>
            <a:ext cx="758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13D8F-80B8-0744-80DD-DA50C10FD839}"/>
              </a:ext>
            </a:extLst>
          </p:cNvPr>
          <p:cNvSpPr txBox="1"/>
          <p:nvPr/>
        </p:nvSpPr>
        <p:spPr>
          <a:xfrm>
            <a:off x="6895070" y="6512011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20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D78B-61B1-F24D-A22E-8DD242DE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6394869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Strategic Preparation?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F13F0-EB01-3240-A124-32226A10A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Assessing your situation</a:t>
            </a:r>
          </a:p>
          <a:p>
            <a:r>
              <a:rPr lang="en-US" sz="2800" dirty="0"/>
              <a:t>Adopting a mindset of purpose and intention</a:t>
            </a:r>
          </a:p>
          <a:p>
            <a:r>
              <a:rPr lang="en-US" sz="2800" dirty="0"/>
              <a:t>Having an awareness of the role of micro-decisions</a:t>
            </a:r>
          </a:p>
          <a:p>
            <a:r>
              <a:rPr lang="en-US" sz="2800" dirty="0"/>
              <a:t>Remaining proactive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47626-420C-B34E-AA82-3753AA1C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920" y="2113520"/>
            <a:ext cx="3618217" cy="2236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09ED82-7B05-6649-91CC-EF7437E29CC6}"/>
              </a:ext>
            </a:extLst>
          </p:cNvPr>
          <p:cNvSpPr txBox="1"/>
          <p:nvPr/>
        </p:nvSpPr>
        <p:spPr>
          <a:xfrm>
            <a:off x="6895070" y="6512011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298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1541-3472-6347-BF07-C0DEF7DA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FE363-7F8C-5A4E-894A-5664C18DB0FC}"/>
              </a:ext>
            </a:extLst>
          </p:cNvPr>
          <p:cNvSpPr txBox="1"/>
          <p:nvPr/>
        </p:nvSpPr>
        <p:spPr>
          <a:xfrm>
            <a:off x="6895070" y="6512011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4452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96DF-E302-7543-8F84-1F0C8CB0C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6394869" cy="99060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003E4-D29D-5F40-A588-8E01893C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44995" cy="4876800"/>
          </a:xfrm>
        </p:spPr>
        <p:txBody>
          <a:bodyPr/>
          <a:lstStyle/>
          <a:p>
            <a:r>
              <a:rPr lang="en-US" dirty="0"/>
              <a:t>Limited self-reflection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Reactive vs. proactive approach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Fear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Lack of prioritization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Dependency on others 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Attachment to others’ expectations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BABC0-C8C9-A84E-8683-1E2641ED4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84" y="1562792"/>
            <a:ext cx="3148547" cy="3721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8E51E0-FB54-7948-BFBC-12872ED59C84}"/>
              </a:ext>
            </a:extLst>
          </p:cNvPr>
          <p:cNvSpPr txBox="1"/>
          <p:nvPr/>
        </p:nvSpPr>
        <p:spPr>
          <a:xfrm>
            <a:off x="6895070" y="6512011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219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68EE-44C2-4147-9278-1F8CAC12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Preparation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086D8-C98C-294C-A224-DD765F251DBF}"/>
              </a:ext>
            </a:extLst>
          </p:cNvPr>
          <p:cNvSpPr txBox="1"/>
          <p:nvPr/>
        </p:nvSpPr>
        <p:spPr>
          <a:xfrm>
            <a:off x="6895070" y="6512011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4498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1541-3472-6347-BF07-C0DEF7DA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77531-27F9-2645-AEEE-937DE9905DE2}"/>
              </a:ext>
            </a:extLst>
          </p:cNvPr>
          <p:cNvSpPr txBox="1"/>
          <p:nvPr/>
        </p:nvSpPr>
        <p:spPr>
          <a:xfrm>
            <a:off x="6895070" y="6512011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9541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7596-2864-E449-9ED1-C3B35415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Why Clarity?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A7112-5A7C-8D48-9163-6F62232DA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4349578" cy="4876800"/>
          </a:xfrm>
        </p:spPr>
        <p:txBody>
          <a:bodyPr/>
          <a:lstStyle/>
          <a:p>
            <a:r>
              <a:rPr lang="en-US" dirty="0"/>
              <a:t>Allows you to lead with purpose and intention</a:t>
            </a:r>
          </a:p>
          <a:p>
            <a:r>
              <a:rPr lang="en-US" dirty="0"/>
              <a:t>Empowers you to more fully utilize strengths</a:t>
            </a:r>
          </a:p>
          <a:p>
            <a:r>
              <a:rPr lang="en-US" dirty="0"/>
              <a:t>Provides greater certainty on direction</a:t>
            </a:r>
          </a:p>
          <a:p>
            <a:r>
              <a:rPr lang="en-US" dirty="0"/>
              <a:t>Offers a development roadmap</a:t>
            </a:r>
          </a:p>
          <a:p>
            <a:r>
              <a:rPr lang="en-US" dirty="0"/>
              <a:t>Increases overall satisfaction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E43D9-A7C3-014F-A0EE-23DFD8111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049" y="1895388"/>
            <a:ext cx="3662750" cy="2441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09E211-116A-D747-91F2-5ACF1E65C645}"/>
              </a:ext>
            </a:extLst>
          </p:cNvPr>
          <p:cNvSpPr txBox="1"/>
          <p:nvPr/>
        </p:nvSpPr>
        <p:spPr>
          <a:xfrm>
            <a:off x="6895070" y="6512011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6248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7596-2864-E449-9ED1-C3B35415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Developing Clarity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A7112-5A7C-8D48-9163-6F62232DA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880919" cy="4876800"/>
          </a:xfrm>
        </p:spPr>
        <p:txBody>
          <a:bodyPr>
            <a:normAutofit/>
          </a:bodyPr>
          <a:lstStyle/>
          <a:p>
            <a:pPr marL="274320" lvl="1" indent="0">
              <a:spcBef>
                <a:spcPts val="0"/>
              </a:spcBef>
              <a:buClrTx/>
              <a:buSzTx/>
              <a:buNone/>
            </a:pPr>
            <a:endParaRPr lang="en-US" sz="1050" dirty="0"/>
          </a:p>
          <a:p>
            <a:pPr>
              <a:spcBef>
                <a:spcPts val="0"/>
              </a:spcBef>
              <a:buClrTx/>
              <a:buSzTx/>
            </a:pPr>
            <a:r>
              <a:rPr lang="en-US" b="1" dirty="0"/>
              <a:t>What do </a:t>
            </a:r>
            <a:r>
              <a:rPr lang="en-US" b="1" u="sng" dirty="0"/>
              <a:t>YOU</a:t>
            </a:r>
            <a:r>
              <a:rPr lang="en-US" b="1" dirty="0"/>
              <a:t> want?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/>
              <a:t>Assess your options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/>
              <a:t>Limit influence of others’ expectations</a:t>
            </a:r>
          </a:p>
          <a:p>
            <a:pPr marL="0" indent="0">
              <a:buNone/>
            </a:pPr>
            <a:endParaRPr lang="en-US" sz="1200" dirty="0"/>
          </a:p>
          <a:p>
            <a:pPr>
              <a:spcBef>
                <a:spcPts val="0"/>
              </a:spcBef>
              <a:buClrTx/>
              <a:buSzTx/>
            </a:pPr>
            <a:r>
              <a:rPr lang="en-US" b="1" dirty="0"/>
              <a:t>What are your values?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/>
              <a:t>What do you care most about?</a:t>
            </a:r>
          </a:p>
          <a:p>
            <a:pPr>
              <a:spcBef>
                <a:spcPts val="0"/>
              </a:spcBef>
              <a:buClrTx/>
              <a:buSzTx/>
            </a:pPr>
            <a:endParaRPr lang="en-US" b="1" dirty="0"/>
          </a:p>
          <a:p>
            <a:pPr>
              <a:spcBef>
                <a:spcPts val="0"/>
              </a:spcBef>
              <a:buClrTx/>
              <a:buSzTx/>
            </a:pPr>
            <a:r>
              <a:rPr lang="en-US" b="1" dirty="0"/>
              <a:t>Who do you want to be?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/>
              <a:t>Know how you want to show up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/>
              <a:t>Prioritize authenticity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4FED2-A0DF-8A4A-A87D-46B112BAA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232" y="1954427"/>
            <a:ext cx="3047999" cy="2133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9ABE4-447E-534D-BE39-8EEE791CB171}"/>
              </a:ext>
            </a:extLst>
          </p:cNvPr>
          <p:cNvSpPr txBox="1"/>
          <p:nvPr/>
        </p:nvSpPr>
        <p:spPr>
          <a:xfrm>
            <a:off x="6895070" y="6512011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18954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102039</TotalTime>
  <Words>384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Calibri</vt:lpstr>
      <vt:lpstr>Century Gothic</vt:lpstr>
      <vt:lpstr>Clarity</vt:lpstr>
      <vt:lpstr>Strategies to prepare  for your next promotion</vt:lpstr>
      <vt:lpstr>PowerPoint Presentation</vt:lpstr>
      <vt:lpstr>What Is Strategic Preparation?</vt:lpstr>
      <vt:lpstr>challenges</vt:lpstr>
      <vt:lpstr>Challenges</vt:lpstr>
      <vt:lpstr>Preparation framework</vt:lpstr>
      <vt:lpstr>Clarity</vt:lpstr>
      <vt:lpstr>Why Clarity?</vt:lpstr>
      <vt:lpstr>Developing Clarity</vt:lpstr>
      <vt:lpstr>confidence</vt:lpstr>
      <vt:lpstr>Why Confidence?</vt:lpstr>
      <vt:lpstr>Growing Your Confidence</vt:lpstr>
      <vt:lpstr>connection</vt:lpstr>
      <vt:lpstr>Why Connection?</vt:lpstr>
      <vt:lpstr>Building Strategic Connections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 the Impostor Syndrome  Improve Your Confidence &amp; Career</dc:title>
  <dc:creator>Kimberly Meninger</dc:creator>
  <cp:lastModifiedBy>Jean Chisser</cp:lastModifiedBy>
  <cp:revision>223</cp:revision>
  <dcterms:created xsi:type="dcterms:W3CDTF">2016-01-13T15:28:53Z</dcterms:created>
  <dcterms:modified xsi:type="dcterms:W3CDTF">2019-09-16T19:19:19Z</dcterms:modified>
</cp:coreProperties>
</file>