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57" r:id="rId4"/>
    <p:sldId id="267" r:id="rId5"/>
    <p:sldId id="258" r:id="rId6"/>
    <p:sldId id="259" r:id="rId7"/>
    <p:sldId id="261" r:id="rId8"/>
    <p:sldId id="260" r:id="rId9"/>
    <p:sldId id="263" r:id="rId10"/>
    <p:sldId id="270" r:id="rId11"/>
    <p:sldId id="265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0E5"/>
    <a:srgbClr val="5B8DE5"/>
    <a:srgbClr val="376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1"/>
  </p:normalViewPr>
  <p:slideViewPr>
    <p:cSldViewPr snapToGrid="0" snapToObjects="1">
      <p:cViewPr varScale="1">
        <p:scale>
          <a:sx n="91" d="100"/>
          <a:sy n="91" d="100"/>
        </p:scale>
        <p:origin x="4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FCBD2-9C07-F948-B15B-76335D789E90}" type="datetimeFigureOut">
              <a:rPr lang="en-US" smtClean="0"/>
              <a:t>2/15/17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AB22B-03E8-4442-A8A1-ACB701E9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99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E0E7A-7963-9B41-96B2-B3AFD564B02C}" type="datetimeFigureOut">
              <a:rPr lang="en-US" smtClean="0"/>
              <a:t>2/15/17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A8742-9A5D-8044-AE93-AF8822A6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7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8742-9A5D-8044-AE93-AF8822A6B6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8742-9A5D-8044-AE93-AF8822A6B6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2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8742-9A5D-8044-AE93-AF8822A6B6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5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90A1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solidFill>
                  <a:srgbClr val="790A1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930" y="533400"/>
            <a:ext cx="6394869" cy="990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5253" y="6386804"/>
            <a:ext cx="4532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3470E5"/>
                </a:solidFill>
              </a:rPr>
              <a:t>Kim@ExecutiveCareerSuccess.com</a:t>
            </a:r>
            <a:endParaRPr lang="en-US" sz="1200" b="1" dirty="0">
              <a:solidFill>
                <a:srgbClr val="3470E5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144" y="533400"/>
            <a:ext cx="6511655" cy="990600"/>
          </a:xfrm>
        </p:spPr>
        <p:txBody>
          <a:bodyPr/>
          <a:lstStyle>
            <a:lvl1pPr>
              <a:defRPr>
                <a:solidFill>
                  <a:srgbClr val="790A1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144" y="533400"/>
            <a:ext cx="6511655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144" y="533400"/>
            <a:ext cx="6511655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9123"/>
            <a:ext cx="2139696" cy="1226337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790A1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32255"/>
            <a:ext cx="2139696" cy="3541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216" y="1507844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790A1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0652"/>
            <a:ext cx="2139696" cy="34857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423445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5144" y="533400"/>
            <a:ext cx="651165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5B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.com/rebecca-borison/science-shows-youre-better-off-being-a-nice-boss.html" TargetMode="External"/><Relationship Id="rId4" Type="http://schemas.openxmlformats.org/officeDocument/2006/relationships/hyperlink" Target="https://hbr.org/2014/11/the-hard-data-on-being-a-nice-bos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br.org/2013/07/connect-then-lea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cutiveCareerSuccess.com" TargetMode="External"/><Relationship Id="rId4" Type="http://schemas.openxmlformats.org/officeDocument/2006/relationships/hyperlink" Target="mailto:Kim@ExecutiveCareerSuccess.com" TargetMode="External"/><Relationship Id="rId5" Type="http://schemas.openxmlformats.org/officeDocument/2006/relationships/hyperlink" Target="http://www.LinkedIn.com/in/KimMeninge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6183"/>
            <a:ext cx="7848600" cy="118264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Yes, You can be nice </a:t>
            </a:r>
            <a:r>
              <a:rPr lang="en-US" sz="3000" b="1" dirty="0">
                <a:solidFill>
                  <a:schemeClr val="tx1"/>
                </a:solidFill>
              </a:rPr>
              <a:t>and</a:t>
            </a:r>
            <a:r>
              <a:rPr lang="en-US" sz="3000" dirty="0">
                <a:solidFill>
                  <a:schemeClr val="tx1"/>
                </a:solidFill>
              </a:rPr>
              <a:t> respected</a:t>
            </a:r>
            <a:endParaRPr lang="en-US" sz="3000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28357"/>
            <a:ext cx="6400800" cy="1752600"/>
          </a:xfrm>
        </p:spPr>
        <p:txBody>
          <a:bodyPr/>
          <a:lstStyle/>
          <a:p>
            <a:r>
              <a:rPr lang="en-US" dirty="0"/>
              <a:t>Kim Meninger ’97, MBA ’08</a:t>
            </a:r>
          </a:p>
          <a:p>
            <a:r>
              <a:rPr lang="en-US" dirty="0"/>
              <a:t>Executive Coach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721" y="895904"/>
            <a:ext cx="80766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ScalaOT-Regular" pitchFamily="50" charset="0"/>
              </a:rPr>
              <a:t>BOSTON COLLEGE </a:t>
            </a:r>
            <a:r>
              <a:rPr lang="en-US" sz="2200" dirty="0" smtClean="0">
                <a:solidFill>
                  <a:prstClr val="black"/>
                </a:solidFill>
                <a:latin typeface="ScalaOT-Regular" pitchFamily="50" charset="0"/>
              </a:rPr>
              <a:t>WORLDWIDE </a:t>
            </a:r>
            <a:r>
              <a:rPr lang="en-US" sz="2200" dirty="0">
                <a:solidFill>
                  <a:prstClr val="black"/>
                </a:solidFill>
                <a:latin typeface="ScalaOT-Regular" pitchFamily="50" charset="0"/>
              </a:rPr>
              <a:t>WEBINARS</a:t>
            </a:r>
            <a:endParaRPr lang="en-US" sz="2200" dirty="0"/>
          </a:p>
        </p:txBody>
      </p:sp>
      <p:pic>
        <p:nvPicPr>
          <p:cNvPr id="7" name="Picture 2" descr="\\univ-relations.bc.edu\DEV_ALUM\Alumni\Affinity\ALUMNI ED\Events\BC Seal format for 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31" y="786227"/>
            <a:ext cx="663509" cy="650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599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Remember that being nice is good for business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 smtClean="0"/>
              <a:t>We would all benefit from having more nice leaders</a:t>
            </a:r>
          </a:p>
          <a:p>
            <a:pPr lvl="1">
              <a:spcBef>
                <a:spcPts val="0"/>
              </a:spcBef>
              <a:buClrTx/>
              <a:buSzTx/>
            </a:pPr>
            <a:endParaRPr lang="en-US" dirty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Use your niceness to your advantage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 smtClean="0"/>
              <a:t>Being nice is an asset not a liability</a:t>
            </a:r>
          </a:p>
          <a:p>
            <a:pPr lvl="1">
              <a:spcBef>
                <a:spcPts val="0"/>
              </a:spcBef>
              <a:buClrTx/>
              <a:buSzTx/>
            </a:pPr>
            <a:endParaRPr lang="en-US" dirty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Be nice without letting others take advantage of you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 smtClean="0"/>
              <a:t>Be aware of opportunities to establish firmer boundaries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8763" y="6358597"/>
            <a:ext cx="393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9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599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Additional Resources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800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0E0E0E"/>
                </a:solidFill>
              </a:rPr>
              <a:t>Nice Guys Can Get the Corner Office: Eight Strategies for Winning in Business Without Being a Jerk</a:t>
            </a:r>
            <a:r>
              <a:rPr lang="en-US" dirty="0">
                <a:solidFill>
                  <a:srgbClr val="0E0E0E"/>
                </a:solidFill>
              </a:rPr>
              <a:t>, Russ Edelman &amp; Timothy </a:t>
            </a:r>
            <a:r>
              <a:rPr lang="en-US" dirty="0" err="1">
                <a:solidFill>
                  <a:srgbClr val="0E0E0E"/>
                </a:solidFill>
              </a:rPr>
              <a:t>Hiltabiddle</a:t>
            </a:r>
            <a:endParaRPr lang="en-US" dirty="0"/>
          </a:p>
          <a:p>
            <a:pPr marL="0" indent="0">
              <a:buNone/>
            </a:pPr>
            <a:endParaRPr lang="en-US" sz="1500" dirty="0"/>
          </a:p>
          <a:p>
            <a:r>
              <a:rPr lang="en-US" u="sng" dirty="0"/>
              <a:t>Nice Companies Finish First: Why Cutthroat Management Is Over--and Collaboration Is In</a:t>
            </a:r>
            <a:r>
              <a:rPr lang="en-US" dirty="0"/>
              <a:t>, Peter </a:t>
            </a:r>
            <a:r>
              <a:rPr lang="en-US" dirty="0" err="1"/>
              <a:t>Shankman</a:t>
            </a:r>
            <a:endParaRPr lang="en-US" dirty="0"/>
          </a:p>
          <a:p>
            <a:pPr marL="0" indent="0">
              <a:buNone/>
            </a:pPr>
            <a:endParaRPr lang="en-US" sz="1500" dirty="0"/>
          </a:p>
          <a:p>
            <a:r>
              <a:rPr lang="en-US" u="sng" dirty="0"/>
              <a:t>Nice Girls Can Finish First: Getting the Results You Want and the Respect You Deserve . . . While Still Being Liked</a:t>
            </a:r>
            <a:r>
              <a:rPr lang="en-US" i="1" dirty="0"/>
              <a:t>, </a:t>
            </a:r>
            <a:r>
              <a:rPr lang="en-US" i="1" dirty="0" err="1"/>
              <a:t>Daylle</a:t>
            </a:r>
            <a:r>
              <a:rPr lang="en-US" i="1" dirty="0"/>
              <a:t> Deanna Schwartz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08763" y="6358597"/>
            <a:ext cx="45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62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599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Additional Online Resources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Connect, Then Lead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Harvard Business Review, July-August 2013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>
                <a:solidFill>
                  <a:srgbClr val="262626"/>
                </a:solidFill>
                <a:hlinkClick r:id="rId3"/>
              </a:rPr>
              <a:t>You're Better Off Being a Nice Boss. Science Says So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Inc., November 2014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The Hard Data on Being a Nice Boss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Harvard Business Review, November 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8763" y="6358597"/>
            <a:ext cx="436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57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599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Questions?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 my mailing list to receive tips and strategies to successfully manage your career!</a:t>
            </a:r>
          </a:p>
          <a:p>
            <a:pPr marL="0" indent="0" algn="ctr">
              <a:buNone/>
            </a:pPr>
            <a:r>
              <a:rPr lang="en-US" b="1" dirty="0"/>
              <a:t>Text CAREER to 66866</a:t>
            </a:r>
          </a:p>
          <a:p>
            <a:pPr marL="0" indent="0" algn="ctr">
              <a:buNone/>
            </a:pPr>
            <a:endParaRPr lang="en-US" sz="1800" b="1" dirty="0"/>
          </a:p>
          <a:p>
            <a:r>
              <a:rPr lang="en-US" dirty="0"/>
              <a:t>Schedule a complimentary strategy session to discuss your career management plan.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Visit: </a:t>
            </a:r>
            <a:r>
              <a:rPr lang="en-US" dirty="0">
                <a:hlinkClick r:id="rId3"/>
              </a:rPr>
              <a:t>www.ExecutiveCareerSuccess.com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>
                <a:hlinkClick r:id="rId4"/>
              </a:rPr>
              <a:t>Kim@ExecutiveCareerSuccess.com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Connect: </a:t>
            </a:r>
            <a:r>
              <a:rPr lang="en-US" dirty="0">
                <a:hlinkClick r:id="rId5"/>
              </a:rPr>
              <a:t>www.LinkedIn.com/in/KimMeninger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8763" y="6358597"/>
            <a:ext cx="422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46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599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Agenda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does it mean to be nice?</a:t>
            </a:r>
          </a:p>
          <a:p>
            <a:r>
              <a:rPr lang="en-US" sz="2800" dirty="0"/>
              <a:t>What does it mean to be respected?</a:t>
            </a:r>
          </a:p>
          <a:p>
            <a:r>
              <a:rPr lang="en-US" sz="2800" dirty="0"/>
              <a:t>Why niceness is good for business</a:t>
            </a:r>
          </a:p>
          <a:p>
            <a:r>
              <a:rPr lang="en-US" sz="2800" dirty="0"/>
              <a:t>How to use your niceness as a competitive advantage</a:t>
            </a:r>
          </a:p>
          <a:p>
            <a:r>
              <a:rPr lang="en-US" sz="2800" dirty="0"/>
              <a:t>How to be nice without being a </a:t>
            </a:r>
            <a:r>
              <a:rPr lang="en-US" sz="2800" dirty="0" smtClean="0"/>
              <a:t>pushover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8763" y="6358597"/>
            <a:ext cx="33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611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599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What Does It Mean to Be Nice?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43270"/>
            <a:ext cx="5466522" cy="4833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Nice professionals tend to: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Value </a:t>
            </a:r>
            <a:r>
              <a:rPr lang="en-US" dirty="0" smtClean="0"/>
              <a:t>relationships</a:t>
            </a:r>
          </a:p>
          <a:p>
            <a:r>
              <a:rPr lang="en-US" dirty="0" smtClean="0"/>
              <a:t>Care about others’ feelings</a:t>
            </a:r>
          </a:p>
          <a:p>
            <a:r>
              <a:rPr lang="en-US" dirty="0" smtClean="0"/>
              <a:t>Treat others with respect and kindness</a:t>
            </a:r>
          </a:p>
          <a:p>
            <a:r>
              <a:rPr lang="en-US" dirty="0" smtClean="0"/>
              <a:t>Promote cooperation and collaboration</a:t>
            </a:r>
          </a:p>
          <a:p>
            <a:r>
              <a:rPr lang="en-US" dirty="0" smtClean="0"/>
              <a:t>Make others feel secure and comfortable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83" y="1798981"/>
            <a:ext cx="2793233" cy="3978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7743" y="6338500"/>
            <a:ext cx="33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952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599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What Does It Mean to Be </a:t>
            </a:r>
            <a:r>
              <a:rPr lang="en-US" dirty="0" smtClean="0">
                <a:solidFill>
                  <a:srgbClr val="000000"/>
                </a:solidFill>
              </a:rPr>
              <a:t>Respected?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8046"/>
            <a:ext cx="5226148" cy="47183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  <a:buSzTx/>
            </a:pPr>
            <a:r>
              <a:rPr lang="en-US" sz="2500" dirty="0" smtClean="0"/>
              <a:t>Maintaining credibility in your role</a:t>
            </a:r>
          </a:p>
          <a:p>
            <a:pPr>
              <a:spcBef>
                <a:spcPts val="0"/>
              </a:spcBef>
              <a:buClrTx/>
              <a:buSzTx/>
            </a:pPr>
            <a:r>
              <a:rPr lang="en-US" sz="2500" dirty="0" smtClean="0"/>
              <a:t>Getting others to listen to your ideas</a:t>
            </a:r>
          </a:p>
          <a:p>
            <a:pPr>
              <a:spcBef>
                <a:spcPts val="0"/>
              </a:spcBef>
              <a:buClrTx/>
              <a:buSzTx/>
            </a:pPr>
            <a:r>
              <a:rPr lang="en-US" sz="2500" dirty="0" smtClean="0"/>
              <a:t>Influencing decisions that impact your group</a:t>
            </a:r>
          </a:p>
          <a:p>
            <a:pPr>
              <a:spcBef>
                <a:spcPts val="0"/>
              </a:spcBef>
              <a:buClrTx/>
              <a:buSzTx/>
            </a:pPr>
            <a:r>
              <a:rPr lang="en-US" sz="2500" dirty="0" smtClean="0"/>
              <a:t>Strategically expanding your role</a:t>
            </a:r>
          </a:p>
          <a:p>
            <a:pPr>
              <a:spcBef>
                <a:spcPts val="0"/>
              </a:spcBef>
              <a:buClrTx/>
              <a:buSzTx/>
            </a:pPr>
            <a:r>
              <a:rPr lang="en-US" sz="2500" dirty="0" smtClean="0"/>
              <a:t>Achieving your specific professional goals</a:t>
            </a:r>
          </a:p>
          <a:p>
            <a:pPr>
              <a:spcBef>
                <a:spcPts val="0"/>
              </a:spcBef>
              <a:buClrTx/>
              <a:buSzTx/>
            </a:pPr>
            <a:endParaRPr lang="en-US" dirty="0" smtClean="0"/>
          </a:p>
          <a:p>
            <a:pPr>
              <a:spcBef>
                <a:spcPts val="0"/>
              </a:spcBef>
              <a:buClrTx/>
              <a:buSzTx/>
            </a:pPr>
            <a:endParaRPr lang="en-US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97" y="2449886"/>
            <a:ext cx="2970180" cy="2176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8763" y="6344529"/>
            <a:ext cx="33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90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599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Why Niceness is Good for Business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599" cy="487680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Leaders who are not “nice”: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Elevate stress levels among employees</a:t>
            </a:r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Undermine trust</a:t>
            </a:r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Discourage employees from sharing ideas and supporting each other</a:t>
            </a:r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Create disengagement </a:t>
            </a:r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Lose key talent</a:t>
            </a:r>
          </a:p>
          <a:p>
            <a:pPr>
              <a:spcBef>
                <a:spcPts val="0"/>
              </a:spcBef>
              <a:buClrTx/>
              <a:buSzTx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2595693"/>
            <a:ext cx="3048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8763" y="6358597"/>
            <a:ext cx="33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1871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599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Why Niceness is Good for Business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7680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Nice leaders: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Create environments of trust and open communication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12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Promote cooperation and collaboration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12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Generate greater productivity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12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Inspire greater loyalty and commitment</a:t>
            </a:r>
          </a:p>
          <a:p>
            <a:pPr>
              <a:spcBef>
                <a:spcPts val="0"/>
              </a:spcBef>
              <a:buClrTx/>
              <a:buSzTx/>
            </a:pPr>
            <a:endParaRPr lang="en-US" dirty="0" smtClean="0"/>
          </a:p>
          <a:p>
            <a:pPr>
              <a:spcBef>
                <a:spcPts val="0"/>
              </a:spcBef>
              <a:buClrTx/>
              <a:buSzTx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56" y="2378212"/>
            <a:ext cx="3065888" cy="2048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8763" y="6358597"/>
            <a:ext cx="33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443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599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 Your Niceness to Your Advantage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711148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Leverage your likability to increase your influence.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Deliver tough messages with respect and kindness.</a:t>
            </a:r>
          </a:p>
          <a:p>
            <a:pPr marL="274320" lvl="1" indent="0">
              <a:spcBef>
                <a:spcPts val="0"/>
              </a:spcBef>
              <a:buClrTx/>
              <a:buSzTx/>
              <a:buNone/>
            </a:pPr>
            <a:endParaRPr lang="en-US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Build strategic relationships.</a:t>
            </a:r>
          </a:p>
          <a:p>
            <a:pPr>
              <a:spcBef>
                <a:spcPts val="0"/>
              </a:spcBef>
              <a:buClrTx/>
              <a:buSzTx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81200"/>
            <a:ext cx="30480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8763" y="6358597"/>
            <a:ext cx="33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341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599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 Nice Without Being a Pushover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73352"/>
            <a:ext cx="4684643" cy="471830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sz="2400" dirty="0" smtClean="0"/>
              <a:t>Being nice is a problem when you: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12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sz="2400" dirty="0" smtClean="0"/>
              <a:t>Avoid conflict or uncomfortable situations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11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sz="2400" dirty="0" smtClean="0"/>
              <a:t>Fail to deliver negative feedback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12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sz="2400" dirty="0"/>
              <a:t>Focus too heavily on pleasing </a:t>
            </a:r>
            <a:r>
              <a:rPr lang="en-US" sz="2400" dirty="0" smtClean="0"/>
              <a:t>others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11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sz="2400" dirty="0" smtClean="0"/>
              <a:t>Dodge opportunities to fight for your needs or ideas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11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sz="2400" dirty="0" smtClean="0"/>
              <a:t>Don’t set clear boundaries</a:t>
            </a:r>
          </a:p>
          <a:p>
            <a:pPr>
              <a:spcBef>
                <a:spcPts val="0"/>
              </a:spcBef>
              <a:buClrTx/>
              <a:buSzTx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53" y="2688586"/>
            <a:ext cx="3048000" cy="2033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8763" y="6358597"/>
            <a:ext cx="33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238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599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 Nice Without Being a Pushover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14268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Observe others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/>
              <a:t>What works and doesn’t work</a:t>
            </a:r>
            <a:r>
              <a:rPr lang="en-US" dirty="0" smtClean="0"/>
              <a:t>?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 smtClean="0"/>
              <a:t>Who are your role models?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 smtClean="0"/>
              <a:t>How do they behave?</a:t>
            </a:r>
          </a:p>
          <a:p>
            <a:pPr marL="274320" lvl="1" indent="0">
              <a:spcBef>
                <a:spcPts val="0"/>
              </a:spcBef>
              <a:buClrTx/>
              <a:buSzTx/>
              <a:buNone/>
            </a:pPr>
            <a:endParaRPr lang="en-US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Build your confidence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 smtClean="0"/>
              <a:t>Stay connected to your value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 smtClean="0"/>
              <a:t>Use power poses</a:t>
            </a:r>
          </a:p>
          <a:p>
            <a:pPr>
              <a:spcBef>
                <a:spcPts val="0"/>
              </a:spcBef>
              <a:buClrTx/>
              <a:buSzTx/>
            </a:pPr>
            <a:endParaRPr lang="en-US" dirty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Speak directly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 smtClean="0"/>
              <a:t>Know your audience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 smtClean="0"/>
              <a:t>Don’t use minimizing language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 smtClean="0"/>
              <a:t>Don’t hide behind email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64" y="2119066"/>
            <a:ext cx="2870998" cy="3176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8763" y="6358597"/>
            <a:ext cx="33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898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29994</TotalTime>
  <Words>530</Words>
  <Application>Microsoft Macintosh PowerPoint</Application>
  <PresentationFormat>On-screen Show (4:3)</PresentationFormat>
  <Paragraphs>122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Book Antiqua</vt:lpstr>
      <vt:lpstr>Calibri</vt:lpstr>
      <vt:lpstr>Century Gothic</vt:lpstr>
      <vt:lpstr>ScalaOT-Regular</vt:lpstr>
      <vt:lpstr>Arial</vt:lpstr>
      <vt:lpstr>Clarity</vt:lpstr>
      <vt:lpstr>Yes, You can be nice and respected</vt:lpstr>
      <vt:lpstr>Agenda</vt:lpstr>
      <vt:lpstr>What Does It Mean to Be Nice?</vt:lpstr>
      <vt:lpstr>What Does It Mean to Be Respected?</vt:lpstr>
      <vt:lpstr>Why Niceness is Good for Business</vt:lpstr>
      <vt:lpstr>Why Niceness is Good for Business</vt:lpstr>
      <vt:lpstr>Use Your Niceness to Your Advantage</vt:lpstr>
      <vt:lpstr>Be Nice Without Being a Pushover</vt:lpstr>
      <vt:lpstr>Be Nice Without Being a Pushover</vt:lpstr>
      <vt:lpstr>Summary</vt:lpstr>
      <vt:lpstr>Additional Resources</vt:lpstr>
      <vt:lpstr>Additional Online Resources</vt:lpstr>
      <vt:lpstr>Questions?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 the Impostor Syndrome  Improve Your Confidence &amp; Career</dc:title>
  <dc:creator>Kimberly Meninger</dc:creator>
  <cp:lastModifiedBy>Kim Meninger</cp:lastModifiedBy>
  <cp:revision>49</cp:revision>
  <dcterms:created xsi:type="dcterms:W3CDTF">2016-01-13T15:28:53Z</dcterms:created>
  <dcterms:modified xsi:type="dcterms:W3CDTF">2017-02-15T19:18:03Z</dcterms:modified>
</cp:coreProperties>
</file>