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EIS, JULIE" initials="DJ" lastIdx="8" clrIdx="0">
    <p:extLst>
      <p:ext uri="{19B8F6BF-5375-455C-9EA6-DF929625EA0E}">
        <p15:presenceInfo xmlns:p15="http://schemas.microsoft.com/office/powerpoint/2012/main" userId="S-1-5-21-4093396606-3804665817-1073717425-55312" providerId="AD"/>
      </p:ext>
    </p:extLst>
  </p:cmAuthor>
  <p:cmAuthor id="2" name="WARNOCK, JASON" initials="WJ" lastIdx="3" clrIdx="1">
    <p:extLst>
      <p:ext uri="{19B8F6BF-5375-455C-9EA6-DF929625EA0E}">
        <p15:presenceInfo xmlns:p15="http://schemas.microsoft.com/office/powerpoint/2012/main" userId="S-1-5-21-4093396606-3804665817-1073717425-229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74035" autoAdjust="0"/>
  </p:normalViewPr>
  <p:slideViewPr>
    <p:cSldViewPr>
      <p:cViewPr varScale="1">
        <p:scale>
          <a:sx n="36" d="100"/>
          <a:sy n="36" d="100"/>
        </p:scale>
        <p:origin x="1914" y="48"/>
      </p:cViewPr>
      <p:guideLst>
        <p:guide orient="horz" pos="2880"/>
        <p:guide pos="5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133779F6-0AD2-4183-B76D-1A9C4705B1BE}" type="datetimeFigureOut">
              <a:rPr lang="en-US" smtClean="0"/>
              <a:t>3/13/2020</a:t>
            </a:fld>
            <a:endParaRPr lang="en-US"/>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C12A6225-B4B9-459E-8F03-B7F97D9D67E3}" type="slidenum">
              <a:rPr lang="en-US" smtClean="0"/>
              <a:t>‹#›</a:t>
            </a:fld>
            <a:endParaRPr lang="en-US"/>
          </a:p>
        </p:txBody>
      </p:sp>
    </p:spTree>
    <p:extLst>
      <p:ext uri="{BB962C8B-B14F-4D97-AF65-F5344CB8AC3E}">
        <p14:creationId xmlns:p14="http://schemas.microsoft.com/office/powerpoint/2010/main" val="64821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Thank you for coming. I’m (name). I am a [financial representative/financial advisor/wealth management advisor] with Northwestern Mutual.</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a:t>
            </a:fld>
            <a:endParaRPr lang="en-US"/>
          </a:p>
        </p:txBody>
      </p:sp>
    </p:spTree>
    <p:extLst>
      <p:ext uri="{BB962C8B-B14F-4D97-AF65-F5344CB8AC3E}">
        <p14:creationId xmlns:p14="http://schemas.microsoft.com/office/powerpoint/2010/main" val="1171109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much should you be putting away in savings and investments?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Generally speaking, you should allocate about 20 percent of your income. But in reality, the amount you should be saving really depends on the goals we just talked about and what it’s going to take, financially, to achieve those goals—so it could be an even higher percentage.</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10</a:t>
            </a:fld>
            <a:endParaRPr lang="en-US"/>
          </a:p>
        </p:txBody>
      </p:sp>
    </p:spTree>
    <p:extLst>
      <p:ext uri="{BB962C8B-B14F-4D97-AF65-F5344CB8AC3E}">
        <p14:creationId xmlns:p14="http://schemas.microsoft.com/office/powerpoint/2010/main" val="66990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keep in mind, it doesn’t matter how carefully you may plan your finances, there will always be unexpected expenses: car repairs, vet bills or a trip to the ER. Life is unpredictable. That’s why you should include establishing an emergency fund.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general guideline is that you should keep an equivalent of six months of living expenses in an account you can access easily. By having a bit of a cushion when you need it, you can spare yourself the added expense of financing an emergency using a high-interest credit card.</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11</a:t>
            </a:fld>
            <a:endParaRPr lang="en-US"/>
          </a:p>
        </p:txBody>
      </p:sp>
    </p:spTree>
    <p:extLst>
      <p:ext uri="{BB962C8B-B14F-4D97-AF65-F5344CB8AC3E}">
        <p14:creationId xmlns:p14="http://schemas.microsoft.com/office/powerpoint/2010/main" val="347947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sooner you start saving, the better. Here’s why.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Say you start with $1,000 and contribute an additional $100 each month. Based on a 6 percent rate of return on your savings or investment, you could have $18,117 in 10 years. If you leave that money undisturbed and continue to contribute $100 each month, in 20 years that money could grow to $48,772. And in 30 years it could grow to $103,670. That’s why it’s so important to start saving early.</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12</a:t>
            </a:fld>
            <a:endParaRPr lang="en-US"/>
          </a:p>
        </p:txBody>
      </p:sp>
    </p:spTree>
    <p:extLst>
      <p:ext uri="{BB962C8B-B14F-4D97-AF65-F5344CB8AC3E}">
        <p14:creationId xmlns:p14="http://schemas.microsoft.com/office/powerpoint/2010/main" val="102683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let’s fast-forward a few decades to retirement. During this time of your life, your goal will be to make your money last as long as you do. And even though that may be a long way off for some of you, it’s good to at least begin to familiarize yourself today with the kinds of things you want to be thinking about.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ask a question. How long do you think you’ll live? </a:t>
            </a:r>
            <a:r>
              <a:rPr lang="en-US" sz="1200" i="1" kern="1200" dirty="0">
                <a:solidFill>
                  <a:schemeClr val="tx1"/>
                </a:solidFill>
                <a:effectLst/>
                <a:latin typeface="+mn-lt"/>
                <a:ea typeface="+mn-ea"/>
                <a:cs typeface="+mn-cs"/>
              </a:rPr>
              <a:t>(Allow for audience participation)</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You might be surprised at what’s now being predicted. Let’s say you turn 65 today.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you’re a man, there’s a 50 percent chance that you’ll live beyond age 88.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you’re a woman, there’s a 50 percent chance you’ll live beyond age 90.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if you’re married, there’s a 50 percent chance that you or your spouse will live beyond age 94.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means you may live 30 or more years in retirement. Pension plans are scarce. And with medical and health care expenses rising faster than the rate of inflation, it’s a double whammy. Social Security should be able to help you pay some of your retirement expenses; how much is unknown. But, as with today, it won’t be enough by itself. So, you’ve got to make the most of the money you’ve saved and put a plan together to get you </a:t>
            </a:r>
            <a:r>
              <a:rPr lang="en-US" sz="1200" i="1" kern="1200" dirty="0">
                <a:solidFill>
                  <a:schemeClr val="tx1"/>
                </a:solidFill>
                <a:effectLst/>
                <a:latin typeface="+mn-lt"/>
                <a:ea typeface="+mn-ea"/>
                <a:cs typeface="+mn-cs"/>
              </a:rPr>
              <a:t>through</a:t>
            </a:r>
            <a:r>
              <a:rPr lang="en-US" sz="1200" kern="1200" dirty="0">
                <a:solidFill>
                  <a:schemeClr val="tx1"/>
                </a:solidFill>
                <a:effectLst/>
                <a:latin typeface="+mn-lt"/>
                <a:ea typeface="+mn-ea"/>
                <a:cs typeface="+mn-cs"/>
              </a:rPr>
              <a:t> retirement as well.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13</a:t>
            </a:fld>
            <a:endParaRPr lang="en-US"/>
          </a:p>
        </p:txBody>
      </p:sp>
    </p:spTree>
    <p:extLst>
      <p:ext uri="{BB962C8B-B14F-4D97-AF65-F5344CB8AC3E}">
        <p14:creationId xmlns:p14="http://schemas.microsoft.com/office/powerpoint/2010/main" val="135247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where should you be saving your money? Here’s a rundown of the most common types of savings and other investment vehicles: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course, there’s a traditional </a:t>
            </a:r>
            <a:r>
              <a:rPr lang="en-US" sz="1200" b="1" kern="1200" dirty="0">
                <a:solidFill>
                  <a:schemeClr val="tx1"/>
                </a:solidFill>
                <a:effectLst/>
                <a:latin typeface="+mn-lt"/>
                <a:ea typeface="+mn-ea"/>
                <a:cs typeface="+mn-cs"/>
              </a:rPr>
              <a:t>savings account</a:t>
            </a:r>
            <a:r>
              <a:rPr lang="en-US" sz="1200" kern="1200" dirty="0">
                <a:solidFill>
                  <a:schemeClr val="tx1"/>
                </a:solidFill>
                <a:effectLst/>
                <a:latin typeface="+mn-lt"/>
                <a:ea typeface="+mn-ea"/>
                <a:cs typeface="+mn-cs"/>
              </a:rPr>
              <a:t> at the bank or credit union.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there are </a:t>
            </a:r>
            <a:r>
              <a:rPr lang="en-US" sz="1200" b="1" kern="1200" dirty="0">
                <a:solidFill>
                  <a:schemeClr val="tx1"/>
                </a:solidFill>
                <a:effectLst/>
                <a:latin typeface="+mn-lt"/>
                <a:ea typeface="+mn-ea"/>
                <a:cs typeface="+mn-cs"/>
              </a:rPr>
              <a:t>bonds,</a:t>
            </a:r>
            <a:r>
              <a:rPr lang="en-US" sz="1200" kern="1200" dirty="0">
                <a:solidFill>
                  <a:schemeClr val="tx1"/>
                </a:solidFill>
                <a:effectLst/>
                <a:latin typeface="+mn-lt"/>
                <a:ea typeface="+mn-ea"/>
                <a:cs typeface="+mn-cs"/>
              </a:rPr>
              <a:t> which companies and governments issue to fund day-to-day operations or to finance specific projects. When you buy a bond, you are loaning your money for a certain period of time to the issuer. In return, you get back the loan amount plus interest.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Mutual funds</a:t>
            </a:r>
            <a:r>
              <a:rPr lang="en-US" sz="1200" kern="1200" dirty="0">
                <a:solidFill>
                  <a:schemeClr val="tx1"/>
                </a:solidFill>
                <a:effectLst/>
                <a:latin typeface="+mn-lt"/>
                <a:ea typeface="+mn-ea"/>
                <a:cs typeface="+mn-cs"/>
              </a:rPr>
              <a:t> pool money together from thousands of small investors, and then its manager buys stocks, bonds or other securities with it. When you contribute money to a fund, you get a stake in all its investments. Since most funds allow you to begin investing with as little as a couple thousand dollars, you can attain a diversified portfolio for much less than you could buying individual stocks and bonds.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then, in terms of saving for retirement, if you work and your employer offers a</a:t>
            </a:r>
            <a:r>
              <a:rPr lang="en-US" sz="1200" b="1" kern="1200" dirty="0">
                <a:solidFill>
                  <a:schemeClr val="tx1"/>
                </a:solidFill>
                <a:effectLst/>
                <a:latin typeface="+mn-lt"/>
                <a:ea typeface="+mn-ea"/>
                <a:cs typeface="+mn-cs"/>
              </a:rPr>
              <a:t> 401(k), </a:t>
            </a:r>
            <a:r>
              <a:rPr lang="en-US" sz="1200" kern="1200" dirty="0">
                <a:solidFill>
                  <a:schemeClr val="tx1"/>
                </a:solidFill>
                <a:effectLst/>
                <a:latin typeface="+mn-lt"/>
                <a:ea typeface="+mn-ea"/>
                <a:cs typeface="+mn-cs"/>
              </a:rPr>
              <a:t>it’s a great way to save for retirement. Your contributions are pretax and grow tax deferred. And if your employer offers a company match, that’s free money you don’t want to leave on the table.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many different types of IRAs, including an </a:t>
            </a:r>
            <a:r>
              <a:rPr lang="en-US" sz="1200" b="1" kern="1200" dirty="0">
                <a:solidFill>
                  <a:schemeClr val="tx1"/>
                </a:solidFill>
                <a:effectLst/>
                <a:latin typeface="+mn-lt"/>
                <a:ea typeface="+mn-ea"/>
                <a:cs typeface="+mn-cs"/>
              </a:rPr>
              <a:t>Individual Retirement Account (IRA) or Roth IRA.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14</a:t>
            </a:fld>
            <a:endParaRPr lang="en-US"/>
          </a:p>
        </p:txBody>
      </p:sp>
    </p:spTree>
    <p:extLst>
      <p:ext uri="{BB962C8B-B14F-4D97-AF65-F5344CB8AC3E}">
        <p14:creationId xmlns:p14="http://schemas.microsoft.com/office/powerpoint/2010/main" val="214113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Surprised to see “spend” in this list of important financial actions? Don’t be. Planning and managing expenses is essential to financial success. By spending wisely, you can afford the things you need, eliminate debts like student loans and still have cash for what you want.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15</a:t>
            </a:fld>
            <a:endParaRPr lang="en-US"/>
          </a:p>
        </p:txBody>
      </p:sp>
    </p:spTree>
    <p:extLst>
      <p:ext uri="{BB962C8B-B14F-4D97-AF65-F5344CB8AC3E}">
        <p14:creationId xmlns:p14="http://schemas.microsoft.com/office/powerpoint/2010/main" val="332220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you need to create a budget to get a handle on what’s coming in ... what’s going out ... and what your essential expenses are (must haves) versus discretionary expenses (nice to have).</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16</a:t>
            </a:fld>
            <a:endParaRPr lang="en-US"/>
          </a:p>
        </p:txBody>
      </p:sp>
    </p:spTree>
    <p:extLst>
      <p:ext uri="{BB962C8B-B14F-4D97-AF65-F5344CB8AC3E}">
        <p14:creationId xmlns:p14="http://schemas.microsoft.com/office/powerpoint/2010/main" val="1539272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track all of your expenses? </a:t>
            </a:r>
            <a:r>
              <a:rPr lang="en-US" sz="1200" i="1" kern="1200" dirty="0">
                <a:solidFill>
                  <a:schemeClr val="tx1"/>
                </a:solidFill>
                <a:effectLst/>
                <a:latin typeface="+mn-lt"/>
                <a:ea typeface="+mn-ea"/>
                <a:cs typeface="+mn-cs"/>
              </a:rPr>
              <a:t>(Allow for audience participation.)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many of you wish you had a better handle on where the money goes every month? </a:t>
            </a:r>
          </a:p>
          <a:p>
            <a:r>
              <a:rPr lang="en-US" sz="1200" i="1" kern="1200" dirty="0">
                <a:solidFill>
                  <a:schemeClr val="tx1"/>
                </a:solidFill>
                <a:effectLst/>
                <a:latin typeface="+mn-lt"/>
                <a:ea typeface="+mn-ea"/>
                <a:cs typeface="+mn-cs"/>
              </a:rPr>
              <a:t>(Allow for audience participation.)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17</a:t>
            </a:fld>
            <a:endParaRPr lang="en-US"/>
          </a:p>
        </p:txBody>
      </p:sp>
    </p:spTree>
    <p:extLst>
      <p:ext uri="{BB962C8B-B14F-4D97-AF65-F5344CB8AC3E}">
        <p14:creationId xmlns:p14="http://schemas.microsoft.com/office/powerpoint/2010/main" val="99007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solution is to establish a detailed monthly budget. So, how do you do that? One simple guideline is an approach commonly known as 20/60/20.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20 percent of your income should be set aside each month for saving and investing. </a:t>
            </a:r>
            <a:r>
              <a:rPr lang="en-US" sz="1200" kern="1200" dirty="0">
                <a:solidFill>
                  <a:schemeClr val="tx1"/>
                </a:solidFill>
                <a:effectLst/>
                <a:latin typeface="+mn-lt"/>
                <a:ea typeface="+mn-ea"/>
                <a:cs typeface="+mn-cs"/>
              </a:rPr>
              <a:t>To help ensure a more secure financial future, you should pay yourself first and spend what’s left rather than saving only what’s left after your monthly spending. You should save this into multiple different types of accounts to give yourself financial flexibility in the future.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60 percent of your income should be spent on essential expenses – </a:t>
            </a:r>
            <a:r>
              <a:rPr lang="en-US" sz="1200" kern="1200" dirty="0">
                <a:solidFill>
                  <a:schemeClr val="tx1"/>
                </a:solidFill>
                <a:effectLst/>
                <a:latin typeface="+mn-lt"/>
                <a:ea typeface="+mn-ea"/>
                <a:cs typeface="+mn-cs"/>
              </a:rPr>
              <a:t>things like housing, transportation, food, children, health care, insurance, and any debt payments such as student loans and credit card balances.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20 percent of your income should be spent on discretionary expenses. </a:t>
            </a:r>
            <a:r>
              <a:rPr lang="en-US" sz="1200" kern="1200" dirty="0">
                <a:solidFill>
                  <a:schemeClr val="tx1"/>
                </a:solidFill>
                <a:effectLst/>
                <a:latin typeface="+mn-lt"/>
                <a:ea typeface="+mn-ea"/>
                <a:cs typeface="+mn-cs"/>
              </a:rPr>
              <a:t>This includes household and personal items, such as entertainment, clothing, dining out, personal care, charitable contributions and extra payments on your debts if paying them down is a priority.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18</a:t>
            </a:fld>
            <a:endParaRPr lang="en-US"/>
          </a:p>
        </p:txBody>
      </p:sp>
    </p:spTree>
    <p:extLst>
      <p:ext uri="{BB962C8B-B14F-4D97-AF65-F5344CB8AC3E}">
        <p14:creationId xmlns:p14="http://schemas.microsoft.com/office/powerpoint/2010/main" val="170910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Generally speaking, that’s what you want to shoot for. How do you get there? Start by listing everything.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an honest </a:t>
            </a:r>
            <a:r>
              <a:rPr lang="en-US" sz="1200" u="none" kern="1200" dirty="0">
                <a:solidFill>
                  <a:schemeClr val="tx1"/>
                </a:solidFill>
                <a:effectLst/>
                <a:latin typeface="+mn-lt"/>
                <a:ea typeface="+mn-ea"/>
                <a:cs typeface="+mn-cs"/>
              </a:rPr>
              <a:t>inventory </a:t>
            </a:r>
            <a:r>
              <a:rPr lang="en-US" sz="1200" kern="1200" dirty="0">
                <a:solidFill>
                  <a:schemeClr val="tx1"/>
                </a:solidFill>
                <a:effectLst/>
                <a:latin typeface="+mn-lt"/>
                <a:ea typeface="+mn-ea"/>
                <a:cs typeface="+mn-cs"/>
              </a:rPr>
              <a:t>of all the ways you’re spending money. Review your debit and credit card statements, checkbook and automatic drafts. Keep receipts from everything. Do this for three months or so to get a picture of where your money is all going.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Don’t forget about or omit certain bills just because they occur only once or twice a year, like renter’s or car insurance or the cost to travel to see family for the holidays.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19</a:t>
            </a:fld>
            <a:endParaRPr lang="en-US"/>
          </a:p>
        </p:txBody>
      </p:sp>
    </p:spTree>
    <p:extLst>
      <p:ext uri="{BB962C8B-B14F-4D97-AF65-F5344CB8AC3E}">
        <p14:creationId xmlns:p14="http://schemas.microsoft.com/office/powerpoint/2010/main" val="425001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think about your future, what do you see? An exciting career? Maybe a business of your own? Travel? A house full of kids or grandkids? A comfortable retirement? </a:t>
            </a:r>
            <a:r>
              <a:rPr lang="en-US" sz="1200" i="1" kern="1200" dirty="0">
                <a:solidFill>
                  <a:schemeClr val="tx1"/>
                </a:solidFill>
                <a:effectLst/>
                <a:latin typeface="+mn-lt"/>
                <a:ea typeface="+mn-ea"/>
                <a:cs typeface="+mn-cs"/>
              </a:rPr>
              <a:t>(Invite the audience to share their visions for the future.)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all have our own unique hopes and dreams for the future. But no matter what our financial goals are, </a:t>
            </a:r>
            <a:r>
              <a:rPr lang="en-US" sz="1200" i="1" kern="1200" dirty="0">
                <a:solidFill>
                  <a:schemeClr val="tx1"/>
                </a:solidFill>
                <a:effectLst/>
                <a:latin typeface="+mn-lt"/>
                <a:ea typeface="+mn-ea"/>
                <a:cs typeface="+mn-cs"/>
              </a:rPr>
              <a:t>we </a:t>
            </a:r>
            <a:r>
              <a:rPr lang="en-US" sz="1200" kern="1200" dirty="0">
                <a:solidFill>
                  <a:schemeClr val="tx1"/>
                </a:solidFill>
                <a:effectLst/>
                <a:latin typeface="+mn-lt"/>
                <a:ea typeface="+mn-ea"/>
                <a:cs typeface="+mn-cs"/>
              </a:rPr>
              <a:t>are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responsible for taking the steps needed to achieve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how do you make that happen? Through planning.</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a:t>
            </a:fld>
            <a:endParaRPr lang="en-US"/>
          </a:p>
        </p:txBody>
      </p:sp>
    </p:spTree>
    <p:extLst>
      <p:ext uri="{BB962C8B-B14F-4D97-AF65-F5344CB8AC3E}">
        <p14:creationId xmlns:p14="http://schemas.microsoft.com/office/powerpoint/2010/main" val="416121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see what’s going out, compare that with what’s coming 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monthly expenses exceed your income, you’ll need to adjust your spending, prioritize your discretionary expenses, and maybe eliminate or reduce some of them, based on what’s most important. And if you have a lot of debt, pay more than the monthly minimum and set deadlines for yourself to pay it off.</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20</a:t>
            </a:fld>
            <a:endParaRPr lang="en-US"/>
          </a:p>
        </p:txBody>
      </p:sp>
    </p:spTree>
    <p:extLst>
      <p:ext uri="{BB962C8B-B14F-4D97-AF65-F5344CB8AC3E}">
        <p14:creationId xmlns:p14="http://schemas.microsoft.com/office/powerpoint/2010/main" val="294029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Beyond simply saving, investing means putting your money in places where its value can change over time. The goal is growth.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 now, even if that means starting small. If you invest nothing today, you’ll have nothing tomorrow. But if you start investing today—even just a few dollars a week—you’ll be accumulating wealth, taking advantage of every uptick in performance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earning interest.</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21</a:t>
            </a:fld>
            <a:endParaRPr lang="en-US"/>
          </a:p>
        </p:txBody>
      </p:sp>
    </p:spTree>
    <p:extLst>
      <p:ext uri="{BB962C8B-B14F-4D97-AF65-F5344CB8AC3E}">
        <p14:creationId xmlns:p14="http://schemas.microsoft.com/office/powerpoint/2010/main" val="1294669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Different goals have different time horizons. For those longer-term goals like retirement or saving for college, you’re probably going to need to make some choices about how the money you set aside will be invested.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22</a:t>
            </a:fld>
            <a:endParaRPr lang="en-US"/>
          </a:p>
        </p:txBody>
      </p:sp>
    </p:spTree>
    <p:extLst>
      <p:ext uri="{BB962C8B-B14F-4D97-AF65-F5344CB8AC3E}">
        <p14:creationId xmlns:p14="http://schemas.microsoft.com/office/powerpoint/2010/main" val="3296516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investing, you know the market can fluctuate drastically. So you have to ask yourself if you have the stomach to watch your balance go up and down.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much risk are you willing to take with your money? That’s called your risk tolerance.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years will you invest before your money is needed? That is called your investment time horizon.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you have reached that certain point in the future, for how long will you be making withdrawals? This is your withdrawal time frame.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answering those questions, you’ll have a much better sense of how to make investment choices that are right for you. And that’s where working with a financial professional can be helpful—to see the big picture and determine which investment vehicle is right for you.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23</a:t>
            </a:fld>
            <a:endParaRPr lang="en-US"/>
          </a:p>
        </p:txBody>
      </p:sp>
    </p:spTree>
    <p:extLst>
      <p:ext uri="{BB962C8B-B14F-4D97-AF65-F5344CB8AC3E}">
        <p14:creationId xmlns:p14="http://schemas.microsoft.com/office/powerpoint/2010/main" val="2103744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your investment strategy will be specific to your situation, you’ll want your plan to include a variety of investment types – something we call Asset Allocation. Why?  Because there’s a lot of wisdom in the old adage: Don’t put all your eggs in one basket.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year there are types of investments that do well, and some that don’t do so well. The trouble is, you never really know which will be the big winners or losers ahead of time. So, it’s important to spread your investments out across different asset classes. Of course, that means that all your investments won’t be the best performers every year. But that also means they won’t all perform the worst either.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investments carry some level of risk, but asset allocation helps lessen that risk by spreading it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strategies behind asset allocation can get pretty complicated, so when you’re making investment choices, it’s important to work with a financial professional who can help steer you in the right direction.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Any questions about growing your money?</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24</a:t>
            </a:fld>
            <a:endParaRPr lang="en-US"/>
          </a:p>
        </p:txBody>
      </p:sp>
    </p:spTree>
    <p:extLst>
      <p:ext uri="{BB962C8B-B14F-4D97-AF65-F5344CB8AC3E}">
        <p14:creationId xmlns:p14="http://schemas.microsoft.com/office/powerpoint/2010/main" val="2250776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Here’s what we’ve covered so far: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it’s important to build up savings for today and your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to spend wisely by starting with a budget to track expenses and making adjustments to fit the 20/60/20 guideline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how to make your money work for you, no matter how much you have, to grow the value over time through investing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want you to think about what would happen to your ability to reach your goals if you became sick or injured and were no longer able to work – or even died.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this isn’t the kind of thing any of us wants to think about. But let’s face it. The life you envision for yourself and your family is based on what you’re earning now and what you expect to earn in the future. Imagine what would happen if you lost that earning power.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 sure you have a plan to help protect it all—the money you’ve already accumulated and the paychecks still to come.</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25</a:t>
            </a:fld>
            <a:endParaRPr lang="en-US"/>
          </a:p>
        </p:txBody>
      </p:sp>
    </p:spTree>
    <p:extLst>
      <p:ext uri="{BB962C8B-B14F-4D97-AF65-F5344CB8AC3E}">
        <p14:creationId xmlns:p14="http://schemas.microsoft.com/office/powerpoint/2010/main" val="1766689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basic threats to your long-term ability to earn and protect your income—disability, a long-term care event and death.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26</a:t>
            </a:fld>
            <a:endParaRPr lang="en-US"/>
          </a:p>
        </p:txBody>
      </p:sp>
    </p:spTree>
    <p:extLst>
      <p:ext uri="{BB962C8B-B14F-4D97-AF65-F5344CB8AC3E}">
        <p14:creationId xmlns:p14="http://schemas.microsoft.com/office/powerpoint/2010/main" val="175838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significant threat to your long-term ability to earn an income is disability.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Unlike life insurance, only a minority of Americans choose to purchase disability income insurance—in part because they don’t realize how easy it is to become sick or injured, even for a short period of time, and unable to work. Most people think something catastrophic needs to happen in order to take advantage of disability income insurance. But the reality is, the majority of disabilities are caused by back problems, pregnancy complications, cancer, or a heart attack or stroke. (Source: Northwestern Mutual Claim Data 2008-2013)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relatively common occurrences. In fact, during your income-producing years, you’re more likely to become disabled than you are to die prematurely. So, it’s critical to protect your income during those years.</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27</a:t>
            </a:fld>
            <a:endParaRPr lang="en-US"/>
          </a:p>
        </p:txBody>
      </p:sp>
    </p:spTree>
    <p:extLst>
      <p:ext uri="{BB962C8B-B14F-4D97-AF65-F5344CB8AC3E}">
        <p14:creationId xmlns:p14="http://schemas.microsoft.com/office/powerpoint/2010/main" val="1599578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of you may have group disability insurance through your employer. And that’s great … But most group plans have some sort of cap—usually about 60 percent of your income. Think about how that might impact your ability to live the life you envision.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while health insurance can help cover your medical costs, it won’t replace the income lost from not being able to work. That’s why it’s important to minimize the risk.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28</a:t>
            </a:fld>
            <a:endParaRPr lang="en-US"/>
          </a:p>
        </p:txBody>
      </p:sp>
    </p:spTree>
    <p:extLst>
      <p:ext uri="{BB962C8B-B14F-4D97-AF65-F5344CB8AC3E}">
        <p14:creationId xmlns:p14="http://schemas.microsoft.com/office/powerpoint/2010/main" val="3671567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we’re talking about the concept of risk, we should also mention long-term 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Poll: How many of you are currently providing care to a loved one or have done so in the past?</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29</a:t>
            </a:fld>
            <a:endParaRPr lang="en-US"/>
          </a:p>
        </p:txBody>
      </p:sp>
    </p:spTree>
    <p:extLst>
      <p:ext uri="{BB962C8B-B14F-4D97-AF65-F5344CB8AC3E}">
        <p14:creationId xmlns:p14="http://schemas.microsoft.com/office/powerpoint/2010/main" val="185635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[Audience Poll]: How many of you currently have a plan—or road map—in place to reach your financial goals? (</a:t>
            </a:r>
            <a:r>
              <a:rPr lang="en-US" sz="1200" i="1" kern="1200" dirty="0">
                <a:solidFill>
                  <a:schemeClr val="tx1"/>
                </a:solidFill>
                <a:effectLst/>
                <a:latin typeface="+mn-lt"/>
                <a:ea typeface="+mn-ea"/>
                <a:cs typeface="+mn-cs"/>
              </a:rPr>
              <a:t>Acknowledge audience responses and ask further questions where appropriate.)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a:t>
            </a:fld>
            <a:endParaRPr lang="en-US"/>
          </a:p>
        </p:txBody>
      </p:sp>
    </p:spTree>
    <p:extLst>
      <p:ext uri="{BB962C8B-B14F-4D97-AF65-F5344CB8AC3E}">
        <p14:creationId xmlns:p14="http://schemas.microsoft.com/office/powerpoint/2010/main" val="2908692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or a loved one needs long-term care, the financial, emotional and physical impact could be profound. So that’s something you want to be thinking about—not just for you, but for your parents and loved ones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people associate long-term care with an elderly person who needs a nursing home. But the fact is, anyone at any age might, unfortunately, need long-term care if he or she suffers from a chronic illness (for example, rheumatoid arthritis, multiple sclerosis), disabling condition (like anxiety/depression, diabetes, cancer) or cognitive impairment (such as a brain injury from an accident).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Often, the care is provided in the patient’s home. But long-term care can also be provided in an assisted living facility, an adult day care, or a nursing home. And you might be surprised to learn that </a:t>
            </a:r>
            <a:r>
              <a:rPr lang="en-US" sz="1200" i="1" kern="1200" dirty="0">
                <a:solidFill>
                  <a:schemeClr val="tx1"/>
                </a:solidFill>
                <a:effectLst/>
                <a:latin typeface="+mn-lt"/>
                <a:ea typeface="+mn-ea"/>
                <a:cs typeface="+mn-cs"/>
              </a:rPr>
              <a:t>extended </a:t>
            </a:r>
            <a:r>
              <a:rPr lang="en-US" sz="1200" kern="1200" dirty="0">
                <a:solidFill>
                  <a:schemeClr val="tx1"/>
                </a:solidFill>
                <a:effectLst/>
                <a:latin typeface="+mn-lt"/>
                <a:ea typeface="+mn-ea"/>
                <a:cs typeface="+mn-cs"/>
              </a:rPr>
              <a:t>long-term care is not typically covered by health insurance plans and is minimally covered by Medicare.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30</a:t>
            </a:fld>
            <a:endParaRPr lang="en-US"/>
          </a:p>
        </p:txBody>
      </p:sp>
    </p:spTree>
    <p:extLst>
      <p:ext uri="{BB962C8B-B14F-4D97-AF65-F5344CB8AC3E}">
        <p14:creationId xmlns:p14="http://schemas.microsoft.com/office/powerpoint/2010/main" val="2174856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Everyone in the room will die someday. That is for certain. What isn’t certain is when it may happen.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Audience questions: Has anyone here ever lost someone close to you? [Pause for answers]</a:t>
            </a:r>
          </a:p>
          <a:p>
            <a:r>
              <a:rPr lang="en-US" sz="1200" kern="1200" dirty="0">
                <a:solidFill>
                  <a:schemeClr val="tx1"/>
                </a:solidFill>
                <a:effectLst/>
                <a:latin typeface="+mn-lt"/>
                <a:ea typeface="+mn-ea"/>
                <a:cs typeface="+mn-cs"/>
              </a:rPr>
              <a:t>How did that impact his or her family?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individuals will be impacted financially by the death of a loved one at some point in their lives, so most people appropriately purchase life insurance to protect the financial welfare of those who depend on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much life insurance do you need? Like everything else in financial planning, the answer depends on your circumstances and your goals. What would you want to cover if you couldn’t be there to financially support your loved ones?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there a mortgage or student loans to consider?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your children be able to go to college?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you want to be able to cover the costs of some or all of a child’s wedding?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expect to support parents, kids or other family members in the future?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want to leave an inheritance to your children or grandchildren?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much income will be needed to continue to live the life you are accustomed to?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types of life insurance offer different benefits—some even offer benefits you can use while you are living. Is this important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the types of questions you’ll want to ask yourself when thinking about purchasing life insurance.</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31</a:t>
            </a:fld>
            <a:endParaRPr lang="en-US"/>
          </a:p>
        </p:txBody>
      </p:sp>
    </p:spTree>
    <p:extLst>
      <p:ext uri="{BB962C8B-B14F-4D97-AF65-F5344CB8AC3E}">
        <p14:creationId xmlns:p14="http://schemas.microsoft.com/office/powerpoint/2010/main" val="1545478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up, “Give.” Where would you like to make a difference? </a:t>
            </a:r>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32</a:t>
            </a:fld>
            <a:endParaRPr lang="en-US"/>
          </a:p>
        </p:txBody>
      </p:sp>
    </p:spTree>
    <p:extLst>
      <p:ext uri="{BB962C8B-B14F-4D97-AF65-F5344CB8AC3E}">
        <p14:creationId xmlns:p14="http://schemas.microsoft.com/office/powerpoint/2010/main" val="408174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have time or money to share with causes that matter to you, what people and purposes will you support? </a:t>
            </a:r>
            <a:r>
              <a:rPr lang="en-US" sz="1200" i="1" kern="1200" dirty="0">
                <a:solidFill>
                  <a:schemeClr val="tx1"/>
                </a:solidFill>
                <a:effectLst/>
                <a:latin typeface="+mn-lt"/>
                <a:ea typeface="+mn-ea"/>
                <a:cs typeface="+mn-cs"/>
              </a:rPr>
              <a:t>(Invite the audience to share how they would make a difference.)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Support fundraisers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Volunteering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Mission trip</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Start a scholarship fund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Donate to my church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33</a:t>
            </a:fld>
            <a:endParaRPr lang="en-US"/>
          </a:p>
        </p:txBody>
      </p:sp>
    </p:spTree>
    <p:extLst>
      <p:ext uri="{BB962C8B-B14F-4D97-AF65-F5344CB8AC3E}">
        <p14:creationId xmlns:p14="http://schemas.microsoft.com/office/powerpoint/2010/main" val="1347255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your own time and money in order, it’s easier to support others in need—whether you want to help out close to home or reach beyond your immediate circle.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time is what you have to offer, you could take a few hours to volunteer in your community or even a few days to help abroad.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passion for giving has a bigger price tag, you can think long term. Save over time to establish a scholarship or start your own nonprofit organization.</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34</a:t>
            </a:fld>
            <a:endParaRPr lang="en-US"/>
          </a:p>
        </p:txBody>
      </p:sp>
    </p:spTree>
    <p:extLst>
      <p:ext uri="{BB962C8B-B14F-4D97-AF65-F5344CB8AC3E}">
        <p14:creationId xmlns:p14="http://schemas.microsoft.com/office/powerpoint/2010/main" val="236884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 you have the five key action for creating a lifetime of financial security. </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SAVE</a:t>
            </a:r>
          </a:p>
          <a:p>
            <a:pPr marL="228600" lvl="0" indent="-228600">
              <a:buFont typeface="+mj-lt"/>
              <a:buAutoNum type="arabicPeriod"/>
            </a:pPr>
            <a:r>
              <a:rPr lang="en-US" sz="1200" kern="1200" dirty="0">
                <a:solidFill>
                  <a:schemeClr val="tx1"/>
                </a:solidFill>
                <a:effectLst/>
                <a:latin typeface="+mn-lt"/>
                <a:ea typeface="+mn-ea"/>
                <a:cs typeface="+mn-cs"/>
              </a:rPr>
              <a:t>SPEND</a:t>
            </a:r>
          </a:p>
          <a:p>
            <a:pPr marL="228600" lvl="0" indent="-228600">
              <a:buFont typeface="+mj-lt"/>
              <a:buAutoNum type="arabicPeriod"/>
            </a:pPr>
            <a:r>
              <a:rPr lang="en-US" sz="1200" kern="1200" dirty="0">
                <a:solidFill>
                  <a:schemeClr val="tx1"/>
                </a:solidFill>
                <a:effectLst/>
                <a:latin typeface="+mn-lt"/>
                <a:ea typeface="+mn-ea"/>
                <a:cs typeface="+mn-cs"/>
              </a:rPr>
              <a:t>GROW</a:t>
            </a:r>
          </a:p>
          <a:p>
            <a:pPr marL="228600" lvl="0" indent="-228600">
              <a:buFont typeface="+mj-lt"/>
              <a:buAutoNum type="arabicPeriod"/>
            </a:pPr>
            <a:r>
              <a:rPr lang="en-US" sz="1200" kern="1200" dirty="0">
                <a:solidFill>
                  <a:schemeClr val="tx1"/>
                </a:solidFill>
                <a:effectLst/>
                <a:latin typeface="+mn-lt"/>
                <a:ea typeface="+mn-ea"/>
                <a:cs typeface="+mn-cs"/>
              </a:rPr>
              <a:t>PROTECT</a:t>
            </a:r>
          </a:p>
          <a:p>
            <a:pPr marL="228600" lvl="0" indent="-228600">
              <a:buFont typeface="+mj-lt"/>
              <a:buAutoNum type="arabicPeriod"/>
            </a:pPr>
            <a:r>
              <a:rPr lang="en-US" sz="1200" kern="1200" dirty="0">
                <a:solidFill>
                  <a:schemeClr val="tx1"/>
                </a:solidFill>
                <a:effectLst/>
                <a:latin typeface="+mn-lt"/>
                <a:ea typeface="+mn-ea"/>
                <a:cs typeface="+mn-cs"/>
              </a:rPr>
              <a:t>GIVE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think it’s important to keep in mind that these five considerations apply no matter how much money you have right now, what your goals are for the future or where you are in life, because creating financial security is a lifelong process. And again, you may pay more attention to one this year and another the next, but the ultimate goal is to strike the right balance among all five.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you leave here today inspired to work with someone to help you start planning. Know that your circumstances and your priorities are going to change over time, and your financial plan will need to evolve, too. That way you can meet each of life’s challenges head-on and celebrate your accomplishments along the way.</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35</a:t>
            </a:fld>
            <a:endParaRPr lang="en-US"/>
          </a:p>
        </p:txBody>
      </p:sp>
    </p:spTree>
    <p:extLst>
      <p:ext uri="{BB962C8B-B14F-4D97-AF65-F5344CB8AC3E}">
        <p14:creationId xmlns:p14="http://schemas.microsoft.com/office/powerpoint/2010/main" val="12826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there any final questions I can answer?</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36</a:t>
            </a:fld>
            <a:endParaRPr lang="en-US"/>
          </a:p>
        </p:txBody>
      </p:sp>
    </p:spTree>
    <p:extLst>
      <p:ext uri="{BB962C8B-B14F-4D97-AF65-F5344CB8AC3E}">
        <p14:creationId xmlns:p14="http://schemas.microsoft.com/office/powerpoint/2010/main" val="5573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those of you who don’t currently have a plan to reach your financial goals, you’re not alone. Here at Northwestern Mutual, we conducted a study; and of the people we interviewed, one in four (27 percent) stated that the number one roadblock to financial planning was lack of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people spend more time researching what kind of TV to buy than creating a financial plan. And yet having a plan is the first step you can take to make your dreams for the future a reality.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my goal today is to help you identify how you can start planning your path to financial security ... so you and your family can live the life you envision.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Okay, let’s get started.</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4</a:t>
            </a:fld>
            <a:endParaRPr lang="en-US"/>
          </a:p>
        </p:txBody>
      </p:sp>
    </p:spTree>
    <p:extLst>
      <p:ext uri="{BB962C8B-B14F-4D97-AF65-F5344CB8AC3E}">
        <p14:creationId xmlns:p14="http://schemas.microsoft.com/office/powerpoint/2010/main" val="264046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what’s involved in creating financial security?</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5</a:t>
            </a:fld>
            <a:endParaRPr lang="en-US"/>
          </a:p>
        </p:txBody>
      </p:sp>
    </p:spTree>
    <p:extLst>
      <p:ext uri="{BB962C8B-B14F-4D97-AF65-F5344CB8AC3E}">
        <p14:creationId xmlns:p14="http://schemas.microsoft.com/office/powerpoint/2010/main" val="261372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five key actions—and these apply no matter how old you are, how much money you have or what your goals are for the future.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Save</a:t>
            </a:r>
          </a:p>
          <a:p>
            <a:r>
              <a:rPr lang="en-US" sz="1200" kern="1200" dirty="0">
                <a:solidFill>
                  <a:schemeClr val="tx1"/>
                </a:solidFill>
                <a:effectLst/>
                <a:latin typeface="+mn-lt"/>
                <a:ea typeface="+mn-ea"/>
                <a:cs typeface="+mn-cs"/>
              </a:rPr>
              <a:t>2. Spend</a:t>
            </a:r>
          </a:p>
          <a:p>
            <a:r>
              <a:rPr lang="en-US" sz="1200" kern="1200" dirty="0">
                <a:solidFill>
                  <a:schemeClr val="tx1"/>
                </a:solidFill>
                <a:effectLst/>
                <a:latin typeface="+mn-lt"/>
                <a:ea typeface="+mn-ea"/>
                <a:cs typeface="+mn-cs"/>
              </a:rPr>
              <a:t>3. Grow</a:t>
            </a:r>
          </a:p>
          <a:p>
            <a:r>
              <a:rPr lang="en-US" sz="1200" kern="1200" dirty="0">
                <a:solidFill>
                  <a:schemeClr val="tx1"/>
                </a:solidFill>
                <a:effectLst/>
                <a:latin typeface="+mn-lt"/>
                <a:ea typeface="+mn-ea"/>
                <a:cs typeface="+mn-cs"/>
              </a:rPr>
              <a:t>4. Protect</a:t>
            </a:r>
          </a:p>
          <a:p>
            <a:r>
              <a:rPr lang="en-US" sz="1200" kern="1200" dirty="0">
                <a:solidFill>
                  <a:schemeClr val="tx1"/>
                </a:solidFill>
                <a:effectLst/>
                <a:latin typeface="+mn-lt"/>
                <a:ea typeface="+mn-ea"/>
                <a:cs typeface="+mn-cs"/>
              </a:rPr>
              <a:t>5. Give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pay more attention to one this year and another the next, but the ultimate goal is to strike the right balance among all five.</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6</a:t>
            </a:fld>
            <a:endParaRPr lang="en-US"/>
          </a:p>
        </p:txBody>
      </p:sp>
    </p:spTree>
    <p:extLst>
      <p:ext uri="{BB962C8B-B14F-4D97-AF65-F5344CB8AC3E}">
        <p14:creationId xmlns:p14="http://schemas.microsoft.com/office/powerpoint/2010/main" val="351941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dive into each one in more detail – starting with “save.”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important to build up savings to cover life’s goals and surprises today to help you afford a comfortable life tomorrow.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how much do you need?  </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7</a:t>
            </a:fld>
            <a:endParaRPr lang="en-US"/>
          </a:p>
        </p:txBody>
      </p:sp>
    </p:spTree>
    <p:extLst>
      <p:ext uri="{BB962C8B-B14F-4D97-AF65-F5344CB8AC3E}">
        <p14:creationId xmlns:p14="http://schemas.microsoft.com/office/powerpoint/2010/main" val="299938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determine that amount, it’s important to answer these questions: Where do you want to be tomorrow?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are your goals?</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8</a:t>
            </a:fld>
            <a:endParaRPr lang="en-US"/>
          </a:p>
        </p:txBody>
      </p:sp>
    </p:spTree>
    <p:extLst>
      <p:ext uri="{BB962C8B-B14F-4D97-AF65-F5344CB8AC3E}">
        <p14:creationId xmlns:p14="http://schemas.microsoft.com/office/powerpoint/2010/main" val="37220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not enough to say, “I want to have a great job, raise a family and be happy.” You’ve got to be specific. “Within the next 10 years, my wife and I want to move with the kids to New Mexico to be closer to family. There, we’ll build the home we’ve wanted since we got married and open our own bakery where our kids can learn the basics of the business before going off to college.”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[Audience poll]:</a:t>
            </a:r>
            <a:r>
              <a:rPr lang="en-US" sz="1200" kern="1200" dirty="0">
                <a:solidFill>
                  <a:schemeClr val="tx1"/>
                </a:solidFill>
                <a:effectLst/>
                <a:latin typeface="+mn-lt"/>
                <a:ea typeface="+mn-ea"/>
                <a:cs typeface="+mn-cs"/>
              </a:rPr>
              <a:t> What does your future look like 5, 10, 20 or 30 years from now?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will you live?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will your family look like?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big purchases you hope to make in the short term – and in the long term?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kind of work do you hope to be doing?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you spend your free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it be important for you to financially support causes you believe 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you be helping your parents or other family members financially?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(Select a few audience members to share and help them get specific if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specific. Unless you get down to a level of detail about your goals, you won’t know if, over time, you’re financially on track to meet them. And if you’re married, talk about your goals for the future with your spouse. Make sure you’re on the same page about your priorities.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Clear goals serve as a motivator to build those savings and to resist dipping into them on a whim.</a:t>
            </a:r>
          </a:p>
          <a:p>
            <a:endParaRPr lang="en-US" dirty="0"/>
          </a:p>
        </p:txBody>
      </p:sp>
      <p:sp>
        <p:nvSpPr>
          <p:cNvPr id="4" name="Slide Number Placeholder 3"/>
          <p:cNvSpPr>
            <a:spLocks noGrp="1"/>
          </p:cNvSpPr>
          <p:nvPr>
            <p:ph type="sldNum" sz="quarter" idx="10"/>
          </p:nvPr>
        </p:nvSpPr>
        <p:spPr/>
        <p:txBody>
          <a:bodyPr/>
          <a:lstStyle/>
          <a:p>
            <a:fld id="{C12A6225-B4B9-459E-8F03-B7F97D9D67E3}" type="slidenum">
              <a:rPr lang="en-US" smtClean="0"/>
              <a:t>9</a:t>
            </a:fld>
            <a:endParaRPr lang="en-US"/>
          </a:p>
        </p:txBody>
      </p:sp>
    </p:spTree>
    <p:extLst>
      <p:ext uri="{BB962C8B-B14F-4D97-AF65-F5344CB8AC3E}">
        <p14:creationId xmlns:p14="http://schemas.microsoft.com/office/powerpoint/2010/main" val="140339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1700" y="604515"/>
            <a:ext cx="11201400"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601DCAC-A0E0-43F5-A43B-5DDBABDCFE85}" type="datetime1">
              <a:rPr lang="en-US" smtClean="0"/>
              <a:t>3/13/2020</a:t>
            </a:fld>
            <a:endParaRPr lang="en-US"/>
          </a:p>
        </p:txBody>
      </p:sp>
      <p:sp>
        <p:nvSpPr>
          <p:cNvPr id="6" name="Holder 6"/>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body" idx="1"/>
          </p:nvPr>
        </p:nvSpPr>
        <p:spPr/>
        <p:txBody>
          <a:bodyPr lIns="0" tIns="0" rIns="0" bIns="0"/>
          <a:lstStyle>
            <a:lvl1pPr>
              <a:defRPr sz="3700" b="0" i="0">
                <a:solidFill>
                  <a:srgbClr val="4A4A4A"/>
                </a:solidFill>
                <a:latin typeface="GuardianSans-Light"/>
                <a:cs typeface="GuardianSans-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129ACE5-EB0C-4005-B675-E5E0900CAE88}" type="datetime1">
              <a:rPr lang="en-US" smtClean="0"/>
              <a:t>3/13/2020</a:t>
            </a:fld>
            <a:endParaRPr lang="en-US"/>
          </a:p>
        </p:txBody>
      </p:sp>
      <p:sp>
        <p:nvSpPr>
          <p:cNvPr id="6" name="Holder 6"/>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CD2A928-84FB-49E2-9212-B650801A21AE}" type="datetime1">
              <a:rPr lang="en-US" smtClean="0"/>
              <a:t>3/13/2020</a:t>
            </a:fld>
            <a:endParaRPr lang="en-US"/>
          </a:p>
        </p:txBody>
      </p:sp>
      <p:sp>
        <p:nvSpPr>
          <p:cNvPr id="7" name="Holder 7"/>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E497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872AE05-1295-40F2-8264-328C070D0D86}" type="datetime1">
              <a:rPr lang="en-US" smtClean="0"/>
              <a:t>3/13/2020</a:t>
            </a:fld>
            <a:endParaRPr lang="en-US"/>
          </a:p>
        </p:txBody>
      </p:sp>
      <p:sp>
        <p:nvSpPr>
          <p:cNvPr id="5" name="Holder 5"/>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4679ADD-3671-402C-ABEC-3EBD192C7FD7}" type="datetime1">
              <a:rPr lang="en-US" smtClean="0"/>
              <a:t>3/13/2020</a:t>
            </a:fld>
            <a:endParaRPr lang="en-US"/>
          </a:p>
        </p:txBody>
      </p:sp>
      <p:sp>
        <p:nvSpPr>
          <p:cNvPr id="4" name="Holder 4"/>
          <p:cNvSpPr>
            <a:spLocks noGrp="1"/>
          </p:cNvSpPr>
          <p:nvPr>
            <p:ph type="sldNum" sz="quarter" idx="7"/>
          </p:nvPr>
        </p:nvSpPr>
        <p:spPr/>
        <p:txBody>
          <a:bodyPr lIns="0" tIns="0" rIns="0" bIns="0"/>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788400"/>
            <a:ext cx="13004800" cy="965200"/>
          </a:xfrm>
          <a:custGeom>
            <a:avLst/>
            <a:gdLst/>
            <a:ahLst/>
            <a:cxnLst/>
            <a:rect l="l" t="t" r="r" b="b"/>
            <a:pathLst>
              <a:path w="13004800" h="965200">
                <a:moveTo>
                  <a:pt x="0" y="0"/>
                </a:moveTo>
                <a:lnTo>
                  <a:pt x="0" y="965200"/>
                </a:lnTo>
                <a:lnTo>
                  <a:pt x="13004800" y="965200"/>
                </a:lnTo>
                <a:lnTo>
                  <a:pt x="13004800" y="0"/>
                </a:lnTo>
                <a:lnTo>
                  <a:pt x="0" y="0"/>
                </a:lnTo>
                <a:close/>
              </a:path>
            </a:pathLst>
          </a:custGeom>
          <a:solidFill>
            <a:srgbClr val="EDF0F3"/>
          </a:solidFill>
        </p:spPr>
        <p:txBody>
          <a:bodyPr wrap="square" lIns="0" tIns="0" rIns="0" bIns="0" rtlCol="0"/>
          <a:lstStyle/>
          <a:p>
            <a:endParaRPr/>
          </a:p>
        </p:txBody>
      </p:sp>
      <p:sp>
        <p:nvSpPr>
          <p:cNvPr id="2" name="Holder 2"/>
          <p:cNvSpPr>
            <a:spLocks noGrp="1"/>
          </p:cNvSpPr>
          <p:nvPr>
            <p:ph type="title"/>
          </p:nvPr>
        </p:nvSpPr>
        <p:spPr>
          <a:xfrm>
            <a:off x="2380787" y="3662674"/>
            <a:ext cx="8243224" cy="1778000"/>
          </a:xfrm>
          <a:prstGeom prst="rect">
            <a:avLst/>
          </a:prstGeom>
        </p:spPr>
        <p:txBody>
          <a:bodyPr wrap="square" lIns="0" tIns="0" rIns="0" bIns="0">
            <a:spAutoFit/>
          </a:bodyPr>
          <a:lstStyle>
            <a:lvl1pPr>
              <a:defRPr sz="6000" b="0" i="0">
                <a:solidFill>
                  <a:schemeClr val="bg1"/>
                </a:solidFill>
                <a:latin typeface="GuardianSans-Light"/>
                <a:cs typeface="GuardianSans-Light"/>
              </a:defRPr>
            </a:lvl1pPr>
          </a:lstStyle>
          <a:p>
            <a:endParaRPr/>
          </a:p>
        </p:txBody>
      </p:sp>
      <p:sp>
        <p:nvSpPr>
          <p:cNvPr id="3" name="Holder 3"/>
          <p:cNvSpPr>
            <a:spLocks noGrp="1"/>
          </p:cNvSpPr>
          <p:nvPr>
            <p:ph type="body" idx="1"/>
          </p:nvPr>
        </p:nvSpPr>
        <p:spPr>
          <a:xfrm>
            <a:off x="1616646" y="3950336"/>
            <a:ext cx="9772015" cy="4450715"/>
          </a:xfrm>
          <a:prstGeom prst="rect">
            <a:avLst/>
          </a:prstGeom>
        </p:spPr>
        <p:txBody>
          <a:bodyPr wrap="square" lIns="0" tIns="0" rIns="0" bIns="0">
            <a:spAutoFit/>
          </a:bodyPr>
          <a:lstStyle>
            <a:lvl1pPr>
              <a:defRPr sz="3700" b="0" i="0">
                <a:solidFill>
                  <a:srgbClr val="4A4A4A"/>
                </a:solidFill>
                <a:latin typeface="GuardianSans-Light"/>
                <a:cs typeface="GuardianSans-Light"/>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B920003D-F021-40AD-82A4-01A1486C4E5A}" type="datetime1">
              <a:rPr lang="en-US" smtClean="0"/>
              <a:t>3/13/2020</a:t>
            </a:fld>
            <a:endParaRPr lang="en-US"/>
          </a:p>
        </p:txBody>
      </p:sp>
      <p:sp>
        <p:nvSpPr>
          <p:cNvPr id="6" name="Holder 6"/>
          <p:cNvSpPr>
            <a:spLocks noGrp="1"/>
          </p:cNvSpPr>
          <p:nvPr>
            <p:ph type="sldNum" sz="quarter" idx="7"/>
          </p:nvPr>
        </p:nvSpPr>
        <p:spPr>
          <a:xfrm>
            <a:off x="12192000" y="9168751"/>
            <a:ext cx="205740" cy="200025"/>
          </a:xfrm>
          <a:prstGeom prst="rect">
            <a:avLst/>
          </a:prstGeom>
        </p:spPr>
        <p:txBody>
          <a:bodyPr wrap="square" lIns="0" tIns="0" rIns="0" bIns="0">
            <a:spAutoFit/>
          </a:bodyPr>
          <a:lstStyle>
            <a:lvl1pPr>
              <a:defRPr sz="1100" b="0" i="0">
                <a:solidFill>
                  <a:srgbClr val="002B49"/>
                </a:solidFill>
                <a:latin typeface="GuardianSans-Light"/>
                <a:cs typeface="GuardianSans-Light"/>
              </a:defRPr>
            </a:lvl1pPr>
          </a:lstStyle>
          <a:p>
            <a:pPr marL="25400">
              <a:lnSpc>
                <a:spcPct val="100000"/>
              </a:lnSpc>
              <a:spcBef>
                <a:spcPts val="1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7112000"/>
          </a:xfrm>
          <a:prstGeom prst="rect">
            <a:avLst/>
          </a:prstGeom>
          <a:blipFill>
            <a:blip r:embed="rId3" cstate="print"/>
            <a:stretch>
              <a:fillRect/>
            </a:stretch>
          </a:blipFill>
        </p:spPr>
        <p:txBody>
          <a:bodyPr wrap="square" lIns="0" tIns="0" rIns="0" bIns="0" rtlCol="0"/>
          <a:lstStyle/>
          <a:p>
            <a:endParaRPr/>
          </a:p>
        </p:txBody>
      </p:sp>
      <p:sp>
        <p:nvSpPr>
          <p:cNvPr id="25" name="object 25"/>
          <p:cNvSpPr txBox="1"/>
          <p:nvPr/>
        </p:nvSpPr>
        <p:spPr>
          <a:xfrm>
            <a:off x="889000" y="7359790"/>
            <a:ext cx="7458628" cy="680314"/>
          </a:xfrm>
          <a:prstGeom prst="rect">
            <a:avLst/>
          </a:prstGeom>
        </p:spPr>
        <p:txBody>
          <a:bodyPr vert="horz" wrap="square" lIns="0" tIns="56515" rIns="0" bIns="0" rtlCol="0">
            <a:spAutoFit/>
          </a:bodyPr>
          <a:lstStyle/>
          <a:p>
            <a:pPr marL="12700">
              <a:lnSpc>
                <a:spcPct val="100000"/>
              </a:lnSpc>
              <a:spcBef>
                <a:spcPts val="445"/>
              </a:spcBef>
            </a:pPr>
            <a:r>
              <a:rPr lang="en-US" sz="2100" spc="-30" dirty="0">
                <a:solidFill>
                  <a:srgbClr val="4A4A4A"/>
                </a:solidFill>
                <a:latin typeface="Calibri" panose="020F0502020204030204" pitchFamily="34" charset="0"/>
                <a:cs typeface="Calibri" panose="020F0502020204030204" pitchFamily="34" charset="0"/>
              </a:rPr>
              <a:t>Paul M. Schreier</a:t>
            </a:r>
            <a:endParaRPr sz="2100" dirty="0">
              <a:latin typeface="Calibri" panose="020F0502020204030204" pitchFamily="34" charset="0"/>
              <a:cs typeface="Calibri" panose="020F0502020204030204" pitchFamily="34" charset="0"/>
            </a:endParaRPr>
          </a:p>
          <a:p>
            <a:pPr marL="12700">
              <a:lnSpc>
                <a:spcPct val="100000"/>
              </a:lnSpc>
              <a:spcBef>
                <a:spcPts val="280"/>
              </a:spcBef>
            </a:pPr>
            <a:r>
              <a:rPr lang="en-US" sz="1700" i="1" spc="-25" dirty="0">
                <a:solidFill>
                  <a:srgbClr val="4A4A4A"/>
                </a:solidFill>
                <a:latin typeface="Calibri" panose="020F0502020204030204" pitchFamily="34" charset="0"/>
                <a:cs typeface="Calibri" panose="020F0502020204030204" pitchFamily="34" charset="0"/>
              </a:rPr>
              <a:t>Financial Advisor</a:t>
            </a:r>
            <a:endParaRPr sz="1700" dirty="0">
              <a:latin typeface="Calibri" panose="020F0502020204030204" pitchFamily="34" charset="0"/>
              <a:cs typeface="Calibri" panose="020F0502020204030204" pitchFamily="34" charset="0"/>
            </a:endParaRPr>
          </a:p>
        </p:txBody>
      </p:sp>
      <p:sp>
        <p:nvSpPr>
          <p:cNvPr id="26" name="object 26"/>
          <p:cNvSpPr txBox="1"/>
          <p:nvPr/>
        </p:nvSpPr>
        <p:spPr>
          <a:xfrm>
            <a:off x="9004300" y="7415095"/>
            <a:ext cx="3467100" cy="220381"/>
          </a:xfrm>
          <a:prstGeom prst="rect">
            <a:avLst/>
          </a:prstGeom>
        </p:spPr>
        <p:txBody>
          <a:bodyPr vert="horz" wrap="square" lIns="0" tIns="12700" rIns="0" bIns="0" rtlCol="0">
            <a:spAutoFit/>
          </a:bodyPr>
          <a:lstStyle/>
          <a:p>
            <a:pPr marL="12700" marR="5080">
              <a:lnSpc>
                <a:spcPct val="109000"/>
              </a:lnSpc>
              <a:spcBef>
                <a:spcPts val="100"/>
              </a:spcBef>
            </a:pPr>
            <a:r>
              <a:rPr sz="1300" spc="-15" dirty="0">
                <a:solidFill>
                  <a:srgbClr val="4A4A4A"/>
                </a:solidFill>
                <a:latin typeface="Calibri" panose="020F0502020204030204" pitchFamily="34" charset="0"/>
                <a:cs typeface="Calibri" panose="020F0502020204030204" pitchFamily="34" charset="0"/>
              </a:rPr>
              <a:t>California </a:t>
            </a:r>
            <a:r>
              <a:rPr sz="1300" spc="-20" dirty="0">
                <a:solidFill>
                  <a:srgbClr val="4A4A4A"/>
                </a:solidFill>
                <a:latin typeface="Calibri" panose="020F0502020204030204" pitchFamily="34" charset="0"/>
                <a:cs typeface="Calibri" panose="020F0502020204030204" pitchFamily="34" charset="0"/>
              </a:rPr>
              <a:t>State </a:t>
            </a:r>
            <a:r>
              <a:rPr sz="1300" spc="-10" dirty="0">
                <a:solidFill>
                  <a:srgbClr val="4A4A4A"/>
                </a:solidFill>
                <a:latin typeface="Calibri" panose="020F0502020204030204" pitchFamily="34" charset="0"/>
                <a:cs typeface="Calibri" panose="020F0502020204030204" pitchFamily="34" charset="0"/>
              </a:rPr>
              <a:t>License</a:t>
            </a:r>
            <a:r>
              <a:rPr sz="1300" spc="-20" dirty="0">
                <a:solidFill>
                  <a:srgbClr val="4A4A4A"/>
                </a:solidFill>
                <a:latin typeface="Calibri" panose="020F0502020204030204" pitchFamily="34" charset="0"/>
                <a:cs typeface="Calibri" panose="020F0502020204030204" pitchFamily="34" charset="0"/>
              </a:rPr>
              <a:t> #:</a:t>
            </a:r>
            <a:r>
              <a:rPr lang="en-US" sz="1300" spc="-20" dirty="0">
                <a:solidFill>
                  <a:srgbClr val="4A4A4A"/>
                </a:solidFill>
                <a:latin typeface="Calibri" panose="020F0502020204030204" pitchFamily="34" charset="0"/>
                <a:cs typeface="Calibri" panose="020F0502020204030204" pitchFamily="34" charset="0"/>
              </a:rPr>
              <a:t>0M68429</a:t>
            </a:r>
            <a:endParaRPr sz="1300" dirty="0">
              <a:latin typeface="Calibri" panose="020F0502020204030204" pitchFamily="34" charset="0"/>
              <a:cs typeface="Calibri" panose="020F0502020204030204" pitchFamily="34" charset="0"/>
            </a:endParaRPr>
          </a:p>
        </p:txBody>
      </p:sp>
      <p:sp>
        <p:nvSpPr>
          <p:cNvPr id="27" name="object 27"/>
          <p:cNvSpPr txBox="1">
            <a:spLocks noGrp="1"/>
          </p:cNvSpPr>
          <p:nvPr>
            <p:ph type="title"/>
          </p:nvPr>
        </p:nvSpPr>
        <p:spPr>
          <a:xfrm>
            <a:off x="863599" y="1295400"/>
            <a:ext cx="10043534" cy="936154"/>
          </a:xfrm>
          <a:prstGeom prst="rect">
            <a:avLst/>
          </a:prstGeom>
        </p:spPr>
        <p:txBody>
          <a:bodyPr vert="horz" wrap="square" lIns="0" tIns="12700" rIns="0" bIns="0" rtlCol="0">
            <a:spAutoFit/>
          </a:bodyPr>
          <a:lstStyle/>
          <a:p>
            <a:pPr marL="12700">
              <a:lnSpc>
                <a:spcPct val="100000"/>
              </a:lnSpc>
              <a:spcBef>
                <a:spcPts val="100"/>
              </a:spcBef>
              <a:tabLst>
                <a:tab pos="1541145" algn="l"/>
                <a:tab pos="2289810" algn="l"/>
                <a:tab pos="3853815" algn="l"/>
                <a:tab pos="6419215" algn="l"/>
              </a:tabLst>
            </a:pPr>
            <a:r>
              <a:rPr spc="-105" dirty="0">
                <a:solidFill>
                  <a:srgbClr val="0E497B"/>
                </a:solidFill>
                <a:latin typeface="Calibri" panose="020F0502020204030204" pitchFamily="34" charset="0"/>
                <a:cs typeface="Calibri" panose="020F0502020204030204" pitchFamily="34" charset="0"/>
              </a:rPr>
              <a:t>H</a:t>
            </a:r>
            <a:r>
              <a:rPr spc="-200" dirty="0">
                <a:solidFill>
                  <a:srgbClr val="0E497B"/>
                </a:solidFill>
                <a:latin typeface="Calibri" panose="020F0502020204030204" pitchFamily="34" charset="0"/>
                <a:cs typeface="Calibri" panose="020F0502020204030204" pitchFamily="34" charset="0"/>
              </a:rPr>
              <a:t>o</a:t>
            </a:r>
            <a:r>
              <a:rPr dirty="0">
                <a:solidFill>
                  <a:srgbClr val="0E497B"/>
                </a:solidFill>
                <a:latin typeface="Calibri" panose="020F0502020204030204" pitchFamily="34" charset="0"/>
                <a:cs typeface="Calibri" panose="020F0502020204030204" pitchFamily="34" charset="0"/>
              </a:rPr>
              <a:t>w	</a:t>
            </a:r>
            <a:r>
              <a:rPr spc="-225" dirty="0">
                <a:solidFill>
                  <a:srgbClr val="0E497B"/>
                </a:solidFill>
                <a:latin typeface="Calibri" panose="020F0502020204030204" pitchFamily="34" charset="0"/>
                <a:cs typeface="Calibri" panose="020F0502020204030204" pitchFamily="34" charset="0"/>
              </a:rPr>
              <a:t>t</a:t>
            </a:r>
            <a:r>
              <a:rPr dirty="0">
                <a:solidFill>
                  <a:srgbClr val="0E497B"/>
                </a:solidFill>
                <a:latin typeface="Calibri" panose="020F0502020204030204" pitchFamily="34" charset="0"/>
                <a:cs typeface="Calibri" panose="020F0502020204030204" pitchFamily="34" charset="0"/>
              </a:rPr>
              <a:t>o	</a:t>
            </a:r>
            <a:r>
              <a:rPr spc="-114" dirty="0">
                <a:solidFill>
                  <a:srgbClr val="0E497B"/>
                </a:solidFill>
                <a:latin typeface="Calibri" panose="020F0502020204030204" pitchFamily="34" charset="0"/>
                <a:cs typeface="Calibri" panose="020F0502020204030204" pitchFamily="34" charset="0"/>
              </a:rPr>
              <a:t>B</a:t>
            </a:r>
            <a:r>
              <a:rPr spc="-160" dirty="0">
                <a:solidFill>
                  <a:srgbClr val="0E497B"/>
                </a:solidFill>
                <a:latin typeface="Calibri" panose="020F0502020204030204" pitchFamily="34" charset="0"/>
                <a:cs typeface="Calibri" panose="020F0502020204030204" pitchFamily="34" charset="0"/>
              </a:rPr>
              <a:t>u</a:t>
            </a:r>
            <a:r>
              <a:rPr spc="-170" dirty="0">
                <a:solidFill>
                  <a:srgbClr val="0E497B"/>
                </a:solidFill>
                <a:latin typeface="Calibri" panose="020F0502020204030204" pitchFamily="34" charset="0"/>
                <a:cs typeface="Calibri" panose="020F0502020204030204" pitchFamily="34" charset="0"/>
              </a:rPr>
              <a:t>i</a:t>
            </a:r>
            <a:r>
              <a:rPr spc="-125" dirty="0">
                <a:solidFill>
                  <a:srgbClr val="0E497B"/>
                </a:solidFill>
                <a:latin typeface="Calibri" panose="020F0502020204030204" pitchFamily="34" charset="0"/>
                <a:cs typeface="Calibri" panose="020F0502020204030204" pitchFamily="34" charset="0"/>
              </a:rPr>
              <a:t>l</a:t>
            </a:r>
            <a:r>
              <a:rPr dirty="0">
                <a:solidFill>
                  <a:srgbClr val="0E497B"/>
                </a:solidFill>
                <a:latin typeface="Calibri" panose="020F0502020204030204" pitchFamily="34" charset="0"/>
                <a:cs typeface="Calibri" panose="020F0502020204030204" pitchFamily="34" charset="0"/>
              </a:rPr>
              <a:t>d	</a:t>
            </a:r>
            <a:r>
              <a:rPr spc="-175" dirty="0">
                <a:solidFill>
                  <a:srgbClr val="0E497B"/>
                </a:solidFill>
                <a:latin typeface="Calibri" panose="020F0502020204030204" pitchFamily="34" charset="0"/>
                <a:cs typeface="Calibri" panose="020F0502020204030204" pitchFamily="34" charset="0"/>
              </a:rPr>
              <a:t>F</a:t>
            </a:r>
            <a:r>
              <a:rPr spc="-165" dirty="0">
                <a:solidFill>
                  <a:srgbClr val="0E497B"/>
                </a:solidFill>
                <a:latin typeface="Calibri" panose="020F0502020204030204" pitchFamily="34" charset="0"/>
                <a:cs typeface="Calibri" panose="020F0502020204030204" pitchFamily="34" charset="0"/>
              </a:rPr>
              <a:t>i</a:t>
            </a:r>
            <a:r>
              <a:rPr spc="-175" dirty="0">
                <a:solidFill>
                  <a:srgbClr val="0E497B"/>
                </a:solidFill>
                <a:latin typeface="Calibri" panose="020F0502020204030204" pitchFamily="34" charset="0"/>
                <a:cs typeface="Calibri" panose="020F0502020204030204" pitchFamily="34" charset="0"/>
              </a:rPr>
              <a:t>n</a:t>
            </a:r>
            <a:r>
              <a:rPr spc="-150" dirty="0">
                <a:solidFill>
                  <a:srgbClr val="0E497B"/>
                </a:solidFill>
                <a:latin typeface="Calibri" panose="020F0502020204030204" pitchFamily="34" charset="0"/>
                <a:cs typeface="Calibri" panose="020F0502020204030204" pitchFamily="34" charset="0"/>
              </a:rPr>
              <a:t>a</a:t>
            </a:r>
            <a:r>
              <a:rPr spc="-110" dirty="0">
                <a:solidFill>
                  <a:srgbClr val="0E497B"/>
                </a:solidFill>
                <a:latin typeface="Calibri" panose="020F0502020204030204" pitchFamily="34" charset="0"/>
                <a:cs typeface="Calibri" panose="020F0502020204030204" pitchFamily="34" charset="0"/>
              </a:rPr>
              <a:t>n</a:t>
            </a:r>
            <a:r>
              <a:rPr spc="-180" dirty="0">
                <a:solidFill>
                  <a:srgbClr val="0E497B"/>
                </a:solidFill>
                <a:latin typeface="Calibri" panose="020F0502020204030204" pitchFamily="34" charset="0"/>
                <a:cs typeface="Calibri" panose="020F0502020204030204" pitchFamily="34" charset="0"/>
              </a:rPr>
              <a:t>c</a:t>
            </a:r>
            <a:r>
              <a:rPr spc="-195" dirty="0">
                <a:solidFill>
                  <a:srgbClr val="0E497B"/>
                </a:solidFill>
                <a:latin typeface="Calibri" panose="020F0502020204030204" pitchFamily="34" charset="0"/>
                <a:cs typeface="Calibri" panose="020F0502020204030204" pitchFamily="34" charset="0"/>
              </a:rPr>
              <a:t>i</a:t>
            </a:r>
            <a:r>
              <a:rPr spc="-155" dirty="0">
                <a:solidFill>
                  <a:srgbClr val="0E497B"/>
                </a:solidFill>
                <a:latin typeface="Calibri" panose="020F0502020204030204" pitchFamily="34" charset="0"/>
                <a:cs typeface="Calibri" panose="020F0502020204030204" pitchFamily="34" charset="0"/>
              </a:rPr>
              <a:t>a</a:t>
            </a:r>
            <a:r>
              <a:rPr dirty="0">
                <a:solidFill>
                  <a:srgbClr val="0E497B"/>
                </a:solidFill>
                <a:latin typeface="Calibri" panose="020F0502020204030204" pitchFamily="34" charset="0"/>
                <a:cs typeface="Calibri" panose="020F0502020204030204" pitchFamily="34" charset="0"/>
              </a:rPr>
              <a:t>l</a:t>
            </a:r>
            <a:r>
              <a:rPr lang="en-US" dirty="0">
                <a:solidFill>
                  <a:srgbClr val="0E497B"/>
                </a:solidFill>
                <a:latin typeface="Calibri" panose="020F0502020204030204" pitchFamily="34" charset="0"/>
                <a:cs typeface="Calibri" panose="020F0502020204030204" pitchFamily="34" charset="0"/>
              </a:rPr>
              <a:t> </a:t>
            </a:r>
            <a:r>
              <a:rPr spc="-95" dirty="0">
                <a:solidFill>
                  <a:srgbClr val="0E497B"/>
                </a:solidFill>
                <a:latin typeface="Calibri" panose="020F0502020204030204" pitchFamily="34" charset="0"/>
                <a:cs typeface="Calibri" panose="020F0502020204030204" pitchFamily="34" charset="0"/>
              </a:rPr>
              <a:t>S</a:t>
            </a:r>
            <a:r>
              <a:rPr spc="-80" dirty="0">
                <a:solidFill>
                  <a:srgbClr val="0E497B"/>
                </a:solidFill>
                <a:latin typeface="Calibri" panose="020F0502020204030204" pitchFamily="34" charset="0"/>
                <a:cs typeface="Calibri" panose="020F0502020204030204" pitchFamily="34" charset="0"/>
              </a:rPr>
              <a:t>e</a:t>
            </a:r>
            <a:r>
              <a:rPr spc="-180" dirty="0">
                <a:solidFill>
                  <a:srgbClr val="0E497B"/>
                </a:solidFill>
                <a:latin typeface="Calibri" panose="020F0502020204030204" pitchFamily="34" charset="0"/>
                <a:cs typeface="Calibri" panose="020F0502020204030204" pitchFamily="34" charset="0"/>
              </a:rPr>
              <a:t>c</a:t>
            </a:r>
            <a:r>
              <a:rPr spc="-155" dirty="0">
                <a:solidFill>
                  <a:srgbClr val="0E497B"/>
                </a:solidFill>
                <a:latin typeface="Calibri" panose="020F0502020204030204" pitchFamily="34" charset="0"/>
                <a:cs typeface="Calibri" panose="020F0502020204030204" pitchFamily="34" charset="0"/>
              </a:rPr>
              <a:t>ur</a:t>
            </a:r>
            <a:r>
              <a:rPr spc="-165" dirty="0">
                <a:solidFill>
                  <a:srgbClr val="0E497B"/>
                </a:solidFill>
                <a:latin typeface="Calibri" panose="020F0502020204030204" pitchFamily="34" charset="0"/>
                <a:cs typeface="Calibri" panose="020F0502020204030204" pitchFamily="34" charset="0"/>
              </a:rPr>
              <a:t>i</a:t>
            </a:r>
            <a:r>
              <a:rPr spc="-40" dirty="0">
                <a:solidFill>
                  <a:srgbClr val="0E497B"/>
                </a:solidFill>
                <a:latin typeface="Calibri" panose="020F0502020204030204" pitchFamily="34" charset="0"/>
                <a:cs typeface="Calibri" panose="020F0502020204030204" pitchFamily="34" charset="0"/>
              </a:rPr>
              <a:t>t</a:t>
            </a:r>
            <a:r>
              <a:rPr dirty="0">
                <a:solidFill>
                  <a:srgbClr val="0E497B"/>
                </a:solidFill>
                <a:latin typeface="Calibri" panose="020F0502020204030204" pitchFamily="34" charset="0"/>
                <a:cs typeface="Calibri" panose="020F0502020204030204" pitchFamily="34" charset="0"/>
              </a:rPr>
              <a:t>y</a:t>
            </a:r>
          </a:p>
        </p:txBody>
      </p:sp>
      <p:sp>
        <p:nvSpPr>
          <p:cNvPr id="28" name="object 28"/>
          <p:cNvSpPr txBox="1"/>
          <p:nvPr/>
        </p:nvSpPr>
        <p:spPr>
          <a:xfrm>
            <a:off x="901700" y="9343260"/>
            <a:ext cx="171450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A4A4A"/>
                </a:solidFill>
                <a:latin typeface="Calibri" panose="020F0502020204030204" pitchFamily="34" charset="0"/>
                <a:cs typeface="Calibri" panose="020F0502020204030204" pitchFamily="34" charset="0"/>
              </a:rPr>
              <a:t>29-5184-09 </a:t>
            </a:r>
            <a:r>
              <a:rPr sz="1100" spc="-10" dirty="0">
                <a:solidFill>
                  <a:srgbClr val="4A4A4A"/>
                </a:solidFill>
                <a:latin typeface="Calibri" panose="020F0502020204030204" pitchFamily="34" charset="0"/>
                <a:cs typeface="Calibri" panose="020F0502020204030204" pitchFamily="34" charset="0"/>
              </a:rPr>
              <a:t>(Rev</a:t>
            </a:r>
            <a:r>
              <a:rPr sz="1100" spc="-60" dirty="0">
                <a:solidFill>
                  <a:srgbClr val="4A4A4A"/>
                </a:solidFill>
                <a:latin typeface="Calibri" panose="020F0502020204030204" pitchFamily="34" charset="0"/>
                <a:cs typeface="Calibri" panose="020F0502020204030204" pitchFamily="34" charset="0"/>
              </a:rPr>
              <a:t> </a:t>
            </a:r>
            <a:r>
              <a:rPr sz="1100" spc="-5" dirty="0">
                <a:solidFill>
                  <a:srgbClr val="4A4A4A"/>
                </a:solidFill>
                <a:latin typeface="Calibri" panose="020F0502020204030204" pitchFamily="34" charset="0"/>
                <a:cs typeface="Calibri" panose="020F0502020204030204" pitchFamily="34" charset="0"/>
              </a:rPr>
              <a:t>0119)</a:t>
            </a:r>
            <a:endParaRPr sz="1100" dirty="0">
              <a:latin typeface="Calibri" panose="020F0502020204030204" pitchFamily="34" charset="0"/>
              <a:cs typeface="Calibri" panose="020F0502020204030204" pitchFamily="34" charset="0"/>
            </a:endParaRPr>
          </a:p>
        </p:txBody>
      </p:sp>
      <p:sp>
        <p:nvSpPr>
          <p:cNvPr id="29" name="object 29"/>
          <p:cNvSpPr txBox="1"/>
          <p:nvPr/>
        </p:nvSpPr>
        <p:spPr>
          <a:xfrm>
            <a:off x="8559800" y="8809499"/>
            <a:ext cx="4152900"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0E497B"/>
                </a:solidFill>
                <a:latin typeface="Calibri" panose="020F0502020204030204" pitchFamily="34" charset="0"/>
                <a:cs typeface="Calibri" panose="020F0502020204030204" pitchFamily="34" charset="0"/>
              </a:rPr>
              <a:t>The Northwestern </a:t>
            </a:r>
            <a:r>
              <a:rPr sz="1100" dirty="0">
                <a:solidFill>
                  <a:srgbClr val="0E497B"/>
                </a:solidFill>
                <a:latin typeface="Calibri" panose="020F0502020204030204" pitchFamily="34" charset="0"/>
                <a:cs typeface="Calibri" panose="020F0502020204030204" pitchFamily="34" charset="0"/>
              </a:rPr>
              <a:t>Mutual </a:t>
            </a:r>
            <a:r>
              <a:rPr sz="1100" spc="-10" dirty="0">
                <a:solidFill>
                  <a:srgbClr val="0E497B"/>
                </a:solidFill>
                <a:latin typeface="Calibri" panose="020F0502020204030204" pitchFamily="34" charset="0"/>
                <a:cs typeface="Calibri" panose="020F0502020204030204" pitchFamily="34" charset="0"/>
              </a:rPr>
              <a:t>Life </a:t>
            </a:r>
            <a:r>
              <a:rPr sz="1100" spc="-5" dirty="0">
                <a:solidFill>
                  <a:srgbClr val="0E497B"/>
                </a:solidFill>
                <a:latin typeface="Calibri" panose="020F0502020204030204" pitchFamily="34" charset="0"/>
                <a:cs typeface="Calibri" panose="020F0502020204030204" pitchFamily="34" charset="0"/>
              </a:rPr>
              <a:t>Insurance Company </a:t>
            </a:r>
            <a:r>
              <a:rPr sz="1100" dirty="0">
                <a:solidFill>
                  <a:srgbClr val="0E497B"/>
                </a:solidFill>
                <a:latin typeface="Calibri" panose="020F0502020204030204" pitchFamily="34" charset="0"/>
                <a:cs typeface="Calibri" panose="020F0502020204030204" pitchFamily="34" charset="0"/>
              </a:rPr>
              <a:t>— </a:t>
            </a:r>
            <a:r>
              <a:rPr sz="1100" spc="-10" dirty="0">
                <a:solidFill>
                  <a:srgbClr val="0E497B"/>
                </a:solidFill>
                <a:latin typeface="Calibri" panose="020F0502020204030204" pitchFamily="34" charset="0"/>
                <a:cs typeface="Calibri" panose="020F0502020204030204" pitchFamily="34" charset="0"/>
              </a:rPr>
              <a:t>Milwaukee,</a:t>
            </a:r>
            <a:r>
              <a:rPr sz="1100" spc="50" dirty="0">
                <a:solidFill>
                  <a:srgbClr val="0E497B"/>
                </a:solidFill>
                <a:latin typeface="Calibri" panose="020F0502020204030204" pitchFamily="34" charset="0"/>
                <a:cs typeface="Calibri" panose="020F0502020204030204" pitchFamily="34" charset="0"/>
              </a:rPr>
              <a:t> </a:t>
            </a:r>
            <a:r>
              <a:rPr sz="1100" dirty="0">
                <a:solidFill>
                  <a:srgbClr val="0E497B"/>
                </a:solidFill>
                <a:latin typeface="Calibri" panose="020F0502020204030204" pitchFamily="34" charset="0"/>
                <a:cs typeface="Calibri" panose="020F0502020204030204" pitchFamily="34" charset="0"/>
              </a:rPr>
              <a:t>WI</a:t>
            </a:r>
            <a:endParaRPr sz="1100" dirty="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D370E2BE-76D5-6F4D-8351-E96F477D04B7}"/>
              </a:ext>
            </a:extLst>
          </p:cNvPr>
          <p:cNvSpPr/>
          <p:nvPr/>
        </p:nvSpPr>
        <p:spPr>
          <a:xfrm>
            <a:off x="796318" y="8840765"/>
            <a:ext cx="7230081" cy="443519"/>
          </a:xfrm>
          <a:prstGeom prst="rect">
            <a:avLst/>
          </a:prstGeom>
        </p:spPr>
        <p:txBody>
          <a:bodyPr wrap="square">
            <a:spAutoFit/>
          </a:bodyPr>
          <a:lstStyle/>
          <a:p>
            <a:pPr marL="25400" marR="273685">
              <a:lnSpc>
                <a:spcPct val="106100"/>
              </a:lnSpc>
              <a:spcBef>
                <a:spcPts val="1550"/>
              </a:spcBef>
            </a:pPr>
            <a:r>
              <a:rPr lang="en-US" sz="1100" spc="-5" dirty="0">
                <a:solidFill>
                  <a:srgbClr val="4A4A4A"/>
                </a:solidFill>
                <a:latin typeface="Calibri" panose="020F0502020204030204" pitchFamily="34" charset="0"/>
                <a:cs typeface="Calibri" panose="020F0502020204030204" pitchFamily="34" charset="0"/>
              </a:rPr>
              <a:t>Northwestern </a:t>
            </a:r>
            <a:r>
              <a:rPr lang="en-US" sz="1100" dirty="0">
                <a:solidFill>
                  <a:srgbClr val="4A4A4A"/>
                </a:solidFill>
                <a:latin typeface="Calibri" panose="020F0502020204030204" pitchFamily="34" charset="0"/>
                <a:cs typeface="Calibri" panose="020F0502020204030204" pitchFamily="34" charset="0"/>
              </a:rPr>
              <a:t>Mutual is the </a:t>
            </a:r>
            <a:r>
              <a:rPr lang="en-US" sz="1100" spc="-5" dirty="0">
                <a:solidFill>
                  <a:srgbClr val="4A4A4A"/>
                </a:solidFill>
                <a:latin typeface="Calibri" panose="020F0502020204030204" pitchFamily="34" charset="0"/>
                <a:cs typeface="Calibri" panose="020F0502020204030204" pitchFamily="34" charset="0"/>
              </a:rPr>
              <a:t>marketing </a:t>
            </a:r>
            <a:r>
              <a:rPr lang="en-US" sz="1100" dirty="0">
                <a:solidFill>
                  <a:srgbClr val="4A4A4A"/>
                </a:solidFill>
                <a:latin typeface="Calibri" panose="020F0502020204030204" pitchFamily="34" charset="0"/>
                <a:cs typeface="Calibri" panose="020F0502020204030204" pitchFamily="34" charset="0"/>
              </a:rPr>
              <a:t>name </a:t>
            </a:r>
            <a:r>
              <a:rPr lang="en-US" sz="1100" spc="-5" dirty="0">
                <a:solidFill>
                  <a:srgbClr val="4A4A4A"/>
                </a:solidFill>
                <a:latin typeface="Calibri" panose="020F0502020204030204" pitchFamily="34" charset="0"/>
                <a:cs typeface="Calibri" panose="020F0502020204030204" pitchFamily="34" charset="0"/>
              </a:rPr>
              <a:t>for The Northwestern </a:t>
            </a:r>
            <a:r>
              <a:rPr lang="en-US" sz="1100" dirty="0">
                <a:solidFill>
                  <a:srgbClr val="4A4A4A"/>
                </a:solidFill>
                <a:latin typeface="Calibri" panose="020F0502020204030204" pitchFamily="34" charset="0"/>
                <a:cs typeface="Calibri" panose="020F0502020204030204" pitchFamily="34" charset="0"/>
              </a:rPr>
              <a:t>Mutual </a:t>
            </a:r>
            <a:r>
              <a:rPr lang="en-US" sz="1100" spc="-10" dirty="0">
                <a:solidFill>
                  <a:srgbClr val="4A4A4A"/>
                </a:solidFill>
                <a:latin typeface="Calibri" panose="020F0502020204030204" pitchFamily="34" charset="0"/>
                <a:cs typeface="Calibri" panose="020F0502020204030204" pitchFamily="34" charset="0"/>
              </a:rPr>
              <a:t>Life </a:t>
            </a:r>
            <a:r>
              <a:rPr lang="en-US" sz="1100" spc="-5" dirty="0">
                <a:solidFill>
                  <a:srgbClr val="4A4A4A"/>
                </a:solidFill>
                <a:latin typeface="Calibri" panose="020F0502020204030204" pitchFamily="34" charset="0"/>
                <a:cs typeface="Calibri" panose="020F0502020204030204" pitchFamily="34" charset="0"/>
              </a:rPr>
              <a:t>Insurance Company </a:t>
            </a:r>
            <a:r>
              <a:rPr lang="en-US" sz="1100" dirty="0">
                <a:solidFill>
                  <a:srgbClr val="4A4A4A"/>
                </a:solidFill>
                <a:latin typeface="Calibri" panose="020F0502020204030204" pitchFamily="34" charset="0"/>
                <a:cs typeface="Calibri" panose="020F0502020204030204" pitchFamily="34" charset="0"/>
              </a:rPr>
              <a:t>(NM), </a:t>
            </a:r>
            <a:r>
              <a:rPr lang="en-US" sz="1100" spc="-10" dirty="0">
                <a:solidFill>
                  <a:srgbClr val="4A4A4A"/>
                </a:solidFill>
                <a:latin typeface="Calibri" panose="020F0502020204030204" pitchFamily="34" charset="0"/>
                <a:cs typeface="Calibri" panose="020F0502020204030204" pitchFamily="34" charset="0"/>
              </a:rPr>
              <a:t>Milwaukee, </a:t>
            </a:r>
            <a:r>
              <a:rPr lang="en-US" sz="1100" dirty="0">
                <a:solidFill>
                  <a:srgbClr val="4A4A4A"/>
                </a:solidFill>
                <a:latin typeface="Calibri" panose="020F0502020204030204" pitchFamily="34" charset="0"/>
                <a:cs typeface="Calibri" panose="020F0502020204030204" pitchFamily="34" charset="0"/>
              </a:rPr>
              <a:t>WI </a:t>
            </a:r>
            <a:r>
              <a:rPr lang="en-US" sz="1100" spc="-5" dirty="0">
                <a:solidFill>
                  <a:srgbClr val="4A4A4A"/>
                </a:solidFill>
                <a:latin typeface="Calibri" panose="020F0502020204030204" pitchFamily="34" charset="0"/>
                <a:cs typeface="Calibri" panose="020F0502020204030204" pitchFamily="34" charset="0"/>
              </a:rPr>
              <a:t>(life  </a:t>
            </a:r>
            <a:r>
              <a:rPr lang="en-US" sz="1100" dirty="0">
                <a:solidFill>
                  <a:srgbClr val="4A4A4A"/>
                </a:solidFill>
                <a:latin typeface="Calibri" panose="020F0502020204030204" pitchFamily="34" charset="0"/>
                <a:cs typeface="Calibri" panose="020F0502020204030204" pitchFamily="34" charset="0"/>
              </a:rPr>
              <a:t>and </a:t>
            </a:r>
            <a:r>
              <a:rPr lang="en-US" sz="1100" spc="-5" dirty="0">
                <a:solidFill>
                  <a:srgbClr val="4A4A4A"/>
                </a:solidFill>
                <a:latin typeface="Calibri" panose="020F0502020204030204" pitchFamily="34" charset="0"/>
                <a:cs typeface="Calibri" panose="020F0502020204030204" pitchFamily="34" charset="0"/>
              </a:rPr>
              <a:t>disability insurance, </a:t>
            </a:r>
            <a:r>
              <a:rPr lang="en-US" sz="1100" dirty="0">
                <a:solidFill>
                  <a:srgbClr val="4A4A4A"/>
                </a:solidFill>
                <a:latin typeface="Calibri" panose="020F0502020204030204" pitchFamily="34" charset="0"/>
                <a:cs typeface="Calibri" panose="020F0502020204030204" pitchFamily="34" charset="0"/>
              </a:rPr>
              <a:t>annuities, and </a:t>
            </a:r>
            <a:r>
              <a:rPr lang="en-US" sz="1100" spc="-5" dirty="0">
                <a:solidFill>
                  <a:srgbClr val="4A4A4A"/>
                </a:solidFill>
                <a:latin typeface="Calibri" panose="020F0502020204030204" pitchFamily="34" charset="0"/>
                <a:cs typeface="Calibri" panose="020F0502020204030204" pitchFamily="34" charset="0"/>
              </a:rPr>
              <a:t>life insurance </a:t>
            </a:r>
            <a:r>
              <a:rPr lang="en-US" sz="1100" dirty="0">
                <a:solidFill>
                  <a:srgbClr val="4A4A4A"/>
                </a:solidFill>
                <a:latin typeface="Calibri" panose="020F0502020204030204" pitchFamily="34" charset="0"/>
                <a:cs typeface="Calibri" panose="020F0502020204030204" pitchFamily="34" charset="0"/>
              </a:rPr>
              <a:t>with </a:t>
            </a:r>
            <a:r>
              <a:rPr lang="en-US" sz="1100" spc="-10" dirty="0">
                <a:solidFill>
                  <a:srgbClr val="4A4A4A"/>
                </a:solidFill>
                <a:latin typeface="Calibri" panose="020F0502020204030204" pitchFamily="34" charset="0"/>
                <a:cs typeface="Calibri" panose="020F0502020204030204" pitchFamily="34" charset="0"/>
              </a:rPr>
              <a:t>long-term </a:t>
            </a:r>
            <a:r>
              <a:rPr lang="en-US" sz="1100" spc="-5" dirty="0">
                <a:solidFill>
                  <a:srgbClr val="4A4A4A"/>
                </a:solidFill>
                <a:latin typeface="Calibri" panose="020F0502020204030204" pitchFamily="34" charset="0"/>
                <a:cs typeface="Calibri" panose="020F0502020204030204" pitchFamily="34" charset="0"/>
              </a:rPr>
              <a:t>care benefits) </a:t>
            </a:r>
            <a:r>
              <a:rPr lang="en-US" sz="1100" dirty="0">
                <a:solidFill>
                  <a:srgbClr val="4A4A4A"/>
                </a:solidFill>
                <a:latin typeface="Calibri" panose="020F0502020204030204" pitchFamily="34" charset="0"/>
                <a:cs typeface="Calibri" panose="020F0502020204030204" pitchFamily="34" charset="0"/>
              </a:rPr>
              <a:t>and its subsidiaries. </a:t>
            </a:r>
            <a:endParaRPr lang="en-US" sz="1100" dirty="0">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B09EC99F-8BEB-3D40-AB4F-C77FBE769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300" y="9019164"/>
            <a:ext cx="3467100" cy="506197"/>
          </a:xfrm>
          <a:prstGeom prst="rect">
            <a:avLst/>
          </a:prstGeom>
        </p:spPr>
      </p:pic>
      <p:sp>
        <p:nvSpPr>
          <p:cNvPr id="10" name="Rectangle 9"/>
          <p:cNvSpPr/>
          <p:nvPr/>
        </p:nvSpPr>
        <p:spPr>
          <a:xfrm>
            <a:off x="796318" y="437956"/>
            <a:ext cx="8677882" cy="646331"/>
          </a:xfrm>
          <a:prstGeom prst="rect">
            <a:avLst/>
          </a:prstGeom>
        </p:spPr>
        <p:txBody>
          <a:bodyPr wrap="square">
            <a:spAutoFit/>
          </a:bodyPr>
          <a:lstStyle/>
          <a:p>
            <a:r>
              <a:rPr lang="en-US" sz="3600" b="1" dirty="0" smtClean="0"/>
              <a:t>BOSTON COLLEGE WORLDWIDE WEBINARS</a:t>
            </a:r>
            <a:endParaRPr lang="en-US" sz="3600" b="1" dirty="0"/>
          </a:p>
        </p:txBody>
      </p:sp>
      <p:pic>
        <p:nvPicPr>
          <p:cNvPr id="11" name="Picture 10">
            <a:extLst>
              <a:ext uri="{FF2B5EF4-FFF2-40B4-BE49-F238E27FC236}">
                <a16:creationId xmlns:a16="http://schemas.microsoft.com/office/drawing/2014/main" id="{E85EA981-B3D0-4F8D-931B-D115F15C4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1966" y="252243"/>
            <a:ext cx="1145833" cy="1145833"/>
          </a:xfrm>
          <a:prstGeom prst="rect">
            <a:avLst/>
          </a:prstGeom>
        </p:spPr>
      </p:pic>
      <p:sp>
        <p:nvSpPr>
          <p:cNvPr id="3" name="Slide Number Placeholder 2"/>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1</a:t>
            </a:fld>
            <a:endParaRPr lang="en-US" dirty="0"/>
          </a:p>
        </p:txBody>
      </p:sp>
      <p:sp>
        <p:nvSpPr>
          <p:cNvPr id="13" name="object 27"/>
          <p:cNvSpPr txBox="1">
            <a:spLocks/>
          </p:cNvSpPr>
          <p:nvPr/>
        </p:nvSpPr>
        <p:spPr>
          <a:xfrm>
            <a:off x="901700" y="2281868"/>
            <a:ext cx="5105401" cy="689932"/>
          </a:xfrm>
          <a:prstGeom prst="rect">
            <a:avLst/>
          </a:prstGeom>
        </p:spPr>
        <p:txBody>
          <a:bodyPr vert="horz" wrap="square" lIns="0" tIns="12700" rIns="0" bIns="0" rtlCol="0">
            <a:spAutoFit/>
          </a:bodyPr>
          <a:lstStyle>
            <a:lvl1pPr>
              <a:defRPr sz="6000" b="0" i="0">
                <a:solidFill>
                  <a:schemeClr val="bg1"/>
                </a:solidFill>
                <a:latin typeface="GuardianSans-Light"/>
                <a:ea typeface="+mj-ea"/>
                <a:cs typeface="GuardianSans-Light"/>
              </a:defRPr>
            </a:lvl1pPr>
          </a:lstStyle>
          <a:p>
            <a:pPr marL="12700">
              <a:spcBef>
                <a:spcPts val="100"/>
              </a:spcBef>
              <a:tabLst>
                <a:tab pos="1541145" algn="l"/>
                <a:tab pos="2289810" algn="l"/>
                <a:tab pos="3853815" algn="l"/>
                <a:tab pos="6419215" algn="l"/>
              </a:tabLst>
            </a:pPr>
            <a:r>
              <a:rPr lang="en-US" sz="4400" kern="0" spc="-105" dirty="0" smtClean="0">
                <a:solidFill>
                  <a:srgbClr val="0E497B"/>
                </a:solidFill>
                <a:latin typeface="Calibri" panose="020F0502020204030204" pitchFamily="34" charset="0"/>
                <a:cs typeface="Calibri" panose="020F0502020204030204" pitchFamily="34" charset="0"/>
              </a:rPr>
              <a:t>March 19, 2020</a:t>
            </a:r>
            <a:endParaRPr lang="en-US" sz="4400" kern="0" dirty="0">
              <a:solidFill>
                <a:srgbClr val="0E497B"/>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3" name="object 3"/>
          <p:cNvSpPr txBox="1">
            <a:spLocks noGrp="1"/>
          </p:cNvSpPr>
          <p:nvPr>
            <p:ph type="title"/>
          </p:nvPr>
        </p:nvSpPr>
        <p:spPr>
          <a:xfrm>
            <a:off x="901700" y="604515"/>
            <a:ext cx="6803390" cy="635000"/>
          </a:xfrm>
          <a:prstGeom prst="rect">
            <a:avLst/>
          </a:prstGeom>
        </p:spPr>
        <p:txBody>
          <a:bodyPr vert="horz" wrap="square" lIns="0" tIns="12700" rIns="0" bIns="0" rtlCol="0">
            <a:spAutoFit/>
          </a:bodyPr>
          <a:lstStyle/>
          <a:p>
            <a:pPr marL="12700">
              <a:lnSpc>
                <a:spcPct val="100000"/>
              </a:lnSpc>
              <a:spcBef>
                <a:spcPts val="100"/>
              </a:spcBef>
            </a:pPr>
            <a:r>
              <a:rPr sz="4000" spc="-55" dirty="0">
                <a:solidFill>
                  <a:srgbClr val="4A4A4A"/>
                </a:solidFill>
                <a:latin typeface="Calibri" panose="020F0502020204030204" pitchFamily="34" charset="0"/>
                <a:cs typeface="Calibri" panose="020F0502020204030204" pitchFamily="34" charset="0"/>
              </a:rPr>
              <a:t>How </a:t>
            </a:r>
            <a:r>
              <a:rPr sz="4000" spc="-50" dirty="0">
                <a:solidFill>
                  <a:srgbClr val="4A4A4A"/>
                </a:solidFill>
                <a:latin typeface="Calibri" panose="020F0502020204030204" pitchFamily="34" charset="0"/>
                <a:cs typeface="Calibri" panose="020F0502020204030204" pitchFamily="34" charset="0"/>
              </a:rPr>
              <a:t>Much </a:t>
            </a:r>
            <a:r>
              <a:rPr sz="4000" spc="-55" dirty="0">
                <a:solidFill>
                  <a:srgbClr val="4A4A4A"/>
                </a:solidFill>
                <a:latin typeface="Calibri" panose="020F0502020204030204" pitchFamily="34" charset="0"/>
                <a:cs typeface="Calibri" panose="020F0502020204030204" pitchFamily="34" charset="0"/>
              </a:rPr>
              <a:t>Should </a:t>
            </a:r>
            <a:r>
              <a:rPr sz="4000" spc="-130" dirty="0">
                <a:solidFill>
                  <a:srgbClr val="4A4A4A"/>
                </a:solidFill>
                <a:latin typeface="Calibri" panose="020F0502020204030204" pitchFamily="34" charset="0"/>
                <a:cs typeface="Calibri" panose="020F0502020204030204" pitchFamily="34" charset="0"/>
              </a:rPr>
              <a:t>You </a:t>
            </a:r>
            <a:r>
              <a:rPr sz="4000" spc="-45" dirty="0">
                <a:solidFill>
                  <a:srgbClr val="4A4A4A"/>
                </a:solidFill>
                <a:latin typeface="Calibri" panose="020F0502020204030204" pitchFamily="34" charset="0"/>
                <a:cs typeface="Calibri" panose="020F0502020204030204" pitchFamily="34" charset="0"/>
              </a:rPr>
              <a:t>Put</a:t>
            </a:r>
            <a:r>
              <a:rPr sz="4000" spc="229" dirty="0">
                <a:solidFill>
                  <a:srgbClr val="4A4A4A"/>
                </a:solidFill>
                <a:latin typeface="Calibri" panose="020F0502020204030204" pitchFamily="34" charset="0"/>
                <a:cs typeface="Calibri" panose="020F0502020204030204" pitchFamily="34" charset="0"/>
              </a:rPr>
              <a:t> </a:t>
            </a:r>
            <a:r>
              <a:rPr sz="4000" spc="-135" dirty="0">
                <a:solidFill>
                  <a:srgbClr val="4A4A4A"/>
                </a:solidFill>
                <a:latin typeface="Calibri" panose="020F0502020204030204" pitchFamily="34" charset="0"/>
                <a:cs typeface="Calibri" panose="020F0502020204030204" pitchFamily="34" charset="0"/>
              </a:rPr>
              <a:t>Away?</a:t>
            </a:r>
            <a:endParaRPr sz="4000">
              <a:latin typeface="Calibri" panose="020F0502020204030204" pitchFamily="34" charset="0"/>
              <a:cs typeface="Calibri" panose="020F0502020204030204" pitchFamily="34" charset="0"/>
            </a:endParaRPr>
          </a:p>
        </p:txBody>
      </p:sp>
      <p:sp>
        <p:nvSpPr>
          <p:cNvPr id="4" name="object 4"/>
          <p:cNvSpPr txBox="1"/>
          <p:nvPr/>
        </p:nvSpPr>
        <p:spPr>
          <a:xfrm>
            <a:off x="901700" y="3028756"/>
            <a:ext cx="357632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D497B"/>
                </a:solidFill>
                <a:latin typeface="Calibri" panose="020F0502020204030204" pitchFamily="34" charset="0"/>
                <a:cs typeface="Calibri" panose="020F0502020204030204" pitchFamily="34" charset="0"/>
              </a:rPr>
              <a:t>Saving </a:t>
            </a:r>
            <a:r>
              <a:rPr sz="3000" dirty="0">
                <a:solidFill>
                  <a:srgbClr val="0D497B"/>
                </a:solidFill>
                <a:latin typeface="Calibri" panose="020F0502020204030204" pitchFamily="34" charset="0"/>
                <a:cs typeface="Calibri" panose="020F0502020204030204" pitchFamily="34" charset="0"/>
              </a:rPr>
              <a:t>and</a:t>
            </a:r>
            <a:r>
              <a:rPr sz="3000" spc="-55" dirty="0">
                <a:solidFill>
                  <a:srgbClr val="0D497B"/>
                </a:solidFill>
                <a:latin typeface="Calibri" panose="020F0502020204030204" pitchFamily="34" charset="0"/>
                <a:cs typeface="Calibri" panose="020F0502020204030204" pitchFamily="34" charset="0"/>
              </a:rPr>
              <a:t> </a:t>
            </a:r>
            <a:r>
              <a:rPr sz="3000" spc="-10" dirty="0">
                <a:solidFill>
                  <a:srgbClr val="0D497B"/>
                </a:solidFill>
                <a:latin typeface="Calibri" panose="020F0502020204030204" pitchFamily="34" charset="0"/>
                <a:cs typeface="Calibri" panose="020F0502020204030204" pitchFamily="34" charset="0"/>
              </a:rPr>
              <a:t>Investment</a:t>
            </a:r>
            <a:endParaRPr sz="3000">
              <a:latin typeface="Calibri" panose="020F0502020204030204" pitchFamily="34" charset="0"/>
              <a:cs typeface="Calibri" panose="020F0502020204030204" pitchFamily="34" charset="0"/>
            </a:endParaRPr>
          </a:p>
        </p:txBody>
      </p:sp>
      <p:sp>
        <p:nvSpPr>
          <p:cNvPr id="5" name="object 5"/>
          <p:cNvSpPr txBox="1"/>
          <p:nvPr/>
        </p:nvSpPr>
        <p:spPr>
          <a:xfrm>
            <a:off x="901700" y="3943156"/>
            <a:ext cx="6134100" cy="939800"/>
          </a:xfrm>
          <a:prstGeom prst="rect">
            <a:avLst/>
          </a:prstGeom>
        </p:spPr>
        <p:txBody>
          <a:bodyPr vert="horz" wrap="square" lIns="0" tIns="12700" rIns="0" bIns="0" rtlCol="0">
            <a:spAutoFit/>
          </a:bodyPr>
          <a:lstStyle/>
          <a:p>
            <a:pPr marL="342900" marR="5080" indent="-330200">
              <a:lnSpc>
                <a:spcPct val="100000"/>
              </a:lnSpc>
              <a:spcBef>
                <a:spcPts val="100"/>
              </a:spcBef>
              <a:buSzPct val="75000"/>
              <a:buChar char="•"/>
              <a:tabLst>
                <a:tab pos="342900" algn="l"/>
                <a:tab pos="343535" algn="l"/>
              </a:tabLst>
            </a:pPr>
            <a:r>
              <a:rPr sz="3000" spc="-70" dirty="0">
                <a:solidFill>
                  <a:srgbClr val="4A4A4A"/>
                </a:solidFill>
                <a:latin typeface="Calibri" panose="020F0502020204030204" pitchFamily="34" charset="0"/>
                <a:cs typeface="Calibri" panose="020F0502020204030204" pitchFamily="34" charset="0"/>
              </a:rPr>
              <a:t>You </a:t>
            </a:r>
            <a:r>
              <a:rPr sz="3000" dirty="0">
                <a:solidFill>
                  <a:srgbClr val="4A4A4A"/>
                </a:solidFill>
                <a:latin typeface="Calibri" panose="020F0502020204030204" pitchFamily="34" charset="0"/>
                <a:cs typeface="Calibri" panose="020F0502020204030204" pitchFamily="34" charset="0"/>
              </a:rPr>
              <a:t>should </a:t>
            </a:r>
            <a:r>
              <a:rPr sz="3000" spc="-5" dirty="0">
                <a:solidFill>
                  <a:srgbClr val="4A4A4A"/>
                </a:solidFill>
                <a:latin typeface="Calibri" panose="020F0502020204030204" pitchFamily="34" charset="0"/>
                <a:cs typeface="Calibri" panose="020F0502020204030204" pitchFamily="34" charset="0"/>
              </a:rPr>
              <a:t>allocate </a:t>
            </a:r>
            <a:r>
              <a:rPr sz="3000" dirty="0">
                <a:solidFill>
                  <a:srgbClr val="4A4A4A"/>
                </a:solidFill>
                <a:latin typeface="Calibri" panose="020F0502020204030204" pitchFamily="34" charset="0"/>
                <a:cs typeface="Calibri" panose="020F0502020204030204" pitchFamily="34" charset="0"/>
              </a:rPr>
              <a:t>about </a:t>
            </a:r>
            <a:r>
              <a:rPr sz="3000" spc="-10" dirty="0">
                <a:solidFill>
                  <a:srgbClr val="4A4A4A"/>
                </a:solidFill>
                <a:latin typeface="Calibri" panose="020F0502020204030204" pitchFamily="34" charset="0"/>
                <a:cs typeface="Calibri" panose="020F0502020204030204" pitchFamily="34" charset="0"/>
              </a:rPr>
              <a:t>20 </a:t>
            </a:r>
            <a:r>
              <a:rPr sz="3000" spc="-5" dirty="0">
                <a:solidFill>
                  <a:srgbClr val="4A4A4A"/>
                </a:solidFill>
                <a:latin typeface="Calibri" panose="020F0502020204030204" pitchFamily="34" charset="0"/>
                <a:cs typeface="Calibri" panose="020F0502020204030204" pitchFamily="34" charset="0"/>
              </a:rPr>
              <a:t>percent  </a:t>
            </a:r>
            <a:r>
              <a:rPr sz="3000" spc="-10" dirty="0">
                <a:solidFill>
                  <a:srgbClr val="4A4A4A"/>
                </a:solidFill>
                <a:latin typeface="Calibri" panose="020F0502020204030204" pitchFamily="34" charset="0"/>
                <a:cs typeface="Calibri" panose="020F0502020204030204" pitchFamily="34" charset="0"/>
              </a:rPr>
              <a:t>of your</a:t>
            </a:r>
            <a:r>
              <a:rPr sz="3000" spc="5" dirty="0">
                <a:solidFill>
                  <a:srgbClr val="4A4A4A"/>
                </a:solidFill>
                <a:latin typeface="Calibri" panose="020F0502020204030204" pitchFamily="34" charset="0"/>
                <a:cs typeface="Calibri" panose="020F0502020204030204" pitchFamily="34" charset="0"/>
              </a:rPr>
              <a:t> </a:t>
            </a:r>
            <a:r>
              <a:rPr sz="3000" spc="-5" dirty="0">
                <a:solidFill>
                  <a:srgbClr val="4A4A4A"/>
                </a:solidFill>
                <a:latin typeface="Calibri" panose="020F0502020204030204" pitchFamily="34" charset="0"/>
                <a:cs typeface="Calibri" panose="020F0502020204030204" pitchFamily="34" charset="0"/>
              </a:rPr>
              <a:t>income.</a:t>
            </a:r>
            <a:endParaRPr sz="3000" dirty="0">
              <a:latin typeface="Calibri" panose="020F0502020204030204" pitchFamily="34" charset="0"/>
              <a:cs typeface="Calibri" panose="020F0502020204030204" pitchFamily="34" charset="0"/>
            </a:endParaRPr>
          </a:p>
        </p:txBody>
      </p:sp>
      <p:sp>
        <p:nvSpPr>
          <p:cNvPr id="6" name="object 6"/>
          <p:cNvSpPr txBox="1"/>
          <p:nvPr/>
        </p:nvSpPr>
        <p:spPr>
          <a:xfrm>
            <a:off x="901700" y="5314756"/>
            <a:ext cx="6134100" cy="1397819"/>
          </a:xfrm>
          <a:prstGeom prst="rect">
            <a:avLst/>
          </a:prstGeom>
        </p:spPr>
        <p:txBody>
          <a:bodyPr vert="horz" wrap="square" lIns="0" tIns="12700" rIns="0" bIns="0" rtlCol="0">
            <a:spAutoFit/>
          </a:bodyPr>
          <a:lstStyle/>
          <a:p>
            <a:pPr marL="342900" marR="5080" indent="-330200">
              <a:lnSpc>
                <a:spcPct val="100000"/>
              </a:lnSpc>
              <a:spcBef>
                <a:spcPts val="100"/>
              </a:spcBef>
              <a:buSzPct val="75000"/>
              <a:buChar char="•"/>
              <a:tabLst>
                <a:tab pos="342900" algn="l"/>
                <a:tab pos="343535" algn="l"/>
              </a:tabLst>
            </a:pPr>
            <a:r>
              <a:rPr sz="3000" spc="-10" dirty="0">
                <a:solidFill>
                  <a:srgbClr val="4A4A4A"/>
                </a:solidFill>
                <a:latin typeface="Calibri" panose="020F0502020204030204" pitchFamily="34" charset="0"/>
                <a:cs typeface="Calibri" panose="020F0502020204030204" pitchFamily="34" charset="0"/>
              </a:rPr>
              <a:t>The </a:t>
            </a:r>
            <a:r>
              <a:rPr sz="3000" dirty="0">
                <a:solidFill>
                  <a:srgbClr val="4A4A4A"/>
                </a:solidFill>
                <a:latin typeface="Calibri" panose="020F0502020204030204" pitchFamily="34" charset="0"/>
                <a:cs typeface="Calibri" panose="020F0502020204030204" pitchFamily="34" charset="0"/>
              </a:rPr>
              <a:t>amount </a:t>
            </a:r>
            <a:r>
              <a:rPr sz="3000" spc="-15" dirty="0">
                <a:solidFill>
                  <a:srgbClr val="4A4A4A"/>
                </a:solidFill>
                <a:latin typeface="Calibri" panose="020F0502020204030204" pitchFamily="34" charset="0"/>
                <a:cs typeface="Calibri" panose="020F0502020204030204" pitchFamily="34" charset="0"/>
              </a:rPr>
              <a:t>you save </a:t>
            </a:r>
            <a:r>
              <a:rPr sz="3000" dirty="0">
                <a:solidFill>
                  <a:srgbClr val="4A4A4A"/>
                </a:solidFill>
                <a:latin typeface="Calibri" panose="020F0502020204030204" pitchFamily="34" charset="0"/>
                <a:cs typeface="Calibri" panose="020F0502020204030204" pitchFamily="34" charset="0"/>
              </a:rPr>
              <a:t>depends on</a:t>
            </a:r>
            <a:r>
              <a:rPr sz="3000" spc="-35"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the  goals </a:t>
            </a:r>
            <a:r>
              <a:rPr sz="3000" spc="-15" dirty="0">
                <a:solidFill>
                  <a:srgbClr val="4A4A4A"/>
                </a:solidFill>
                <a:latin typeface="Calibri" panose="020F0502020204030204" pitchFamily="34" charset="0"/>
                <a:cs typeface="Calibri" panose="020F0502020204030204" pitchFamily="34" charset="0"/>
              </a:rPr>
              <a:t>you have </a:t>
            </a:r>
            <a:r>
              <a:rPr sz="3000" spc="-10" dirty="0">
                <a:solidFill>
                  <a:srgbClr val="4A4A4A"/>
                </a:solidFill>
                <a:latin typeface="Calibri" panose="020F0502020204030204" pitchFamily="34" charset="0"/>
                <a:cs typeface="Calibri" panose="020F0502020204030204" pitchFamily="34" charset="0"/>
              </a:rPr>
              <a:t>for yourself </a:t>
            </a:r>
            <a:r>
              <a:rPr sz="3000" dirty="0">
                <a:solidFill>
                  <a:srgbClr val="4A4A4A"/>
                </a:solidFill>
                <a:latin typeface="Calibri" panose="020F0502020204030204" pitchFamily="34" charset="0"/>
                <a:cs typeface="Calibri" panose="020F0502020204030204" pitchFamily="34" charset="0"/>
              </a:rPr>
              <a:t>and </a:t>
            </a:r>
            <a:r>
              <a:rPr sz="3000" spc="-10" dirty="0">
                <a:solidFill>
                  <a:srgbClr val="4A4A4A"/>
                </a:solidFill>
                <a:latin typeface="Calibri" panose="020F0502020204030204" pitchFamily="34" charset="0"/>
                <a:cs typeface="Calibri" panose="020F0502020204030204" pitchFamily="34" charset="0"/>
              </a:rPr>
              <a:t>your  </a:t>
            </a:r>
            <a:r>
              <a:rPr sz="3000" spc="-20" dirty="0">
                <a:solidFill>
                  <a:srgbClr val="4A4A4A"/>
                </a:solidFill>
                <a:latin typeface="Calibri" panose="020F0502020204030204" pitchFamily="34" charset="0"/>
                <a:cs typeface="Calibri" panose="020F0502020204030204" pitchFamily="34" charset="0"/>
              </a:rPr>
              <a:t>family—so </a:t>
            </a:r>
            <a:r>
              <a:rPr sz="3000" dirty="0">
                <a:solidFill>
                  <a:srgbClr val="4A4A4A"/>
                </a:solidFill>
                <a:latin typeface="Calibri" panose="020F0502020204030204" pitchFamily="34" charset="0"/>
                <a:cs typeface="Calibri" panose="020F0502020204030204" pitchFamily="34" charset="0"/>
              </a:rPr>
              <a:t>it could be </a:t>
            </a:r>
            <a:r>
              <a:rPr sz="3000" spc="-15" dirty="0">
                <a:solidFill>
                  <a:srgbClr val="4A4A4A"/>
                </a:solidFill>
                <a:latin typeface="Calibri" panose="020F0502020204030204" pitchFamily="34" charset="0"/>
                <a:cs typeface="Calibri" panose="020F0502020204030204" pitchFamily="34" charset="0"/>
              </a:rPr>
              <a:t>even</a:t>
            </a:r>
            <a:r>
              <a:rPr sz="3000" dirty="0">
                <a:solidFill>
                  <a:srgbClr val="4A4A4A"/>
                </a:solidFill>
                <a:latin typeface="Calibri" panose="020F0502020204030204" pitchFamily="34" charset="0"/>
                <a:cs typeface="Calibri" panose="020F0502020204030204" pitchFamily="34" charset="0"/>
              </a:rPr>
              <a:t> </a:t>
            </a:r>
            <a:r>
              <a:rPr sz="3000" spc="-30" dirty="0">
                <a:solidFill>
                  <a:srgbClr val="4A4A4A"/>
                </a:solidFill>
                <a:latin typeface="Calibri" panose="020F0502020204030204" pitchFamily="34" charset="0"/>
                <a:cs typeface="Calibri" panose="020F0502020204030204" pitchFamily="34" charset="0"/>
              </a:rPr>
              <a:t>higher.</a:t>
            </a:r>
            <a:endParaRPr sz="3000" dirty="0">
              <a:latin typeface="Calibri" panose="020F0502020204030204" pitchFamily="34" charset="0"/>
              <a:cs typeface="Calibri" panose="020F0502020204030204" pitchFamily="34" charset="0"/>
            </a:endParaRPr>
          </a:p>
        </p:txBody>
      </p:sp>
      <p:sp>
        <p:nvSpPr>
          <p:cNvPr id="7" name="object 7"/>
          <p:cNvSpPr/>
          <p:nvPr/>
        </p:nvSpPr>
        <p:spPr>
          <a:xfrm>
            <a:off x="8937656" y="3014730"/>
            <a:ext cx="2716428" cy="2720181"/>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txBox="1"/>
          <p:nvPr/>
        </p:nvSpPr>
        <p:spPr>
          <a:xfrm>
            <a:off x="9452114" y="3797695"/>
            <a:ext cx="1728470" cy="1036955"/>
          </a:xfrm>
          <a:prstGeom prst="rect">
            <a:avLst/>
          </a:prstGeom>
        </p:spPr>
        <p:txBody>
          <a:bodyPr vert="horz" wrap="square" lIns="0" tIns="17145" rIns="0" bIns="0" rtlCol="0">
            <a:spAutoFit/>
          </a:bodyPr>
          <a:lstStyle/>
          <a:p>
            <a:pPr marL="12700">
              <a:lnSpc>
                <a:spcPct val="100000"/>
              </a:lnSpc>
              <a:spcBef>
                <a:spcPts val="135"/>
              </a:spcBef>
            </a:pPr>
            <a:r>
              <a:rPr sz="6600" spc="-20" dirty="0">
                <a:solidFill>
                  <a:srgbClr val="0C4A7B"/>
                </a:solidFill>
                <a:latin typeface="Calibri" panose="020F0502020204030204" pitchFamily="34" charset="0"/>
                <a:cs typeface="Calibri" panose="020F0502020204030204" pitchFamily="34" charset="0"/>
              </a:rPr>
              <a:t>2</a:t>
            </a:r>
            <a:r>
              <a:rPr sz="6600" spc="25" dirty="0">
                <a:solidFill>
                  <a:srgbClr val="0C4A7B"/>
                </a:solidFill>
                <a:latin typeface="Calibri" panose="020F0502020204030204" pitchFamily="34" charset="0"/>
                <a:cs typeface="Calibri" panose="020F0502020204030204" pitchFamily="34" charset="0"/>
              </a:rPr>
              <a:t>0%</a:t>
            </a:r>
            <a:endParaRPr sz="6600">
              <a:latin typeface="Calibri" panose="020F0502020204030204" pitchFamily="34" charset="0"/>
              <a:cs typeface="Calibri" panose="020F0502020204030204" pitchFamily="34" charset="0"/>
            </a:endParaRPr>
          </a:p>
        </p:txBody>
      </p:sp>
      <p:sp>
        <p:nvSpPr>
          <p:cNvPr id="9" name="object 9"/>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10</a:t>
            </a:fld>
            <a:endParaRPr sz="1100">
              <a:latin typeface="Calibri" panose="020F0502020204030204" pitchFamily="34" charset="0"/>
              <a:cs typeface="Calibri" panose="020F0502020204030204" pitchFamily="34" charset="0"/>
            </a:endParaRPr>
          </a:p>
        </p:txBody>
      </p:sp>
      <p:sp>
        <p:nvSpPr>
          <p:cNvPr id="10" name="Slide Number Placeholder 9"/>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3600" y="2370960"/>
            <a:ext cx="10248900" cy="3206006"/>
          </a:xfrm>
          <a:prstGeom prst="rect">
            <a:avLst/>
          </a:prstGeom>
        </p:spPr>
        <p:txBody>
          <a:bodyPr vert="horz" wrap="square" lIns="0" tIns="88900" rIns="0" bIns="0" rtlCol="0">
            <a:spAutoFit/>
          </a:bodyPr>
          <a:lstStyle/>
          <a:p>
            <a:pPr marL="12700" marR="1278255">
              <a:lnSpc>
                <a:spcPts val="3000"/>
              </a:lnSpc>
              <a:spcBef>
                <a:spcPts val="700"/>
              </a:spcBef>
            </a:pPr>
            <a:r>
              <a:rPr sz="3000" dirty="0">
                <a:solidFill>
                  <a:srgbClr val="06487A"/>
                </a:solidFill>
                <a:latin typeface="Calibri" panose="020F0502020204030204" pitchFamily="34" charset="0"/>
                <a:cs typeface="Calibri" panose="020F0502020204030204" pitchFamily="34" charset="0"/>
              </a:rPr>
              <a:t>No </a:t>
            </a:r>
            <a:r>
              <a:rPr sz="3000" spc="-5" dirty="0">
                <a:solidFill>
                  <a:srgbClr val="06487A"/>
                </a:solidFill>
                <a:latin typeface="Calibri" panose="020F0502020204030204" pitchFamily="34" charset="0"/>
                <a:cs typeface="Calibri" panose="020F0502020204030204" pitchFamily="34" charset="0"/>
              </a:rPr>
              <a:t>matter </a:t>
            </a:r>
            <a:r>
              <a:rPr sz="3000" spc="-10" dirty="0">
                <a:solidFill>
                  <a:srgbClr val="06487A"/>
                </a:solidFill>
                <a:latin typeface="Calibri" panose="020F0502020204030204" pitchFamily="34" charset="0"/>
                <a:cs typeface="Calibri" panose="020F0502020204030204" pitchFamily="34" charset="0"/>
              </a:rPr>
              <a:t>how </a:t>
            </a:r>
            <a:r>
              <a:rPr sz="3000" dirty="0">
                <a:solidFill>
                  <a:srgbClr val="06487A"/>
                </a:solidFill>
                <a:latin typeface="Calibri" panose="020F0502020204030204" pitchFamily="34" charset="0"/>
                <a:cs typeface="Calibri" panose="020F0502020204030204" pitchFamily="34" charset="0"/>
              </a:rPr>
              <a:t>carefully </a:t>
            </a:r>
            <a:r>
              <a:rPr sz="3000" spc="-15" dirty="0">
                <a:solidFill>
                  <a:srgbClr val="06487A"/>
                </a:solidFill>
                <a:latin typeface="Calibri" panose="020F0502020204030204" pitchFamily="34" charset="0"/>
                <a:cs typeface="Calibri" panose="020F0502020204030204" pitchFamily="34" charset="0"/>
              </a:rPr>
              <a:t>you </a:t>
            </a:r>
            <a:r>
              <a:rPr sz="3000" dirty="0">
                <a:solidFill>
                  <a:srgbClr val="06487A"/>
                </a:solidFill>
                <a:latin typeface="Calibri" panose="020F0502020204030204" pitchFamily="34" charset="0"/>
                <a:cs typeface="Calibri" panose="020F0502020204030204" pitchFamily="34" charset="0"/>
              </a:rPr>
              <a:t>plan, there will </a:t>
            </a:r>
            <a:r>
              <a:rPr sz="3000" spc="-10" dirty="0">
                <a:solidFill>
                  <a:srgbClr val="06487A"/>
                </a:solidFill>
                <a:latin typeface="Calibri" panose="020F0502020204030204" pitchFamily="34" charset="0"/>
                <a:cs typeface="Calibri" panose="020F0502020204030204" pitchFamily="34" charset="0"/>
              </a:rPr>
              <a:t>always</a:t>
            </a:r>
            <a:r>
              <a:rPr sz="3000" spc="-50" dirty="0">
                <a:solidFill>
                  <a:srgbClr val="06487A"/>
                </a:solidFill>
                <a:latin typeface="Calibri" panose="020F0502020204030204" pitchFamily="34" charset="0"/>
                <a:cs typeface="Calibri" panose="020F0502020204030204" pitchFamily="34" charset="0"/>
              </a:rPr>
              <a:t> </a:t>
            </a:r>
            <a:r>
              <a:rPr sz="3000" dirty="0">
                <a:solidFill>
                  <a:srgbClr val="06487A"/>
                </a:solidFill>
                <a:latin typeface="Calibri" panose="020F0502020204030204" pitchFamily="34" charset="0"/>
                <a:cs typeface="Calibri" panose="020F0502020204030204" pitchFamily="34" charset="0"/>
              </a:rPr>
              <a:t>be  </a:t>
            </a:r>
            <a:r>
              <a:rPr sz="3000" spc="-5" dirty="0">
                <a:solidFill>
                  <a:srgbClr val="06487A"/>
                </a:solidFill>
                <a:latin typeface="Calibri" panose="020F0502020204030204" pitchFamily="34" charset="0"/>
                <a:cs typeface="Calibri" panose="020F0502020204030204" pitchFamily="34" charset="0"/>
              </a:rPr>
              <a:t>unexpected expenses.</a:t>
            </a:r>
            <a:endParaRPr sz="3000" dirty="0">
              <a:latin typeface="Calibri" panose="020F0502020204030204" pitchFamily="34" charset="0"/>
              <a:cs typeface="Calibri" panose="020F0502020204030204" pitchFamily="34" charset="0"/>
            </a:endParaRPr>
          </a:p>
          <a:p>
            <a:pPr marL="12700" marR="5080">
              <a:lnSpc>
                <a:spcPct val="100000"/>
              </a:lnSpc>
              <a:spcBef>
                <a:spcPts val="2300"/>
              </a:spcBef>
            </a:pPr>
            <a:r>
              <a:rPr sz="3000" spc="-20" dirty="0">
                <a:solidFill>
                  <a:srgbClr val="4E4E4E"/>
                </a:solidFill>
                <a:latin typeface="Calibri" panose="020F0502020204030204" pitchFamily="34" charset="0"/>
                <a:cs typeface="Calibri" panose="020F0502020204030204" pitchFamily="34" charset="0"/>
              </a:rPr>
              <a:t>That’s </a:t>
            </a:r>
            <a:r>
              <a:rPr sz="3000" spc="-10" dirty="0">
                <a:solidFill>
                  <a:srgbClr val="4E4E4E"/>
                </a:solidFill>
                <a:latin typeface="Calibri" panose="020F0502020204030204" pitchFamily="34" charset="0"/>
                <a:cs typeface="Calibri" panose="020F0502020204030204" pitchFamily="34" charset="0"/>
              </a:rPr>
              <a:t>why your </a:t>
            </a:r>
            <a:r>
              <a:rPr sz="3000" spc="-5" dirty="0">
                <a:solidFill>
                  <a:srgbClr val="4E4E4E"/>
                </a:solidFill>
                <a:latin typeface="Calibri" panose="020F0502020204030204" pitchFamily="34" charset="0"/>
                <a:cs typeface="Calibri" panose="020F0502020204030204" pitchFamily="34" charset="0"/>
              </a:rPr>
              <a:t>budgeting process </a:t>
            </a:r>
            <a:r>
              <a:rPr sz="3000" dirty="0">
                <a:solidFill>
                  <a:srgbClr val="4E4E4E"/>
                </a:solidFill>
                <a:latin typeface="Calibri" panose="020F0502020204030204" pitchFamily="34" charset="0"/>
                <a:cs typeface="Calibri" panose="020F0502020204030204" pitchFamily="34" charset="0"/>
              </a:rPr>
              <a:t>should include </a:t>
            </a:r>
            <a:r>
              <a:rPr sz="3000" spc="-5" dirty="0">
                <a:solidFill>
                  <a:srgbClr val="4E4E4E"/>
                </a:solidFill>
                <a:latin typeface="Calibri" panose="020F0502020204030204" pitchFamily="34" charset="0"/>
                <a:cs typeface="Calibri" panose="020F0502020204030204" pitchFamily="34" charset="0"/>
              </a:rPr>
              <a:t>establishing </a:t>
            </a:r>
            <a:r>
              <a:rPr sz="3000" dirty="0">
                <a:solidFill>
                  <a:srgbClr val="4E4E4E"/>
                </a:solidFill>
                <a:latin typeface="Calibri" panose="020F0502020204030204" pitchFamily="34" charset="0"/>
                <a:cs typeface="Calibri" panose="020F0502020204030204" pitchFamily="34" charset="0"/>
              </a:rPr>
              <a:t>an  </a:t>
            </a:r>
            <a:r>
              <a:rPr sz="3000" spc="-5" dirty="0">
                <a:solidFill>
                  <a:srgbClr val="4E4E4E"/>
                </a:solidFill>
                <a:latin typeface="Calibri" panose="020F0502020204030204" pitchFamily="34" charset="0"/>
                <a:cs typeface="Calibri" panose="020F0502020204030204" pitchFamily="34" charset="0"/>
              </a:rPr>
              <a:t>emergency </a:t>
            </a:r>
            <a:r>
              <a:rPr sz="3000" dirty="0">
                <a:solidFill>
                  <a:srgbClr val="4E4E4E"/>
                </a:solidFill>
                <a:latin typeface="Calibri" panose="020F0502020204030204" pitchFamily="34" charset="0"/>
                <a:cs typeface="Calibri" panose="020F0502020204030204" pitchFamily="34" charset="0"/>
              </a:rPr>
              <a:t>fund.</a:t>
            </a:r>
            <a:endParaRPr sz="3000" dirty="0">
              <a:latin typeface="Calibri" panose="020F0502020204030204" pitchFamily="34" charset="0"/>
              <a:cs typeface="Calibri" panose="020F0502020204030204" pitchFamily="34" charset="0"/>
            </a:endParaRPr>
          </a:p>
          <a:p>
            <a:pPr marL="12700" marR="118745">
              <a:lnSpc>
                <a:spcPct val="100000"/>
              </a:lnSpc>
              <a:spcBef>
                <a:spcPts val="1600"/>
              </a:spcBef>
            </a:pPr>
            <a:r>
              <a:rPr sz="3000" spc="-10" dirty="0">
                <a:solidFill>
                  <a:srgbClr val="4E4E4E"/>
                </a:solidFill>
                <a:latin typeface="Calibri" panose="020F0502020204030204" pitchFamily="34" charset="0"/>
                <a:cs typeface="Calibri" panose="020F0502020204030204" pitchFamily="34" charset="0"/>
              </a:rPr>
              <a:t>The general </a:t>
            </a:r>
            <a:r>
              <a:rPr sz="3000" dirty="0">
                <a:solidFill>
                  <a:srgbClr val="4E4E4E"/>
                </a:solidFill>
                <a:latin typeface="Calibri" panose="020F0502020204030204" pitchFamily="34" charset="0"/>
                <a:cs typeface="Calibri" panose="020F0502020204030204" pitchFamily="34" charset="0"/>
              </a:rPr>
              <a:t>guideline is that </a:t>
            </a:r>
            <a:r>
              <a:rPr sz="3000" spc="-15" dirty="0">
                <a:solidFill>
                  <a:srgbClr val="4E4E4E"/>
                </a:solidFill>
                <a:latin typeface="Calibri" panose="020F0502020204030204" pitchFamily="34" charset="0"/>
                <a:cs typeface="Calibri" panose="020F0502020204030204" pitchFamily="34" charset="0"/>
              </a:rPr>
              <a:t>you </a:t>
            </a:r>
            <a:r>
              <a:rPr sz="3000" dirty="0">
                <a:solidFill>
                  <a:srgbClr val="4E4E4E"/>
                </a:solidFill>
                <a:latin typeface="Calibri" panose="020F0502020204030204" pitchFamily="34" charset="0"/>
                <a:cs typeface="Calibri" panose="020F0502020204030204" pitchFamily="34" charset="0"/>
              </a:rPr>
              <a:t>should </a:t>
            </a:r>
            <a:r>
              <a:rPr sz="3000" spc="-20" dirty="0">
                <a:solidFill>
                  <a:srgbClr val="4E4E4E"/>
                </a:solidFill>
                <a:latin typeface="Calibri" panose="020F0502020204030204" pitchFamily="34" charset="0"/>
                <a:cs typeface="Calibri" panose="020F0502020204030204" pitchFamily="34" charset="0"/>
              </a:rPr>
              <a:t>keep </a:t>
            </a:r>
            <a:r>
              <a:rPr sz="3000" dirty="0">
                <a:solidFill>
                  <a:srgbClr val="4E4E4E"/>
                </a:solidFill>
                <a:latin typeface="Calibri" panose="020F0502020204030204" pitchFamily="34" charset="0"/>
                <a:cs typeface="Calibri" panose="020F0502020204030204" pitchFamily="34" charset="0"/>
              </a:rPr>
              <a:t>an </a:t>
            </a:r>
            <a:r>
              <a:rPr sz="3000" spc="-5" dirty="0">
                <a:solidFill>
                  <a:srgbClr val="4E4E4E"/>
                </a:solidFill>
                <a:latin typeface="Calibri" panose="020F0502020204030204" pitchFamily="34" charset="0"/>
                <a:cs typeface="Calibri" panose="020F0502020204030204" pitchFamily="34" charset="0"/>
              </a:rPr>
              <a:t>equivalent </a:t>
            </a:r>
            <a:r>
              <a:rPr sz="3000" spc="-10" dirty="0">
                <a:solidFill>
                  <a:srgbClr val="4E4E4E"/>
                </a:solidFill>
                <a:latin typeface="Calibri" panose="020F0502020204030204" pitchFamily="34" charset="0"/>
                <a:cs typeface="Calibri" panose="020F0502020204030204" pitchFamily="34" charset="0"/>
              </a:rPr>
              <a:t>of </a:t>
            </a:r>
            <a:r>
              <a:rPr sz="3000" dirty="0">
                <a:solidFill>
                  <a:srgbClr val="4E4E4E"/>
                </a:solidFill>
                <a:latin typeface="Calibri" panose="020F0502020204030204" pitchFamily="34" charset="0"/>
                <a:cs typeface="Calibri" panose="020F0502020204030204" pitchFamily="34" charset="0"/>
              </a:rPr>
              <a:t>six  months </a:t>
            </a:r>
            <a:r>
              <a:rPr sz="3000" spc="-10" dirty="0">
                <a:solidFill>
                  <a:srgbClr val="4E4E4E"/>
                </a:solidFill>
                <a:latin typeface="Calibri" panose="020F0502020204030204" pitchFamily="34" charset="0"/>
                <a:cs typeface="Calibri" panose="020F0502020204030204" pitchFamily="34" charset="0"/>
              </a:rPr>
              <a:t>of </a:t>
            </a:r>
            <a:r>
              <a:rPr sz="3000" spc="-5" dirty="0">
                <a:solidFill>
                  <a:srgbClr val="4E4E4E"/>
                </a:solidFill>
                <a:latin typeface="Calibri" panose="020F0502020204030204" pitchFamily="34" charset="0"/>
                <a:cs typeface="Calibri" panose="020F0502020204030204" pitchFamily="34" charset="0"/>
              </a:rPr>
              <a:t>living expenses </a:t>
            </a:r>
            <a:r>
              <a:rPr sz="3000" dirty="0">
                <a:solidFill>
                  <a:srgbClr val="4E4E4E"/>
                </a:solidFill>
                <a:latin typeface="Calibri" panose="020F0502020204030204" pitchFamily="34" charset="0"/>
                <a:cs typeface="Calibri" panose="020F0502020204030204" pitchFamily="34" charset="0"/>
              </a:rPr>
              <a:t>in an account </a:t>
            </a:r>
            <a:r>
              <a:rPr sz="3000" spc="-15" dirty="0">
                <a:solidFill>
                  <a:srgbClr val="4E4E4E"/>
                </a:solidFill>
                <a:latin typeface="Calibri" panose="020F0502020204030204" pitchFamily="34" charset="0"/>
                <a:cs typeface="Calibri" panose="020F0502020204030204" pitchFamily="34" charset="0"/>
              </a:rPr>
              <a:t>you </a:t>
            </a:r>
            <a:r>
              <a:rPr sz="3000" dirty="0">
                <a:solidFill>
                  <a:srgbClr val="4E4E4E"/>
                </a:solidFill>
                <a:latin typeface="Calibri" panose="020F0502020204030204" pitchFamily="34" charset="0"/>
                <a:cs typeface="Calibri" panose="020F0502020204030204" pitchFamily="34" charset="0"/>
              </a:rPr>
              <a:t>can access</a:t>
            </a:r>
            <a:r>
              <a:rPr sz="3000" spc="5" dirty="0">
                <a:solidFill>
                  <a:srgbClr val="4E4E4E"/>
                </a:solidFill>
                <a:latin typeface="Calibri" panose="020F0502020204030204" pitchFamily="34" charset="0"/>
                <a:cs typeface="Calibri" panose="020F0502020204030204" pitchFamily="34" charset="0"/>
              </a:rPr>
              <a:t> </a:t>
            </a:r>
            <a:r>
              <a:rPr sz="3000" spc="-30" dirty="0">
                <a:solidFill>
                  <a:srgbClr val="4E4E4E"/>
                </a:solidFill>
                <a:latin typeface="Calibri" panose="020F0502020204030204" pitchFamily="34" charset="0"/>
                <a:cs typeface="Calibri" panose="020F0502020204030204" pitchFamily="34" charset="0"/>
              </a:rPr>
              <a:t>easily.</a:t>
            </a:r>
            <a:endParaRPr sz="30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901700" y="560065"/>
            <a:ext cx="3458210" cy="635000"/>
          </a:xfrm>
          <a:prstGeom prst="rect">
            <a:avLst/>
          </a:prstGeom>
        </p:spPr>
        <p:txBody>
          <a:bodyPr vert="horz" wrap="square" lIns="0" tIns="12700" rIns="0" bIns="0" rtlCol="0">
            <a:spAutoFit/>
          </a:bodyPr>
          <a:lstStyle/>
          <a:p>
            <a:pPr marL="12700">
              <a:lnSpc>
                <a:spcPct val="100000"/>
              </a:lnSpc>
              <a:spcBef>
                <a:spcPts val="100"/>
              </a:spcBef>
            </a:pPr>
            <a:r>
              <a:rPr sz="4000" spc="-50" dirty="0">
                <a:solidFill>
                  <a:srgbClr val="4A4A4A"/>
                </a:solidFill>
                <a:latin typeface="Calibri" panose="020F0502020204030204" pitchFamily="34" charset="0"/>
                <a:cs typeface="Calibri" panose="020F0502020204030204" pitchFamily="34" charset="0"/>
              </a:rPr>
              <a:t>Emergency</a:t>
            </a:r>
            <a:r>
              <a:rPr sz="4000" spc="-85" dirty="0">
                <a:solidFill>
                  <a:srgbClr val="4A4A4A"/>
                </a:solidFill>
                <a:latin typeface="Calibri" panose="020F0502020204030204" pitchFamily="34" charset="0"/>
                <a:cs typeface="Calibri" panose="020F0502020204030204" pitchFamily="34" charset="0"/>
              </a:rPr>
              <a:t> </a:t>
            </a:r>
            <a:r>
              <a:rPr sz="4000" spc="-90" dirty="0">
                <a:solidFill>
                  <a:srgbClr val="4A4A4A"/>
                </a:solidFill>
                <a:latin typeface="Calibri" panose="020F0502020204030204" pitchFamily="34" charset="0"/>
                <a:cs typeface="Calibri" panose="020F0502020204030204" pitchFamily="34" charset="0"/>
              </a:rPr>
              <a:t>Fund</a:t>
            </a:r>
            <a:endParaRPr sz="4000" dirty="0">
              <a:latin typeface="Calibri" panose="020F0502020204030204" pitchFamily="34" charset="0"/>
              <a:cs typeface="Calibri" panose="020F0502020204030204" pitchFamily="34" charset="0"/>
            </a:endParaRPr>
          </a:p>
        </p:txBody>
      </p:sp>
      <p:sp>
        <p:nvSpPr>
          <p:cNvPr id="4" name="object 4"/>
          <p:cNvSpPr/>
          <p:nvPr/>
        </p:nvSpPr>
        <p:spPr>
          <a:xfrm>
            <a:off x="11767539" y="6693048"/>
            <a:ext cx="146050" cy="370205"/>
          </a:xfrm>
          <a:custGeom>
            <a:avLst/>
            <a:gdLst/>
            <a:ahLst/>
            <a:cxnLst/>
            <a:rect l="l" t="t" r="r" b="b"/>
            <a:pathLst>
              <a:path w="146050" h="370204">
                <a:moveTo>
                  <a:pt x="0" y="369976"/>
                </a:moveTo>
                <a:lnTo>
                  <a:pt x="145618" y="184988"/>
                </a:lnTo>
                <a:lnTo>
                  <a:pt x="0" y="0"/>
                </a:lnTo>
              </a:path>
            </a:pathLst>
          </a:custGeom>
          <a:ln w="17411">
            <a:solidFill>
              <a:srgbClr val="FFB81C"/>
            </a:solidFill>
          </a:ln>
        </p:spPr>
        <p:txBody>
          <a:bodyPr wrap="square" lIns="0" tIns="0" rIns="0" bIns="0" rtlCol="0"/>
          <a:lstStyle/>
          <a:p>
            <a:endParaRPr/>
          </a:p>
        </p:txBody>
      </p:sp>
      <p:sp>
        <p:nvSpPr>
          <p:cNvPr id="5" name="object 5"/>
          <p:cNvSpPr/>
          <p:nvPr/>
        </p:nvSpPr>
        <p:spPr>
          <a:xfrm>
            <a:off x="11621903" y="6693048"/>
            <a:ext cx="146050" cy="370205"/>
          </a:xfrm>
          <a:custGeom>
            <a:avLst/>
            <a:gdLst/>
            <a:ahLst/>
            <a:cxnLst/>
            <a:rect l="l" t="t" r="r" b="b"/>
            <a:pathLst>
              <a:path w="146050" h="370204">
                <a:moveTo>
                  <a:pt x="0" y="369976"/>
                </a:moveTo>
                <a:lnTo>
                  <a:pt x="145630" y="184988"/>
                </a:lnTo>
                <a:lnTo>
                  <a:pt x="0" y="0"/>
                </a:lnTo>
              </a:path>
            </a:pathLst>
          </a:custGeom>
          <a:ln w="17411">
            <a:solidFill>
              <a:srgbClr val="FFB81C"/>
            </a:solidFill>
          </a:ln>
        </p:spPr>
        <p:txBody>
          <a:bodyPr wrap="square" lIns="0" tIns="0" rIns="0" bIns="0" rtlCol="0"/>
          <a:lstStyle/>
          <a:p>
            <a:endParaRPr/>
          </a:p>
        </p:txBody>
      </p:sp>
      <p:sp>
        <p:nvSpPr>
          <p:cNvPr id="6" name="object 6"/>
          <p:cNvSpPr/>
          <p:nvPr/>
        </p:nvSpPr>
        <p:spPr>
          <a:xfrm>
            <a:off x="1658409" y="6693048"/>
            <a:ext cx="9978390" cy="370205"/>
          </a:xfrm>
          <a:custGeom>
            <a:avLst/>
            <a:gdLst/>
            <a:ahLst/>
            <a:cxnLst/>
            <a:rect l="l" t="t" r="r" b="b"/>
            <a:pathLst>
              <a:path w="9978390" h="370204">
                <a:moveTo>
                  <a:pt x="9832632" y="0"/>
                </a:moveTo>
                <a:lnTo>
                  <a:pt x="0" y="0"/>
                </a:lnTo>
                <a:lnTo>
                  <a:pt x="0" y="369976"/>
                </a:lnTo>
                <a:lnTo>
                  <a:pt x="9832632" y="369976"/>
                </a:lnTo>
                <a:lnTo>
                  <a:pt x="9978263" y="184988"/>
                </a:lnTo>
                <a:lnTo>
                  <a:pt x="9832632" y="0"/>
                </a:lnTo>
                <a:close/>
              </a:path>
            </a:pathLst>
          </a:custGeom>
          <a:solidFill>
            <a:srgbClr val="FFFFFF"/>
          </a:solidFill>
        </p:spPr>
        <p:txBody>
          <a:bodyPr wrap="square" lIns="0" tIns="0" rIns="0" bIns="0" rtlCol="0"/>
          <a:lstStyle/>
          <a:p>
            <a:endParaRPr/>
          </a:p>
        </p:txBody>
      </p:sp>
      <p:sp>
        <p:nvSpPr>
          <p:cNvPr id="7" name="object 7"/>
          <p:cNvSpPr/>
          <p:nvPr/>
        </p:nvSpPr>
        <p:spPr>
          <a:xfrm>
            <a:off x="1658409" y="6693048"/>
            <a:ext cx="9978390" cy="370205"/>
          </a:xfrm>
          <a:custGeom>
            <a:avLst/>
            <a:gdLst/>
            <a:ahLst/>
            <a:cxnLst/>
            <a:rect l="l" t="t" r="r" b="b"/>
            <a:pathLst>
              <a:path w="9978390" h="370204">
                <a:moveTo>
                  <a:pt x="0" y="369976"/>
                </a:moveTo>
                <a:lnTo>
                  <a:pt x="9832632" y="369976"/>
                </a:lnTo>
                <a:lnTo>
                  <a:pt x="9978263" y="184988"/>
                </a:lnTo>
                <a:lnTo>
                  <a:pt x="9832632" y="0"/>
                </a:lnTo>
                <a:lnTo>
                  <a:pt x="0" y="0"/>
                </a:lnTo>
                <a:lnTo>
                  <a:pt x="0" y="369976"/>
                </a:lnTo>
                <a:close/>
              </a:path>
            </a:pathLst>
          </a:custGeom>
          <a:ln w="17411">
            <a:solidFill>
              <a:srgbClr val="FFB81C"/>
            </a:solidFill>
          </a:ln>
        </p:spPr>
        <p:txBody>
          <a:bodyPr wrap="square" lIns="0" tIns="0" rIns="0" bIns="0" rtlCol="0"/>
          <a:lstStyle/>
          <a:p>
            <a:endParaRPr/>
          </a:p>
        </p:txBody>
      </p:sp>
      <p:sp>
        <p:nvSpPr>
          <p:cNvPr id="8" name="object 8"/>
          <p:cNvSpPr/>
          <p:nvPr/>
        </p:nvSpPr>
        <p:spPr>
          <a:xfrm>
            <a:off x="1243177" y="6429038"/>
            <a:ext cx="810260" cy="810260"/>
          </a:xfrm>
          <a:custGeom>
            <a:avLst/>
            <a:gdLst/>
            <a:ahLst/>
            <a:cxnLst/>
            <a:rect l="l" t="t" r="r" b="b"/>
            <a:pathLst>
              <a:path w="810260" h="810259">
                <a:moveTo>
                  <a:pt x="404939" y="0"/>
                </a:moveTo>
                <a:lnTo>
                  <a:pt x="357714" y="2724"/>
                </a:lnTo>
                <a:lnTo>
                  <a:pt x="312088" y="10694"/>
                </a:lnTo>
                <a:lnTo>
                  <a:pt x="268368" y="23606"/>
                </a:lnTo>
                <a:lnTo>
                  <a:pt x="226855" y="41157"/>
                </a:lnTo>
                <a:lnTo>
                  <a:pt x="187853" y="63042"/>
                </a:lnTo>
                <a:lnTo>
                  <a:pt x="151668" y="88959"/>
                </a:lnTo>
                <a:lnTo>
                  <a:pt x="118602" y="118602"/>
                </a:lnTo>
                <a:lnTo>
                  <a:pt x="88959" y="151668"/>
                </a:lnTo>
                <a:lnTo>
                  <a:pt x="63042" y="187853"/>
                </a:lnTo>
                <a:lnTo>
                  <a:pt x="41157" y="226855"/>
                </a:lnTo>
                <a:lnTo>
                  <a:pt x="23606" y="268368"/>
                </a:lnTo>
                <a:lnTo>
                  <a:pt x="10694" y="312088"/>
                </a:lnTo>
                <a:lnTo>
                  <a:pt x="2724" y="357714"/>
                </a:lnTo>
                <a:lnTo>
                  <a:pt x="0" y="404939"/>
                </a:lnTo>
                <a:lnTo>
                  <a:pt x="2724" y="452164"/>
                </a:lnTo>
                <a:lnTo>
                  <a:pt x="10694" y="497790"/>
                </a:lnTo>
                <a:lnTo>
                  <a:pt x="23606" y="541510"/>
                </a:lnTo>
                <a:lnTo>
                  <a:pt x="41157" y="583023"/>
                </a:lnTo>
                <a:lnTo>
                  <a:pt x="63042" y="622025"/>
                </a:lnTo>
                <a:lnTo>
                  <a:pt x="88959" y="658210"/>
                </a:lnTo>
                <a:lnTo>
                  <a:pt x="118602" y="691276"/>
                </a:lnTo>
                <a:lnTo>
                  <a:pt x="151668" y="720919"/>
                </a:lnTo>
                <a:lnTo>
                  <a:pt x="187853" y="746836"/>
                </a:lnTo>
                <a:lnTo>
                  <a:pt x="226855" y="768721"/>
                </a:lnTo>
                <a:lnTo>
                  <a:pt x="268368" y="786272"/>
                </a:lnTo>
                <a:lnTo>
                  <a:pt x="312088" y="799184"/>
                </a:lnTo>
                <a:lnTo>
                  <a:pt x="357714" y="807154"/>
                </a:lnTo>
                <a:lnTo>
                  <a:pt x="404939" y="809879"/>
                </a:lnTo>
                <a:lnTo>
                  <a:pt x="452164" y="807154"/>
                </a:lnTo>
                <a:lnTo>
                  <a:pt x="497790" y="799184"/>
                </a:lnTo>
                <a:lnTo>
                  <a:pt x="541510" y="786272"/>
                </a:lnTo>
                <a:lnTo>
                  <a:pt x="583023" y="768721"/>
                </a:lnTo>
                <a:lnTo>
                  <a:pt x="622025" y="746836"/>
                </a:lnTo>
                <a:lnTo>
                  <a:pt x="658210" y="720919"/>
                </a:lnTo>
                <a:lnTo>
                  <a:pt x="691276" y="691276"/>
                </a:lnTo>
                <a:lnTo>
                  <a:pt x="720919" y="658210"/>
                </a:lnTo>
                <a:lnTo>
                  <a:pt x="746836" y="622025"/>
                </a:lnTo>
                <a:lnTo>
                  <a:pt x="768721" y="583023"/>
                </a:lnTo>
                <a:lnTo>
                  <a:pt x="786272" y="541510"/>
                </a:lnTo>
                <a:lnTo>
                  <a:pt x="799184" y="497790"/>
                </a:lnTo>
                <a:lnTo>
                  <a:pt x="807154" y="452164"/>
                </a:lnTo>
                <a:lnTo>
                  <a:pt x="809879" y="404939"/>
                </a:lnTo>
                <a:lnTo>
                  <a:pt x="807154" y="357714"/>
                </a:lnTo>
                <a:lnTo>
                  <a:pt x="799184" y="312088"/>
                </a:lnTo>
                <a:lnTo>
                  <a:pt x="786272" y="268368"/>
                </a:lnTo>
                <a:lnTo>
                  <a:pt x="768721" y="226855"/>
                </a:lnTo>
                <a:lnTo>
                  <a:pt x="746836" y="187853"/>
                </a:lnTo>
                <a:lnTo>
                  <a:pt x="720919" y="151668"/>
                </a:lnTo>
                <a:lnTo>
                  <a:pt x="691276" y="118602"/>
                </a:lnTo>
                <a:lnTo>
                  <a:pt x="658210" y="88959"/>
                </a:lnTo>
                <a:lnTo>
                  <a:pt x="622025" y="63042"/>
                </a:lnTo>
                <a:lnTo>
                  <a:pt x="583023" y="41157"/>
                </a:lnTo>
                <a:lnTo>
                  <a:pt x="541510" y="23606"/>
                </a:lnTo>
                <a:lnTo>
                  <a:pt x="497790" y="10694"/>
                </a:lnTo>
                <a:lnTo>
                  <a:pt x="452164" y="2724"/>
                </a:lnTo>
                <a:lnTo>
                  <a:pt x="404939" y="0"/>
                </a:lnTo>
                <a:close/>
              </a:path>
            </a:pathLst>
          </a:custGeom>
          <a:solidFill>
            <a:srgbClr val="FFFFFF"/>
          </a:solidFill>
        </p:spPr>
        <p:txBody>
          <a:bodyPr wrap="square" lIns="0" tIns="0" rIns="0" bIns="0" rtlCol="0"/>
          <a:lstStyle/>
          <a:p>
            <a:endParaRPr/>
          </a:p>
        </p:txBody>
      </p:sp>
      <p:sp>
        <p:nvSpPr>
          <p:cNvPr id="9" name="object 9"/>
          <p:cNvSpPr/>
          <p:nvPr/>
        </p:nvSpPr>
        <p:spPr>
          <a:xfrm>
            <a:off x="1243177" y="6429038"/>
            <a:ext cx="810260" cy="810260"/>
          </a:xfrm>
          <a:custGeom>
            <a:avLst/>
            <a:gdLst/>
            <a:ahLst/>
            <a:cxnLst/>
            <a:rect l="l" t="t" r="r" b="b"/>
            <a:pathLst>
              <a:path w="810260" h="810259">
                <a:moveTo>
                  <a:pt x="404939" y="809879"/>
                </a:moveTo>
                <a:lnTo>
                  <a:pt x="357714" y="807154"/>
                </a:lnTo>
                <a:lnTo>
                  <a:pt x="312088" y="799184"/>
                </a:lnTo>
                <a:lnTo>
                  <a:pt x="268368" y="786272"/>
                </a:lnTo>
                <a:lnTo>
                  <a:pt x="226855" y="768721"/>
                </a:lnTo>
                <a:lnTo>
                  <a:pt x="187853" y="746836"/>
                </a:lnTo>
                <a:lnTo>
                  <a:pt x="151668" y="720919"/>
                </a:lnTo>
                <a:lnTo>
                  <a:pt x="118602" y="691276"/>
                </a:lnTo>
                <a:lnTo>
                  <a:pt x="88959" y="658210"/>
                </a:lnTo>
                <a:lnTo>
                  <a:pt x="63042" y="622025"/>
                </a:lnTo>
                <a:lnTo>
                  <a:pt x="41157" y="583023"/>
                </a:lnTo>
                <a:lnTo>
                  <a:pt x="23606" y="541510"/>
                </a:lnTo>
                <a:lnTo>
                  <a:pt x="10694" y="497790"/>
                </a:lnTo>
                <a:lnTo>
                  <a:pt x="2724" y="452164"/>
                </a:lnTo>
                <a:lnTo>
                  <a:pt x="0" y="404939"/>
                </a:lnTo>
                <a:lnTo>
                  <a:pt x="2724" y="357714"/>
                </a:lnTo>
                <a:lnTo>
                  <a:pt x="10694" y="312088"/>
                </a:lnTo>
                <a:lnTo>
                  <a:pt x="23606" y="268368"/>
                </a:lnTo>
                <a:lnTo>
                  <a:pt x="41157" y="226855"/>
                </a:lnTo>
                <a:lnTo>
                  <a:pt x="63042" y="187853"/>
                </a:lnTo>
                <a:lnTo>
                  <a:pt x="88959" y="151668"/>
                </a:lnTo>
                <a:lnTo>
                  <a:pt x="118602" y="118602"/>
                </a:lnTo>
                <a:lnTo>
                  <a:pt x="151668" y="88959"/>
                </a:lnTo>
                <a:lnTo>
                  <a:pt x="187853" y="63042"/>
                </a:lnTo>
                <a:lnTo>
                  <a:pt x="226855" y="41157"/>
                </a:lnTo>
                <a:lnTo>
                  <a:pt x="268368" y="23606"/>
                </a:lnTo>
                <a:lnTo>
                  <a:pt x="312088" y="10694"/>
                </a:lnTo>
                <a:lnTo>
                  <a:pt x="357714" y="2724"/>
                </a:lnTo>
                <a:lnTo>
                  <a:pt x="404939" y="0"/>
                </a:lnTo>
                <a:lnTo>
                  <a:pt x="452164" y="2724"/>
                </a:lnTo>
                <a:lnTo>
                  <a:pt x="497790" y="10694"/>
                </a:lnTo>
                <a:lnTo>
                  <a:pt x="541510" y="23606"/>
                </a:lnTo>
                <a:lnTo>
                  <a:pt x="583023" y="41157"/>
                </a:lnTo>
                <a:lnTo>
                  <a:pt x="622025" y="63042"/>
                </a:lnTo>
                <a:lnTo>
                  <a:pt x="658210" y="88959"/>
                </a:lnTo>
                <a:lnTo>
                  <a:pt x="691276" y="118602"/>
                </a:lnTo>
                <a:lnTo>
                  <a:pt x="720919" y="151668"/>
                </a:lnTo>
                <a:lnTo>
                  <a:pt x="746836" y="187853"/>
                </a:lnTo>
                <a:lnTo>
                  <a:pt x="768721" y="226855"/>
                </a:lnTo>
                <a:lnTo>
                  <a:pt x="786272" y="268368"/>
                </a:lnTo>
                <a:lnTo>
                  <a:pt x="799184" y="312088"/>
                </a:lnTo>
                <a:lnTo>
                  <a:pt x="807154" y="357714"/>
                </a:lnTo>
                <a:lnTo>
                  <a:pt x="809879" y="404939"/>
                </a:lnTo>
                <a:lnTo>
                  <a:pt x="807154" y="452164"/>
                </a:lnTo>
                <a:lnTo>
                  <a:pt x="799184" y="497790"/>
                </a:lnTo>
                <a:lnTo>
                  <a:pt x="786272" y="541510"/>
                </a:lnTo>
                <a:lnTo>
                  <a:pt x="768721" y="583023"/>
                </a:lnTo>
                <a:lnTo>
                  <a:pt x="746836" y="622025"/>
                </a:lnTo>
                <a:lnTo>
                  <a:pt x="720919" y="658210"/>
                </a:lnTo>
                <a:lnTo>
                  <a:pt x="691276" y="691276"/>
                </a:lnTo>
                <a:lnTo>
                  <a:pt x="658210" y="720919"/>
                </a:lnTo>
                <a:lnTo>
                  <a:pt x="622025" y="746836"/>
                </a:lnTo>
                <a:lnTo>
                  <a:pt x="583023" y="768721"/>
                </a:lnTo>
                <a:lnTo>
                  <a:pt x="541510" y="786272"/>
                </a:lnTo>
                <a:lnTo>
                  <a:pt x="497790" y="799184"/>
                </a:lnTo>
                <a:lnTo>
                  <a:pt x="452164" y="807154"/>
                </a:lnTo>
                <a:lnTo>
                  <a:pt x="404939" y="809879"/>
                </a:lnTo>
                <a:close/>
              </a:path>
            </a:pathLst>
          </a:custGeom>
          <a:ln w="17411">
            <a:solidFill>
              <a:srgbClr val="FFB81C"/>
            </a:solidFill>
          </a:ln>
        </p:spPr>
        <p:txBody>
          <a:bodyPr wrap="square" lIns="0" tIns="0" rIns="0" bIns="0" rtlCol="0"/>
          <a:lstStyle/>
          <a:p>
            <a:endParaRPr/>
          </a:p>
        </p:txBody>
      </p:sp>
      <p:sp>
        <p:nvSpPr>
          <p:cNvPr id="10" name="object 10"/>
          <p:cNvSpPr/>
          <p:nvPr/>
        </p:nvSpPr>
        <p:spPr>
          <a:xfrm>
            <a:off x="1552658" y="6635250"/>
            <a:ext cx="212090" cy="427990"/>
          </a:xfrm>
          <a:custGeom>
            <a:avLst/>
            <a:gdLst/>
            <a:ahLst/>
            <a:cxnLst/>
            <a:rect l="l" t="t" r="r" b="b"/>
            <a:pathLst>
              <a:path w="212089" h="427990">
                <a:moveTo>
                  <a:pt x="14643" y="283794"/>
                </a:moveTo>
                <a:lnTo>
                  <a:pt x="0" y="356831"/>
                </a:lnTo>
                <a:lnTo>
                  <a:pt x="55562" y="376270"/>
                </a:lnTo>
                <a:lnTo>
                  <a:pt x="78486" y="378904"/>
                </a:lnTo>
                <a:lnTo>
                  <a:pt x="78486" y="427774"/>
                </a:lnTo>
                <a:lnTo>
                  <a:pt x="129032" y="427774"/>
                </a:lnTo>
                <a:lnTo>
                  <a:pt x="129032" y="374167"/>
                </a:lnTo>
                <a:lnTo>
                  <a:pt x="164367" y="360702"/>
                </a:lnTo>
                <a:lnTo>
                  <a:pt x="190223" y="338174"/>
                </a:lnTo>
                <a:lnTo>
                  <a:pt x="206102" y="308546"/>
                </a:lnTo>
                <a:lnTo>
                  <a:pt x="206357" y="306908"/>
                </a:lnTo>
                <a:lnTo>
                  <a:pt x="92240" y="306908"/>
                </a:lnTo>
                <a:lnTo>
                  <a:pt x="70196" y="304921"/>
                </a:lnTo>
                <a:lnTo>
                  <a:pt x="49612" y="299685"/>
                </a:lnTo>
                <a:lnTo>
                  <a:pt x="30943" y="292281"/>
                </a:lnTo>
                <a:lnTo>
                  <a:pt x="14643" y="283794"/>
                </a:lnTo>
                <a:close/>
              </a:path>
              <a:path w="212089" h="427990">
                <a:moveTo>
                  <a:pt x="131241" y="0"/>
                </a:moveTo>
                <a:lnTo>
                  <a:pt x="80695" y="0"/>
                </a:lnTo>
                <a:lnTo>
                  <a:pt x="80695" y="48348"/>
                </a:lnTo>
                <a:lnTo>
                  <a:pt x="47112" y="62002"/>
                </a:lnTo>
                <a:lnTo>
                  <a:pt x="22510" y="83826"/>
                </a:lnTo>
                <a:lnTo>
                  <a:pt x="7386" y="112346"/>
                </a:lnTo>
                <a:lnTo>
                  <a:pt x="2235" y="146088"/>
                </a:lnTo>
                <a:lnTo>
                  <a:pt x="8315" y="181253"/>
                </a:lnTo>
                <a:lnTo>
                  <a:pt x="25284" y="208237"/>
                </a:lnTo>
                <a:lnTo>
                  <a:pt x="51232" y="228718"/>
                </a:lnTo>
                <a:lnTo>
                  <a:pt x="84251" y="244373"/>
                </a:lnTo>
                <a:lnTo>
                  <a:pt x="105487" y="253168"/>
                </a:lnTo>
                <a:lnTo>
                  <a:pt x="119775" y="261964"/>
                </a:lnTo>
                <a:lnTo>
                  <a:pt x="127826" y="271553"/>
                </a:lnTo>
                <a:lnTo>
                  <a:pt x="130352" y="282727"/>
                </a:lnTo>
                <a:lnTo>
                  <a:pt x="127576" y="293599"/>
                </a:lnTo>
                <a:lnTo>
                  <a:pt x="119773" y="301123"/>
                </a:lnTo>
                <a:lnTo>
                  <a:pt x="107732" y="305494"/>
                </a:lnTo>
                <a:lnTo>
                  <a:pt x="92240" y="306908"/>
                </a:lnTo>
                <a:lnTo>
                  <a:pt x="206357" y="306908"/>
                </a:lnTo>
                <a:lnTo>
                  <a:pt x="211505" y="273786"/>
                </a:lnTo>
                <a:lnTo>
                  <a:pt x="207444" y="241127"/>
                </a:lnTo>
                <a:lnTo>
                  <a:pt x="194319" y="214280"/>
                </a:lnTo>
                <a:lnTo>
                  <a:pt x="170722" y="192358"/>
                </a:lnTo>
                <a:lnTo>
                  <a:pt x="135242" y="174472"/>
                </a:lnTo>
                <a:lnTo>
                  <a:pt x="111350" y="163590"/>
                </a:lnTo>
                <a:lnTo>
                  <a:pt x="95105" y="154043"/>
                </a:lnTo>
                <a:lnTo>
                  <a:pt x="85845" y="144988"/>
                </a:lnTo>
                <a:lnTo>
                  <a:pt x="82905" y="135585"/>
                </a:lnTo>
                <a:lnTo>
                  <a:pt x="84562" y="127179"/>
                </a:lnTo>
                <a:lnTo>
                  <a:pt x="90170" y="119954"/>
                </a:lnTo>
                <a:lnTo>
                  <a:pt x="100682" y="114896"/>
                </a:lnTo>
                <a:lnTo>
                  <a:pt x="117055" y="112991"/>
                </a:lnTo>
                <a:lnTo>
                  <a:pt x="187625" y="112991"/>
                </a:lnTo>
                <a:lnTo>
                  <a:pt x="198196" y="60972"/>
                </a:lnTo>
                <a:lnTo>
                  <a:pt x="185489" y="55237"/>
                </a:lnTo>
                <a:lnTo>
                  <a:pt x="170372" y="50193"/>
                </a:lnTo>
                <a:lnTo>
                  <a:pt x="152427" y="46335"/>
                </a:lnTo>
                <a:lnTo>
                  <a:pt x="131241" y="44157"/>
                </a:lnTo>
                <a:lnTo>
                  <a:pt x="131241" y="0"/>
                </a:lnTo>
                <a:close/>
              </a:path>
              <a:path w="212089" h="427990">
                <a:moveTo>
                  <a:pt x="187625" y="112991"/>
                </a:moveTo>
                <a:lnTo>
                  <a:pt x="117055" y="112991"/>
                </a:lnTo>
                <a:lnTo>
                  <a:pt x="140049" y="114969"/>
                </a:lnTo>
                <a:lnTo>
                  <a:pt x="158680" y="119753"/>
                </a:lnTo>
                <a:lnTo>
                  <a:pt x="173234" y="125620"/>
                </a:lnTo>
                <a:lnTo>
                  <a:pt x="183997" y="130848"/>
                </a:lnTo>
                <a:lnTo>
                  <a:pt x="187625" y="112991"/>
                </a:lnTo>
                <a:close/>
              </a:path>
            </a:pathLst>
          </a:custGeom>
          <a:solidFill>
            <a:srgbClr val="06487A"/>
          </a:solidFill>
        </p:spPr>
        <p:txBody>
          <a:bodyPr wrap="square" lIns="0" tIns="0" rIns="0" bIns="0" rtlCol="0"/>
          <a:lstStyle/>
          <a:p>
            <a:endParaRPr/>
          </a:p>
        </p:txBody>
      </p:sp>
      <p:sp>
        <p:nvSpPr>
          <p:cNvPr id="11" name="object 11"/>
          <p:cNvSpPr/>
          <p:nvPr/>
        </p:nvSpPr>
        <p:spPr>
          <a:xfrm>
            <a:off x="1656690"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2" name="object 12"/>
          <p:cNvSpPr/>
          <p:nvPr/>
        </p:nvSpPr>
        <p:spPr>
          <a:xfrm>
            <a:off x="3359128"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3" name="object 13"/>
          <p:cNvSpPr/>
          <p:nvPr/>
        </p:nvSpPr>
        <p:spPr>
          <a:xfrm>
            <a:off x="5061564"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4" name="object 14"/>
          <p:cNvSpPr/>
          <p:nvPr/>
        </p:nvSpPr>
        <p:spPr>
          <a:xfrm>
            <a:off x="6763999"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5" name="object 15"/>
          <p:cNvSpPr/>
          <p:nvPr/>
        </p:nvSpPr>
        <p:spPr>
          <a:xfrm>
            <a:off x="8466437"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6" name="object 16"/>
          <p:cNvSpPr/>
          <p:nvPr/>
        </p:nvSpPr>
        <p:spPr>
          <a:xfrm>
            <a:off x="10168873"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7" name="object 17"/>
          <p:cNvSpPr/>
          <p:nvPr/>
        </p:nvSpPr>
        <p:spPr>
          <a:xfrm>
            <a:off x="11871312" y="7242556"/>
            <a:ext cx="0" cy="393700"/>
          </a:xfrm>
          <a:custGeom>
            <a:avLst/>
            <a:gdLst/>
            <a:ahLst/>
            <a:cxnLst/>
            <a:rect l="l" t="t" r="r" b="b"/>
            <a:pathLst>
              <a:path h="393700">
                <a:moveTo>
                  <a:pt x="0" y="0"/>
                </a:moveTo>
                <a:lnTo>
                  <a:pt x="0" y="393407"/>
                </a:lnTo>
              </a:path>
            </a:pathLst>
          </a:custGeom>
          <a:ln w="34810">
            <a:solidFill>
              <a:srgbClr val="06487A"/>
            </a:solidFill>
          </a:ln>
        </p:spPr>
        <p:txBody>
          <a:bodyPr wrap="square" lIns="0" tIns="0" rIns="0" bIns="0" rtlCol="0"/>
          <a:lstStyle/>
          <a:p>
            <a:endParaRPr/>
          </a:p>
        </p:txBody>
      </p:sp>
      <p:sp>
        <p:nvSpPr>
          <p:cNvPr id="18" name="object 18"/>
          <p:cNvSpPr/>
          <p:nvPr/>
        </p:nvSpPr>
        <p:spPr>
          <a:xfrm>
            <a:off x="1015998" y="7635948"/>
            <a:ext cx="11052810" cy="0"/>
          </a:xfrm>
          <a:custGeom>
            <a:avLst/>
            <a:gdLst/>
            <a:ahLst/>
            <a:cxnLst/>
            <a:rect l="l" t="t" r="r" b="b"/>
            <a:pathLst>
              <a:path w="11052810">
                <a:moveTo>
                  <a:pt x="0" y="0"/>
                </a:moveTo>
                <a:lnTo>
                  <a:pt x="11052568" y="0"/>
                </a:lnTo>
              </a:path>
            </a:pathLst>
          </a:custGeom>
          <a:ln w="17411">
            <a:solidFill>
              <a:srgbClr val="4E4E4E"/>
            </a:solidFill>
          </a:ln>
        </p:spPr>
        <p:txBody>
          <a:bodyPr wrap="square" lIns="0" tIns="0" rIns="0" bIns="0" rtlCol="0"/>
          <a:lstStyle/>
          <a:p>
            <a:endParaRPr/>
          </a:p>
        </p:txBody>
      </p:sp>
      <p:sp>
        <p:nvSpPr>
          <p:cNvPr id="19" name="object 19"/>
          <p:cNvSpPr/>
          <p:nvPr/>
        </p:nvSpPr>
        <p:spPr>
          <a:xfrm>
            <a:off x="1237707"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0" name="object 20"/>
          <p:cNvSpPr/>
          <p:nvPr/>
        </p:nvSpPr>
        <p:spPr>
          <a:xfrm>
            <a:off x="2498280"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21" name="object 21"/>
          <p:cNvSpPr/>
          <p:nvPr/>
        </p:nvSpPr>
        <p:spPr>
          <a:xfrm>
            <a:off x="2070465"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2" name="object 22"/>
          <p:cNvSpPr/>
          <p:nvPr/>
        </p:nvSpPr>
        <p:spPr>
          <a:xfrm>
            <a:off x="2926095"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3" name="object 23"/>
          <p:cNvSpPr/>
          <p:nvPr/>
        </p:nvSpPr>
        <p:spPr>
          <a:xfrm>
            <a:off x="4204203"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24" name="object 24"/>
          <p:cNvSpPr/>
          <p:nvPr/>
        </p:nvSpPr>
        <p:spPr>
          <a:xfrm>
            <a:off x="3776388"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5" name="object 25"/>
          <p:cNvSpPr/>
          <p:nvPr/>
        </p:nvSpPr>
        <p:spPr>
          <a:xfrm>
            <a:off x="4632016"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6" name="object 26"/>
          <p:cNvSpPr/>
          <p:nvPr/>
        </p:nvSpPr>
        <p:spPr>
          <a:xfrm>
            <a:off x="5911329"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27" name="object 27"/>
          <p:cNvSpPr/>
          <p:nvPr/>
        </p:nvSpPr>
        <p:spPr>
          <a:xfrm>
            <a:off x="5483515"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8" name="object 28"/>
          <p:cNvSpPr/>
          <p:nvPr/>
        </p:nvSpPr>
        <p:spPr>
          <a:xfrm>
            <a:off x="6339144"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29" name="object 29"/>
          <p:cNvSpPr/>
          <p:nvPr/>
        </p:nvSpPr>
        <p:spPr>
          <a:xfrm>
            <a:off x="7593947"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30" name="object 30"/>
          <p:cNvSpPr/>
          <p:nvPr/>
        </p:nvSpPr>
        <p:spPr>
          <a:xfrm>
            <a:off x="7166132"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1" name="object 31"/>
          <p:cNvSpPr/>
          <p:nvPr/>
        </p:nvSpPr>
        <p:spPr>
          <a:xfrm>
            <a:off x="8021762"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2" name="object 32"/>
          <p:cNvSpPr/>
          <p:nvPr/>
        </p:nvSpPr>
        <p:spPr>
          <a:xfrm>
            <a:off x="9317103"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33" name="object 33"/>
          <p:cNvSpPr/>
          <p:nvPr/>
        </p:nvSpPr>
        <p:spPr>
          <a:xfrm>
            <a:off x="8889288"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4" name="object 34"/>
          <p:cNvSpPr/>
          <p:nvPr/>
        </p:nvSpPr>
        <p:spPr>
          <a:xfrm>
            <a:off x="9744919"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5" name="object 35"/>
          <p:cNvSpPr/>
          <p:nvPr/>
        </p:nvSpPr>
        <p:spPr>
          <a:xfrm>
            <a:off x="11018504" y="7350236"/>
            <a:ext cx="0" cy="285750"/>
          </a:xfrm>
          <a:custGeom>
            <a:avLst/>
            <a:gdLst/>
            <a:ahLst/>
            <a:cxnLst/>
            <a:rect l="l" t="t" r="r" b="b"/>
            <a:pathLst>
              <a:path h="285750">
                <a:moveTo>
                  <a:pt x="0" y="285711"/>
                </a:moveTo>
                <a:lnTo>
                  <a:pt x="0" y="0"/>
                </a:lnTo>
              </a:path>
            </a:pathLst>
          </a:custGeom>
          <a:ln w="17411">
            <a:solidFill>
              <a:srgbClr val="4E4E4E"/>
            </a:solidFill>
          </a:ln>
        </p:spPr>
        <p:txBody>
          <a:bodyPr wrap="square" lIns="0" tIns="0" rIns="0" bIns="0" rtlCol="0"/>
          <a:lstStyle/>
          <a:p>
            <a:endParaRPr/>
          </a:p>
        </p:txBody>
      </p:sp>
      <p:sp>
        <p:nvSpPr>
          <p:cNvPr id="36" name="object 36"/>
          <p:cNvSpPr/>
          <p:nvPr/>
        </p:nvSpPr>
        <p:spPr>
          <a:xfrm>
            <a:off x="10590689"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7" name="object 37"/>
          <p:cNvSpPr/>
          <p:nvPr/>
        </p:nvSpPr>
        <p:spPr>
          <a:xfrm>
            <a:off x="11446319" y="7467724"/>
            <a:ext cx="0" cy="168275"/>
          </a:xfrm>
          <a:custGeom>
            <a:avLst/>
            <a:gdLst/>
            <a:ahLst/>
            <a:cxnLst/>
            <a:rect l="l" t="t" r="r" b="b"/>
            <a:pathLst>
              <a:path h="168275">
                <a:moveTo>
                  <a:pt x="0" y="168224"/>
                </a:moveTo>
                <a:lnTo>
                  <a:pt x="0" y="0"/>
                </a:lnTo>
              </a:path>
            </a:pathLst>
          </a:custGeom>
          <a:ln w="17411">
            <a:solidFill>
              <a:srgbClr val="4E4E4E"/>
            </a:solidFill>
          </a:ln>
        </p:spPr>
        <p:txBody>
          <a:bodyPr wrap="square" lIns="0" tIns="0" rIns="0" bIns="0" rtlCol="0"/>
          <a:lstStyle/>
          <a:p>
            <a:endParaRPr/>
          </a:p>
        </p:txBody>
      </p:sp>
      <p:sp>
        <p:nvSpPr>
          <p:cNvPr id="38" name="object 38"/>
          <p:cNvSpPr txBox="1"/>
          <p:nvPr/>
        </p:nvSpPr>
        <p:spPr>
          <a:xfrm>
            <a:off x="10436321" y="6733895"/>
            <a:ext cx="1025525" cy="276225"/>
          </a:xfrm>
          <a:prstGeom prst="rect">
            <a:avLst/>
          </a:prstGeom>
        </p:spPr>
        <p:txBody>
          <a:bodyPr vert="horz" wrap="square" lIns="0" tIns="12065" rIns="0" bIns="0" rtlCol="0">
            <a:spAutoFit/>
          </a:bodyPr>
          <a:lstStyle/>
          <a:p>
            <a:pPr marL="12700">
              <a:lnSpc>
                <a:spcPct val="100000"/>
              </a:lnSpc>
              <a:spcBef>
                <a:spcPts val="95"/>
              </a:spcBef>
            </a:pPr>
            <a:r>
              <a:rPr sz="1650" b="1" spc="25" dirty="0">
                <a:solidFill>
                  <a:srgbClr val="06487A"/>
                </a:solidFill>
                <a:latin typeface="Calibri" panose="020F0502020204030204" pitchFamily="34" charset="0"/>
                <a:cs typeface="Calibri" panose="020F0502020204030204" pitchFamily="34" charset="0"/>
              </a:rPr>
              <a:t>6</a:t>
            </a:r>
            <a:r>
              <a:rPr sz="1650" b="1" spc="-80" dirty="0">
                <a:solidFill>
                  <a:srgbClr val="06487A"/>
                </a:solidFill>
                <a:latin typeface="Calibri" panose="020F0502020204030204" pitchFamily="34" charset="0"/>
                <a:cs typeface="Calibri" panose="020F0502020204030204" pitchFamily="34" charset="0"/>
              </a:rPr>
              <a:t> </a:t>
            </a:r>
            <a:r>
              <a:rPr sz="1650" b="1" spc="25" dirty="0">
                <a:solidFill>
                  <a:srgbClr val="06487A"/>
                </a:solidFill>
                <a:latin typeface="Calibri" panose="020F0502020204030204" pitchFamily="34" charset="0"/>
                <a:cs typeface="Calibri" panose="020F0502020204030204" pitchFamily="34" charset="0"/>
              </a:rPr>
              <a:t>MONTHS</a:t>
            </a:r>
            <a:endParaRPr sz="1650" dirty="0">
              <a:latin typeface="Calibri" panose="020F0502020204030204" pitchFamily="34" charset="0"/>
              <a:cs typeface="Calibri" panose="020F0502020204030204" pitchFamily="34" charset="0"/>
            </a:endParaRPr>
          </a:p>
        </p:txBody>
      </p:sp>
      <p:sp>
        <p:nvSpPr>
          <p:cNvPr id="39" name="object 39"/>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9EA2A2"/>
            </a:solidFill>
          </a:ln>
        </p:spPr>
        <p:txBody>
          <a:bodyPr wrap="square" lIns="0" tIns="0" rIns="0" bIns="0" rtlCol="0"/>
          <a:lstStyle/>
          <a:p>
            <a:endParaRPr/>
          </a:p>
        </p:txBody>
      </p:sp>
      <p:sp>
        <p:nvSpPr>
          <p:cNvPr id="40" name="object 40"/>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latin typeface="Calibri" panose="020F0502020204030204" pitchFamily="34" charset="0"/>
                <a:cs typeface="Calibri" panose="020F0502020204030204" pitchFamily="34" charset="0"/>
              </a:rPr>
              <a:pPr marL="25400">
                <a:lnSpc>
                  <a:spcPct val="100000"/>
                </a:lnSpc>
                <a:spcBef>
                  <a:spcPts val="140"/>
                </a:spcBef>
              </a:pPr>
              <a:t>11</a:t>
            </a:fld>
            <a:endParaRPr sz="1100" dirty="0">
              <a:latin typeface="GuardianSans-Light"/>
              <a:cs typeface="GuardianSans-Light"/>
            </a:endParaRPr>
          </a:p>
        </p:txBody>
      </p:sp>
      <p:sp>
        <p:nvSpPr>
          <p:cNvPr id="41" name="Slide Number Placeholder 40"/>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560065"/>
            <a:ext cx="5522595" cy="635000"/>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4A4A4A"/>
                </a:solidFill>
                <a:latin typeface="Calibri" panose="020F0502020204030204" pitchFamily="34" charset="0"/>
                <a:cs typeface="Calibri" panose="020F0502020204030204" pitchFamily="34" charset="0"/>
              </a:rPr>
              <a:t>The </a:t>
            </a:r>
            <a:r>
              <a:rPr sz="4000" spc="-65" dirty="0">
                <a:solidFill>
                  <a:srgbClr val="4A4A4A"/>
                </a:solidFill>
                <a:latin typeface="Calibri" panose="020F0502020204030204" pitchFamily="34" charset="0"/>
                <a:cs typeface="Calibri" panose="020F0502020204030204" pitchFamily="34" charset="0"/>
              </a:rPr>
              <a:t>Power </a:t>
            </a:r>
            <a:r>
              <a:rPr sz="4000" spc="-45" dirty="0">
                <a:solidFill>
                  <a:srgbClr val="4A4A4A"/>
                </a:solidFill>
                <a:latin typeface="Calibri" panose="020F0502020204030204" pitchFamily="34" charset="0"/>
                <a:cs typeface="Calibri" panose="020F0502020204030204" pitchFamily="34" charset="0"/>
              </a:rPr>
              <a:t>of </a:t>
            </a:r>
            <a:r>
              <a:rPr sz="4000" spc="-60" dirty="0">
                <a:solidFill>
                  <a:srgbClr val="4A4A4A"/>
                </a:solidFill>
                <a:latin typeface="Calibri" panose="020F0502020204030204" pitchFamily="34" charset="0"/>
                <a:cs typeface="Calibri" panose="020F0502020204030204" pitchFamily="34" charset="0"/>
              </a:rPr>
              <a:t>Starting</a:t>
            </a:r>
            <a:r>
              <a:rPr sz="4000" spc="90" dirty="0">
                <a:solidFill>
                  <a:srgbClr val="4A4A4A"/>
                </a:solidFill>
                <a:latin typeface="Calibri" panose="020F0502020204030204" pitchFamily="34" charset="0"/>
                <a:cs typeface="Calibri" panose="020F0502020204030204" pitchFamily="34" charset="0"/>
              </a:rPr>
              <a:t> </a:t>
            </a:r>
            <a:r>
              <a:rPr sz="4000" spc="-60" dirty="0">
                <a:solidFill>
                  <a:srgbClr val="4A4A4A"/>
                </a:solidFill>
                <a:latin typeface="Calibri" panose="020F0502020204030204" pitchFamily="34" charset="0"/>
                <a:cs typeface="Calibri" panose="020F0502020204030204" pitchFamily="34" charset="0"/>
              </a:rPr>
              <a:t>Early</a:t>
            </a:r>
            <a:endParaRPr sz="4000" dirty="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9EA2A2"/>
            </a:solidFill>
          </a:ln>
        </p:spPr>
        <p:txBody>
          <a:bodyPr wrap="square" lIns="0" tIns="0" rIns="0" bIns="0" rtlCol="0"/>
          <a:lstStyle/>
          <a:p>
            <a:endParaRPr/>
          </a:p>
        </p:txBody>
      </p:sp>
      <p:sp>
        <p:nvSpPr>
          <p:cNvPr id="4" name="object 4"/>
          <p:cNvSpPr/>
          <p:nvPr/>
        </p:nvSpPr>
        <p:spPr>
          <a:xfrm>
            <a:off x="1906799" y="5756184"/>
            <a:ext cx="9346565" cy="1719580"/>
          </a:xfrm>
          <a:custGeom>
            <a:avLst/>
            <a:gdLst/>
            <a:ahLst/>
            <a:cxnLst/>
            <a:rect l="l" t="t" r="r" b="b"/>
            <a:pathLst>
              <a:path w="9346565" h="1719579">
                <a:moveTo>
                  <a:pt x="9346260" y="0"/>
                </a:moveTo>
                <a:lnTo>
                  <a:pt x="9264688" y="17815"/>
                </a:lnTo>
                <a:lnTo>
                  <a:pt x="8983690" y="69115"/>
                </a:lnTo>
                <a:lnTo>
                  <a:pt x="3122606" y="1050262"/>
                </a:lnTo>
                <a:lnTo>
                  <a:pt x="3026387" y="1059102"/>
                </a:lnTo>
                <a:lnTo>
                  <a:pt x="1556588" y="1245425"/>
                </a:lnTo>
                <a:lnTo>
                  <a:pt x="0" y="1335963"/>
                </a:lnTo>
                <a:lnTo>
                  <a:pt x="381" y="1719326"/>
                </a:lnTo>
                <a:lnTo>
                  <a:pt x="9346260" y="1719326"/>
                </a:lnTo>
                <a:lnTo>
                  <a:pt x="9346260" y="0"/>
                </a:lnTo>
                <a:close/>
              </a:path>
            </a:pathLst>
          </a:custGeom>
          <a:solidFill>
            <a:srgbClr val="D1D3D4">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4445067" y="5385462"/>
            <a:ext cx="1190625" cy="1190625"/>
          </a:xfrm>
          <a:custGeom>
            <a:avLst/>
            <a:gdLst/>
            <a:ahLst/>
            <a:cxnLst/>
            <a:rect l="l" t="t" r="r" b="b"/>
            <a:pathLst>
              <a:path w="1190625" h="1190625">
                <a:moveTo>
                  <a:pt x="595045" y="0"/>
                </a:moveTo>
                <a:lnTo>
                  <a:pt x="546242" y="1972"/>
                </a:lnTo>
                <a:lnTo>
                  <a:pt x="498525" y="7788"/>
                </a:lnTo>
                <a:lnTo>
                  <a:pt x="452048" y="17294"/>
                </a:lnTo>
                <a:lnTo>
                  <a:pt x="406964" y="30336"/>
                </a:lnTo>
                <a:lnTo>
                  <a:pt x="363425" y="46763"/>
                </a:lnTo>
                <a:lnTo>
                  <a:pt x="321586" y="66420"/>
                </a:lnTo>
                <a:lnTo>
                  <a:pt x="281599" y="89154"/>
                </a:lnTo>
                <a:lnTo>
                  <a:pt x="243618" y="114812"/>
                </a:lnTo>
                <a:lnTo>
                  <a:pt x="207795" y="143242"/>
                </a:lnTo>
                <a:lnTo>
                  <a:pt x="174283" y="174290"/>
                </a:lnTo>
                <a:lnTo>
                  <a:pt x="143237" y="207802"/>
                </a:lnTo>
                <a:lnTo>
                  <a:pt x="114808" y="243626"/>
                </a:lnTo>
                <a:lnTo>
                  <a:pt x="89150" y="281608"/>
                </a:lnTo>
                <a:lnTo>
                  <a:pt x="66417" y="321596"/>
                </a:lnTo>
                <a:lnTo>
                  <a:pt x="46761" y="363436"/>
                </a:lnTo>
                <a:lnTo>
                  <a:pt x="30335" y="406975"/>
                </a:lnTo>
                <a:lnTo>
                  <a:pt x="17293" y="452060"/>
                </a:lnTo>
                <a:lnTo>
                  <a:pt x="7788" y="498537"/>
                </a:lnTo>
                <a:lnTo>
                  <a:pt x="1972" y="546254"/>
                </a:lnTo>
                <a:lnTo>
                  <a:pt x="0" y="595058"/>
                </a:lnTo>
                <a:lnTo>
                  <a:pt x="1972" y="643861"/>
                </a:lnTo>
                <a:lnTo>
                  <a:pt x="7788" y="691578"/>
                </a:lnTo>
                <a:lnTo>
                  <a:pt x="17293" y="738055"/>
                </a:lnTo>
                <a:lnTo>
                  <a:pt x="30335" y="783140"/>
                </a:lnTo>
                <a:lnTo>
                  <a:pt x="46761" y="826678"/>
                </a:lnTo>
                <a:lnTo>
                  <a:pt x="66417" y="868517"/>
                </a:lnTo>
                <a:lnTo>
                  <a:pt x="89150" y="908504"/>
                </a:lnTo>
                <a:lnTo>
                  <a:pt x="114808" y="946486"/>
                </a:lnTo>
                <a:lnTo>
                  <a:pt x="143237" y="982309"/>
                </a:lnTo>
                <a:lnTo>
                  <a:pt x="174283" y="1015820"/>
                </a:lnTo>
                <a:lnTo>
                  <a:pt x="207795" y="1046867"/>
                </a:lnTo>
                <a:lnTo>
                  <a:pt x="243618" y="1075295"/>
                </a:lnTo>
                <a:lnTo>
                  <a:pt x="281599" y="1100953"/>
                </a:lnTo>
                <a:lnTo>
                  <a:pt x="321586" y="1123686"/>
                </a:lnTo>
                <a:lnTo>
                  <a:pt x="363425" y="1143343"/>
                </a:lnTo>
                <a:lnTo>
                  <a:pt x="406964" y="1159768"/>
                </a:lnTo>
                <a:lnTo>
                  <a:pt x="452048" y="1172810"/>
                </a:lnTo>
                <a:lnTo>
                  <a:pt x="498525" y="1182316"/>
                </a:lnTo>
                <a:lnTo>
                  <a:pt x="546242" y="1188131"/>
                </a:lnTo>
                <a:lnTo>
                  <a:pt x="595045" y="1190104"/>
                </a:lnTo>
                <a:lnTo>
                  <a:pt x="643849" y="1188131"/>
                </a:lnTo>
                <a:lnTo>
                  <a:pt x="691566" y="1182316"/>
                </a:lnTo>
                <a:lnTo>
                  <a:pt x="738043" y="1172810"/>
                </a:lnTo>
                <a:lnTo>
                  <a:pt x="783127" y="1159768"/>
                </a:lnTo>
                <a:lnTo>
                  <a:pt x="826665" y="1143343"/>
                </a:lnTo>
                <a:lnTo>
                  <a:pt x="868505" y="1123686"/>
                </a:lnTo>
                <a:lnTo>
                  <a:pt x="908491" y="1100953"/>
                </a:lnTo>
                <a:lnTo>
                  <a:pt x="946473" y="1075295"/>
                </a:lnTo>
                <a:lnTo>
                  <a:pt x="982296" y="1046867"/>
                </a:lnTo>
                <a:lnTo>
                  <a:pt x="1015807" y="1015820"/>
                </a:lnTo>
                <a:lnTo>
                  <a:pt x="1046854" y="982309"/>
                </a:lnTo>
                <a:lnTo>
                  <a:pt x="1075283" y="946486"/>
                </a:lnTo>
                <a:lnTo>
                  <a:pt x="1100940" y="908504"/>
                </a:lnTo>
                <a:lnTo>
                  <a:pt x="1123674" y="868517"/>
                </a:lnTo>
                <a:lnTo>
                  <a:pt x="1143330" y="826678"/>
                </a:lnTo>
                <a:lnTo>
                  <a:pt x="1159756" y="783140"/>
                </a:lnTo>
                <a:lnTo>
                  <a:pt x="1172798" y="738055"/>
                </a:lnTo>
                <a:lnTo>
                  <a:pt x="1182303" y="691578"/>
                </a:lnTo>
                <a:lnTo>
                  <a:pt x="1188119" y="643861"/>
                </a:lnTo>
                <a:lnTo>
                  <a:pt x="1190091" y="595058"/>
                </a:lnTo>
                <a:lnTo>
                  <a:pt x="1188119" y="546254"/>
                </a:lnTo>
                <a:lnTo>
                  <a:pt x="1182303" y="498537"/>
                </a:lnTo>
                <a:lnTo>
                  <a:pt x="1172798" y="452060"/>
                </a:lnTo>
                <a:lnTo>
                  <a:pt x="1159756" y="406975"/>
                </a:lnTo>
                <a:lnTo>
                  <a:pt x="1143330" y="363436"/>
                </a:lnTo>
                <a:lnTo>
                  <a:pt x="1123674" y="321596"/>
                </a:lnTo>
                <a:lnTo>
                  <a:pt x="1100940" y="281608"/>
                </a:lnTo>
                <a:lnTo>
                  <a:pt x="1075283" y="243626"/>
                </a:lnTo>
                <a:lnTo>
                  <a:pt x="1046854" y="207802"/>
                </a:lnTo>
                <a:lnTo>
                  <a:pt x="1015807" y="174290"/>
                </a:lnTo>
                <a:lnTo>
                  <a:pt x="982296" y="143242"/>
                </a:lnTo>
                <a:lnTo>
                  <a:pt x="946473" y="114812"/>
                </a:lnTo>
                <a:lnTo>
                  <a:pt x="908491" y="89154"/>
                </a:lnTo>
                <a:lnTo>
                  <a:pt x="868505" y="66420"/>
                </a:lnTo>
                <a:lnTo>
                  <a:pt x="826665" y="46763"/>
                </a:lnTo>
                <a:lnTo>
                  <a:pt x="783127" y="30336"/>
                </a:lnTo>
                <a:lnTo>
                  <a:pt x="738043" y="17294"/>
                </a:lnTo>
                <a:lnTo>
                  <a:pt x="691566" y="7788"/>
                </a:lnTo>
                <a:lnTo>
                  <a:pt x="643849" y="1972"/>
                </a:lnTo>
                <a:lnTo>
                  <a:pt x="59504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4445067" y="5385462"/>
            <a:ext cx="1190625" cy="1190625"/>
          </a:xfrm>
          <a:custGeom>
            <a:avLst/>
            <a:gdLst/>
            <a:ahLst/>
            <a:cxnLst/>
            <a:rect l="l" t="t" r="r" b="b"/>
            <a:pathLst>
              <a:path w="1190625" h="1190625">
                <a:moveTo>
                  <a:pt x="1190091" y="595058"/>
                </a:moveTo>
                <a:lnTo>
                  <a:pt x="1188119" y="546254"/>
                </a:lnTo>
                <a:lnTo>
                  <a:pt x="1182303" y="498537"/>
                </a:lnTo>
                <a:lnTo>
                  <a:pt x="1172798" y="452060"/>
                </a:lnTo>
                <a:lnTo>
                  <a:pt x="1159756" y="406975"/>
                </a:lnTo>
                <a:lnTo>
                  <a:pt x="1143330" y="363436"/>
                </a:lnTo>
                <a:lnTo>
                  <a:pt x="1123674" y="321596"/>
                </a:lnTo>
                <a:lnTo>
                  <a:pt x="1100940" y="281608"/>
                </a:lnTo>
                <a:lnTo>
                  <a:pt x="1075283" y="243626"/>
                </a:lnTo>
                <a:lnTo>
                  <a:pt x="1046854" y="207802"/>
                </a:lnTo>
                <a:lnTo>
                  <a:pt x="1015807" y="174290"/>
                </a:lnTo>
                <a:lnTo>
                  <a:pt x="982296" y="143242"/>
                </a:lnTo>
                <a:lnTo>
                  <a:pt x="946473" y="114812"/>
                </a:lnTo>
                <a:lnTo>
                  <a:pt x="908491" y="89154"/>
                </a:lnTo>
                <a:lnTo>
                  <a:pt x="868505" y="66420"/>
                </a:lnTo>
                <a:lnTo>
                  <a:pt x="826665" y="46763"/>
                </a:lnTo>
                <a:lnTo>
                  <a:pt x="783127" y="30336"/>
                </a:lnTo>
                <a:lnTo>
                  <a:pt x="738043" y="17294"/>
                </a:lnTo>
                <a:lnTo>
                  <a:pt x="691566" y="7788"/>
                </a:lnTo>
                <a:lnTo>
                  <a:pt x="643849" y="1972"/>
                </a:lnTo>
                <a:lnTo>
                  <a:pt x="595045" y="0"/>
                </a:lnTo>
                <a:lnTo>
                  <a:pt x="546242" y="1972"/>
                </a:lnTo>
                <a:lnTo>
                  <a:pt x="498525" y="7788"/>
                </a:lnTo>
                <a:lnTo>
                  <a:pt x="452048" y="17294"/>
                </a:lnTo>
                <a:lnTo>
                  <a:pt x="406964" y="30336"/>
                </a:lnTo>
                <a:lnTo>
                  <a:pt x="363425" y="46763"/>
                </a:lnTo>
                <a:lnTo>
                  <a:pt x="321586" y="66420"/>
                </a:lnTo>
                <a:lnTo>
                  <a:pt x="281599" y="89154"/>
                </a:lnTo>
                <a:lnTo>
                  <a:pt x="243618" y="114812"/>
                </a:lnTo>
                <a:lnTo>
                  <a:pt x="207795" y="143242"/>
                </a:lnTo>
                <a:lnTo>
                  <a:pt x="174283" y="174290"/>
                </a:lnTo>
                <a:lnTo>
                  <a:pt x="143237" y="207802"/>
                </a:lnTo>
                <a:lnTo>
                  <a:pt x="114808" y="243626"/>
                </a:lnTo>
                <a:lnTo>
                  <a:pt x="89150" y="281608"/>
                </a:lnTo>
                <a:lnTo>
                  <a:pt x="66417" y="321596"/>
                </a:lnTo>
                <a:lnTo>
                  <a:pt x="46761" y="363436"/>
                </a:lnTo>
                <a:lnTo>
                  <a:pt x="30335" y="406975"/>
                </a:lnTo>
                <a:lnTo>
                  <a:pt x="17293" y="452060"/>
                </a:lnTo>
                <a:lnTo>
                  <a:pt x="7788" y="498537"/>
                </a:lnTo>
                <a:lnTo>
                  <a:pt x="1972" y="546254"/>
                </a:lnTo>
                <a:lnTo>
                  <a:pt x="0" y="595058"/>
                </a:lnTo>
                <a:lnTo>
                  <a:pt x="1972" y="643861"/>
                </a:lnTo>
                <a:lnTo>
                  <a:pt x="7788" y="691578"/>
                </a:lnTo>
                <a:lnTo>
                  <a:pt x="17293" y="738055"/>
                </a:lnTo>
                <a:lnTo>
                  <a:pt x="30335" y="783140"/>
                </a:lnTo>
                <a:lnTo>
                  <a:pt x="46761" y="826678"/>
                </a:lnTo>
                <a:lnTo>
                  <a:pt x="66417" y="868517"/>
                </a:lnTo>
                <a:lnTo>
                  <a:pt x="89150" y="908504"/>
                </a:lnTo>
                <a:lnTo>
                  <a:pt x="114808" y="946486"/>
                </a:lnTo>
                <a:lnTo>
                  <a:pt x="143237" y="982309"/>
                </a:lnTo>
                <a:lnTo>
                  <a:pt x="174283" y="1015820"/>
                </a:lnTo>
                <a:lnTo>
                  <a:pt x="207795" y="1046867"/>
                </a:lnTo>
                <a:lnTo>
                  <a:pt x="243618" y="1075295"/>
                </a:lnTo>
                <a:lnTo>
                  <a:pt x="281599" y="1100953"/>
                </a:lnTo>
                <a:lnTo>
                  <a:pt x="321586" y="1123686"/>
                </a:lnTo>
                <a:lnTo>
                  <a:pt x="363425" y="1143343"/>
                </a:lnTo>
                <a:lnTo>
                  <a:pt x="406964" y="1159768"/>
                </a:lnTo>
                <a:lnTo>
                  <a:pt x="452048" y="1172810"/>
                </a:lnTo>
                <a:lnTo>
                  <a:pt x="498525" y="1182316"/>
                </a:lnTo>
                <a:lnTo>
                  <a:pt x="546242" y="1188131"/>
                </a:lnTo>
                <a:lnTo>
                  <a:pt x="595045" y="1190104"/>
                </a:lnTo>
                <a:lnTo>
                  <a:pt x="643849" y="1188131"/>
                </a:lnTo>
                <a:lnTo>
                  <a:pt x="691566" y="1182316"/>
                </a:lnTo>
                <a:lnTo>
                  <a:pt x="738043" y="1172810"/>
                </a:lnTo>
                <a:lnTo>
                  <a:pt x="783127" y="1159768"/>
                </a:lnTo>
                <a:lnTo>
                  <a:pt x="826665" y="1143343"/>
                </a:lnTo>
                <a:lnTo>
                  <a:pt x="868505" y="1123686"/>
                </a:lnTo>
                <a:lnTo>
                  <a:pt x="908491" y="1100953"/>
                </a:lnTo>
                <a:lnTo>
                  <a:pt x="946473" y="1075295"/>
                </a:lnTo>
                <a:lnTo>
                  <a:pt x="982296" y="1046867"/>
                </a:lnTo>
                <a:lnTo>
                  <a:pt x="1015807" y="1015820"/>
                </a:lnTo>
                <a:lnTo>
                  <a:pt x="1046854" y="982309"/>
                </a:lnTo>
                <a:lnTo>
                  <a:pt x="1075283" y="946486"/>
                </a:lnTo>
                <a:lnTo>
                  <a:pt x="1100940" y="908504"/>
                </a:lnTo>
                <a:lnTo>
                  <a:pt x="1123674" y="868517"/>
                </a:lnTo>
                <a:lnTo>
                  <a:pt x="1143330" y="826678"/>
                </a:lnTo>
                <a:lnTo>
                  <a:pt x="1159756" y="783140"/>
                </a:lnTo>
                <a:lnTo>
                  <a:pt x="1172798" y="738055"/>
                </a:lnTo>
                <a:lnTo>
                  <a:pt x="1182303" y="691578"/>
                </a:lnTo>
                <a:lnTo>
                  <a:pt x="1188119" y="643861"/>
                </a:lnTo>
                <a:lnTo>
                  <a:pt x="1190091" y="595058"/>
                </a:lnTo>
                <a:close/>
              </a:path>
            </a:pathLst>
          </a:custGeom>
          <a:ln w="25869">
            <a:solidFill>
              <a:srgbClr val="002B4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1414953" y="5856696"/>
            <a:ext cx="984250" cy="984250"/>
          </a:xfrm>
          <a:custGeom>
            <a:avLst/>
            <a:gdLst/>
            <a:ahLst/>
            <a:cxnLst/>
            <a:rect l="l" t="t" r="r" b="b"/>
            <a:pathLst>
              <a:path w="984250" h="984250">
                <a:moveTo>
                  <a:pt x="491845" y="0"/>
                </a:moveTo>
                <a:lnTo>
                  <a:pt x="444477" y="2251"/>
                </a:lnTo>
                <a:lnTo>
                  <a:pt x="398383" y="8868"/>
                </a:lnTo>
                <a:lnTo>
                  <a:pt x="353768" y="19645"/>
                </a:lnTo>
                <a:lnTo>
                  <a:pt x="310840" y="34375"/>
                </a:lnTo>
                <a:lnTo>
                  <a:pt x="269805" y="52853"/>
                </a:lnTo>
                <a:lnTo>
                  <a:pt x="230867" y="74871"/>
                </a:lnTo>
                <a:lnTo>
                  <a:pt x="194235" y="100225"/>
                </a:lnTo>
                <a:lnTo>
                  <a:pt x="160112" y="128708"/>
                </a:lnTo>
                <a:lnTo>
                  <a:pt x="128707" y="160114"/>
                </a:lnTo>
                <a:lnTo>
                  <a:pt x="100224" y="194237"/>
                </a:lnTo>
                <a:lnTo>
                  <a:pt x="74871" y="230871"/>
                </a:lnTo>
                <a:lnTo>
                  <a:pt x="52852" y="269809"/>
                </a:lnTo>
                <a:lnTo>
                  <a:pt x="34375" y="310846"/>
                </a:lnTo>
                <a:lnTo>
                  <a:pt x="19645" y="353775"/>
                </a:lnTo>
                <a:lnTo>
                  <a:pt x="8868" y="398391"/>
                </a:lnTo>
                <a:lnTo>
                  <a:pt x="2251" y="444487"/>
                </a:lnTo>
                <a:lnTo>
                  <a:pt x="0" y="491858"/>
                </a:lnTo>
                <a:lnTo>
                  <a:pt x="2251" y="539226"/>
                </a:lnTo>
                <a:lnTo>
                  <a:pt x="8868" y="585320"/>
                </a:lnTo>
                <a:lnTo>
                  <a:pt x="19645" y="629935"/>
                </a:lnTo>
                <a:lnTo>
                  <a:pt x="34375" y="672863"/>
                </a:lnTo>
                <a:lnTo>
                  <a:pt x="52852" y="713898"/>
                </a:lnTo>
                <a:lnTo>
                  <a:pt x="74871" y="752836"/>
                </a:lnTo>
                <a:lnTo>
                  <a:pt x="100224" y="789468"/>
                </a:lnTo>
                <a:lnTo>
                  <a:pt x="128707" y="823591"/>
                </a:lnTo>
                <a:lnTo>
                  <a:pt x="160112" y="854996"/>
                </a:lnTo>
                <a:lnTo>
                  <a:pt x="194235" y="883479"/>
                </a:lnTo>
                <a:lnTo>
                  <a:pt x="230867" y="908832"/>
                </a:lnTo>
                <a:lnTo>
                  <a:pt x="269805" y="930851"/>
                </a:lnTo>
                <a:lnTo>
                  <a:pt x="310840" y="949328"/>
                </a:lnTo>
                <a:lnTo>
                  <a:pt x="353768" y="964058"/>
                </a:lnTo>
                <a:lnTo>
                  <a:pt x="398383" y="974835"/>
                </a:lnTo>
                <a:lnTo>
                  <a:pt x="444477" y="981452"/>
                </a:lnTo>
                <a:lnTo>
                  <a:pt x="491845" y="983703"/>
                </a:lnTo>
                <a:lnTo>
                  <a:pt x="539215" y="981452"/>
                </a:lnTo>
                <a:lnTo>
                  <a:pt x="585312" y="974835"/>
                </a:lnTo>
                <a:lnTo>
                  <a:pt x="629927" y="964058"/>
                </a:lnTo>
                <a:lnTo>
                  <a:pt x="672857" y="949328"/>
                </a:lnTo>
                <a:lnTo>
                  <a:pt x="713894" y="930851"/>
                </a:lnTo>
                <a:lnTo>
                  <a:pt x="752832" y="908832"/>
                </a:lnTo>
                <a:lnTo>
                  <a:pt x="789466" y="883479"/>
                </a:lnTo>
                <a:lnTo>
                  <a:pt x="823589" y="854996"/>
                </a:lnTo>
                <a:lnTo>
                  <a:pt x="854995" y="823591"/>
                </a:lnTo>
                <a:lnTo>
                  <a:pt x="883478" y="789468"/>
                </a:lnTo>
                <a:lnTo>
                  <a:pt x="908832" y="752836"/>
                </a:lnTo>
                <a:lnTo>
                  <a:pt x="930850" y="713898"/>
                </a:lnTo>
                <a:lnTo>
                  <a:pt x="949328" y="672863"/>
                </a:lnTo>
                <a:lnTo>
                  <a:pt x="964058" y="629935"/>
                </a:lnTo>
                <a:lnTo>
                  <a:pt x="974835" y="585320"/>
                </a:lnTo>
                <a:lnTo>
                  <a:pt x="981452" y="539226"/>
                </a:lnTo>
                <a:lnTo>
                  <a:pt x="983703" y="491858"/>
                </a:lnTo>
                <a:lnTo>
                  <a:pt x="981452" y="444487"/>
                </a:lnTo>
                <a:lnTo>
                  <a:pt x="974835" y="398391"/>
                </a:lnTo>
                <a:lnTo>
                  <a:pt x="964058" y="353775"/>
                </a:lnTo>
                <a:lnTo>
                  <a:pt x="949328" y="310846"/>
                </a:lnTo>
                <a:lnTo>
                  <a:pt x="930850" y="269809"/>
                </a:lnTo>
                <a:lnTo>
                  <a:pt x="908832" y="230871"/>
                </a:lnTo>
                <a:lnTo>
                  <a:pt x="883478" y="194237"/>
                </a:lnTo>
                <a:lnTo>
                  <a:pt x="854995" y="160114"/>
                </a:lnTo>
                <a:lnTo>
                  <a:pt x="823589" y="128708"/>
                </a:lnTo>
                <a:lnTo>
                  <a:pt x="789466" y="100225"/>
                </a:lnTo>
                <a:lnTo>
                  <a:pt x="752832" y="74871"/>
                </a:lnTo>
                <a:lnTo>
                  <a:pt x="713894" y="52853"/>
                </a:lnTo>
                <a:lnTo>
                  <a:pt x="672857" y="34375"/>
                </a:lnTo>
                <a:lnTo>
                  <a:pt x="629927" y="19645"/>
                </a:lnTo>
                <a:lnTo>
                  <a:pt x="585312" y="8868"/>
                </a:lnTo>
                <a:lnTo>
                  <a:pt x="539215" y="2251"/>
                </a:lnTo>
                <a:lnTo>
                  <a:pt x="49184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1414953" y="5856696"/>
            <a:ext cx="984250" cy="984250"/>
          </a:xfrm>
          <a:custGeom>
            <a:avLst/>
            <a:gdLst/>
            <a:ahLst/>
            <a:cxnLst/>
            <a:rect l="l" t="t" r="r" b="b"/>
            <a:pathLst>
              <a:path w="984250" h="984250">
                <a:moveTo>
                  <a:pt x="983703" y="491858"/>
                </a:moveTo>
                <a:lnTo>
                  <a:pt x="981452" y="444487"/>
                </a:lnTo>
                <a:lnTo>
                  <a:pt x="974835" y="398391"/>
                </a:lnTo>
                <a:lnTo>
                  <a:pt x="964058" y="353775"/>
                </a:lnTo>
                <a:lnTo>
                  <a:pt x="949328" y="310846"/>
                </a:lnTo>
                <a:lnTo>
                  <a:pt x="930850" y="269809"/>
                </a:lnTo>
                <a:lnTo>
                  <a:pt x="908832" y="230871"/>
                </a:lnTo>
                <a:lnTo>
                  <a:pt x="883478" y="194237"/>
                </a:lnTo>
                <a:lnTo>
                  <a:pt x="854995" y="160114"/>
                </a:lnTo>
                <a:lnTo>
                  <a:pt x="823589" y="128708"/>
                </a:lnTo>
                <a:lnTo>
                  <a:pt x="789466" y="100225"/>
                </a:lnTo>
                <a:lnTo>
                  <a:pt x="752832" y="74871"/>
                </a:lnTo>
                <a:lnTo>
                  <a:pt x="713894" y="52853"/>
                </a:lnTo>
                <a:lnTo>
                  <a:pt x="672857" y="34375"/>
                </a:lnTo>
                <a:lnTo>
                  <a:pt x="629927" y="19645"/>
                </a:lnTo>
                <a:lnTo>
                  <a:pt x="585312" y="8868"/>
                </a:lnTo>
                <a:lnTo>
                  <a:pt x="539215" y="2251"/>
                </a:lnTo>
                <a:lnTo>
                  <a:pt x="491845" y="0"/>
                </a:lnTo>
                <a:lnTo>
                  <a:pt x="444477" y="2251"/>
                </a:lnTo>
                <a:lnTo>
                  <a:pt x="398383" y="8868"/>
                </a:lnTo>
                <a:lnTo>
                  <a:pt x="353768" y="19645"/>
                </a:lnTo>
                <a:lnTo>
                  <a:pt x="310840" y="34375"/>
                </a:lnTo>
                <a:lnTo>
                  <a:pt x="269805" y="52853"/>
                </a:lnTo>
                <a:lnTo>
                  <a:pt x="230867" y="74871"/>
                </a:lnTo>
                <a:lnTo>
                  <a:pt x="194235" y="100225"/>
                </a:lnTo>
                <a:lnTo>
                  <a:pt x="160112" y="128708"/>
                </a:lnTo>
                <a:lnTo>
                  <a:pt x="128707" y="160114"/>
                </a:lnTo>
                <a:lnTo>
                  <a:pt x="100224" y="194237"/>
                </a:lnTo>
                <a:lnTo>
                  <a:pt x="74871" y="230871"/>
                </a:lnTo>
                <a:lnTo>
                  <a:pt x="52852" y="269809"/>
                </a:lnTo>
                <a:lnTo>
                  <a:pt x="34375" y="310846"/>
                </a:lnTo>
                <a:lnTo>
                  <a:pt x="19645" y="353775"/>
                </a:lnTo>
                <a:lnTo>
                  <a:pt x="8868" y="398391"/>
                </a:lnTo>
                <a:lnTo>
                  <a:pt x="2251" y="444487"/>
                </a:lnTo>
                <a:lnTo>
                  <a:pt x="0" y="491858"/>
                </a:lnTo>
                <a:lnTo>
                  <a:pt x="2251" y="539226"/>
                </a:lnTo>
                <a:lnTo>
                  <a:pt x="8868" y="585320"/>
                </a:lnTo>
                <a:lnTo>
                  <a:pt x="19645" y="629935"/>
                </a:lnTo>
                <a:lnTo>
                  <a:pt x="34375" y="672863"/>
                </a:lnTo>
                <a:lnTo>
                  <a:pt x="52852" y="713898"/>
                </a:lnTo>
                <a:lnTo>
                  <a:pt x="74871" y="752836"/>
                </a:lnTo>
                <a:lnTo>
                  <a:pt x="100224" y="789468"/>
                </a:lnTo>
                <a:lnTo>
                  <a:pt x="128707" y="823591"/>
                </a:lnTo>
                <a:lnTo>
                  <a:pt x="160112" y="854996"/>
                </a:lnTo>
                <a:lnTo>
                  <a:pt x="194235" y="883479"/>
                </a:lnTo>
                <a:lnTo>
                  <a:pt x="230867" y="908832"/>
                </a:lnTo>
                <a:lnTo>
                  <a:pt x="269805" y="930851"/>
                </a:lnTo>
                <a:lnTo>
                  <a:pt x="310840" y="949328"/>
                </a:lnTo>
                <a:lnTo>
                  <a:pt x="353768" y="964058"/>
                </a:lnTo>
                <a:lnTo>
                  <a:pt x="398383" y="974835"/>
                </a:lnTo>
                <a:lnTo>
                  <a:pt x="444477" y="981452"/>
                </a:lnTo>
                <a:lnTo>
                  <a:pt x="491845" y="983703"/>
                </a:lnTo>
                <a:lnTo>
                  <a:pt x="539215" y="981452"/>
                </a:lnTo>
                <a:lnTo>
                  <a:pt x="585312" y="974835"/>
                </a:lnTo>
                <a:lnTo>
                  <a:pt x="629927" y="964058"/>
                </a:lnTo>
                <a:lnTo>
                  <a:pt x="672857" y="949328"/>
                </a:lnTo>
                <a:lnTo>
                  <a:pt x="713894" y="930851"/>
                </a:lnTo>
                <a:lnTo>
                  <a:pt x="752832" y="908832"/>
                </a:lnTo>
                <a:lnTo>
                  <a:pt x="789466" y="883479"/>
                </a:lnTo>
                <a:lnTo>
                  <a:pt x="823589" y="854996"/>
                </a:lnTo>
                <a:lnTo>
                  <a:pt x="854995" y="823591"/>
                </a:lnTo>
                <a:lnTo>
                  <a:pt x="883478" y="789468"/>
                </a:lnTo>
                <a:lnTo>
                  <a:pt x="908832" y="752836"/>
                </a:lnTo>
                <a:lnTo>
                  <a:pt x="930850" y="713898"/>
                </a:lnTo>
                <a:lnTo>
                  <a:pt x="949328" y="672863"/>
                </a:lnTo>
                <a:lnTo>
                  <a:pt x="964058" y="629935"/>
                </a:lnTo>
                <a:lnTo>
                  <a:pt x="974835" y="585320"/>
                </a:lnTo>
                <a:lnTo>
                  <a:pt x="981452" y="539226"/>
                </a:lnTo>
                <a:lnTo>
                  <a:pt x="983703" y="491858"/>
                </a:lnTo>
                <a:close/>
              </a:path>
            </a:pathLst>
          </a:custGeom>
          <a:ln w="25869">
            <a:solidFill>
              <a:srgbClr val="FFB81C"/>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10391021" y="3719431"/>
            <a:ext cx="1724660" cy="1724660"/>
          </a:xfrm>
          <a:custGeom>
            <a:avLst/>
            <a:gdLst/>
            <a:ahLst/>
            <a:cxnLst/>
            <a:rect l="l" t="t" r="r" b="b"/>
            <a:pathLst>
              <a:path w="1724659" h="1724660">
                <a:moveTo>
                  <a:pt x="1724075" y="862025"/>
                </a:moveTo>
                <a:lnTo>
                  <a:pt x="1722711" y="813108"/>
                </a:lnTo>
                <a:lnTo>
                  <a:pt x="1718665" y="764908"/>
                </a:lnTo>
                <a:lnTo>
                  <a:pt x="1712012" y="717496"/>
                </a:lnTo>
                <a:lnTo>
                  <a:pt x="1702823" y="670945"/>
                </a:lnTo>
                <a:lnTo>
                  <a:pt x="1691172" y="625329"/>
                </a:lnTo>
                <a:lnTo>
                  <a:pt x="1677132" y="580720"/>
                </a:lnTo>
                <a:lnTo>
                  <a:pt x="1660774" y="537190"/>
                </a:lnTo>
                <a:lnTo>
                  <a:pt x="1642173" y="494813"/>
                </a:lnTo>
                <a:lnTo>
                  <a:pt x="1621400" y="453661"/>
                </a:lnTo>
                <a:lnTo>
                  <a:pt x="1598528" y="413808"/>
                </a:lnTo>
                <a:lnTo>
                  <a:pt x="1573631" y="375325"/>
                </a:lnTo>
                <a:lnTo>
                  <a:pt x="1546781" y="338285"/>
                </a:lnTo>
                <a:lnTo>
                  <a:pt x="1518050" y="302762"/>
                </a:lnTo>
                <a:lnTo>
                  <a:pt x="1487512" y="268829"/>
                </a:lnTo>
                <a:lnTo>
                  <a:pt x="1455240" y="236557"/>
                </a:lnTo>
                <a:lnTo>
                  <a:pt x="1421305" y="206019"/>
                </a:lnTo>
                <a:lnTo>
                  <a:pt x="1385782" y="177289"/>
                </a:lnTo>
                <a:lnTo>
                  <a:pt x="1348742" y="150440"/>
                </a:lnTo>
                <a:lnTo>
                  <a:pt x="1310258" y="125543"/>
                </a:lnTo>
                <a:lnTo>
                  <a:pt x="1270404" y="102672"/>
                </a:lnTo>
                <a:lnTo>
                  <a:pt x="1229251" y="81900"/>
                </a:lnTo>
                <a:lnTo>
                  <a:pt x="1186874" y="63299"/>
                </a:lnTo>
                <a:lnTo>
                  <a:pt x="1143344" y="46942"/>
                </a:lnTo>
                <a:lnTo>
                  <a:pt x="1098734" y="32901"/>
                </a:lnTo>
                <a:lnTo>
                  <a:pt x="1053118" y="21251"/>
                </a:lnTo>
                <a:lnTo>
                  <a:pt x="1006567" y="12063"/>
                </a:lnTo>
                <a:lnTo>
                  <a:pt x="959155" y="5409"/>
                </a:lnTo>
                <a:lnTo>
                  <a:pt x="910954" y="1364"/>
                </a:lnTo>
                <a:lnTo>
                  <a:pt x="862037" y="0"/>
                </a:lnTo>
                <a:lnTo>
                  <a:pt x="813120" y="1364"/>
                </a:lnTo>
                <a:lnTo>
                  <a:pt x="764918" y="5409"/>
                </a:lnTo>
                <a:lnTo>
                  <a:pt x="717505" y="12063"/>
                </a:lnTo>
                <a:lnTo>
                  <a:pt x="670953" y="21251"/>
                </a:lnTo>
                <a:lnTo>
                  <a:pt x="625336" y="32901"/>
                </a:lnTo>
                <a:lnTo>
                  <a:pt x="580726" y="46942"/>
                </a:lnTo>
                <a:lnTo>
                  <a:pt x="537196" y="63299"/>
                </a:lnTo>
                <a:lnTo>
                  <a:pt x="494818" y="81900"/>
                </a:lnTo>
                <a:lnTo>
                  <a:pt x="453665" y="102672"/>
                </a:lnTo>
                <a:lnTo>
                  <a:pt x="413811" y="125543"/>
                </a:lnTo>
                <a:lnTo>
                  <a:pt x="375328" y="150440"/>
                </a:lnTo>
                <a:lnTo>
                  <a:pt x="338288" y="177289"/>
                </a:lnTo>
                <a:lnTo>
                  <a:pt x="302764" y="206019"/>
                </a:lnTo>
                <a:lnTo>
                  <a:pt x="268830" y="236557"/>
                </a:lnTo>
                <a:lnTo>
                  <a:pt x="236558" y="268829"/>
                </a:lnTo>
                <a:lnTo>
                  <a:pt x="206020" y="302762"/>
                </a:lnTo>
                <a:lnTo>
                  <a:pt x="177290" y="338285"/>
                </a:lnTo>
                <a:lnTo>
                  <a:pt x="150441" y="375325"/>
                </a:lnTo>
                <a:lnTo>
                  <a:pt x="125544" y="413808"/>
                </a:lnTo>
                <a:lnTo>
                  <a:pt x="102673" y="453661"/>
                </a:lnTo>
                <a:lnTo>
                  <a:pt x="81900" y="494813"/>
                </a:lnTo>
                <a:lnTo>
                  <a:pt x="63299" y="537190"/>
                </a:lnTo>
                <a:lnTo>
                  <a:pt x="46942" y="580720"/>
                </a:lnTo>
                <a:lnTo>
                  <a:pt x="32902" y="625329"/>
                </a:lnTo>
                <a:lnTo>
                  <a:pt x="21251" y="670945"/>
                </a:lnTo>
                <a:lnTo>
                  <a:pt x="12063" y="717496"/>
                </a:lnTo>
                <a:lnTo>
                  <a:pt x="5409" y="764908"/>
                </a:lnTo>
                <a:lnTo>
                  <a:pt x="1364" y="813108"/>
                </a:lnTo>
                <a:lnTo>
                  <a:pt x="0" y="862025"/>
                </a:lnTo>
                <a:lnTo>
                  <a:pt x="1364" y="910942"/>
                </a:lnTo>
                <a:lnTo>
                  <a:pt x="5409" y="959144"/>
                </a:lnTo>
                <a:lnTo>
                  <a:pt x="12063" y="1006557"/>
                </a:lnTo>
                <a:lnTo>
                  <a:pt x="21251" y="1053108"/>
                </a:lnTo>
                <a:lnTo>
                  <a:pt x="32902" y="1098725"/>
                </a:lnTo>
                <a:lnTo>
                  <a:pt x="46942" y="1143335"/>
                </a:lnTo>
                <a:lnTo>
                  <a:pt x="63299" y="1186865"/>
                </a:lnTo>
                <a:lnTo>
                  <a:pt x="81900" y="1229242"/>
                </a:lnTo>
                <a:lnTo>
                  <a:pt x="102673" y="1270394"/>
                </a:lnTo>
                <a:lnTo>
                  <a:pt x="125544" y="1310247"/>
                </a:lnTo>
                <a:lnTo>
                  <a:pt x="150441" y="1348730"/>
                </a:lnTo>
                <a:lnTo>
                  <a:pt x="177290" y="1385770"/>
                </a:lnTo>
                <a:lnTo>
                  <a:pt x="206020" y="1421292"/>
                </a:lnTo>
                <a:lnTo>
                  <a:pt x="236558" y="1455226"/>
                </a:lnTo>
                <a:lnTo>
                  <a:pt x="268830" y="1487497"/>
                </a:lnTo>
                <a:lnTo>
                  <a:pt x="302764" y="1518034"/>
                </a:lnTo>
                <a:lnTo>
                  <a:pt x="338288" y="1546764"/>
                </a:lnTo>
                <a:lnTo>
                  <a:pt x="375328" y="1573613"/>
                </a:lnTo>
                <a:lnTo>
                  <a:pt x="413811" y="1598509"/>
                </a:lnTo>
                <a:lnTo>
                  <a:pt x="453665" y="1621380"/>
                </a:lnTo>
                <a:lnTo>
                  <a:pt x="494818" y="1642152"/>
                </a:lnTo>
                <a:lnTo>
                  <a:pt x="537196" y="1660752"/>
                </a:lnTo>
                <a:lnTo>
                  <a:pt x="580726" y="1677109"/>
                </a:lnTo>
                <a:lnTo>
                  <a:pt x="625336" y="1691149"/>
                </a:lnTo>
                <a:lnTo>
                  <a:pt x="670953" y="1702799"/>
                </a:lnTo>
                <a:lnTo>
                  <a:pt x="717505" y="1711987"/>
                </a:lnTo>
                <a:lnTo>
                  <a:pt x="764918" y="1718640"/>
                </a:lnTo>
                <a:lnTo>
                  <a:pt x="813120" y="1722685"/>
                </a:lnTo>
                <a:lnTo>
                  <a:pt x="862037" y="1724050"/>
                </a:lnTo>
                <a:lnTo>
                  <a:pt x="910954" y="1722685"/>
                </a:lnTo>
                <a:lnTo>
                  <a:pt x="959155" y="1718640"/>
                </a:lnTo>
                <a:lnTo>
                  <a:pt x="1006567" y="1711987"/>
                </a:lnTo>
                <a:lnTo>
                  <a:pt x="1053118" y="1702799"/>
                </a:lnTo>
                <a:lnTo>
                  <a:pt x="1098734" y="1691149"/>
                </a:lnTo>
                <a:lnTo>
                  <a:pt x="1143344" y="1677109"/>
                </a:lnTo>
                <a:lnTo>
                  <a:pt x="1186874" y="1660752"/>
                </a:lnTo>
                <a:lnTo>
                  <a:pt x="1229251" y="1642152"/>
                </a:lnTo>
                <a:lnTo>
                  <a:pt x="1270404" y="1621380"/>
                </a:lnTo>
                <a:lnTo>
                  <a:pt x="1310258" y="1598509"/>
                </a:lnTo>
                <a:lnTo>
                  <a:pt x="1348742" y="1573613"/>
                </a:lnTo>
                <a:lnTo>
                  <a:pt x="1385782" y="1546764"/>
                </a:lnTo>
                <a:lnTo>
                  <a:pt x="1421305" y="1518034"/>
                </a:lnTo>
                <a:lnTo>
                  <a:pt x="1455240" y="1487497"/>
                </a:lnTo>
                <a:lnTo>
                  <a:pt x="1487512" y="1455226"/>
                </a:lnTo>
                <a:lnTo>
                  <a:pt x="1518050" y="1421292"/>
                </a:lnTo>
                <a:lnTo>
                  <a:pt x="1546781" y="1385770"/>
                </a:lnTo>
                <a:lnTo>
                  <a:pt x="1573631" y="1348730"/>
                </a:lnTo>
                <a:lnTo>
                  <a:pt x="1598528" y="1310247"/>
                </a:lnTo>
                <a:lnTo>
                  <a:pt x="1621400" y="1270394"/>
                </a:lnTo>
                <a:lnTo>
                  <a:pt x="1642173" y="1229242"/>
                </a:lnTo>
                <a:lnTo>
                  <a:pt x="1660774" y="1186865"/>
                </a:lnTo>
                <a:lnTo>
                  <a:pt x="1677132" y="1143335"/>
                </a:lnTo>
                <a:lnTo>
                  <a:pt x="1691172" y="1098725"/>
                </a:lnTo>
                <a:lnTo>
                  <a:pt x="1702823" y="1053108"/>
                </a:lnTo>
                <a:lnTo>
                  <a:pt x="1712012" y="1006557"/>
                </a:lnTo>
                <a:lnTo>
                  <a:pt x="1718665" y="959144"/>
                </a:lnTo>
                <a:lnTo>
                  <a:pt x="1722711" y="910942"/>
                </a:lnTo>
                <a:lnTo>
                  <a:pt x="1724075" y="862025"/>
                </a:lnTo>
                <a:close/>
              </a:path>
            </a:pathLst>
          </a:custGeom>
          <a:ln w="25869">
            <a:solidFill>
              <a:srgbClr val="FFB81C"/>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txBox="1"/>
          <p:nvPr/>
        </p:nvSpPr>
        <p:spPr>
          <a:xfrm>
            <a:off x="1536821" y="6202045"/>
            <a:ext cx="721995" cy="304800"/>
          </a:xfrm>
          <a:prstGeom prst="rect">
            <a:avLst/>
          </a:prstGeom>
        </p:spPr>
        <p:txBody>
          <a:bodyPr vert="horz" wrap="square" lIns="0" tIns="16510" rIns="0" bIns="0" rtlCol="0">
            <a:spAutoFit/>
          </a:bodyPr>
          <a:lstStyle/>
          <a:p>
            <a:pPr marL="12700">
              <a:lnSpc>
                <a:spcPct val="100000"/>
              </a:lnSpc>
              <a:spcBef>
                <a:spcPts val="130"/>
              </a:spcBef>
            </a:pPr>
            <a:r>
              <a:rPr sz="1800" spc="-15" dirty="0">
                <a:solidFill>
                  <a:srgbClr val="58595B"/>
                </a:solidFill>
                <a:latin typeface="Calibri" panose="020F0502020204030204" pitchFamily="34" charset="0"/>
                <a:cs typeface="Calibri" panose="020F0502020204030204" pitchFamily="34" charset="0"/>
              </a:rPr>
              <a:t>$</a:t>
            </a:r>
            <a:r>
              <a:rPr sz="1800" spc="-10" dirty="0">
                <a:solidFill>
                  <a:srgbClr val="58595B"/>
                </a:solidFill>
                <a:latin typeface="Calibri" panose="020F0502020204030204" pitchFamily="34" charset="0"/>
                <a:cs typeface="Calibri" panose="020F0502020204030204" pitchFamily="34" charset="0"/>
              </a:rPr>
              <a:t>1</a:t>
            </a:r>
            <a:r>
              <a:rPr sz="1800" spc="-70" dirty="0">
                <a:solidFill>
                  <a:srgbClr val="58595B"/>
                </a:solidFill>
                <a:latin typeface="Calibri" panose="020F0502020204030204" pitchFamily="34" charset="0"/>
                <a:cs typeface="Calibri" panose="020F0502020204030204" pitchFamily="34" charset="0"/>
              </a:rPr>
              <a:t>,</a:t>
            </a:r>
            <a:r>
              <a:rPr sz="1800" spc="20" dirty="0">
                <a:solidFill>
                  <a:srgbClr val="58595B"/>
                </a:solidFill>
                <a:latin typeface="Calibri" panose="020F0502020204030204" pitchFamily="34" charset="0"/>
                <a:cs typeface="Calibri" panose="020F0502020204030204" pitchFamily="34" charset="0"/>
              </a:rPr>
              <a:t>000</a:t>
            </a:r>
            <a:endParaRPr sz="1800">
              <a:latin typeface="Calibri" panose="020F0502020204030204" pitchFamily="34" charset="0"/>
              <a:cs typeface="Calibri" panose="020F0502020204030204" pitchFamily="34" charset="0"/>
            </a:endParaRPr>
          </a:p>
        </p:txBody>
      </p:sp>
      <p:sp>
        <p:nvSpPr>
          <p:cNvPr id="11" name="object 11"/>
          <p:cNvSpPr txBox="1"/>
          <p:nvPr/>
        </p:nvSpPr>
        <p:spPr>
          <a:xfrm>
            <a:off x="4721815" y="7597001"/>
            <a:ext cx="630555" cy="275590"/>
          </a:xfrm>
          <a:prstGeom prst="rect">
            <a:avLst/>
          </a:prstGeom>
        </p:spPr>
        <p:txBody>
          <a:bodyPr vert="horz" wrap="square" lIns="0" tIns="11430" rIns="0" bIns="0" rtlCol="0">
            <a:spAutoFit/>
          </a:bodyPr>
          <a:lstStyle/>
          <a:p>
            <a:pPr marL="12700">
              <a:lnSpc>
                <a:spcPct val="100000"/>
              </a:lnSpc>
              <a:spcBef>
                <a:spcPts val="90"/>
              </a:spcBef>
            </a:pPr>
            <a:r>
              <a:rPr sz="1650" spc="-35" dirty="0">
                <a:solidFill>
                  <a:srgbClr val="002B49"/>
                </a:solidFill>
                <a:latin typeface="Calibri" panose="020F0502020204030204" pitchFamily="34" charset="0"/>
                <a:cs typeface="Calibri" panose="020F0502020204030204" pitchFamily="34" charset="0"/>
              </a:rPr>
              <a:t>Year</a:t>
            </a:r>
            <a:r>
              <a:rPr sz="1650" spc="-120" dirty="0">
                <a:solidFill>
                  <a:srgbClr val="002B49"/>
                </a:solidFill>
                <a:latin typeface="Calibri" panose="020F0502020204030204" pitchFamily="34" charset="0"/>
                <a:cs typeface="Calibri" panose="020F0502020204030204" pitchFamily="34" charset="0"/>
              </a:rPr>
              <a:t> </a:t>
            </a:r>
            <a:r>
              <a:rPr sz="1650" spc="-40" dirty="0">
                <a:solidFill>
                  <a:srgbClr val="002B49"/>
                </a:solidFill>
                <a:latin typeface="Calibri" panose="020F0502020204030204" pitchFamily="34" charset="0"/>
                <a:cs typeface="Calibri" panose="020F0502020204030204" pitchFamily="34" charset="0"/>
              </a:rPr>
              <a:t>10</a:t>
            </a:r>
            <a:endParaRPr sz="1650">
              <a:latin typeface="Calibri" panose="020F0502020204030204" pitchFamily="34" charset="0"/>
              <a:cs typeface="Calibri" panose="020F0502020204030204" pitchFamily="34" charset="0"/>
            </a:endParaRPr>
          </a:p>
        </p:txBody>
      </p:sp>
      <p:sp>
        <p:nvSpPr>
          <p:cNvPr id="12" name="object 12"/>
          <p:cNvSpPr txBox="1"/>
          <p:nvPr/>
        </p:nvSpPr>
        <p:spPr>
          <a:xfrm>
            <a:off x="1237270" y="7597001"/>
            <a:ext cx="1336675" cy="502920"/>
          </a:xfrm>
          <a:prstGeom prst="rect">
            <a:avLst/>
          </a:prstGeom>
        </p:spPr>
        <p:txBody>
          <a:bodyPr vert="horz" wrap="square" lIns="0" tIns="11430" rIns="0" bIns="0" rtlCol="0">
            <a:spAutoFit/>
          </a:bodyPr>
          <a:lstStyle/>
          <a:p>
            <a:pPr marR="28575" algn="ctr">
              <a:lnSpc>
                <a:spcPct val="100000"/>
              </a:lnSpc>
              <a:spcBef>
                <a:spcPts val="90"/>
              </a:spcBef>
            </a:pPr>
            <a:r>
              <a:rPr sz="1650" spc="-40" dirty="0">
                <a:solidFill>
                  <a:srgbClr val="002B49"/>
                </a:solidFill>
                <a:latin typeface="Calibri" panose="020F0502020204030204" pitchFamily="34" charset="0"/>
                <a:cs typeface="Calibri" panose="020F0502020204030204" pitchFamily="34" charset="0"/>
              </a:rPr>
              <a:t>Start</a:t>
            </a:r>
            <a:endParaRPr sz="1650">
              <a:latin typeface="Calibri" panose="020F0502020204030204" pitchFamily="34" charset="0"/>
              <a:cs typeface="Calibri" panose="020F0502020204030204" pitchFamily="34" charset="0"/>
            </a:endParaRPr>
          </a:p>
          <a:p>
            <a:pPr algn="ctr">
              <a:lnSpc>
                <a:spcPct val="100000"/>
              </a:lnSpc>
              <a:spcBef>
                <a:spcPts val="105"/>
              </a:spcBef>
            </a:pPr>
            <a:r>
              <a:rPr sz="1400" spc="-5" dirty="0">
                <a:solidFill>
                  <a:srgbClr val="002B49"/>
                </a:solidFill>
                <a:latin typeface="Calibri" panose="020F0502020204030204" pitchFamily="34" charset="0"/>
                <a:cs typeface="Calibri" panose="020F0502020204030204" pitchFamily="34" charset="0"/>
              </a:rPr>
              <a:t>(6% </a:t>
            </a:r>
            <a:r>
              <a:rPr sz="1400" spc="-20" dirty="0">
                <a:solidFill>
                  <a:srgbClr val="002B49"/>
                </a:solidFill>
                <a:latin typeface="Calibri" panose="020F0502020204030204" pitchFamily="34" charset="0"/>
                <a:cs typeface="Calibri" panose="020F0502020204030204" pitchFamily="34" charset="0"/>
              </a:rPr>
              <a:t>Interest</a:t>
            </a:r>
            <a:r>
              <a:rPr sz="1400" spc="-145" dirty="0">
                <a:solidFill>
                  <a:srgbClr val="002B49"/>
                </a:solidFill>
                <a:latin typeface="Calibri" panose="020F0502020204030204" pitchFamily="34" charset="0"/>
                <a:cs typeface="Calibri" panose="020F0502020204030204" pitchFamily="34" charset="0"/>
              </a:rPr>
              <a:t> </a:t>
            </a:r>
            <a:r>
              <a:rPr sz="1400" spc="-20" dirty="0">
                <a:solidFill>
                  <a:srgbClr val="002B49"/>
                </a:solidFill>
                <a:latin typeface="Calibri" panose="020F0502020204030204" pitchFamily="34" charset="0"/>
                <a:cs typeface="Calibri" panose="020F0502020204030204" pitchFamily="34" charset="0"/>
              </a:rPr>
              <a:t>Rate)</a:t>
            </a:r>
            <a:endParaRPr sz="1400">
              <a:latin typeface="Calibri" panose="020F0502020204030204" pitchFamily="34" charset="0"/>
              <a:cs typeface="Calibri" panose="020F0502020204030204" pitchFamily="34" charset="0"/>
            </a:endParaRPr>
          </a:p>
        </p:txBody>
      </p:sp>
      <p:sp>
        <p:nvSpPr>
          <p:cNvPr id="13" name="object 13"/>
          <p:cNvSpPr/>
          <p:nvPr/>
        </p:nvSpPr>
        <p:spPr>
          <a:xfrm>
            <a:off x="7507008" y="4660736"/>
            <a:ext cx="1381125" cy="1381125"/>
          </a:xfrm>
          <a:custGeom>
            <a:avLst/>
            <a:gdLst/>
            <a:ahLst/>
            <a:cxnLst/>
            <a:rect l="l" t="t" r="r" b="b"/>
            <a:pathLst>
              <a:path w="1381125" h="1381125">
                <a:moveTo>
                  <a:pt x="690422" y="0"/>
                </a:moveTo>
                <a:lnTo>
                  <a:pt x="643152" y="1592"/>
                </a:lnTo>
                <a:lnTo>
                  <a:pt x="596737" y="6302"/>
                </a:lnTo>
                <a:lnTo>
                  <a:pt x="551280" y="14027"/>
                </a:lnTo>
                <a:lnTo>
                  <a:pt x="506882" y="24662"/>
                </a:lnTo>
                <a:lnTo>
                  <a:pt x="463649" y="38107"/>
                </a:lnTo>
                <a:lnTo>
                  <a:pt x="421681" y="54257"/>
                </a:lnTo>
                <a:lnTo>
                  <a:pt x="381082" y="73010"/>
                </a:lnTo>
                <a:lnTo>
                  <a:pt x="341955" y="94264"/>
                </a:lnTo>
                <a:lnTo>
                  <a:pt x="304403" y="117914"/>
                </a:lnTo>
                <a:lnTo>
                  <a:pt x="268528" y="143859"/>
                </a:lnTo>
                <a:lnTo>
                  <a:pt x="234433" y="171996"/>
                </a:lnTo>
                <a:lnTo>
                  <a:pt x="202222" y="202222"/>
                </a:lnTo>
                <a:lnTo>
                  <a:pt x="171996" y="234433"/>
                </a:lnTo>
                <a:lnTo>
                  <a:pt x="143859" y="268528"/>
                </a:lnTo>
                <a:lnTo>
                  <a:pt x="117914" y="304403"/>
                </a:lnTo>
                <a:lnTo>
                  <a:pt x="94264" y="341955"/>
                </a:lnTo>
                <a:lnTo>
                  <a:pt x="73010" y="381082"/>
                </a:lnTo>
                <a:lnTo>
                  <a:pt x="54257" y="421681"/>
                </a:lnTo>
                <a:lnTo>
                  <a:pt x="38107" y="463649"/>
                </a:lnTo>
                <a:lnTo>
                  <a:pt x="24662" y="506882"/>
                </a:lnTo>
                <a:lnTo>
                  <a:pt x="14027" y="551280"/>
                </a:lnTo>
                <a:lnTo>
                  <a:pt x="6302" y="596737"/>
                </a:lnTo>
                <a:lnTo>
                  <a:pt x="1592" y="643152"/>
                </a:lnTo>
                <a:lnTo>
                  <a:pt x="0" y="690422"/>
                </a:lnTo>
                <a:lnTo>
                  <a:pt x="1592" y="737692"/>
                </a:lnTo>
                <a:lnTo>
                  <a:pt x="6302" y="784108"/>
                </a:lnTo>
                <a:lnTo>
                  <a:pt x="14027" y="829566"/>
                </a:lnTo>
                <a:lnTo>
                  <a:pt x="24662" y="873963"/>
                </a:lnTo>
                <a:lnTo>
                  <a:pt x="38107" y="917198"/>
                </a:lnTo>
                <a:lnTo>
                  <a:pt x="54257" y="959166"/>
                </a:lnTo>
                <a:lnTo>
                  <a:pt x="73010" y="999765"/>
                </a:lnTo>
                <a:lnTo>
                  <a:pt x="94264" y="1038893"/>
                </a:lnTo>
                <a:lnTo>
                  <a:pt x="117914" y="1076446"/>
                </a:lnTo>
                <a:lnTo>
                  <a:pt x="143859" y="1112322"/>
                </a:lnTo>
                <a:lnTo>
                  <a:pt x="171996" y="1146417"/>
                </a:lnTo>
                <a:lnTo>
                  <a:pt x="202222" y="1178629"/>
                </a:lnTo>
                <a:lnTo>
                  <a:pt x="234433" y="1208856"/>
                </a:lnTo>
                <a:lnTo>
                  <a:pt x="268528" y="1236993"/>
                </a:lnTo>
                <a:lnTo>
                  <a:pt x="304403" y="1262939"/>
                </a:lnTo>
                <a:lnTo>
                  <a:pt x="341955" y="1286590"/>
                </a:lnTo>
                <a:lnTo>
                  <a:pt x="381082" y="1307844"/>
                </a:lnTo>
                <a:lnTo>
                  <a:pt x="421681" y="1326598"/>
                </a:lnTo>
                <a:lnTo>
                  <a:pt x="463649" y="1342749"/>
                </a:lnTo>
                <a:lnTo>
                  <a:pt x="506882" y="1356194"/>
                </a:lnTo>
                <a:lnTo>
                  <a:pt x="551280" y="1366830"/>
                </a:lnTo>
                <a:lnTo>
                  <a:pt x="596737" y="1374555"/>
                </a:lnTo>
                <a:lnTo>
                  <a:pt x="643152" y="1379265"/>
                </a:lnTo>
                <a:lnTo>
                  <a:pt x="690422" y="1380858"/>
                </a:lnTo>
                <a:lnTo>
                  <a:pt x="737694" y="1379265"/>
                </a:lnTo>
                <a:lnTo>
                  <a:pt x="784110" y="1374555"/>
                </a:lnTo>
                <a:lnTo>
                  <a:pt x="829569" y="1366830"/>
                </a:lnTo>
                <a:lnTo>
                  <a:pt x="873968" y="1356194"/>
                </a:lnTo>
                <a:lnTo>
                  <a:pt x="917202" y="1342749"/>
                </a:lnTo>
                <a:lnTo>
                  <a:pt x="959171" y="1326598"/>
                </a:lnTo>
                <a:lnTo>
                  <a:pt x="999771" y="1307844"/>
                </a:lnTo>
                <a:lnTo>
                  <a:pt x="1038899" y="1286590"/>
                </a:lnTo>
                <a:lnTo>
                  <a:pt x="1076452" y="1262939"/>
                </a:lnTo>
                <a:lnTo>
                  <a:pt x="1112327" y="1236993"/>
                </a:lnTo>
                <a:lnTo>
                  <a:pt x="1146422" y="1208856"/>
                </a:lnTo>
                <a:lnTo>
                  <a:pt x="1178634" y="1178629"/>
                </a:lnTo>
                <a:lnTo>
                  <a:pt x="1208860" y="1146417"/>
                </a:lnTo>
                <a:lnTo>
                  <a:pt x="1236997" y="1112322"/>
                </a:lnTo>
                <a:lnTo>
                  <a:pt x="1262942" y="1076446"/>
                </a:lnTo>
                <a:lnTo>
                  <a:pt x="1286593" y="1038893"/>
                </a:lnTo>
                <a:lnTo>
                  <a:pt x="1307847" y="999765"/>
                </a:lnTo>
                <a:lnTo>
                  <a:pt x="1326600" y="959166"/>
                </a:lnTo>
                <a:lnTo>
                  <a:pt x="1342750" y="917198"/>
                </a:lnTo>
                <a:lnTo>
                  <a:pt x="1356195" y="873963"/>
                </a:lnTo>
                <a:lnTo>
                  <a:pt x="1366831" y="829566"/>
                </a:lnTo>
                <a:lnTo>
                  <a:pt x="1374555" y="784108"/>
                </a:lnTo>
                <a:lnTo>
                  <a:pt x="1379265" y="737692"/>
                </a:lnTo>
                <a:lnTo>
                  <a:pt x="1380858" y="690422"/>
                </a:lnTo>
                <a:lnTo>
                  <a:pt x="1379265" y="643152"/>
                </a:lnTo>
                <a:lnTo>
                  <a:pt x="1374555" y="596737"/>
                </a:lnTo>
                <a:lnTo>
                  <a:pt x="1366831" y="551280"/>
                </a:lnTo>
                <a:lnTo>
                  <a:pt x="1356195" y="506882"/>
                </a:lnTo>
                <a:lnTo>
                  <a:pt x="1342750" y="463649"/>
                </a:lnTo>
                <a:lnTo>
                  <a:pt x="1326600" y="421681"/>
                </a:lnTo>
                <a:lnTo>
                  <a:pt x="1307847" y="381082"/>
                </a:lnTo>
                <a:lnTo>
                  <a:pt x="1286593" y="341955"/>
                </a:lnTo>
                <a:lnTo>
                  <a:pt x="1262942" y="304403"/>
                </a:lnTo>
                <a:lnTo>
                  <a:pt x="1236997" y="268528"/>
                </a:lnTo>
                <a:lnTo>
                  <a:pt x="1208860" y="234433"/>
                </a:lnTo>
                <a:lnTo>
                  <a:pt x="1178634" y="202222"/>
                </a:lnTo>
                <a:lnTo>
                  <a:pt x="1146422" y="171996"/>
                </a:lnTo>
                <a:lnTo>
                  <a:pt x="1112327" y="143859"/>
                </a:lnTo>
                <a:lnTo>
                  <a:pt x="1076452" y="117914"/>
                </a:lnTo>
                <a:lnTo>
                  <a:pt x="1038899" y="94264"/>
                </a:lnTo>
                <a:lnTo>
                  <a:pt x="999771" y="73010"/>
                </a:lnTo>
                <a:lnTo>
                  <a:pt x="959171" y="54257"/>
                </a:lnTo>
                <a:lnTo>
                  <a:pt x="917202" y="38107"/>
                </a:lnTo>
                <a:lnTo>
                  <a:pt x="873968" y="24662"/>
                </a:lnTo>
                <a:lnTo>
                  <a:pt x="829569" y="14027"/>
                </a:lnTo>
                <a:lnTo>
                  <a:pt x="784110" y="6302"/>
                </a:lnTo>
                <a:lnTo>
                  <a:pt x="737694" y="1592"/>
                </a:lnTo>
                <a:lnTo>
                  <a:pt x="690422"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7507008" y="4660736"/>
            <a:ext cx="1381125" cy="1381125"/>
          </a:xfrm>
          <a:custGeom>
            <a:avLst/>
            <a:gdLst/>
            <a:ahLst/>
            <a:cxnLst/>
            <a:rect l="l" t="t" r="r" b="b"/>
            <a:pathLst>
              <a:path w="1381125" h="1381125">
                <a:moveTo>
                  <a:pt x="1380858" y="690422"/>
                </a:moveTo>
                <a:lnTo>
                  <a:pt x="1379265" y="643152"/>
                </a:lnTo>
                <a:lnTo>
                  <a:pt x="1374555" y="596737"/>
                </a:lnTo>
                <a:lnTo>
                  <a:pt x="1366831" y="551280"/>
                </a:lnTo>
                <a:lnTo>
                  <a:pt x="1356195" y="506882"/>
                </a:lnTo>
                <a:lnTo>
                  <a:pt x="1342750" y="463649"/>
                </a:lnTo>
                <a:lnTo>
                  <a:pt x="1326600" y="421681"/>
                </a:lnTo>
                <a:lnTo>
                  <a:pt x="1307847" y="381082"/>
                </a:lnTo>
                <a:lnTo>
                  <a:pt x="1286593" y="341955"/>
                </a:lnTo>
                <a:lnTo>
                  <a:pt x="1262942" y="304403"/>
                </a:lnTo>
                <a:lnTo>
                  <a:pt x="1236997" y="268528"/>
                </a:lnTo>
                <a:lnTo>
                  <a:pt x="1208860" y="234433"/>
                </a:lnTo>
                <a:lnTo>
                  <a:pt x="1178634" y="202222"/>
                </a:lnTo>
                <a:lnTo>
                  <a:pt x="1146422" y="171996"/>
                </a:lnTo>
                <a:lnTo>
                  <a:pt x="1112327" y="143859"/>
                </a:lnTo>
                <a:lnTo>
                  <a:pt x="1076452" y="117914"/>
                </a:lnTo>
                <a:lnTo>
                  <a:pt x="1038899" y="94264"/>
                </a:lnTo>
                <a:lnTo>
                  <a:pt x="999771" y="73010"/>
                </a:lnTo>
                <a:lnTo>
                  <a:pt x="959171" y="54257"/>
                </a:lnTo>
                <a:lnTo>
                  <a:pt x="917202" y="38107"/>
                </a:lnTo>
                <a:lnTo>
                  <a:pt x="873968" y="24662"/>
                </a:lnTo>
                <a:lnTo>
                  <a:pt x="829569" y="14027"/>
                </a:lnTo>
                <a:lnTo>
                  <a:pt x="784110" y="6302"/>
                </a:lnTo>
                <a:lnTo>
                  <a:pt x="737694" y="1592"/>
                </a:lnTo>
                <a:lnTo>
                  <a:pt x="690422" y="0"/>
                </a:lnTo>
                <a:lnTo>
                  <a:pt x="643152" y="1592"/>
                </a:lnTo>
                <a:lnTo>
                  <a:pt x="596737" y="6302"/>
                </a:lnTo>
                <a:lnTo>
                  <a:pt x="551280" y="14027"/>
                </a:lnTo>
                <a:lnTo>
                  <a:pt x="506882" y="24662"/>
                </a:lnTo>
                <a:lnTo>
                  <a:pt x="463649" y="38107"/>
                </a:lnTo>
                <a:lnTo>
                  <a:pt x="421681" y="54257"/>
                </a:lnTo>
                <a:lnTo>
                  <a:pt x="381082" y="73010"/>
                </a:lnTo>
                <a:lnTo>
                  <a:pt x="341955" y="94264"/>
                </a:lnTo>
                <a:lnTo>
                  <a:pt x="304403" y="117914"/>
                </a:lnTo>
                <a:lnTo>
                  <a:pt x="268528" y="143859"/>
                </a:lnTo>
                <a:lnTo>
                  <a:pt x="234433" y="171996"/>
                </a:lnTo>
                <a:lnTo>
                  <a:pt x="202222" y="202222"/>
                </a:lnTo>
                <a:lnTo>
                  <a:pt x="171996" y="234433"/>
                </a:lnTo>
                <a:lnTo>
                  <a:pt x="143859" y="268528"/>
                </a:lnTo>
                <a:lnTo>
                  <a:pt x="117914" y="304403"/>
                </a:lnTo>
                <a:lnTo>
                  <a:pt x="94264" y="341955"/>
                </a:lnTo>
                <a:lnTo>
                  <a:pt x="73010" y="381082"/>
                </a:lnTo>
                <a:lnTo>
                  <a:pt x="54257" y="421681"/>
                </a:lnTo>
                <a:lnTo>
                  <a:pt x="38107" y="463649"/>
                </a:lnTo>
                <a:lnTo>
                  <a:pt x="24662" y="506882"/>
                </a:lnTo>
                <a:lnTo>
                  <a:pt x="14027" y="551280"/>
                </a:lnTo>
                <a:lnTo>
                  <a:pt x="6302" y="596737"/>
                </a:lnTo>
                <a:lnTo>
                  <a:pt x="1592" y="643152"/>
                </a:lnTo>
                <a:lnTo>
                  <a:pt x="0" y="690422"/>
                </a:lnTo>
                <a:lnTo>
                  <a:pt x="1592" y="737692"/>
                </a:lnTo>
                <a:lnTo>
                  <a:pt x="6302" y="784108"/>
                </a:lnTo>
                <a:lnTo>
                  <a:pt x="14027" y="829566"/>
                </a:lnTo>
                <a:lnTo>
                  <a:pt x="24662" y="873963"/>
                </a:lnTo>
                <a:lnTo>
                  <a:pt x="38107" y="917198"/>
                </a:lnTo>
                <a:lnTo>
                  <a:pt x="54257" y="959166"/>
                </a:lnTo>
                <a:lnTo>
                  <a:pt x="73010" y="999765"/>
                </a:lnTo>
                <a:lnTo>
                  <a:pt x="94264" y="1038893"/>
                </a:lnTo>
                <a:lnTo>
                  <a:pt x="117914" y="1076446"/>
                </a:lnTo>
                <a:lnTo>
                  <a:pt x="143859" y="1112322"/>
                </a:lnTo>
                <a:lnTo>
                  <a:pt x="171996" y="1146417"/>
                </a:lnTo>
                <a:lnTo>
                  <a:pt x="202222" y="1178629"/>
                </a:lnTo>
                <a:lnTo>
                  <a:pt x="234433" y="1208856"/>
                </a:lnTo>
                <a:lnTo>
                  <a:pt x="268528" y="1236993"/>
                </a:lnTo>
                <a:lnTo>
                  <a:pt x="304403" y="1262939"/>
                </a:lnTo>
                <a:lnTo>
                  <a:pt x="341955" y="1286590"/>
                </a:lnTo>
                <a:lnTo>
                  <a:pt x="381082" y="1307844"/>
                </a:lnTo>
                <a:lnTo>
                  <a:pt x="421681" y="1326598"/>
                </a:lnTo>
                <a:lnTo>
                  <a:pt x="463649" y="1342749"/>
                </a:lnTo>
                <a:lnTo>
                  <a:pt x="506882" y="1356194"/>
                </a:lnTo>
                <a:lnTo>
                  <a:pt x="551280" y="1366830"/>
                </a:lnTo>
                <a:lnTo>
                  <a:pt x="596737" y="1374555"/>
                </a:lnTo>
                <a:lnTo>
                  <a:pt x="643152" y="1379265"/>
                </a:lnTo>
                <a:lnTo>
                  <a:pt x="690422" y="1380858"/>
                </a:lnTo>
                <a:lnTo>
                  <a:pt x="737694" y="1379265"/>
                </a:lnTo>
                <a:lnTo>
                  <a:pt x="784110" y="1374555"/>
                </a:lnTo>
                <a:lnTo>
                  <a:pt x="829569" y="1366830"/>
                </a:lnTo>
                <a:lnTo>
                  <a:pt x="873968" y="1356194"/>
                </a:lnTo>
                <a:lnTo>
                  <a:pt x="917202" y="1342749"/>
                </a:lnTo>
                <a:lnTo>
                  <a:pt x="959171" y="1326598"/>
                </a:lnTo>
                <a:lnTo>
                  <a:pt x="999771" y="1307844"/>
                </a:lnTo>
                <a:lnTo>
                  <a:pt x="1038899" y="1286590"/>
                </a:lnTo>
                <a:lnTo>
                  <a:pt x="1076452" y="1262939"/>
                </a:lnTo>
                <a:lnTo>
                  <a:pt x="1112327" y="1236993"/>
                </a:lnTo>
                <a:lnTo>
                  <a:pt x="1146422" y="1208856"/>
                </a:lnTo>
                <a:lnTo>
                  <a:pt x="1178634" y="1178629"/>
                </a:lnTo>
                <a:lnTo>
                  <a:pt x="1208860" y="1146417"/>
                </a:lnTo>
                <a:lnTo>
                  <a:pt x="1236997" y="1112322"/>
                </a:lnTo>
                <a:lnTo>
                  <a:pt x="1262942" y="1076446"/>
                </a:lnTo>
                <a:lnTo>
                  <a:pt x="1286593" y="1038893"/>
                </a:lnTo>
                <a:lnTo>
                  <a:pt x="1307847" y="999765"/>
                </a:lnTo>
                <a:lnTo>
                  <a:pt x="1326600" y="959166"/>
                </a:lnTo>
                <a:lnTo>
                  <a:pt x="1342750" y="917198"/>
                </a:lnTo>
                <a:lnTo>
                  <a:pt x="1356195" y="873963"/>
                </a:lnTo>
                <a:lnTo>
                  <a:pt x="1366831" y="829566"/>
                </a:lnTo>
                <a:lnTo>
                  <a:pt x="1374555" y="784108"/>
                </a:lnTo>
                <a:lnTo>
                  <a:pt x="1379265" y="737692"/>
                </a:lnTo>
                <a:lnTo>
                  <a:pt x="1380858" y="690422"/>
                </a:lnTo>
                <a:close/>
              </a:path>
            </a:pathLst>
          </a:custGeom>
          <a:ln w="25869">
            <a:solidFill>
              <a:srgbClr val="002B4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txBox="1"/>
          <p:nvPr/>
        </p:nvSpPr>
        <p:spPr>
          <a:xfrm>
            <a:off x="7862032" y="7597001"/>
            <a:ext cx="668655" cy="275590"/>
          </a:xfrm>
          <a:prstGeom prst="rect">
            <a:avLst/>
          </a:prstGeom>
        </p:spPr>
        <p:txBody>
          <a:bodyPr vert="horz" wrap="square" lIns="0" tIns="11430" rIns="0" bIns="0" rtlCol="0">
            <a:spAutoFit/>
          </a:bodyPr>
          <a:lstStyle/>
          <a:p>
            <a:pPr marL="12700">
              <a:lnSpc>
                <a:spcPct val="100000"/>
              </a:lnSpc>
              <a:spcBef>
                <a:spcPts val="90"/>
              </a:spcBef>
            </a:pPr>
            <a:r>
              <a:rPr sz="1650" spc="-35" dirty="0">
                <a:solidFill>
                  <a:srgbClr val="002B49"/>
                </a:solidFill>
                <a:latin typeface="Calibri" panose="020F0502020204030204" pitchFamily="34" charset="0"/>
                <a:cs typeface="Calibri" panose="020F0502020204030204" pitchFamily="34" charset="0"/>
              </a:rPr>
              <a:t>Year</a:t>
            </a:r>
            <a:r>
              <a:rPr sz="1650" spc="-120" dirty="0">
                <a:solidFill>
                  <a:srgbClr val="002B49"/>
                </a:solidFill>
                <a:latin typeface="Calibri" panose="020F0502020204030204" pitchFamily="34" charset="0"/>
                <a:cs typeface="Calibri" panose="020F0502020204030204" pitchFamily="34" charset="0"/>
              </a:rPr>
              <a:t> </a:t>
            </a:r>
            <a:r>
              <a:rPr sz="1650" spc="-40" dirty="0">
                <a:solidFill>
                  <a:srgbClr val="002B49"/>
                </a:solidFill>
                <a:latin typeface="Calibri" panose="020F0502020204030204" pitchFamily="34" charset="0"/>
                <a:cs typeface="Calibri" panose="020F0502020204030204" pitchFamily="34" charset="0"/>
              </a:rPr>
              <a:t>20</a:t>
            </a:r>
            <a:endParaRPr sz="1650">
              <a:latin typeface="Calibri" panose="020F0502020204030204" pitchFamily="34" charset="0"/>
              <a:cs typeface="Calibri" panose="020F0502020204030204" pitchFamily="34" charset="0"/>
            </a:endParaRPr>
          </a:p>
        </p:txBody>
      </p:sp>
      <p:sp>
        <p:nvSpPr>
          <p:cNvPr id="16" name="object 16"/>
          <p:cNvSpPr txBox="1"/>
          <p:nvPr/>
        </p:nvSpPr>
        <p:spPr>
          <a:xfrm>
            <a:off x="10906934" y="7597001"/>
            <a:ext cx="666750" cy="275590"/>
          </a:xfrm>
          <a:prstGeom prst="rect">
            <a:avLst/>
          </a:prstGeom>
        </p:spPr>
        <p:txBody>
          <a:bodyPr vert="horz" wrap="square" lIns="0" tIns="11430" rIns="0" bIns="0" rtlCol="0">
            <a:spAutoFit/>
          </a:bodyPr>
          <a:lstStyle/>
          <a:p>
            <a:pPr marL="12700">
              <a:lnSpc>
                <a:spcPct val="100000"/>
              </a:lnSpc>
              <a:spcBef>
                <a:spcPts val="90"/>
              </a:spcBef>
            </a:pPr>
            <a:r>
              <a:rPr sz="1650" spc="-35" dirty="0">
                <a:solidFill>
                  <a:srgbClr val="002B49"/>
                </a:solidFill>
                <a:latin typeface="Calibri" panose="020F0502020204030204" pitchFamily="34" charset="0"/>
                <a:cs typeface="Calibri" panose="020F0502020204030204" pitchFamily="34" charset="0"/>
              </a:rPr>
              <a:t>Year</a:t>
            </a:r>
            <a:r>
              <a:rPr sz="1650" spc="-120" dirty="0">
                <a:solidFill>
                  <a:srgbClr val="002B49"/>
                </a:solidFill>
                <a:latin typeface="Calibri" panose="020F0502020204030204" pitchFamily="34" charset="0"/>
                <a:cs typeface="Calibri" panose="020F0502020204030204" pitchFamily="34" charset="0"/>
              </a:rPr>
              <a:t> </a:t>
            </a:r>
            <a:r>
              <a:rPr sz="1650" spc="-40" dirty="0">
                <a:solidFill>
                  <a:srgbClr val="002B49"/>
                </a:solidFill>
                <a:latin typeface="Calibri" panose="020F0502020204030204" pitchFamily="34" charset="0"/>
                <a:cs typeface="Calibri" panose="020F0502020204030204" pitchFamily="34" charset="0"/>
              </a:rPr>
              <a:t>30</a:t>
            </a:r>
            <a:endParaRPr sz="1650">
              <a:latin typeface="Calibri" panose="020F0502020204030204" pitchFamily="34" charset="0"/>
              <a:cs typeface="Calibri" panose="020F0502020204030204" pitchFamily="34" charset="0"/>
            </a:endParaRPr>
          </a:p>
        </p:txBody>
      </p:sp>
      <p:sp>
        <p:nvSpPr>
          <p:cNvPr id="17" name="object 17"/>
          <p:cNvSpPr/>
          <p:nvPr/>
        </p:nvSpPr>
        <p:spPr>
          <a:xfrm>
            <a:off x="1907171" y="6960186"/>
            <a:ext cx="0" cy="492759"/>
          </a:xfrm>
          <a:custGeom>
            <a:avLst/>
            <a:gdLst/>
            <a:ahLst/>
            <a:cxnLst/>
            <a:rect l="l" t="t" r="r" b="b"/>
            <a:pathLst>
              <a:path h="492759">
                <a:moveTo>
                  <a:pt x="0" y="492201"/>
                </a:moveTo>
                <a:lnTo>
                  <a:pt x="0" y="0"/>
                </a:lnTo>
              </a:path>
            </a:pathLst>
          </a:custGeom>
          <a:ln w="25869">
            <a:solidFill>
              <a:srgbClr val="4A4A4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5039003" y="6688585"/>
            <a:ext cx="0" cy="763905"/>
          </a:xfrm>
          <a:custGeom>
            <a:avLst/>
            <a:gdLst/>
            <a:ahLst/>
            <a:cxnLst/>
            <a:rect l="l" t="t" r="r" b="b"/>
            <a:pathLst>
              <a:path h="763904">
                <a:moveTo>
                  <a:pt x="0" y="0"/>
                </a:moveTo>
                <a:lnTo>
                  <a:pt x="0" y="763803"/>
                </a:lnTo>
              </a:path>
            </a:pathLst>
          </a:custGeom>
          <a:ln w="25869">
            <a:solidFill>
              <a:srgbClr val="4A4A4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8189021" y="6171224"/>
            <a:ext cx="0" cy="1281430"/>
          </a:xfrm>
          <a:custGeom>
            <a:avLst/>
            <a:gdLst/>
            <a:ahLst/>
            <a:cxnLst/>
            <a:rect l="l" t="t" r="r" b="b"/>
            <a:pathLst>
              <a:path h="1281429">
                <a:moveTo>
                  <a:pt x="0" y="1281163"/>
                </a:moveTo>
                <a:lnTo>
                  <a:pt x="0" y="0"/>
                </a:lnTo>
              </a:path>
            </a:pathLst>
          </a:custGeom>
          <a:ln w="25869">
            <a:solidFill>
              <a:srgbClr val="4A4A4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11244439" y="5636827"/>
            <a:ext cx="0" cy="1826895"/>
          </a:xfrm>
          <a:custGeom>
            <a:avLst/>
            <a:gdLst/>
            <a:ahLst/>
            <a:cxnLst/>
            <a:rect l="l" t="t" r="r" b="b"/>
            <a:pathLst>
              <a:path h="1826895">
                <a:moveTo>
                  <a:pt x="0" y="0"/>
                </a:moveTo>
                <a:lnTo>
                  <a:pt x="0" y="1826336"/>
                </a:lnTo>
              </a:path>
            </a:pathLst>
          </a:custGeom>
          <a:ln w="25869">
            <a:solidFill>
              <a:srgbClr val="4A4A4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1893865" y="7463162"/>
            <a:ext cx="9363075" cy="635"/>
          </a:xfrm>
          <a:custGeom>
            <a:avLst/>
            <a:gdLst/>
            <a:ahLst/>
            <a:cxnLst/>
            <a:rect l="l" t="t" r="r" b="b"/>
            <a:pathLst>
              <a:path w="9363075" h="634">
                <a:moveTo>
                  <a:pt x="0" y="0"/>
                </a:moveTo>
                <a:lnTo>
                  <a:pt x="9363062" y="12"/>
                </a:lnTo>
              </a:path>
            </a:pathLst>
          </a:custGeom>
          <a:ln w="25869">
            <a:solidFill>
              <a:srgbClr val="4A4A4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txBox="1"/>
          <p:nvPr/>
        </p:nvSpPr>
        <p:spPr>
          <a:xfrm>
            <a:off x="901700" y="2434587"/>
            <a:ext cx="10922635" cy="3765133"/>
          </a:xfrm>
          <a:prstGeom prst="rect">
            <a:avLst/>
          </a:prstGeom>
        </p:spPr>
        <p:txBody>
          <a:bodyPr vert="horz" wrap="square" lIns="0" tIns="12700" rIns="0" bIns="0" rtlCol="0">
            <a:spAutoFit/>
          </a:bodyPr>
          <a:lstStyle/>
          <a:p>
            <a:pPr marL="12700" marR="2739390">
              <a:lnSpc>
                <a:spcPct val="100000"/>
              </a:lnSpc>
              <a:spcBef>
                <a:spcPts val="100"/>
              </a:spcBef>
            </a:pPr>
            <a:r>
              <a:rPr sz="3000" dirty="0">
                <a:solidFill>
                  <a:srgbClr val="0D497B"/>
                </a:solidFill>
                <a:latin typeface="Calibri" panose="020F0502020204030204" pitchFamily="34" charset="0"/>
                <a:cs typeface="Calibri" panose="020F0502020204030204" pitchFamily="34" charset="0"/>
              </a:rPr>
              <a:t>If </a:t>
            </a:r>
            <a:r>
              <a:rPr sz="3000" spc="-5" dirty="0">
                <a:solidFill>
                  <a:srgbClr val="0D497B"/>
                </a:solidFill>
                <a:latin typeface="Calibri" panose="020F0502020204030204" pitchFamily="34" charset="0"/>
                <a:cs typeface="Calibri" panose="020F0502020204030204" pitchFamily="34" charset="0"/>
              </a:rPr>
              <a:t>saving </a:t>
            </a:r>
            <a:r>
              <a:rPr sz="3000" spc="-10" dirty="0">
                <a:solidFill>
                  <a:srgbClr val="0D497B"/>
                </a:solidFill>
                <a:latin typeface="Calibri" panose="020F0502020204030204" pitchFamily="34" charset="0"/>
                <a:cs typeface="Calibri" panose="020F0502020204030204" pitchFamily="34" charset="0"/>
              </a:rPr>
              <a:t>for your long-term </a:t>
            </a:r>
            <a:r>
              <a:rPr sz="3000" dirty="0">
                <a:solidFill>
                  <a:srgbClr val="0D497B"/>
                </a:solidFill>
                <a:latin typeface="Calibri" panose="020F0502020204030204" pitchFamily="34" charset="0"/>
                <a:cs typeface="Calibri" panose="020F0502020204030204" pitchFamily="34" charset="0"/>
              </a:rPr>
              <a:t>goals </a:t>
            </a:r>
            <a:r>
              <a:rPr sz="3000" spc="-5" dirty="0">
                <a:solidFill>
                  <a:srgbClr val="0D497B"/>
                </a:solidFill>
                <a:latin typeface="Calibri" panose="020F0502020204030204" pitchFamily="34" charset="0"/>
                <a:cs typeface="Calibri" panose="020F0502020204030204" pitchFamily="34" charset="0"/>
              </a:rPr>
              <a:t>isn’t </a:t>
            </a:r>
            <a:r>
              <a:rPr sz="3000" dirty="0">
                <a:solidFill>
                  <a:srgbClr val="0D497B"/>
                </a:solidFill>
                <a:latin typeface="Calibri" panose="020F0502020204030204" pitchFamily="34" charset="0"/>
                <a:cs typeface="Calibri" panose="020F0502020204030204" pitchFamily="34" charset="0"/>
              </a:rPr>
              <a:t>already </a:t>
            </a:r>
            <a:r>
              <a:rPr sz="3000" spc="5" dirty="0">
                <a:solidFill>
                  <a:srgbClr val="0D497B"/>
                </a:solidFill>
                <a:latin typeface="Calibri" panose="020F0502020204030204" pitchFamily="34" charset="0"/>
                <a:cs typeface="Calibri" panose="020F0502020204030204" pitchFamily="34" charset="0"/>
              </a:rPr>
              <a:t>part </a:t>
            </a:r>
            <a:r>
              <a:rPr sz="3000" dirty="0">
                <a:solidFill>
                  <a:srgbClr val="0D497B"/>
                </a:solidFill>
                <a:latin typeface="Calibri" panose="020F0502020204030204" pitchFamily="34" charset="0"/>
                <a:cs typeface="Calibri" panose="020F0502020204030204" pitchFamily="34" charset="0"/>
              </a:rPr>
              <a:t>of  </a:t>
            </a:r>
            <a:r>
              <a:rPr sz="3000" spc="-10" dirty="0">
                <a:solidFill>
                  <a:srgbClr val="0D497B"/>
                </a:solidFill>
                <a:latin typeface="Calibri" panose="020F0502020204030204" pitchFamily="34" charset="0"/>
                <a:cs typeface="Calibri" panose="020F0502020204030204" pitchFamily="34" charset="0"/>
              </a:rPr>
              <a:t>your </a:t>
            </a:r>
            <a:r>
              <a:rPr sz="3000" spc="-5" dirty="0">
                <a:solidFill>
                  <a:srgbClr val="0D497B"/>
                </a:solidFill>
                <a:latin typeface="Calibri" panose="020F0502020204030204" pitchFamily="34" charset="0"/>
                <a:cs typeface="Calibri" panose="020F0502020204030204" pitchFamily="34" charset="0"/>
              </a:rPr>
              <a:t>budget—include</a:t>
            </a:r>
            <a:r>
              <a:rPr sz="3000" spc="5" dirty="0">
                <a:solidFill>
                  <a:srgbClr val="0D497B"/>
                </a:solidFill>
                <a:latin typeface="Calibri" panose="020F0502020204030204" pitchFamily="34" charset="0"/>
                <a:cs typeface="Calibri" panose="020F0502020204030204" pitchFamily="34" charset="0"/>
              </a:rPr>
              <a:t> it.</a:t>
            </a:r>
            <a:endParaRPr sz="3000">
              <a:latin typeface="Calibri" panose="020F0502020204030204" pitchFamily="34" charset="0"/>
              <a:cs typeface="Calibri" panose="020F0502020204030204" pitchFamily="34" charset="0"/>
            </a:endParaRPr>
          </a:p>
          <a:p>
            <a:pPr>
              <a:lnSpc>
                <a:spcPct val="100000"/>
              </a:lnSpc>
              <a:spcBef>
                <a:spcPts val="30"/>
              </a:spcBef>
            </a:pPr>
            <a:endParaRPr sz="3450">
              <a:latin typeface="Calibri" panose="020F0502020204030204" pitchFamily="34" charset="0"/>
              <a:cs typeface="Calibri" panose="020F0502020204030204" pitchFamily="34" charset="0"/>
            </a:endParaRPr>
          </a:p>
          <a:p>
            <a:pPr marL="12700">
              <a:lnSpc>
                <a:spcPct val="100000"/>
              </a:lnSpc>
            </a:pPr>
            <a:r>
              <a:rPr sz="3000" spc="-10" dirty="0">
                <a:solidFill>
                  <a:srgbClr val="06487A"/>
                </a:solidFill>
                <a:latin typeface="Calibri" panose="020F0502020204030204" pitchFamily="34" charset="0"/>
                <a:cs typeface="Calibri" panose="020F0502020204030204" pitchFamily="34" charset="0"/>
              </a:rPr>
              <a:t>$100/Month</a:t>
            </a:r>
            <a:r>
              <a:rPr sz="3000" spc="-5" dirty="0">
                <a:solidFill>
                  <a:srgbClr val="06487A"/>
                </a:solidFill>
                <a:latin typeface="Calibri" panose="020F0502020204030204" pitchFamily="34" charset="0"/>
                <a:cs typeface="Calibri" panose="020F0502020204030204" pitchFamily="34" charset="0"/>
              </a:rPr>
              <a:t> </a:t>
            </a:r>
            <a:r>
              <a:rPr sz="3000" dirty="0">
                <a:solidFill>
                  <a:srgbClr val="06487A"/>
                </a:solidFill>
                <a:latin typeface="Calibri" panose="020F0502020204030204" pitchFamily="34" charset="0"/>
                <a:cs typeface="Calibri" panose="020F0502020204030204" pitchFamily="34" charset="0"/>
              </a:rPr>
              <a:t>Contribution</a:t>
            </a:r>
            <a:endParaRPr sz="3000">
              <a:latin typeface="Calibri" panose="020F0502020204030204" pitchFamily="34" charset="0"/>
              <a:cs typeface="Calibri" panose="020F0502020204030204" pitchFamily="34" charset="0"/>
            </a:endParaRPr>
          </a:p>
          <a:p>
            <a:pPr marR="5080" algn="r">
              <a:lnSpc>
                <a:spcPct val="100000"/>
              </a:lnSpc>
              <a:spcBef>
                <a:spcPts val="415"/>
              </a:spcBef>
            </a:pPr>
            <a:r>
              <a:rPr sz="2450" spc="-45" dirty="0">
                <a:solidFill>
                  <a:srgbClr val="58595B"/>
                </a:solidFill>
                <a:latin typeface="Calibri" panose="020F0502020204030204" pitchFamily="34" charset="0"/>
                <a:cs typeface="Calibri" panose="020F0502020204030204" pitchFamily="34" charset="0"/>
              </a:rPr>
              <a:t>$</a:t>
            </a:r>
            <a:r>
              <a:rPr sz="2450" spc="-5" dirty="0">
                <a:solidFill>
                  <a:srgbClr val="58595B"/>
                </a:solidFill>
                <a:latin typeface="Calibri" panose="020F0502020204030204" pitchFamily="34" charset="0"/>
                <a:cs typeface="Calibri" panose="020F0502020204030204" pitchFamily="34" charset="0"/>
              </a:rPr>
              <a:t>1</a:t>
            </a:r>
            <a:r>
              <a:rPr sz="2450" spc="-55" dirty="0">
                <a:solidFill>
                  <a:srgbClr val="58595B"/>
                </a:solidFill>
                <a:latin typeface="Calibri" panose="020F0502020204030204" pitchFamily="34" charset="0"/>
                <a:cs typeface="Calibri" panose="020F0502020204030204" pitchFamily="34" charset="0"/>
              </a:rPr>
              <a:t>03</a:t>
            </a:r>
            <a:r>
              <a:rPr sz="2450" spc="-105" dirty="0">
                <a:solidFill>
                  <a:srgbClr val="58595B"/>
                </a:solidFill>
                <a:latin typeface="Calibri" panose="020F0502020204030204" pitchFamily="34" charset="0"/>
                <a:cs typeface="Calibri" panose="020F0502020204030204" pitchFamily="34" charset="0"/>
              </a:rPr>
              <a:t>,</a:t>
            </a:r>
            <a:r>
              <a:rPr sz="2450" spc="-45" dirty="0">
                <a:solidFill>
                  <a:srgbClr val="58595B"/>
                </a:solidFill>
                <a:latin typeface="Calibri" panose="020F0502020204030204" pitchFamily="34" charset="0"/>
                <a:cs typeface="Calibri" panose="020F0502020204030204" pitchFamily="34" charset="0"/>
              </a:rPr>
              <a:t>6</a:t>
            </a:r>
            <a:r>
              <a:rPr sz="2450" spc="-30" dirty="0">
                <a:solidFill>
                  <a:srgbClr val="58595B"/>
                </a:solidFill>
                <a:latin typeface="Calibri" panose="020F0502020204030204" pitchFamily="34" charset="0"/>
                <a:cs typeface="Calibri" panose="020F0502020204030204" pitchFamily="34" charset="0"/>
              </a:rPr>
              <a:t>7</a:t>
            </a:r>
            <a:r>
              <a:rPr sz="2450" spc="-5" dirty="0">
                <a:solidFill>
                  <a:srgbClr val="58595B"/>
                </a:solidFill>
                <a:latin typeface="Calibri" panose="020F0502020204030204" pitchFamily="34" charset="0"/>
                <a:cs typeface="Calibri" panose="020F0502020204030204" pitchFamily="34" charset="0"/>
              </a:rPr>
              <a:t>0</a:t>
            </a:r>
            <a:endParaRPr sz="2450">
              <a:latin typeface="Calibri" panose="020F0502020204030204" pitchFamily="34" charset="0"/>
              <a:cs typeface="Calibri" panose="020F0502020204030204" pitchFamily="34" charset="0"/>
            </a:endParaRPr>
          </a:p>
          <a:p>
            <a:pPr>
              <a:lnSpc>
                <a:spcPct val="100000"/>
              </a:lnSpc>
              <a:spcBef>
                <a:spcPts val="30"/>
              </a:spcBef>
            </a:pPr>
            <a:endParaRPr sz="3100">
              <a:latin typeface="Calibri" panose="020F0502020204030204" pitchFamily="34" charset="0"/>
              <a:cs typeface="Calibri" panose="020F0502020204030204" pitchFamily="34" charset="0"/>
            </a:endParaRPr>
          </a:p>
          <a:p>
            <a:pPr marL="6870700">
              <a:lnSpc>
                <a:spcPct val="100000"/>
              </a:lnSpc>
            </a:pPr>
            <a:r>
              <a:rPr sz="2000" spc="5" dirty="0">
                <a:solidFill>
                  <a:srgbClr val="58595B"/>
                </a:solidFill>
                <a:latin typeface="Calibri" panose="020F0502020204030204" pitchFamily="34" charset="0"/>
                <a:cs typeface="Calibri" panose="020F0502020204030204" pitchFamily="34" charset="0"/>
              </a:rPr>
              <a:t>$48,772</a:t>
            </a:r>
            <a:endParaRPr sz="2000">
              <a:latin typeface="Calibri" panose="020F0502020204030204" pitchFamily="34" charset="0"/>
              <a:cs typeface="Calibri" panose="020F0502020204030204" pitchFamily="34" charset="0"/>
            </a:endParaRPr>
          </a:p>
          <a:p>
            <a:pPr>
              <a:lnSpc>
                <a:spcPct val="100000"/>
              </a:lnSpc>
              <a:spcBef>
                <a:spcPts val="40"/>
              </a:spcBef>
            </a:pPr>
            <a:endParaRPr sz="2050">
              <a:latin typeface="Calibri" panose="020F0502020204030204" pitchFamily="34" charset="0"/>
              <a:cs typeface="Calibri" panose="020F0502020204030204" pitchFamily="34" charset="0"/>
            </a:endParaRPr>
          </a:p>
          <a:p>
            <a:pPr marR="2672080" algn="ctr">
              <a:lnSpc>
                <a:spcPct val="100000"/>
              </a:lnSpc>
            </a:pPr>
            <a:r>
              <a:rPr sz="2000" spc="-20" dirty="0">
                <a:solidFill>
                  <a:srgbClr val="58595B"/>
                </a:solidFill>
                <a:latin typeface="Calibri" panose="020F0502020204030204" pitchFamily="34" charset="0"/>
                <a:cs typeface="Calibri" panose="020F0502020204030204" pitchFamily="34" charset="0"/>
              </a:rPr>
              <a:t>$18,117</a:t>
            </a:r>
            <a:endParaRPr sz="2000">
              <a:latin typeface="Calibri" panose="020F0502020204030204" pitchFamily="34" charset="0"/>
              <a:cs typeface="Calibri" panose="020F0502020204030204" pitchFamily="34" charset="0"/>
            </a:endParaRPr>
          </a:p>
        </p:txBody>
      </p:sp>
      <p:sp>
        <p:nvSpPr>
          <p:cNvPr id="23" name="object 23"/>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12</a:t>
            </a:fld>
            <a:endParaRPr sz="1100" dirty="0">
              <a:latin typeface="Calibri" panose="020F0502020204030204" pitchFamily="34" charset="0"/>
              <a:cs typeface="Calibri" panose="020F0502020204030204" pitchFamily="34" charset="0"/>
            </a:endParaRPr>
          </a:p>
        </p:txBody>
      </p:sp>
      <p:sp>
        <p:nvSpPr>
          <p:cNvPr id="24" name="Slide Number Placeholder 2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04700" y="9173781"/>
            <a:ext cx="317500" cy="182101"/>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002B49"/>
                </a:solidFill>
                <a:latin typeface="Calibri" panose="020F0502020204030204" pitchFamily="34" charset="0"/>
                <a:cs typeface="Calibri" panose="020F0502020204030204" pitchFamily="34" charset="0"/>
              </a:rPr>
              <a:t>13</a:t>
            </a:r>
            <a:endParaRPr sz="11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901700" y="604515"/>
            <a:ext cx="4626610" cy="635000"/>
          </a:xfrm>
          <a:prstGeom prst="rect">
            <a:avLst/>
          </a:prstGeom>
        </p:spPr>
        <p:txBody>
          <a:bodyPr vert="horz" wrap="square" lIns="0" tIns="12700" rIns="0" bIns="0" rtlCol="0">
            <a:spAutoFit/>
          </a:bodyPr>
          <a:lstStyle/>
          <a:p>
            <a:pPr marL="12700">
              <a:lnSpc>
                <a:spcPct val="100000"/>
              </a:lnSpc>
              <a:spcBef>
                <a:spcPts val="100"/>
              </a:spcBef>
            </a:pPr>
            <a:r>
              <a:rPr sz="4000" spc="-80" dirty="0">
                <a:solidFill>
                  <a:srgbClr val="4A4A4A"/>
                </a:solidFill>
                <a:latin typeface="Calibri" panose="020F0502020204030204" pitchFamily="34" charset="0"/>
                <a:cs typeface="Calibri" panose="020F0502020204030204" pitchFamily="34" charset="0"/>
              </a:rPr>
              <a:t>Make </a:t>
            </a:r>
            <a:r>
              <a:rPr sz="4000" spc="-114" dirty="0">
                <a:solidFill>
                  <a:srgbClr val="4A4A4A"/>
                </a:solidFill>
                <a:latin typeface="Calibri" panose="020F0502020204030204" pitchFamily="34" charset="0"/>
                <a:cs typeface="Calibri" panose="020F0502020204030204" pitchFamily="34" charset="0"/>
              </a:rPr>
              <a:t>Your </a:t>
            </a:r>
            <a:r>
              <a:rPr sz="4000" spc="-55" dirty="0">
                <a:solidFill>
                  <a:srgbClr val="4A4A4A"/>
                </a:solidFill>
                <a:latin typeface="Calibri" panose="020F0502020204030204" pitchFamily="34" charset="0"/>
                <a:cs typeface="Calibri" panose="020F0502020204030204" pitchFamily="34" charset="0"/>
              </a:rPr>
              <a:t>Money</a:t>
            </a:r>
            <a:r>
              <a:rPr sz="4000" spc="135" dirty="0">
                <a:solidFill>
                  <a:srgbClr val="4A4A4A"/>
                </a:solidFill>
                <a:latin typeface="Calibri" panose="020F0502020204030204" pitchFamily="34" charset="0"/>
                <a:cs typeface="Calibri" panose="020F0502020204030204" pitchFamily="34" charset="0"/>
              </a:rPr>
              <a:t> </a:t>
            </a:r>
            <a:r>
              <a:rPr sz="4000" spc="-35" dirty="0">
                <a:solidFill>
                  <a:srgbClr val="4A4A4A"/>
                </a:solidFill>
                <a:latin typeface="Calibri" panose="020F0502020204030204" pitchFamily="34" charset="0"/>
                <a:cs typeface="Calibri" panose="020F0502020204030204" pitchFamily="34" charset="0"/>
              </a:rPr>
              <a:t>Last</a:t>
            </a:r>
            <a:endParaRPr sz="4000">
              <a:latin typeface="Calibri" panose="020F0502020204030204" pitchFamily="34" charset="0"/>
              <a:cs typeface="Calibri" panose="020F0502020204030204" pitchFamily="34" charset="0"/>
            </a:endParaRPr>
          </a:p>
        </p:txBody>
      </p:sp>
      <p:sp>
        <p:nvSpPr>
          <p:cNvPr id="4" name="object 4"/>
          <p:cNvSpPr txBox="1"/>
          <p:nvPr/>
        </p:nvSpPr>
        <p:spPr>
          <a:xfrm>
            <a:off x="901700" y="2167887"/>
            <a:ext cx="555752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D497B"/>
                </a:solidFill>
                <a:latin typeface="Calibri" panose="020F0502020204030204" pitchFamily="34" charset="0"/>
                <a:cs typeface="Calibri" panose="020F0502020204030204" pitchFamily="34" charset="0"/>
              </a:rPr>
              <a:t>How long </a:t>
            </a:r>
            <a:r>
              <a:rPr sz="3000" dirty="0">
                <a:solidFill>
                  <a:srgbClr val="0D497B"/>
                </a:solidFill>
                <a:latin typeface="Calibri" panose="020F0502020204030204" pitchFamily="34" charset="0"/>
                <a:cs typeface="Calibri" panose="020F0502020204030204" pitchFamily="34" charset="0"/>
              </a:rPr>
              <a:t>do </a:t>
            </a:r>
            <a:r>
              <a:rPr sz="3000" spc="-15" dirty="0">
                <a:solidFill>
                  <a:srgbClr val="0D497B"/>
                </a:solidFill>
                <a:latin typeface="Calibri" panose="020F0502020204030204" pitchFamily="34" charset="0"/>
                <a:cs typeface="Calibri" panose="020F0502020204030204" pitchFamily="34" charset="0"/>
              </a:rPr>
              <a:t>you </a:t>
            </a:r>
            <a:r>
              <a:rPr sz="3000" dirty="0">
                <a:solidFill>
                  <a:srgbClr val="0D497B"/>
                </a:solidFill>
                <a:latin typeface="Calibri" panose="020F0502020204030204" pitchFamily="34" charset="0"/>
                <a:cs typeface="Calibri" panose="020F0502020204030204" pitchFamily="34" charset="0"/>
              </a:rPr>
              <a:t>think </a:t>
            </a:r>
            <a:r>
              <a:rPr sz="3000" spc="-15" dirty="0">
                <a:solidFill>
                  <a:srgbClr val="0D497B"/>
                </a:solidFill>
                <a:latin typeface="Calibri" panose="020F0502020204030204" pitchFamily="34" charset="0"/>
                <a:cs typeface="Calibri" panose="020F0502020204030204" pitchFamily="34" charset="0"/>
              </a:rPr>
              <a:t>you </a:t>
            </a:r>
            <a:r>
              <a:rPr sz="3000" dirty="0">
                <a:solidFill>
                  <a:srgbClr val="0D497B"/>
                </a:solidFill>
                <a:latin typeface="Calibri" panose="020F0502020204030204" pitchFamily="34" charset="0"/>
                <a:cs typeface="Calibri" panose="020F0502020204030204" pitchFamily="34" charset="0"/>
              </a:rPr>
              <a:t>will</a:t>
            </a:r>
            <a:r>
              <a:rPr sz="3000" spc="-20" dirty="0">
                <a:solidFill>
                  <a:srgbClr val="0D497B"/>
                </a:solidFill>
                <a:latin typeface="Calibri" panose="020F0502020204030204" pitchFamily="34" charset="0"/>
                <a:cs typeface="Calibri" panose="020F0502020204030204" pitchFamily="34" charset="0"/>
              </a:rPr>
              <a:t> </a:t>
            </a:r>
            <a:r>
              <a:rPr sz="3000" spc="-10" dirty="0">
                <a:solidFill>
                  <a:srgbClr val="0D497B"/>
                </a:solidFill>
                <a:latin typeface="Calibri" panose="020F0502020204030204" pitchFamily="34" charset="0"/>
                <a:cs typeface="Calibri" panose="020F0502020204030204" pitchFamily="34" charset="0"/>
              </a:rPr>
              <a:t>live?</a:t>
            </a:r>
            <a:endParaRPr sz="3000">
              <a:latin typeface="Calibri" panose="020F0502020204030204" pitchFamily="34" charset="0"/>
              <a:cs typeface="Calibri" panose="020F0502020204030204" pitchFamily="34" charset="0"/>
            </a:endParaRPr>
          </a:p>
        </p:txBody>
      </p:sp>
      <p:sp>
        <p:nvSpPr>
          <p:cNvPr id="5" name="object 5"/>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9EA2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txBox="1"/>
          <p:nvPr/>
        </p:nvSpPr>
        <p:spPr>
          <a:xfrm>
            <a:off x="901700" y="9173781"/>
            <a:ext cx="8313079"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4A4A4A"/>
                </a:solidFill>
                <a:latin typeface="Calibri" panose="020F0502020204030204" pitchFamily="34" charset="0"/>
                <a:cs typeface="Calibri" panose="020F0502020204030204" pitchFamily="34" charset="0"/>
              </a:rPr>
              <a:t>Probability of </a:t>
            </a:r>
            <a:r>
              <a:rPr sz="1100" dirty="0">
                <a:solidFill>
                  <a:srgbClr val="4A4A4A"/>
                </a:solidFill>
                <a:latin typeface="Calibri" panose="020F0502020204030204" pitchFamily="34" charset="0"/>
                <a:cs typeface="Calibri" panose="020F0502020204030204" pitchFamily="34" charset="0"/>
              </a:rPr>
              <a:t>a </a:t>
            </a:r>
            <a:r>
              <a:rPr sz="1100" spc="-10" dirty="0">
                <a:solidFill>
                  <a:srgbClr val="4A4A4A"/>
                </a:solidFill>
                <a:latin typeface="Calibri" panose="020F0502020204030204" pitchFamily="34" charset="0"/>
                <a:cs typeface="Calibri" panose="020F0502020204030204" pitchFamily="34" charset="0"/>
              </a:rPr>
              <a:t>65-year </a:t>
            </a:r>
            <a:r>
              <a:rPr sz="1100" dirty="0">
                <a:solidFill>
                  <a:srgbClr val="4A4A4A"/>
                </a:solidFill>
                <a:latin typeface="Calibri" panose="020F0502020204030204" pitchFamily="34" charset="0"/>
                <a:cs typeface="Calibri" panose="020F0502020204030204" pitchFamily="34" charset="0"/>
              </a:rPr>
              <a:t>old </a:t>
            </a:r>
            <a:r>
              <a:rPr sz="1100" spc="-5" dirty="0">
                <a:solidFill>
                  <a:srgbClr val="4A4A4A"/>
                </a:solidFill>
                <a:latin typeface="Calibri" panose="020F0502020204030204" pitchFamily="34" charset="0"/>
                <a:cs typeface="Calibri" panose="020F0502020204030204" pitchFamily="34" charset="0"/>
              </a:rPr>
              <a:t>living beyond various ages. </a:t>
            </a:r>
            <a:r>
              <a:rPr sz="1100" dirty="0">
                <a:solidFill>
                  <a:srgbClr val="4A4A4A"/>
                </a:solidFill>
                <a:latin typeface="Calibri" panose="020F0502020204030204" pitchFamily="34" charset="0"/>
                <a:cs typeface="Calibri" panose="020F0502020204030204" pitchFamily="34" charset="0"/>
              </a:rPr>
              <a:t>Based on the </a:t>
            </a:r>
            <a:r>
              <a:rPr sz="1100" spc="-10" dirty="0">
                <a:solidFill>
                  <a:srgbClr val="4A4A4A"/>
                </a:solidFill>
                <a:latin typeface="Calibri" panose="020F0502020204030204" pitchFamily="34" charset="0"/>
                <a:cs typeface="Calibri" panose="020F0502020204030204" pitchFamily="34" charset="0"/>
              </a:rPr>
              <a:t>2012 </a:t>
            </a:r>
            <a:r>
              <a:rPr sz="1100" dirty="0">
                <a:solidFill>
                  <a:srgbClr val="4A4A4A"/>
                </a:solidFill>
                <a:latin typeface="Calibri" panose="020F0502020204030204" pitchFamily="34" charset="0"/>
                <a:cs typeface="Calibri" panose="020F0502020204030204" pitchFamily="34" charset="0"/>
              </a:rPr>
              <a:t>Individual </a:t>
            </a:r>
            <a:r>
              <a:rPr sz="1100" spc="-5" dirty="0">
                <a:solidFill>
                  <a:srgbClr val="4A4A4A"/>
                </a:solidFill>
                <a:latin typeface="Calibri" panose="020F0502020204030204" pitchFamily="34" charset="0"/>
                <a:cs typeface="Calibri" panose="020F0502020204030204" pitchFamily="34" charset="0"/>
              </a:rPr>
              <a:t>Annuity Mortality Period </a:t>
            </a:r>
            <a:r>
              <a:rPr sz="1100" spc="-20" dirty="0">
                <a:solidFill>
                  <a:srgbClr val="4A4A4A"/>
                </a:solidFill>
                <a:latin typeface="Calibri" panose="020F0502020204030204" pitchFamily="34" charset="0"/>
                <a:cs typeface="Calibri" panose="020F0502020204030204" pitchFamily="34" charset="0"/>
              </a:rPr>
              <a:t>Table</a:t>
            </a:r>
            <a:r>
              <a:rPr sz="1100" spc="25" dirty="0">
                <a:solidFill>
                  <a:srgbClr val="4A4A4A"/>
                </a:solidFill>
                <a:latin typeface="Calibri" panose="020F0502020204030204" pitchFamily="34" charset="0"/>
                <a:cs typeface="Calibri" panose="020F0502020204030204" pitchFamily="34" charset="0"/>
              </a:rPr>
              <a:t> </a:t>
            </a:r>
            <a:r>
              <a:rPr sz="1100" dirty="0">
                <a:solidFill>
                  <a:srgbClr val="4A4A4A"/>
                </a:solidFill>
                <a:latin typeface="Calibri" panose="020F0502020204030204" pitchFamily="34" charset="0"/>
                <a:cs typeface="Calibri" panose="020F0502020204030204" pitchFamily="34" charset="0"/>
              </a:rPr>
              <a:t>with </a:t>
            </a:r>
            <a:r>
              <a:rPr sz="1100" spc="-5" dirty="0">
                <a:solidFill>
                  <a:srgbClr val="4A4A4A"/>
                </a:solidFill>
                <a:latin typeface="Calibri" panose="020F0502020204030204" pitchFamily="34" charset="0"/>
                <a:cs typeface="Calibri" panose="020F0502020204030204" pitchFamily="34" charset="0"/>
              </a:rPr>
              <a:t>Projection </a:t>
            </a:r>
            <a:r>
              <a:rPr sz="1100" dirty="0">
                <a:solidFill>
                  <a:srgbClr val="4A4A4A"/>
                </a:solidFill>
                <a:latin typeface="Calibri" panose="020F0502020204030204" pitchFamily="34" charset="0"/>
                <a:cs typeface="Calibri" panose="020F0502020204030204" pitchFamily="34" charset="0"/>
              </a:rPr>
              <a:t>Scale G2.</a:t>
            </a:r>
            <a:endParaRPr sz="1100">
              <a:latin typeface="Calibri" panose="020F0502020204030204" pitchFamily="34" charset="0"/>
              <a:cs typeface="Calibri" panose="020F0502020204030204" pitchFamily="34" charset="0"/>
            </a:endParaRPr>
          </a:p>
        </p:txBody>
      </p:sp>
      <p:sp>
        <p:nvSpPr>
          <p:cNvPr id="7" name="object 7"/>
          <p:cNvSpPr txBox="1"/>
          <p:nvPr/>
        </p:nvSpPr>
        <p:spPr>
          <a:xfrm>
            <a:off x="2235200" y="7806687"/>
            <a:ext cx="8449328" cy="474489"/>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4A4A4A"/>
                </a:solidFill>
                <a:latin typeface="Calibri" panose="020F0502020204030204" pitchFamily="34" charset="0"/>
                <a:cs typeface="Calibri" panose="020F0502020204030204" pitchFamily="34" charset="0"/>
              </a:rPr>
              <a:t>Plan </a:t>
            </a:r>
            <a:r>
              <a:rPr sz="3000" spc="-10" dirty="0">
                <a:solidFill>
                  <a:srgbClr val="4A4A4A"/>
                </a:solidFill>
                <a:latin typeface="Calibri" panose="020F0502020204030204" pitchFamily="34" charset="0"/>
                <a:cs typeface="Calibri" panose="020F0502020204030204" pitchFamily="34" charset="0"/>
              </a:rPr>
              <a:t>for </a:t>
            </a:r>
            <a:r>
              <a:rPr sz="3000" dirty="0">
                <a:solidFill>
                  <a:srgbClr val="4A4A4A"/>
                </a:solidFill>
                <a:latin typeface="Calibri" panose="020F0502020204030204" pitchFamily="34" charset="0"/>
                <a:cs typeface="Calibri" panose="020F0502020204030204" pitchFamily="34" charset="0"/>
              </a:rPr>
              <a:t>a </a:t>
            </a:r>
            <a:r>
              <a:rPr sz="3000" spc="-5" dirty="0">
                <a:solidFill>
                  <a:srgbClr val="4A4A4A"/>
                </a:solidFill>
                <a:latin typeface="Calibri" panose="020F0502020204030204" pitchFamily="34" charset="0"/>
                <a:cs typeface="Calibri" panose="020F0502020204030204" pitchFamily="34" charset="0"/>
              </a:rPr>
              <a:t>retirement </a:t>
            </a:r>
            <a:r>
              <a:rPr sz="3000" dirty="0">
                <a:solidFill>
                  <a:srgbClr val="4A4A4A"/>
                </a:solidFill>
                <a:latin typeface="Calibri" panose="020F0502020204030204" pitchFamily="34" charset="0"/>
                <a:cs typeface="Calibri" panose="020F0502020204030204" pitchFamily="34" charset="0"/>
              </a:rPr>
              <a:t>that could </a:t>
            </a:r>
            <a:r>
              <a:rPr sz="3000" spc="-10" dirty="0">
                <a:solidFill>
                  <a:srgbClr val="4A4A4A"/>
                </a:solidFill>
                <a:latin typeface="Calibri" panose="020F0502020204030204" pitchFamily="34" charset="0"/>
                <a:cs typeface="Calibri" panose="020F0502020204030204" pitchFamily="34" charset="0"/>
              </a:rPr>
              <a:t>last </a:t>
            </a:r>
            <a:r>
              <a:rPr sz="3000" dirty="0">
                <a:solidFill>
                  <a:srgbClr val="4A4A4A"/>
                </a:solidFill>
                <a:latin typeface="Calibri" panose="020F0502020204030204" pitchFamily="34" charset="0"/>
                <a:cs typeface="Calibri" panose="020F0502020204030204" pitchFamily="34" charset="0"/>
              </a:rPr>
              <a:t>30 </a:t>
            </a:r>
            <a:r>
              <a:rPr sz="3000" spc="-10" dirty="0">
                <a:solidFill>
                  <a:srgbClr val="4A4A4A"/>
                </a:solidFill>
                <a:latin typeface="Calibri" panose="020F0502020204030204" pitchFamily="34" charset="0"/>
                <a:cs typeface="Calibri" panose="020F0502020204030204" pitchFamily="34" charset="0"/>
              </a:rPr>
              <a:t>years </a:t>
            </a:r>
            <a:r>
              <a:rPr sz="3000" dirty="0">
                <a:solidFill>
                  <a:srgbClr val="4A4A4A"/>
                </a:solidFill>
                <a:latin typeface="Calibri" panose="020F0502020204030204" pitchFamily="34" charset="0"/>
                <a:cs typeface="Calibri" panose="020F0502020204030204" pitchFamily="34" charset="0"/>
              </a:rPr>
              <a:t>or</a:t>
            </a:r>
            <a:r>
              <a:rPr sz="3000" spc="-60" dirty="0">
                <a:solidFill>
                  <a:srgbClr val="4A4A4A"/>
                </a:solidFill>
                <a:latin typeface="Calibri" panose="020F0502020204030204" pitchFamily="34" charset="0"/>
                <a:cs typeface="Calibri" panose="020F0502020204030204" pitchFamily="34" charset="0"/>
              </a:rPr>
              <a:t> </a:t>
            </a:r>
            <a:r>
              <a:rPr sz="3000" spc="-30" dirty="0">
                <a:solidFill>
                  <a:srgbClr val="4A4A4A"/>
                </a:solidFill>
                <a:latin typeface="Calibri" panose="020F0502020204030204" pitchFamily="34" charset="0"/>
                <a:cs typeface="Calibri" panose="020F0502020204030204" pitchFamily="34" charset="0"/>
              </a:rPr>
              <a:t>longer.</a:t>
            </a:r>
            <a:endParaRPr sz="3000" dirty="0">
              <a:latin typeface="Calibri" panose="020F0502020204030204" pitchFamily="34" charset="0"/>
              <a:cs typeface="Calibri" panose="020F0502020204030204" pitchFamily="34" charset="0"/>
            </a:endParaRPr>
          </a:p>
        </p:txBody>
      </p:sp>
      <p:sp>
        <p:nvSpPr>
          <p:cNvPr id="8" name="object 8"/>
          <p:cNvSpPr/>
          <p:nvPr/>
        </p:nvSpPr>
        <p:spPr>
          <a:xfrm>
            <a:off x="2224385" y="3746579"/>
            <a:ext cx="1736089" cy="1590675"/>
          </a:xfrm>
          <a:custGeom>
            <a:avLst/>
            <a:gdLst/>
            <a:ahLst/>
            <a:cxnLst/>
            <a:rect l="l" t="t" r="r" b="b"/>
            <a:pathLst>
              <a:path w="1736089" h="1590675">
                <a:moveTo>
                  <a:pt x="227749" y="1043838"/>
                </a:moveTo>
                <a:lnTo>
                  <a:pt x="0" y="1228039"/>
                </a:lnTo>
                <a:lnTo>
                  <a:pt x="31575" y="1265177"/>
                </a:lnTo>
                <a:lnTo>
                  <a:pt x="64590" y="1300356"/>
                </a:lnTo>
                <a:lnTo>
                  <a:pt x="98967" y="1333566"/>
                </a:lnTo>
                <a:lnTo>
                  <a:pt x="134626" y="1364798"/>
                </a:lnTo>
                <a:lnTo>
                  <a:pt x="171490" y="1394046"/>
                </a:lnTo>
                <a:lnTo>
                  <a:pt x="209479" y="1421300"/>
                </a:lnTo>
                <a:lnTo>
                  <a:pt x="248516" y="1446552"/>
                </a:lnTo>
                <a:lnTo>
                  <a:pt x="288520" y="1469794"/>
                </a:lnTo>
                <a:lnTo>
                  <a:pt x="329414" y="1491017"/>
                </a:lnTo>
                <a:lnTo>
                  <a:pt x="371119" y="1510214"/>
                </a:lnTo>
                <a:lnTo>
                  <a:pt x="413556" y="1527375"/>
                </a:lnTo>
                <a:lnTo>
                  <a:pt x="456647" y="1542493"/>
                </a:lnTo>
                <a:lnTo>
                  <a:pt x="500312" y="1555559"/>
                </a:lnTo>
                <a:lnTo>
                  <a:pt x="544474" y="1566565"/>
                </a:lnTo>
                <a:lnTo>
                  <a:pt x="589053" y="1575502"/>
                </a:lnTo>
                <a:lnTo>
                  <a:pt x="633971" y="1582363"/>
                </a:lnTo>
                <a:lnTo>
                  <a:pt x="679149" y="1587139"/>
                </a:lnTo>
                <a:lnTo>
                  <a:pt x="724509" y="1589821"/>
                </a:lnTo>
                <a:lnTo>
                  <a:pt x="769971" y="1590402"/>
                </a:lnTo>
                <a:lnTo>
                  <a:pt x="815458" y="1588872"/>
                </a:lnTo>
                <a:lnTo>
                  <a:pt x="860890" y="1585225"/>
                </a:lnTo>
                <a:lnTo>
                  <a:pt x="906189" y="1579451"/>
                </a:lnTo>
                <a:lnTo>
                  <a:pt x="951276" y="1571541"/>
                </a:lnTo>
                <a:lnTo>
                  <a:pt x="996072" y="1561489"/>
                </a:lnTo>
                <a:lnTo>
                  <a:pt x="1040500" y="1549285"/>
                </a:lnTo>
                <a:lnTo>
                  <a:pt x="1084479" y="1534921"/>
                </a:lnTo>
                <a:lnTo>
                  <a:pt x="1127932" y="1518389"/>
                </a:lnTo>
                <a:lnTo>
                  <a:pt x="1170780" y="1499681"/>
                </a:lnTo>
                <a:lnTo>
                  <a:pt x="1212944" y="1478787"/>
                </a:lnTo>
                <a:lnTo>
                  <a:pt x="1254345" y="1455701"/>
                </a:lnTo>
                <a:lnTo>
                  <a:pt x="1294905" y="1430413"/>
                </a:lnTo>
                <a:lnTo>
                  <a:pt x="1334545" y="1402915"/>
                </a:lnTo>
                <a:lnTo>
                  <a:pt x="1373187" y="1373200"/>
                </a:lnTo>
                <a:lnTo>
                  <a:pt x="1410326" y="1341625"/>
                </a:lnTo>
                <a:lnTo>
                  <a:pt x="1445504" y="1308609"/>
                </a:lnTo>
                <a:lnTo>
                  <a:pt x="1456228" y="1297509"/>
                </a:lnTo>
                <a:lnTo>
                  <a:pt x="755660" y="1297509"/>
                </a:lnTo>
                <a:lnTo>
                  <a:pt x="710052" y="1295732"/>
                </a:lnTo>
                <a:lnTo>
                  <a:pt x="664681" y="1290936"/>
                </a:lnTo>
                <a:lnTo>
                  <a:pt x="619709" y="1283139"/>
                </a:lnTo>
                <a:lnTo>
                  <a:pt x="575300" y="1272356"/>
                </a:lnTo>
                <a:lnTo>
                  <a:pt x="531615" y="1258606"/>
                </a:lnTo>
                <a:lnTo>
                  <a:pt x="488818" y="1241906"/>
                </a:lnTo>
                <a:lnTo>
                  <a:pt x="447071" y="1222272"/>
                </a:lnTo>
                <a:lnTo>
                  <a:pt x="406536" y="1199723"/>
                </a:lnTo>
                <a:lnTo>
                  <a:pt x="367378" y="1174275"/>
                </a:lnTo>
                <a:lnTo>
                  <a:pt x="329757" y="1145945"/>
                </a:lnTo>
                <a:lnTo>
                  <a:pt x="293836" y="1114751"/>
                </a:lnTo>
                <a:lnTo>
                  <a:pt x="259780" y="1080709"/>
                </a:lnTo>
                <a:lnTo>
                  <a:pt x="227749" y="1043838"/>
                </a:lnTo>
                <a:close/>
              </a:path>
              <a:path w="1736089" h="1590675">
                <a:moveTo>
                  <a:pt x="1518348" y="0"/>
                </a:moveTo>
                <a:lnTo>
                  <a:pt x="1290586" y="184213"/>
                </a:lnTo>
                <a:lnTo>
                  <a:pt x="1319949" y="223243"/>
                </a:lnTo>
                <a:lnTo>
                  <a:pt x="1346120" y="263662"/>
                </a:lnTo>
                <a:lnTo>
                  <a:pt x="1369117" y="305309"/>
                </a:lnTo>
                <a:lnTo>
                  <a:pt x="1388957" y="348020"/>
                </a:lnTo>
                <a:lnTo>
                  <a:pt x="1405657" y="391633"/>
                </a:lnTo>
                <a:lnTo>
                  <a:pt x="1419235" y="435986"/>
                </a:lnTo>
                <a:lnTo>
                  <a:pt x="1429708" y="480914"/>
                </a:lnTo>
                <a:lnTo>
                  <a:pt x="1437092" y="526257"/>
                </a:lnTo>
                <a:lnTo>
                  <a:pt x="1441406" y="571851"/>
                </a:lnTo>
                <a:lnTo>
                  <a:pt x="1442666" y="617533"/>
                </a:lnTo>
                <a:lnTo>
                  <a:pt x="1440890" y="663141"/>
                </a:lnTo>
                <a:lnTo>
                  <a:pt x="1436094" y="708512"/>
                </a:lnTo>
                <a:lnTo>
                  <a:pt x="1428296" y="753484"/>
                </a:lnTo>
                <a:lnTo>
                  <a:pt x="1417513" y="797893"/>
                </a:lnTo>
                <a:lnTo>
                  <a:pt x="1403763" y="841578"/>
                </a:lnTo>
                <a:lnTo>
                  <a:pt x="1387062" y="884375"/>
                </a:lnTo>
                <a:lnTo>
                  <a:pt x="1367428" y="926121"/>
                </a:lnTo>
                <a:lnTo>
                  <a:pt x="1344878" y="966655"/>
                </a:lnTo>
                <a:lnTo>
                  <a:pt x="1319428" y="1005814"/>
                </a:lnTo>
                <a:lnTo>
                  <a:pt x="1291097" y="1043434"/>
                </a:lnTo>
                <a:lnTo>
                  <a:pt x="1259902" y="1079353"/>
                </a:lnTo>
                <a:lnTo>
                  <a:pt x="1225859" y="1113409"/>
                </a:lnTo>
                <a:lnTo>
                  <a:pt x="1188986" y="1145438"/>
                </a:lnTo>
                <a:lnTo>
                  <a:pt x="1149955" y="1174799"/>
                </a:lnTo>
                <a:lnTo>
                  <a:pt x="1109534" y="1200968"/>
                </a:lnTo>
                <a:lnTo>
                  <a:pt x="1067886" y="1223964"/>
                </a:lnTo>
                <a:lnTo>
                  <a:pt x="1025174" y="1243803"/>
                </a:lnTo>
                <a:lnTo>
                  <a:pt x="981561" y="1260502"/>
                </a:lnTo>
                <a:lnTo>
                  <a:pt x="937208" y="1274080"/>
                </a:lnTo>
                <a:lnTo>
                  <a:pt x="892279" y="1284551"/>
                </a:lnTo>
                <a:lnTo>
                  <a:pt x="846936" y="1291936"/>
                </a:lnTo>
                <a:lnTo>
                  <a:pt x="801342" y="1296249"/>
                </a:lnTo>
                <a:lnTo>
                  <a:pt x="755660" y="1297509"/>
                </a:lnTo>
                <a:lnTo>
                  <a:pt x="1456228" y="1297509"/>
                </a:lnTo>
                <a:lnTo>
                  <a:pt x="1509947" y="1238573"/>
                </a:lnTo>
                <a:lnTo>
                  <a:pt x="1539195" y="1201709"/>
                </a:lnTo>
                <a:lnTo>
                  <a:pt x="1566449" y="1163720"/>
                </a:lnTo>
                <a:lnTo>
                  <a:pt x="1591702" y="1124683"/>
                </a:lnTo>
                <a:lnTo>
                  <a:pt x="1614944" y="1084679"/>
                </a:lnTo>
                <a:lnTo>
                  <a:pt x="1636168" y="1043785"/>
                </a:lnTo>
                <a:lnTo>
                  <a:pt x="1655364" y="1002080"/>
                </a:lnTo>
                <a:lnTo>
                  <a:pt x="1672526" y="959643"/>
                </a:lnTo>
                <a:lnTo>
                  <a:pt x="1687644" y="916552"/>
                </a:lnTo>
                <a:lnTo>
                  <a:pt x="1700711" y="872886"/>
                </a:lnTo>
                <a:lnTo>
                  <a:pt x="1711717" y="828724"/>
                </a:lnTo>
                <a:lnTo>
                  <a:pt x="1720655" y="784145"/>
                </a:lnTo>
                <a:lnTo>
                  <a:pt x="1727516" y="739227"/>
                </a:lnTo>
                <a:lnTo>
                  <a:pt x="1732292" y="694048"/>
                </a:lnTo>
                <a:lnTo>
                  <a:pt x="1734974" y="648688"/>
                </a:lnTo>
                <a:lnTo>
                  <a:pt x="1735555" y="603226"/>
                </a:lnTo>
                <a:lnTo>
                  <a:pt x="1734026" y="557739"/>
                </a:lnTo>
                <a:lnTo>
                  <a:pt x="1730379" y="512306"/>
                </a:lnTo>
                <a:lnTo>
                  <a:pt x="1724604" y="467007"/>
                </a:lnTo>
                <a:lnTo>
                  <a:pt x="1716695" y="421919"/>
                </a:lnTo>
                <a:lnTo>
                  <a:pt x="1706643" y="377122"/>
                </a:lnTo>
                <a:lnTo>
                  <a:pt x="1694439" y="332694"/>
                </a:lnTo>
                <a:lnTo>
                  <a:pt x="1680075" y="288714"/>
                </a:lnTo>
                <a:lnTo>
                  <a:pt x="1663542" y="245260"/>
                </a:lnTo>
                <a:lnTo>
                  <a:pt x="1644833" y="202412"/>
                </a:lnTo>
                <a:lnTo>
                  <a:pt x="1623939" y="160247"/>
                </a:lnTo>
                <a:lnTo>
                  <a:pt x="1600852" y="118845"/>
                </a:lnTo>
                <a:lnTo>
                  <a:pt x="1575563" y="78284"/>
                </a:lnTo>
                <a:lnTo>
                  <a:pt x="1548065" y="38642"/>
                </a:lnTo>
                <a:lnTo>
                  <a:pt x="1518348" y="0"/>
                </a:lnTo>
                <a:close/>
              </a:path>
            </a:pathLst>
          </a:custGeom>
          <a:solidFill>
            <a:srgbClr val="AAAAAA">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2007182" y="3384214"/>
            <a:ext cx="1736089" cy="1590675"/>
          </a:xfrm>
          <a:custGeom>
            <a:avLst/>
            <a:gdLst/>
            <a:ahLst/>
            <a:cxnLst/>
            <a:rect l="l" t="t" r="r" b="b"/>
            <a:pathLst>
              <a:path w="1736089" h="1590675">
                <a:moveTo>
                  <a:pt x="965584" y="0"/>
                </a:moveTo>
                <a:lnTo>
                  <a:pt x="920097" y="1529"/>
                </a:lnTo>
                <a:lnTo>
                  <a:pt x="874665" y="5176"/>
                </a:lnTo>
                <a:lnTo>
                  <a:pt x="829366" y="10950"/>
                </a:lnTo>
                <a:lnTo>
                  <a:pt x="784279" y="18860"/>
                </a:lnTo>
                <a:lnTo>
                  <a:pt x="739482" y="28912"/>
                </a:lnTo>
                <a:lnTo>
                  <a:pt x="695055" y="41116"/>
                </a:lnTo>
                <a:lnTo>
                  <a:pt x="651076" y="55480"/>
                </a:lnTo>
                <a:lnTo>
                  <a:pt x="607623" y="72013"/>
                </a:lnTo>
                <a:lnTo>
                  <a:pt x="564775" y="90722"/>
                </a:lnTo>
                <a:lnTo>
                  <a:pt x="522611" y="111616"/>
                </a:lnTo>
                <a:lnTo>
                  <a:pt x="481210" y="134703"/>
                </a:lnTo>
                <a:lnTo>
                  <a:pt x="440650" y="159991"/>
                </a:lnTo>
                <a:lnTo>
                  <a:pt x="401009" y="187490"/>
                </a:lnTo>
                <a:lnTo>
                  <a:pt x="362368" y="217207"/>
                </a:lnTo>
                <a:lnTo>
                  <a:pt x="325229" y="248782"/>
                </a:lnTo>
                <a:lnTo>
                  <a:pt x="290050" y="281797"/>
                </a:lnTo>
                <a:lnTo>
                  <a:pt x="256717" y="316315"/>
                </a:lnTo>
                <a:lnTo>
                  <a:pt x="225608" y="351833"/>
                </a:lnTo>
                <a:lnTo>
                  <a:pt x="196360" y="388697"/>
                </a:lnTo>
                <a:lnTo>
                  <a:pt x="169105" y="426687"/>
                </a:lnTo>
                <a:lnTo>
                  <a:pt x="143853" y="465723"/>
                </a:lnTo>
                <a:lnTo>
                  <a:pt x="120611" y="505728"/>
                </a:lnTo>
                <a:lnTo>
                  <a:pt x="99387" y="546622"/>
                </a:lnTo>
                <a:lnTo>
                  <a:pt x="80190" y="588326"/>
                </a:lnTo>
                <a:lnTo>
                  <a:pt x="63029" y="630763"/>
                </a:lnTo>
                <a:lnTo>
                  <a:pt x="47911" y="673854"/>
                </a:lnTo>
                <a:lnTo>
                  <a:pt x="34844" y="717520"/>
                </a:lnTo>
                <a:lnTo>
                  <a:pt x="23838" y="761681"/>
                </a:lnTo>
                <a:lnTo>
                  <a:pt x="14900" y="806260"/>
                </a:lnTo>
                <a:lnTo>
                  <a:pt x="8039" y="851178"/>
                </a:lnTo>
                <a:lnTo>
                  <a:pt x="3263" y="896356"/>
                </a:lnTo>
                <a:lnTo>
                  <a:pt x="580" y="941716"/>
                </a:lnTo>
                <a:lnTo>
                  <a:pt x="0" y="987178"/>
                </a:lnTo>
                <a:lnTo>
                  <a:pt x="1529" y="1032665"/>
                </a:lnTo>
                <a:lnTo>
                  <a:pt x="5176" y="1078097"/>
                </a:lnTo>
                <a:lnTo>
                  <a:pt x="10950" y="1123396"/>
                </a:lnTo>
                <a:lnTo>
                  <a:pt x="18860" y="1168483"/>
                </a:lnTo>
                <a:lnTo>
                  <a:pt x="28912" y="1213280"/>
                </a:lnTo>
                <a:lnTo>
                  <a:pt x="41116" y="1257707"/>
                </a:lnTo>
                <a:lnTo>
                  <a:pt x="55480" y="1301686"/>
                </a:lnTo>
                <a:lnTo>
                  <a:pt x="72013" y="1345139"/>
                </a:lnTo>
                <a:lnTo>
                  <a:pt x="90722" y="1387987"/>
                </a:lnTo>
                <a:lnTo>
                  <a:pt x="111616" y="1430151"/>
                </a:lnTo>
                <a:lnTo>
                  <a:pt x="134703" y="1471552"/>
                </a:lnTo>
                <a:lnTo>
                  <a:pt x="159991" y="1512112"/>
                </a:lnTo>
                <a:lnTo>
                  <a:pt x="187490" y="1551753"/>
                </a:lnTo>
                <a:lnTo>
                  <a:pt x="217207" y="1590394"/>
                </a:lnTo>
                <a:lnTo>
                  <a:pt x="444956" y="1406194"/>
                </a:lnTo>
                <a:lnTo>
                  <a:pt x="415595" y="1367162"/>
                </a:lnTo>
                <a:lnTo>
                  <a:pt x="389426" y="1326741"/>
                </a:lnTo>
                <a:lnTo>
                  <a:pt x="366430" y="1285094"/>
                </a:lnTo>
                <a:lnTo>
                  <a:pt x="346591" y="1242382"/>
                </a:lnTo>
                <a:lnTo>
                  <a:pt x="329892" y="1198768"/>
                </a:lnTo>
                <a:lnTo>
                  <a:pt x="316315" y="1154415"/>
                </a:lnTo>
                <a:lnTo>
                  <a:pt x="305843" y="1109486"/>
                </a:lnTo>
                <a:lnTo>
                  <a:pt x="298459" y="1064143"/>
                </a:lnTo>
                <a:lnTo>
                  <a:pt x="294146" y="1018550"/>
                </a:lnTo>
                <a:lnTo>
                  <a:pt x="292886" y="972867"/>
                </a:lnTo>
                <a:lnTo>
                  <a:pt x="294663" y="927259"/>
                </a:lnTo>
                <a:lnTo>
                  <a:pt x="299459" y="881888"/>
                </a:lnTo>
                <a:lnTo>
                  <a:pt x="307258" y="836917"/>
                </a:lnTo>
                <a:lnTo>
                  <a:pt x="318041" y="792507"/>
                </a:lnTo>
                <a:lnTo>
                  <a:pt x="331791" y="748822"/>
                </a:lnTo>
                <a:lnTo>
                  <a:pt x="348492" y="706025"/>
                </a:lnTo>
                <a:lnTo>
                  <a:pt x="368127" y="664278"/>
                </a:lnTo>
                <a:lnTo>
                  <a:pt x="390677" y="623744"/>
                </a:lnTo>
                <a:lnTo>
                  <a:pt x="416126" y="584585"/>
                </a:lnTo>
                <a:lnTo>
                  <a:pt x="444457" y="546964"/>
                </a:lnTo>
                <a:lnTo>
                  <a:pt x="475653" y="511044"/>
                </a:lnTo>
                <a:lnTo>
                  <a:pt x="509696" y="476987"/>
                </a:lnTo>
                <a:lnTo>
                  <a:pt x="546569" y="444956"/>
                </a:lnTo>
                <a:lnTo>
                  <a:pt x="585600" y="415595"/>
                </a:lnTo>
                <a:lnTo>
                  <a:pt x="626021" y="389426"/>
                </a:lnTo>
                <a:lnTo>
                  <a:pt x="667668" y="366430"/>
                </a:lnTo>
                <a:lnTo>
                  <a:pt x="710380" y="346591"/>
                </a:lnTo>
                <a:lnTo>
                  <a:pt x="753994" y="329892"/>
                </a:lnTo>
                <a:lnTo>
                  <a:pt x="798347" y="316315"/>
                </a:lnTo>
                <a:lnTo>
                  <a:pt x="843276" y="305843"/>
                </a:lnTo>
                <a:lnTo>
                  <a:pt x="888619" y="298459"/>
                </a:lnTo>
                <a:lnTo>
                  <a:pt x="934213" y="294147"/>
                </a:lnTo>
                <a:lnTo>
                  <a:pt x="979895" y="292887"/>
                </a:lnTo>
                <a:lnTo>
                  <a:pt x="1673627" y="292887"/>
                </a:lnTo>
                <a:lnTo>
                  <a:pt x="1670965" y="290050"/>
                </a:lnTo>
                <a:lnTo>
                  <a:pt x="1636588" y="256841"/>
                </a:lnTo>
                <a:lnTo>
                  <a:pt x="1600929" y="225608"/>
                </a:lnTo>
                <a:lnTo>
                  <a:pt x="1564065" y="196360"/>
                </a:lnTo>
                <a:lnTo>
                  <a:pt x="1526075" y="169105"/>
                </a:lnTo>
                <a:lnTo>
                  <a:pt x="1487039" y="143853"/>
                </a:lnTo>
                <a:lnTo>
                  <a:pt x="1447035" y="120611"/>
                </a:lnTo>
                <a:lnTo>
                  <a:pt x="1406141" y="99387"/>
                </a:lnTo>
                <a:lnTo>
                  <a:pt x="1364436" y="80190"/>
                </a:lnTo>
                <a:lnTo>
                  <a:pt x="1321999" y="63029"/>
                </a:lnTo>
                <a:lnTo>
                  <a:pt x="1278908" y="47911"/>
                </a:lnTo>
                <a:lnTo>
                  <a:pt x="1235243" y="34844"/>
                </a:lnTo>
                <a:lnTo>
                  <a:pt x="1191081" y="23838"/>
                </a:lnTo>
                <a:lnTo>
                  <a:pt x="1146502" y="14900"/>
                </a:lnTo>
                <a:lnTo>
                  <a:pt x="1101584" y="8039"/>
                </a:lnTo>
                <a:lnTo>
                  <a:pt x="1056406" y="3263"/>
                </a:lnTo>
                <a:lnTo>
                  <a:pt x="1011046" y="580"/>
                </a:lnTo>
                <a:lnTo>
                  <a:pt x="965584" y="0"/>
                </a:lnTo>
                <a:close/>
              </a:path>
              <a:path w="1736089" h="1590675">
                <a:moveTo>
                  <a:pt x="1673627" y="292887"/>
                </a:moveTo>
                <a:lnTo>
                  <a:pt x="979895" y="292887"/>
                </a:lnTo>
                <a:lnTo>
                  <a:pt x="1025503" y="294665"/>
                </a:lnTo>
                <a:lnTo>
                  <a:pt x="1070874" y="299461"/>
                </a:lnTo>
                <a:lnTo>
                  <a:pt x="1115846" y="307260"/>
                </a:lnTo>
                <a:lnTo>
                  <a:pt x="1160255" y="318043"/>
                </a:lnTo>
                <a:lnTo>
                  <a:pt x="1203940" y="331795"/>
                </a:lnTo>
                <a:lnTo>
                  <a:pt x="1246737" y="348497"/>
                </a:lnTo>
                <a:lnTo>
                  <a:pt x="1288484" y="368132"/>
                </a:lnTo>
                <a:lnTo>
                  <a:pt x="1329018" y="390683"/>
                </a:lnTo>
                <a:lnTo>
                  <a:pt x="1368177" y="416134"/>
                </a:lnTo>
                <a:lnTo>
                  <a:pt x="1405798" y="444466"/>
                </a:lnTo>
                <a:lnTo>
                  <a:pt x="1441718" y="475663"/>
                </a:lnTo>
                <a:lnTo>
                  <a:pt x="1475775" y="509707"/>
                </a:lnTo>
                <a:lnTo>
                  <a:pt x="1507806" y="546581"/>
                </a:lnTo>
                <a:lnTo>
                  <a:pt x="1735555" y="362368"/>
                </a:lnTo>
                <a:lnTo>
                  <a:pt x="1703980" y="325229"/>
                </a:lnTo>
                <a:lnTo>
                  <a:pt x="1673627" y="292887"/>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5708917" y="3755952"/>
            <a:ext cx="1736089" cy="1590675"/>
          </a:xfrm>
          <a:custGeom>
            <a:avLst/>
            <a:gdLst/>
            <a:ahLst/>
            <a:cxnLst/>
            <a:rect l="l" t="t" r="r" b="b"/>
            <a:pathLst>
              <a:path w="1736090" h="1590675">
                <a:moveTo>
                  <a:pt x="227749" y="1043838"/>
                </a:moveTo>
                <a:lnTo>
                  <a:pt x="0" y="1228039"/>
                </a:lnTo>
                <a:lnTo>
                  <a:pt x="31575" y="1265177"/>
                </a:lnTo>
                <a:lnTo>
                  <a:pt x="64590" y="1300356"/>
                </a:lnTo>
                <a:lnTo>
                  <a:pt x="98967" y="1333566"/>
                </a:lnTo>
                <a:lnTo>
                  <a:pt x="134626" y="1364798"/>
                </a:lnTo>
                <a:lnTo>
                  <a:pt x="171490" y="1394046"/>
                </a:lnTo>
                <a:lnTo>
                  <a:pt x="209479" y="1421300"/>
                </a:lnTo>
                <a:lnTo>
                  <a:pt x="248516" y="1446552"/>
                </a:lnTo>
                <a:lnTo>
                  <a:pt x="288520" y="1469794"/>
                </a:lnTo>
                <a:lnTo>
                  <a:pt x="329414" y="1491017"/>
                </a:lnTo>
                <a:lnTo>
                  <a:pt x="371119" y="1510214"/>
                </a:lnTo>
                <a:lnTo>
                  <a:pt x="413556" y="1527375"/>
                </a:lnTo>
                <a:lnTo>
                  <a:pt x="456647" y="1542493"/>
                </a:lnTo>
                <a:lnTo>
                  <a:pt x="500312" y="1555559"/>
                </a:lnTo>
                <a:lnTo>
                  <a:pt x="544474" y="1566565"/>
                </a:lnTo>
                <a:lnTo>
                  <a:pt x="589053" y="1575502"/>
                </a:lnTo>
                <a:lnTo>
                  <a:pt x="633971" y="1582363"/>
                </a:lnTo>
                <a:lnTo>
                  <a:pt x="679149" y="1587139"/>
                </a:lnTo>
                <a:lnTo>
                  <a:pt x="724509" y="1589821"/>
                </a:lnTo>
                <a:lnTo>
                  <a:pt x="769971" y="1590402"/>
                </a:lnTo>
                <a:lnTo>
                  <a:pt x="815458" y="1588872"/>
                </a:lnTo>
                <a:lnTo>
                  <a:pt x="860890" y="1585225"/>
                </a:lnTo>
                <a:lnTo>
                  <a:pt x="906189" y="1579451"/>
                </a:lnTo>
                <a:lnTo>
                  <a:pt x="951276" y="1571541"/>
                </a:lnTo>
                <a:lnTo>
                  <a:pt x="996072" y="1561489"/>
                </a:lnTo>
                <a:lnTo>
                  <a:pt x="1040500" y="1549285"/>
                </a:lnTo>
                <a:lnTo>
                  <a:pt x="1084479" y="1534921"/>
                </a:lnTo>
                <a:lnTo>
                  <a:pt x="1127932" y="1518389"/>
                </a:lnTo>
                <a:lnTo>
                  <a:pt x="1170780" y="1499681"/>
                </a:lnTo>
                <a:lnTo>
                  <a:pt x="1212944" y="1478787"/>
                </a:lnTo>
                <a:lnTo>
                  <a:pt x="1254345" y="1455701"/>
                </a:lnTo>
                <a:lnTo>
                  <a:pt x="1294905" y="1430413"/>
                </a:lnTo>
                <a:lnTo>
                  <a:pt x="1334545" y="1402915"/>
                </a:lnTo>
                <a:lnTo>
                  <a:pt x="1373187" y="1373200"/>
                </a:lnTo>
                <a:lnTo>
                  <a:pt x="1410326" y="1341625"/>
                </a:lnTo>
                <a:lnTo>
                  <a:pt x="1445504" y="1308609"/>
                </a:lnTo>
                <a:lnTo>
                  <a:pt x="1456228" y="1297509"/>
                </a:lnTo>
                <a:lnTo>
                  <a:pt x="755660" y="1297509"/>
                </a:lnTo>
                <a:lnTo>
                  <a:pt x="710052" y="1295732"/>
                </a:lnTo>
                <a:lnTo>
                  <a:pt x="664681" y="1290936"/>
                </a:lnTo>
                <a:lnTo>
                  <a:pt x="619709" y="1283139"/>
                </a:lnTo>
                <a:lnTo>
                  <a:pt x="575300" y="1272356"/>
                </a:lnTo>
                <a:lnTo>
                  <a:pt x="531615" y="1258606"/>
                </a:lnTo>
                <a:lnTo>
                  <a:pt x="488818" y="1241906"/>
                </a:lnTo>
                <a:lnTo>
                  <a:pt x="447071" y="1222272"/>
                </a:lnTo>
                <a:lnTo>
                  <a:pt x="406536" y="1199723"/>
                </a:lnTo>
                <a:lnTo>
                  <a:pt x="367378" y="1174275"/>
                </a:lnTo>
                <a:lnTo>
                  <a:pt x="329757" y="1145945"/>
                </a:lnTo>
                <a:lnTo>
                  <a:pt x="293836" y="1114751"/>
                </a:lnTo>
                <a:lnTo>
                  <a:pt x="259780" y="1080709"/>
                </a:lnTo>
                <a:lnTo>
                  <a:pt x="227749" y="1043838"/>
                </a:lnTo>
                <a:close/>
              </a:path>
              <a:path w="1736090" h="1590675">
                <a:moveTo>
                  <a:pt x="1518348" y="0"/>
                </a:moveTo>
                <a:lnTo>
                  <a:pt x="1290586" y="184213"/>
                </a:lnTo>
                <a:lnTo>
                  <a:pt x="1319949" y="223243"/>
                </a:lnTo>
                <a:lnTo>
                  <a:pt x="1346120" y="263662"/>
                </a:lnTo>
                <a:lnTo>
                  <a:pt x="1369117" y="305309"/>
                </a:lnTo>
                <a:lnTo>
                  <a:pt x="1388957" y="348020"/>
                </a:lnTo>
                <a:lnTo>
                  <a:pt x="1405657" y="391633"/>
                </a:lnTo>
                <a:lnTo>
                  <a:pt x="1419235" y="435986"/>
                </a:lnTo>
                <a:lnTo>
                  <a:pt x="1429708" y="480914"/>
                </a:lnTo>
                <a:lnTo>
                  <a:pt x="1437092" y="526257"/>
                </a:lnTo>
                <a:lnTo>
                  <a:pt x="1441406" y="571851"/>
                </a:lnTo>
                <a:lnTo>
                  <a:pt x="1442666" y="617533"/>
                </a:lnTo>
                <a:lnTo>
                  <a:pt x="1440890" y="663141"/>
                </a:lnTo>
                <a:lnTo>
                  <a:pt x="1436094" y="708512"/>
                </a:lnTo>
                <a:lnTo>
                  <a:pt x="1428296" y="753484"/>
                </a:lnTo>
                <a:lnTo>
                  <a:pt x="1417513" y="797893"/>
                </a:lnTo>
                <a:lnTo>
                  <a:pt x="1403763" y="841578"/>
                </a:lnTo>
                <a:lnTo>
                  <a:pt x="1387062" y="884375"/>
                </a:lnTo>
                <a:lnTo>
                  <a:pt x="1367428" y="926121"/>
                </a:lnTo>
                <a:lnTo>
                  <a:pt x="1344878" y="966655"/>
                </a:lnTo>
                <a:lnTo>
                  <a:pt x="1319428" y="1005814"/>
                </a:lnTo>
                <a:lnTo>
                  <a:pt x="1291097" y="1043434"/>
                </a:lnTo>
                <a:lnTo>
                  <a:pt x="1259902" y="1079353"/>
                </a:lnTo>
                <a:lnTo>
                  <a:pt x="1225859" y="1113409"/>
                </a:lnTo>
                <a:lnTo>
                  <a:pt x="1188986" y="1145438"/>
                </a:lnTo>
                <a:lnTo>
                  <a:pt x="1149955" y="1174799"/>
                </a:lnTo>
                <a:lnTo>
                  <a:pt x="1109534" y="1200968"/>
                </a:lnTo>
                <a:lnTo>
                  <a:pt x="1067886" y="1223964"/>
                </a:lnTo>
                <a:lnTo>
                  <a:pt x="1025174" y="1243803"/>
                </a:lnTo>
                <a:lnTo>
                  <a:pt x="981561" y="1260502"/>
                </a:lnTo>
                <a:lnTo>
                  <a:pt x="937208" y="1274080"/>
                </a:lnTo>
                <a:lnTo>
                  <a:pt x="892279" y="1284551"/>
                </a:lnTo>
                <a:lnTo>
                  <a:pt x="846936" y="1291936"/>
                </a:lnTo>
                <a:lnTo>
                  <a:pt x="801342" y="1296249"/>
                </a:lnTo>
                <a:lnTo>
                  <a:pt x="755660" y="1297509"/>
                </a:lnTo>
                <a:lnTo>
                  <a:pt x="1456228" y="1297509"/>
                </a:lnTo>
                <a:lnTo>
                  <a:pt x="1509947" y="1238573"/>
                </a:lnTo>
                <a:lnTo>
                  <a:pt x="1539195" y="1201709"/>
                </a:lnTo>
                <a:lnTo>
                  <a:pt x="1566449" y="1163720"/>
                </a:lnTo>
                <a:lnTo>
                  <a:pt x="1591702" y="1124683"/>
                </a:lnTo>
                <a:lnTo>
                  <a:pt x="1614944" y="1084679"/>
                </a:lnTo>
                <a:lnTo>
                  <a:pt x="1636168" y="1043785"/>
                </a:lnTo>
                <a:lnTo>
                  <a:pt x="1655364" y="1002080"/>
                </a:lnTo>
                <a:lnTo>
                  <a:pt x="1672526" y="959643"/>
                </a:lnTo>
                <a:lnTo>
                  <a:pt x="1687644" y="916552"/>
                </a:lnTo>
                <a:lnTo>
                  <a:pt x="1700711" y="872886"/>
                </a:lnTo>
                <a:lnTo>
                  <a:pt x="1711717" y="828724"/>
                </a:lnTo>
                <a:lnTo>
                  <a:pt x="1720655" y="784145"/>
                </a:lnTo>
                <a:lnTo>
                  <a:pt x="1727516" y="739227"/>
                </a:lnTo>
                <a:lnTo>
                  <a:pt x="1732292" y="694048"/>
                </a:lnTo>
                <a:lnTo>
                  <a:pt x="1734974" y="648688"/>
                </a:lnTo>
                <a:lnTo>
                  <a:pt x="1735555" y="603226"/>
                </a:lnTo>
                <a:lnTo>
                  <a:pt x="1734026" y="557739"/>
                </a:lnTo>
                <a:lnTo>
                  <a:pt x="1730379" y="512306"/>
                </a:lnTo>
                <a:lnTo>
                  <a:pt x="1724604" y="467007"/>
                </a:lnTo>
                <a:lnTo>
                  <a:pt x="1716695" y="421919"/>
                </a:lnTo>
                <a:lnTo>
                  <a:pt x="1706643" y="377122"/>
                </a:lnTo>
                <a:lnTo>
                  <a:pt x="1694439" y="332694"/>
                </a:lnTo>
                <a:lnTo>
                  <a:pt x="1680075" y="288714"/>
                </a:lnTo>
                <a:lnTo>
                  <a:pt x="1663542" y="245260"/>
                </a:lnTo>
                <a:lnTo>
                  <a:pt x="1644833" y="202412"/>
                </a:lnTo>
                <a:lnTo>
                  <a:pt x="1623939" y="160247"/>
                </a:lnTo>
                <a:lnTo>
                  <a:pt x="1600852" y="118845"/>
                </a:lnTo>
                <a:lnTo>
                  <a:pt x="1575563" y="78284"/>
                </a:lnTo>
                <a:lnTo>
                  <a:pt x="1548065" y="38642"/>
                </a:lnTo>
                <a:lnTo>
                  <a:pt x="1518348" y="0"/>
                </a:lnTo>
                <a:close/>
              </a:path>
            </a:pathLst>
          </a:custGeom>
          <a:solidFill>
            <a:srgbClr val="AAAAAA">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5491714" y="3393589"/>
            <a:ext cx="1736089" cy="1590675"/>
          </a:xfrm>
          <a:custGeom>
            <a:avLst/>
            <a:gdLst/>
            <a:ahLst/>
            <a:cxnLst/>
            <a:rect l="l" t="t" r="r" b="b"/>
            <a:pathLst>
              <a:path w="1736090" h="1590675">
                <a:moveTo>
                  <a:pt x="965584" y="0"/>
                </a:moveTo>
                <a:lnTo>
                  <a:pt x="920097" y="1529"/>
                </a:lnTo>
                <a:lnTo>
                  <a:pt x="874665" y="5176"/>
                </a:lnTo>
                <a:lnTo>
                  <a:pt x="829366" y="10950"/>
                </a:lnTo>
                <a:lnTo>
                  <a:pt x="784279" y="18860"/>
                </a:lnTo>
                <a:lnTo>
                  <a:pt x="739482" y="28912"/>
                </a:lnTo>
                <a:lnTo>
                  <a:pt x="695055" y="41116"/>
                </a:lnTo>
                <a:lnTo>
                  <a:pt x="651076" y="55480"/>
                </a:lnTo>
                <a:lnTo>
                  <a:pt x="607623" y="72013"/>
                </a:lnTo>
                <a:lnTo>
                  <a:pt x="564775" y="90722"/>
                </a:lnTo>
                <a:lnTo>
                  <a:pt x="522611" y="111616"/>
                </a:lnTo>
                <a:lnTo>
                  <a:pt x="481210" y="134703"/>
                </a:lnTo>
                <a:lnTo>
                  <a:pt x="440650" y="159991"/>
                </a:lnTo>
                <a:lnTo>
                  <a:pt x="401009" y="187490"/>
                </a:lnTo>
                <a:lnTo>
                  <a:pt x="362368" y="217207"/>
                </a:lnTo>
                <a:lnTo>
                  <a:pt x="325229" y="248782"/>
                </a:lnTo>
                <a:lnTo>
                  <a:pt x="290050" y="281797"/>
                </a:lnTo>
                <a:lnTo>
                  <a:pt x="256717" y="316315"/>
                </a:lnTo>
                <a:lnTo>
                  <a:pt x="225608" y="351833"/>
                </a:lnTo>
                <a:lnTo>
                  <a:pt x="196360" y="388697"/>
                </a:lnTo>
                <a:lnTo>
                  <a:pt x="169105" y="426687"/>
                </a:lnTo>
                <a:lnTo>
                  <a:pt x="143853" y="465723"/>
                </a:lnTo>
                <a:lnTo>
                  <a:pt x="120611" y="505728"/>
                </a:lnTo>
                <a:lnTo>
                  <a:pt x="99387" y="546622"/>
                </a:lnTo>
                <a:lnTo>
                  <a:pt x="80190" y="588326"/>
                </a:lnTo>
                <a:lnTo>
                  <a:pt x="63029" y="630763"/>
                </a:lnTo>
                <a:lnTo>
                  <a:pt x="47911" y="673854"/>
                </a:lnTo>
                <a:lnTo>
                  <a:pt x="34844" y="717520"/>
                </a:lnTo>
                <a:lnTo>
                  <a:pt x="23838" y="761681"/>
                </a:lnTo>
                <a:lnTo>
                  <a:pt x="14900" y="806260"/>
                </a:lnTo>
                <a:lnTo>
                  <a:pt x="8039" y="851178"/>
                </a:lnTo>
                <a:lnTo>
                  <a:pt x="3263" y="896356"/>
                </a:lnTo>
                <a:lnTo>
                  <a:pt x="580" y="941716"/>
                </a:lnTo>
                <a:lnTo>
                  <a:pt x="0" y="987178"/>
                </a:lnTo>
                <a:lnTo>
                  <a:pt x="1529" y="1032665"/>
                </a:lnTo>
                <a:lnTo>
                  <a:pt x="5176" y="1078097"/>
                </a:lnTo>
                <a:lnTo>
                  <a:pt x="10950" y="1123396"/>
                </a:lnTo>
                <a:lnTo>
                  <a:pt x="18860" y="1168483"/>
                </a:lnTo>
                <a:lnTo>
                  <a:pt x="28912" y="1213280"/>
                </a:lnTo>
                <a:lnTo>
                  <a:pt x="41116" y="1257707"/>
                </a:lnTo>
                <a:lnTo>
                  <a:pt x="55480" y="1301686"/>
                </a:lnTo>
                <a:lnTo>
                  <a:pt x="72013" y="1345139"/>
                </a:lnTo>
                <a:lnTo>
                  <a:pt x="90722" y="1387987"/>
                </a:lnTo>
                <a:lnTo>
                  <a:pt x="111616" y="1430151"/>
                </a:lnTo>
                <a:lnTo>
                  <a:pt x="134703" y="1471552"/>
                </a:lnTo>
                <a:lnTo>
                  <a:pt x="159991" y="1512112"/>
                </a:lnTo>
                <a:lnTo>
                  <a:pt x="187490" y="1551753"/>
                </a:lnTo>
                <a:lnTo>
                  <a:pt x="217207" y="1590394"/>
                </a:lnTo>
                <a:lnTo>
                  <a:pt x="444956" y="1406194"/>
                </a:lnTo>
                <a:lnTo>
                  <a:pt x="415595" y="1367162"/>
                </a:lnTo>
                <a:lnTo>
                  <a:pt x="389426" y="1326741"/>
                </a:lnTo>
                <a:lnTo>
                  <a:pt x="366430" y="1285094"/>
                </a:lnTo>
                <a:lnTo>
                  <a:pt x="346591" y="1242382"/>
                </a:lnTo>
                <a:lnTo>
                  <a:pt x="329892" y="1198768"/>
                </a:lnTo>
                <a:lnTo>
                  <a:pt x="316315" y="1154415"/>
                </a:lnTo>
                <a:lnTo>
                  <a:pt x="305843" y="1109486"/>
                </a:lnTo>
                <a:lnTo>
                  <a:pt x="298459" y="1064143"/>
                </a:lnTo>
                <a:lnTo>
                  <a:pt x="294146" y="1018550"/>
                </a:lnTo>
                <a:lnTo>
                  <a:pt x="292886" y="972867"/>
                </a:lnTo>
                <a:lnTo>
                  <a:pt x="294663" y="927259"/>
                </a:lnTo>
                <a:lnTo>
                  <a:pt x="299459" y="881888"/>
                </a:lnTo>
                <a:lnTo>
                  <a:pt x="307258" y="836917"/>
                </a:lnTo>
                <a:lnTo>
                  <a:pt x="318041" y="792507"/>
                </a:lnTo>
                <a:lnTo>
                  <a:pt x="331791" y="748822"/>
                </a:lnTo>
                <a:lnTo>
                  <a:pt x="348492" y="706025"/>
                </a:lnTo>
                <a:lnTo>
                  <a:pt x="368127" y="664278"/>
                </a:lnTo>
                <a:lnTo>
                  <a:pt x="390677" y="623744"/>
                </a:lnTo>
                <a:lnTo>
                  <a:pt x="416126" y="584585"/>
                </a:lnTo>
                <a:lnTo>
                  <a:pt x="444457" y="546964"/>
                </a:lnTo>
                <a:lnTo>
                  <a:pt x="475653" y="511044"/>
                </a:lnTo>
                <a:lnTo>
                  <a:pt x="509696" y="476987"/>
                </a:lnTo>
                <a:lnTo>
                  <a:pt x="546569" y="444956"/>
                </a:lnTo>
                <a:lnTo>
                  <a:pt x="585600" y="415595"/>
                </a:lnTo>
                <a:lnTo>
                  <a:pt x="626021" y="389426"/>
                </a:lnTo>
                <a:lnTo>
                  <a:pt x="667668" y="366430"/>
                </a:lnTo>
                <a:lnTo>
                  <a:pt x="710380" y="346591"/>
                </a:lnTo>
                <a:lnTo>
                  <a:pt x="753994" y="329892"/>
                </a:lnTo>
                <a:lnTo>
                  <a:pt x="798347" y="316315"/>
                </a:lnTo>
                <a:lnTo>
                  <a:pt x="843276" y="305843"/>
                </a:lnTo>
                <a:lnTo>
                  <a:pt x="888619" y="298459"/>
                </a:lnTo>
                <a:lnTo>
                  <a:pt x="934213" y="294146"/>
                </a:lnTo>
                <a:lnTo>
                  <a:pt x="979895" y="292886"/>
                </a:lnTo>
                <a:lnTo>
                  <a:pt x="1673627" y="292886"/>
                </a:lnTo>
                <a:lnTo>
                  <a:pt x="1670965" y="290050"/>
                </a:lnTo>
                <a:lnTo>
                  <a:pt x="1636588" y="256841"/>
                </a:lnTo>
                <a:lnTo>
                  <a:pt x="1600929" y="225608"/>
                </a:lnTo>
                <a:lnTo>
                  <a:pt x="1564065" y="196360"/>
                </a:lnTo>
                <a:lnTo>
                  <a:pt x="1526075" y="169105"/>
                </a:lnTo>
                <a:lnTo>
                  <a:pt x="1487039" y="143853"/>
                </a:lnTo>
                <a:lnTo>
                  <a:pt x="1447035" y="120611"/>
                </a:lnTo>
                <a:lnTo>
                  <a:pt x="1406141" y="99387"/>
                </a:lnTo>
                <a:lnTo>
                  <a:pt x="1364436" y="80190"/>
                </a:lnTo>
                <a:lnTo>
                  <a:pt x="1321999" y="63029"/>
                </a:lnTo>
                <a:lnTo>
                  <a:pt x="1278908" y="47911"/>
                </a:lnTo>
                <a:lnTo>
                  <a:pt x="1235243" y="34844"/>
                </a:lnTo>
                <a:lnTo>
                  <a:pt x="1191081" y="23838"/>
                </a:lnTo>
                <a:lnTo>
                  <a:pt x="1146502" y="14900"/>
                </a:lnTo>
                <a:lnTo>
                  <a:pt x="1101584" y="8039"/>
                </a:lnTo>
                <a:lnTo>
                  <a:pt x="1056406" y="3263"/>
                </a:lnTo>
                <a:lnTo>
                  <a:pt x="1011046" y="580"/>
                </a:lnTo>
                <a:lnTo>
                  <a:pt x="965584" y="0"/>
                </a:lnTo>
                <a:close/>
              </a:path>
              <a:path w="1736090" h="1590675">
                <a:moveTo>
                  <a:pt x="1673627" y="292886"/>
                </a:moveTo>
                <a:lnTo>
                  <a:pt x="979895" y="292886"/>
                </a:lnTo>
                <a:lnTo>
                  <a:pt x="1025503" y="294663"/>
                </a:lnTo>
                <a:lnTo>
                  <a:pt x="1070874" y="299459"/>
                </a:lnTo>
                <a:lnTo>
                  <a:pt x="1115846" y="307258"/>
                </a:lnTo>
                <a:lnTo>
                  <a:pt x="1160255" y="318041"/>
                </a:lnTo>
                <a:lnTo>
                  <a:pt x="1203940" y="331791"/>
                </a:lnTo>
                <a:lnTo>
                  <a:pt x="1246737" y="348492"/>
                </a:lnTo>
                <a:lnTo>
                  <a:pt x="1288484" y="368127"/>
                </a:lnTo>
                <a:lnTo>
                  <a:pt x="1329018" y="390677"/>
                </a:lnTo>
                <a:lnTo>
                  <a:pt x="1368177" y="416126"/>
                </a:lnTo>
                <a:lnTo>
                  <a:pt x="1405798" y="444457"/>
                </a:lnTo>
                <a:lnTo>
                  <a:pt x="1441718" y="475653"/>
                </a:lnTo>
                <a:lnTo>
                  <a:pt x="1475775" y="509696"/>
                </a:lnTo>
                <a:lnTo>
                  <a:pt x="1507806" y="546569"/>
                </a:lnTo>
                <a:lnTo>
                  <a:pt x="1735555" y="362368"/>
                </a:lnTo>
                <a:lnTo>
                  <a:pt x="1703980" y="325229"/>
                </a:lnTo>
                <a:lnTo>
                  <a:pt x="1673627" y="292886"/>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9214779" y="3761793"/>
            <a:ext cx="1736089" cy="1590675"/>
          </a:xfrm>
          <a:custGeom>
            <a:avLst/>
            <a:gdLst/>
            <a:ahLst/>
            <a:cxnLst/>
            <a:rect l="l" t="t" r="r" b="b"/>
            <a:pathLst>
              <a:path w="1736090" h="1590675">
                <a:moveTo>
                  <a:pt x="227761" y="1043825"/>
                </a:moveTo>
                <a:lnTo>
                  <a:pt x="0" y="1228026"/>
                </a:lnTo>
                <a:lnTo>
                  <a:pt x="31573" y="1265165"/>
                </a:lnTo>
                <a:lnTo>
                  <a:pt x="64588" y="1300343"/>
                </a:lnTo>
                <a:lnTo>
                  <a:pt x="98964" y="1333553"/>
                </a:lnTo>
                <a:lnTo>
                  <a:pt x="134623" y="1364786"/>
                </a:lnTo>
                <a:lnTo>
                  <a:pt x="171486" y="1394033"/>
                </a:lnTo>
                <a:lnTo>
                  <a:pt x="209475" y="1421287"/>
                </a:lnTo>
                <a:lnTo>
                  <a:pt x="248511" y="1446539"/>
                </a:lnTo>
                <a:lnTo>
                  <a:pt x="288515" y="1469781"/>
                </a:lnTo>
                <a:lnTo>
                  <a:pt x="329409" y="1491004"/>
                </a:lnTo>
                <a:lnTo>
                  <a:pt x="371114" y="1510201"/>
                </a:lnTo>
                <a:lnTo>
                  <a:pt x="413551" y="1527362"/>
                </a:lnTo>
                <a:lnTo>
                  <a:pt x="456641" y="1542480"/>
                </a:lnTo>
                <a:lnTo>
                  <a:pt x="500307" y="1555546"/>
                </a:lnTo>
                <a:lnTo>
                  <a:pt x="544468" y="1566552"/>
                </a:lnTo>
                <a:lnTo>
                  <a:pt x="589048" y="1575489"/>
                </a:lnTo>
                <a:lnTo>
                  <a:pt x="633966" y="1582350"/>
                </a:lnTo>
                <a:lnTo>
                  <a:pt x="679144" y="1587126"/>
                </a:lnTo>
                <a:lnTo>
                  <a:pt x="724504" y="1589808"/>
                </a:lnTo>
                <a:lnTo>
                  <a:pt x="769967" y="1590389"/>
                </a:lnTo>
                <a:lnTo>
                  <a:pt x="815454" y="1588860"/>
                </a:lnTo>
                <a:lnTo>
                  <a:pt x="860887" y="1585212"/>
                </a:lnTo>
                <a:lnTo>
                  <a:pt x="906186" y="1579438"/>
                </a:lnTo>
                <a:lnTo>
                  <a:pt x="951273" y="1571529"/>
                </a:lnTo>
                <a:lnTo>
                  <a:pt x="996070" y="1561476"/>
                </a:lnTo>
                <a:lnTo>
                  <a:pt x="1040498" y="1549272"/>
                </a:lnTo>
                <a:lnTo>
                  <a:pt x="1084478" y="1534909"/>
                </a:lnTo>
                <a:lnTo>
                  <a:pt x="1127931" y="1518377"/>
                </a:lnTo>
                <a:lnTo>
                  <a:pt x="1170779" y="1499668"/>
                </a:lnTo>
                <a:lnTo>
                  <a:pt x="1212943" y="1478775"/>
                </a:lnTo>
                <a:lnTo>
                  <a:pt x="1254345" y="1455688"/>
                </a:lnTo>
                <a:lnTo>
                  <a:pt x="1294905" y="1430400"/>
                </a:lnTo>
                <a:lnTo>
                  <a:pt x="1334545" y="1402903"/>
                </a:lnTo>
                <a:lnTo>
                  <a:pt x="1373187" y="1373187"/>
                </a:lnTo>
                <a:lnTo>
                  <a:pt x="1410326" y="1341613"/>
                </a:lnTo>
                <a:lnTo>
                  <a:pt x="1445504" y="1308599"/>
                </a:lnTo>
                <a:lnTo>
                  <a:pt x="1456223" y="1297503"/>
                </a:lnTo>
                <a:lnTo>
                  <a:pt x="755661" y="1297503"/>
                </a:lnTo>
                <a:lnTo>
                  <a:pt x="710053" y="1295726"/>
                </a:lnTo>
                <a:lnTo>
                  <a:pt x="664683" y="1290929"/>
                </a:lnTo>
                <a:lnTo>
                  <a:pt x="619712" y="1283131"/>
                </a:lnTo>
                <a:lnTo>
                  <a:pt x="575303" y="1272348"/>
                </a:lnTo>
                <a:lnTo>
                  <a:pt x="531619" y="1258597"/>
                </a:lnTo>
                <a:lnTo>
                  <a:pt x="488822" y="1241896"/>
                </a:lnTo>
                <a:lnTo>
                  <a:pt x="447076" y="1222262"/>
                </a:lnTo>
                <a:lnTo>
                  <a:pt x="406543" y="1199712"/>
                </a:lnTo>
                <a:lnTo>
                  <a:pt x="367385" y="1174263"/>
                </a:lnTo>
                <a:lnTo>
                  <a:pt x="329765" y="1145933"/>
                </a:lnTo>
                <a:lnTo>
                  <a:pt x="293846" y="1114738"/>
                </a:lnTo>
                <a:lnTo>
                  <a:pt x="259791" y="1080697"/>
                </a:lnTo>
                <a:lnTo>
                  <a:pt x="227761" y="1043825"/>
                </a:lnTo>
                <a:close/>
              </a:path>
              <a:path w="1736090" h="1590675">
                <a:moveTo>
                  <a:pt x="1518348" y="0"/>
                </a:moveTo>
                <a:lnTo>
                  <a:pt x="1290586" y="184200"/>
                </a:lnTo>
                <a:lnTo>
                  <a:pt x="1319949" y="223232"/>
                </a:lnTo>
                <a:lnTo>
                  <a:pt x="1346120" y="263653"/>
                </a:lnTo>
                <a:lnTo>
                  <a:pt x="1369117" y="305301"/>
                </a:lnTo>
                <a:lnTo>
                  <a:pt x="1388957" y="348013"/>
                </a:lnTo>
                <a:lnTo>
                  <a:pt x="1405657" y="391627"/>
                </a:lnTo>
                <a:lnTo>
                  <a:pt x="1419235" y="435980"/>
                </a:lnTo>
                <a:lnTo>
                  <a:pt x="1429708" y="480910"/>
                </a:lnTo>
                <a:lnTo>
                  <a:pt x="1437092" y="526253"/>
                </a:lnTo>
                <a:lnTo>
                  <a:pt x="1441406" y="571848"/>
                </a:lnTo>
                <a:lnTo>
                  <a:pt x="1442666" y="617531"/>
                </a:lnTo>
                <a:lnTo>
                  <a:pt x="1440890" y="663139"/>
                </a:lnTo>
                <a:lnTo>
                  <a:pt x="1436094" y="708511"/>
                </a:lnTo>
                <a:lnTo>
                  <a:pt x="1428296" y="753483"/>
                </a:lnTo>
                <a:lnTo>
                  <a:pt x="1417513" y="797892"/>
                </a:lnTo>
                <a:lnTo>
                  <a:pt x="1403763" y="841577"/>
                </a:lnTo>
                <a:lnTo>
                  <a:pt x="1387062" y="884374"/>
                </a:lnTo>
                <a:lnTo>
                  <a:pt x="1367428" y="926121"/>
                </a:lnTo>
                <a:lnTo>
                  <a:pt x="1344878" y="966655"/>
                </a:lnTo>
                <a:lnTo>
                  <a:pt x="1319428" y="1005813"/>
                </a:lnTo>
                <a:lnTo>
                  <a:pt x="1291097" y="1043434"/>
                </a:lnTo>
                <a:lnTo>
                  <a:pt x="1259902" y="1079353"/>
                </a:lnTo>
                <a:lnTo>
                  <a:pt x="1225859" y="1113409"/>
                </a:lnTo>
                <a:lnTo>
                  <a:pt x="1188986" y="1145438"/>
                </a:lnTo>
                <a:lnTo>
                  <a:pt x="1149955" y="1174799"/>
                </a:lnTo>
                <a:lnTo>
                  <a:pt x="1109534" y="1200968"/>
                </a:lnTo>
                <a:lnTo>
                  <a:pt x="1067886" y="1223963"/>
                </a:lnTo>
                <a:lnTo>
                  <a:pt x="1025174" y="1243802"/>
                </a:lnTo>
                <a:lnTo>
                  <a:pt x="981561" y="1260501"/>
                </a:lnTo>
                <a:lnTo>
                  <a:pt x="937208" y="1274077"/>
                </a:lnTo>
                <a:lnTo>
                  <a:pt x="892279" y="1284549"/>
                </a:lnTo>
                <a:lnTo>
                  <a:pt x="846937" y="1291932"/>
                </a:lnTo>
                <a:lnTo>
                  <a:pt x="801343" y="1296244"/>
                </a:lnTo>
                <a:lnTo>
                  <a:pt x="755661" y="1297503"/>
                </a:lnTo>
                <a:lnTo>
                  <a:pt x="1456223" y="1297503"/>
                </a:lnTo>
                <a:lnTo>
                  <a:pt x="1509947" y="1238564"/>
                </a:lnTo>
                <a:lnTo>
                  <a:pt x="1539195" y="1201701"/>
                </a:lnTo>
                <a:lnTo>
                  <a:pt x="1566449" y="1163712"/>
                </a:lnTo>
                <a:lnTo>
                  <a:pt x="1591702" y="1124676"/>
                </a:lnTo>
                <a:lnTo>
                  <a:pt x="1614944" y="1084672"/>
                </a:lnTo>
                <a:lnTo>
                  <a:pt x="1636168" y="1043778"/>
                </a:lnTo>
                <a:lnTo>
                  <a:pt x="1655364" y="1002073"/>
                </a:lnTo>
                <a:lnTo>
                  <a:pt x="1672526" y="959636"/>
                </a:lnTo>
                <a:lnTo>
                  <a:pt x="1687644" y="916545"/>
                </a:lnTo>
                <a:lnTo>
                  <a:pt x="1700711" y="872880"/>
                </a:lnTo>
                <a:lnTo>
                  <a:pt x="1711717" y="828718"/>
                </a:lnTo>
                <a:lnTo>
                  <a:pt x="1720655" y="784139"/>
                </a:lnTo>
                <a:lnTo>
                  <a:pt x="1727516" y="739221"/>
                </a:lnTo>
                <a:lnTo>
                  <a:pt x="1732292" y="694042"/>
                </a:lnTo>
                <a:lnTo>
                  <a:pt x="1734974" y="648682"/>
                </a:lnTo>
                <a:lnTo>
                  <a:pt x="1735555" y="603219"/>
                </a:lnTo>
                <a:lnTo>
                  <a:pt x="1734026" y="557732"/>
                </a:lnTo>
                <a:lnTo>
                  <a:pt x="1730379" y="512300"/>
                </a:lnTo>
                <a:lnTo>
                  <a:pt x="1724604" y="467001"/>
                </a:lnTo>
                <a:lnTo>
                  <a:pt x="1716695" y="421913"/>
                </a:lnTo>
                <a:lnTo>
                  <a:pt x="1706643" y="377116"/>
                </a:lnTo>
                <a:lnTo>
                  <a:pt x="1694439" y="332689"/>
                </a:lnTo>
                <a:lnTo>
                  <a:pt x="1680075" y="288709"/>
                </a:lnTo>
                <a:lnTo>
                  <a:pt x="1663542" y="245255"/>
                </a:lnTo>
                <a:lnTo>
                  <a:pt x="1644833" y="202407"/>
                </a:lnTo>
                <a:lnTo>
                  <a:pt x="1623939" y="160243"/>
                </a:lnTo>
                <a:lnTo>
                  <a:pt x="1600852" y="118842"/>
                </a:lnTo>
                <a:lnTo>
                  <a:pt x="1575563" y="78282"/>
                </a:lnTo>
                <a:lnTo>
                  <a:pt x="1548065" y="38641"/>
                </a:lnTo>
                <a:lnTo>
                  <a:pt x="1518348" y="0"/>
                </a:lnTo>
                <a:close/>
              </a:path>
            </a:pathLst>
          </a:custGeom>
          <a:solidFill>
            <a:srgbClr val="AAAAAA">
              <a:alpha val="29998"/>
            </a:srgbClr>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8997577" y="3399418"/>
            <a:ext cx="1736089" cy="1590675"/>
          </a:xfrm>
          <a:custGeom>
            <a:avLst/>
            <a:gdLst/>
            <a:ahLst/>
            <a:cxnLst/>
            <a:rect l="l" t="t" r="r" b="b"/>
            <a:pathLst>
              <a:path w="1736090" h="1590675">
                <a:moveTo>
                  <a:pt x="965584" y="0"/>
                </a:moveTo>
                <a:lnTo>
                  <a:pt x="920097" y="1529"/>
                </a:lnTo>
                <a:lnTo>
                  <a:pt x="874665" y="5176"/>
                </a:lnTo>
                <a:lnTo>
                  <a:pt x="829366" y="10950"/>
                </a:lnTo>
                <a:lnTo>
                  <a:pt x="784279" y="18860"/>
                </a:lnTo>
                <a:lnTo>
                  <a:pt x="739482" y="28912"/>
                </a:lnTo>
                <a:lnTo>
                  <a:pt x="695055" y="41116"/>
                </a:lnTo>
                <a:lnTo>
                  <a:pt x="651076" y="55480"/>
                </a:lnTo>
                <a:lnTo>
                  <a:pt x="607623" y="72013"/>
                </a:lnTo>
                <a:lnTo>
                  <a:pt x="564775" y="90722"/>
                </a:lnTo>
                <a:lnTo>
                  <a:pt x="522611" y="111616"/>
                </a:lnTo>
                <a:lnTo>
                  <a:pt x="481210" y="134703"/>
                </a:lnTo>
                <a:lnTo>
                  <a:pt x="440650" y="159991"/>
                </a:lnTo>
                <a:lnTo>
                  <a:pt x="401009" y="187490"/>
                </a:lnTo>
                <a:lnTo>
                  <a:pt x="362368" y="217207"/>
                </a:lnTo>
                <a:lnTo>
                  <a:pt x="325229" y="248782"/>
                </a:lnTo>
                <a:lnTo>
                  <a:pt x="290050" y="281797"/>
                </a:lnTo>
                <a:lnTo>
                  <a:pt x="256841" y="316174"/>
                </a:lnTo>
                <a:lnTo>
                  <a:pt x="225608" y="351833"/>
                </a:lnTo>
                <a:lnTo>
                  <a:pt x="196360" y="388697"/>
                </a:lnTo>
                <a:lnTo>
                  <a:pt x="169105" y="426687"/>
                </a:lnTo>
                <a:lnTo>
                  <a:pt x="143853" y="465723"/>
                </a:lnTo>
                <a:lnTo>
                  <a:pt x="120611" y="505728"/>
                </a:lnTo>
                <a:lnTo>
                  <a:pt x="99387" y="546622"/>
                </a:lnTo>
                <a:lnTo>
                  <a:pt x="80190" y="588326"/>
                </a:lnTo>
                <a:lnTo>
                  <a:pt x="63029" y="630763"/>
                </a:lnTo>
                <a:lnTo>
                  <a:pt x="47911" y="673854"/>
                </a:lnTo>
                <a:lnTo>
                  <a:pt x="34844" y="717520"/>
                </a:lnTo>
                <a:lnTo>
                  <a:pt x="23838" y="761681"/>
                </a:lnTo>
                <a:lnTo>
                  <a:pt x="14900" y="806260"/>
                </a:lnTo>
                <a:lnTo>
                  <a:pt x="8039" y="851178"/>
                </a:lnTo>
                <a:lnTo>
                  <a:pt x="3263" y="896356"/>
                </a:lnTo>
                <a:lnTo>
                  <a:pt x="580" y="941716"/>
                </a:lnTo>
                <a:lnTo>
                  <a:pt x="0" y="987178"/>
                </a:lnTo>
                <a:lnTo>
                  <a:pt x="1529" y="1032665"/>
                </a:lnTo>
                <a:lnTo>
                  <a:pt x="5176" y="1078097"/>
                </a:lnTo>
                <a:lnTo>
                  <a:pt x="10950" y="1123396"/>
                </a:lnTo>
                <a:lnTo>
                  <a:pt x="18860" y="1168483"/>
                </a:lnTo>
                <a:lnTo>
                  <a:pt x="28912" y="1213280"/>
                </a:lnTo>
                <a:lnTo>
                  <a:pt x="41116" y="1257707"/>
                </a:lnTo>
                <a:lnTo>
                  <a:pt x="55480" y="1301686"/>
                </a:lnTo>
                <a:lnTo>
                  <a:pt x="72013" y="1345139"/>
                </a:lnTo>
                <a:lnTo>
                  <a:pt x="90722" y="1387987"/>
                </a:lnTo>
                <a:lnTo>
                  <a:pt x="111616" y="1430151"/>
                </a:lnTo>
                <a:lnTo>
                  <a:pt x="134703" y="1471552"/>
                </a:lnTo>
                <a:lnTo>
                  <a:pt x="159991" y="1512112"/>
                </a:lnTo>
                <a:lnTo>
                  <a:pt x="187490" y="1551753"/>
                </a:lnTo>
                <a:lnTo>
                  <a:pt x="217207" y="1590394"/>
                </a:lnTo>
                <a:lnTo>
                  <a:pt x="444969" y="1406194"/>
                </a:lnTo>
                <a:lnTo>
                  <a:pt x="415605" y="1367162"/>
                </a:lnTo>
                <a:lnTo>
                  <a:pt x="389432" y="1326741"/>
                </a:lnTo>
                <a:lnTo>
                  <a:pt x="366434" y="1285094"/>
                </a:lnTo>
                <a:lnTo>
                  <a:pt x="346594" y="1242382"/>
                </a:lnTo>
                <a:lnTo>
                  <a:pt x="329893" y="1198768"/>
                </a:lnTo>
                <a:lnTo>
                  <a:pt x="316314" y="1154415"/>
                </a:lnTo>
                <a:lnTo>
                  <a:pt x="305841" y="1109486"/>
                </a:lnTo>
                <a:lnTo>
                  <a:pt x="298457" y="1064143"/>
                </a:lnTo>
                <a:lnTo>
                  <a:pt x="294143" y="1018550"/>
                </a:lnTo>
                <a:lnTo>
                  <a:pt x="292883" y="972867"/>
                </a:lnTo>
                <a:lnTo>
                  <a:pt x="294660" y="927259"/>
                </a:lnTo>
                <a:lnTo>
                  <a:pt x="299456" y="881888"/>
                </a:lnTo>
                <a:lnTo>
                  <a:pt x="307255" y="836917"/>
                </a:lnTo>
                <a:lnTo>
                  <a:pt x="318038" y="792507"/>
                </a:lnTo>
                <a:lnTo>
                  <a:pt x="331789" y="748822"/>
                </a:lnTo>
                <a:lnTo>
                  <a:pt x="348490" y="706025"/>
                </a:lnTo>
                <a:lnTo>
                  <a:pt x="368125" y="664278"/>
                </a:lnTo>
                <a:lnTo>
                  <a:pt x="390676" y="623744"/>
                </a:lnTo>
                <a:lnTo>
                  <a:pt x="416126" y="584585"/>
                </a:lnTo>
                <a:lnTo>
                  <a:pt x="444457" y="546964"/>
                </a:lnTo>
                <a:lnTo>
                  <a:pt x="475653" y="511044"/>
                </a:lnTo>
                <a:lnTo>
                  <a:pt x="509696" y="476987"/>
                </a:lnTo>
                <a:lnTo>
                  <a:pt x="546569" y="444956"/>
                </a:lnTo>
                <a:lnTo>
                  <a:pt x="585600" y="415597"/>
                </a:lnTo>
                <a:lnTo>
                  <a:pt x="626021" y="389428"/>
                </a:lnTo>
                <a:lnTo>
                  <a:pt x="667668" y="366434"/>
                </a:lnTo>
                <a:lnTo>
                  <a:pt x="710380" y="346596"/>
                </a:lnTo>
                <a:lnTo>
                  <a:pt x="753994" y="329897"/>
                </a:lnTo>
                <a:lnTo>
                  <a:pt x="798347" y="316320"/>
                </a:lnTo>
                <a:lnTo>
                  <a:pt x="843276" y="305849"/>
                </a:lnTo>
                <a:lnTo>
                  <a:pt x="888619" y="298465"/>
                </a:lnTo>
                <a:lnTo>
                  <a:pt x="934213" y="294152"/>
                </a:lnTo>
                <a:lnTo>
                  <a:pt x="979895" y="292893"/>
                </a:lnTo>
                <a:lnTo>
                  <a:pt x="1673632" y="292893"/>
                </a:lnTo>
                <a:lnTo>
                  <a:pt x="1670965" y="290050"/>
                </a:lnTo>
                <a:lnTo>
                  <a:pt x="1636588" y="256841"/>
                </a:lnTo>
                <a:lnTo>
                  <a:pt x="1600929" y="225608"/>
                </a:lnTo>
                <a:lnTo>
                  <a:pt x="1564065" y="196360"/>
                </a:lnTo>
                <a:lnTo>
                  <a:pt x="1526075" y="169105"/>
                </a:lnTo>
                <a:lnTo>
                  <a:pt x="1487039" y="143853"/>
                </a:lnTo>
                <a:lnTo>
                  <a:pt x="1447035" y="120611"/>
                </a:lnTo>
                <a:lnTo>
                  <a:pt x="1406141" y="99387"/>
                </a:lnTo>
                <a:lnTo>
                  <a:pt x="1364436" y="80190"/>
                </a:lnTo>
                <a:lnTo>
                  <a:pt x="1321999" y="63029"/>
                </a:lnTo>
                <a:lnTo>
                  <a:pt x="1278908" y="47911"/>
                </a:lnTo>
                <a:lnTo>
                  <a:pt x="1235243" y="34844"/>
                </a:lnTo>
                <a:lnTo>
                  <a:pt x="1191081" y="23838"/>
                </a:lnTo>
                <a:lnTo>
                  <a:pt x="1146502" y="14900"/>
                </a:lnTo>
                <a:lnTo>
                  <a:pt x="1101584" y="8039"/>
                </a:lnTo>
                <a:lnTo>
                  <a:pt x="1056406" y="3263"/>
                </a:lnTo>
                <a:lnTo>
                  <a:pt x="1011046" y="580"/>
                </a:lnTo>
                <a:lnTo>
                  <a:pt x="965584" y="0"/>
                </a:lnTo>
                <a:close/>
              </a:path>
              <a:path w="1736090" h="1590675">
                <a:moveTo>
                  <a:pt x="1673632" y="292893"/>
                </a:moveTo>
                <a:lnTo>
                  <a:pt x="979895" y="292893"/>
                </a:lnTo>
                <a:lnTo>
                  <a:pt x="1025503" y="294670"/>
                </a:lnTo>
                <a:lnTo>
                  <a:pt x="1070874" y="299466"/>
                </a:lnTo>
                <a:lnTo>
                  <a:pt x="1115846" y="307264"/>
                </a:lnTo>
                <a:lnTo>
                  <a:pt x="1160255" y="318047"/>
                </a:lnTo>
                <a:lnTo>
                  <a:pt x="1203940" y="331798"/>
                </a:lnTo>
                <a:lnTo>
                  <a:pt x="1246737" y="348499"/>
                </a:lnTo>
                <a:lnTo>
                  <a:pt x="1288484" y="368134"/>
                </a:lnTo>
                <a:lnTo>
                  <a:pt x="1329018" y="390685"/>
                </a:lnTo>
                <a:lnTo>
                  <a:pt x="1368177" y="416135"/>
                </a:lnTo>
                <a:lnTo>
                  <a:pt x="1405798" y="444466"/>
                </a:lnTo>
                <a:lnTo>
                  <a:pt x="1441718" y="475663"/>
                </a:lnTo>
                <a:lnTo>
                  <a:pt x="1475775" y="509707"/>
                </a:lnTo>
                <a:lnTo>
                  <a:pt x="1507806" y="546581"/>
                </a:lnTo>
                <a:lnTo>
                  <a:pt x="1735555" y="362368"/>
                </a:lnTo>
                <a:lnTo>
                  <a:pt x="1703980" y="325229"/>
                </a:lnTo>
                <a:lnTo>
                  <a:pt x="1673632" y="292893"/>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txBox="1"/>
          <p:nvPr/>
        </p:nvSpPr>
        <p:spPr>
          <a:xfrm>
            <a:off x="9466990" y="3851682"/>
            <a:ext cx="1123950" cy="856615"/>
          </a:xfrm>
          <a:prstGeom prst="rect">
            <a:avLst/>
          </a:prstGeom>
        </p:spPr>
        <p:txBody>
          <a:bodyPr vert="horz" wrap="square" lIns="0" tIns="12700" rIns="0" bIns="0" rtlCol="0">
            <a:spAutoFit/>
          </a:bodyPr>
          <a:lstStyle/>
          <a:p>
            <a:pPr marL="12700">
              <a:lnSpc>
                <a:spcPct val="100000"/>
              </a:lnSpc>
              <a:spcBef>
                <a:spcPts val="100"/>
              </a:spcBef>
            </a:pPr>
            <a:r>
              <a:rPr sz="5450" dirty="0">
                <a:solidFill>
                  <a:srgbClr val="0D497B"/>
                </a:solidFill>
                <a:latin typeface="Calibri" panose="020F0502020204030204" pitchFamily="34" charset="0"/>
                <a:cs typeface="Calibri" panose="020F0502020204030204" pitchFamily="34" charset="0"/>
              </a:rPr>
              <a:t>9</a:t>
            </a:r>
            <a:r>
              <a:rPr sz="5450" spc="-55" dirty="0">
                <a:solidFill>
                  <a:srgbClr val="0D497B"/>
                </a:solidFill>
                <a:latin typeface="Calibri" panose="020F0502020204030204" pitchFamily="34" charset="0"/>
                <a:cs typeface="Calibri" panose="020F0502020204030204" pitchFamily="34" charset="0"/>
              </a:rPr>
              <a:t>4+</a:t>
            </a:r>
            <a:endParaRPr sz="5450">
              <a:latin typeface="Calibri" panose="020F0502020204030204" pitchFamily="34" charset="0"/>
              <a:cs typeface="Calibri" panose="020F0502020204030204" pitchFamily="34" charset="0"/>
            </a:endParaRPr>
          </a:p>
        </p:txBody>
      </p:sp>
      <p:sp>
        <p:nvSpPr>
          <p:cNvPr id="15" name="object 15"/>
          <p:cNvSpPr txBox="1"/>
          <p:nvPr/>
        </p:nvSpPr>
        <p:spPr>
          <a:xfrm>
            <a:off x="9531881" y="4632510"/>
            <a:ext cx="898525" cy="190437"/>
          </a:xfrm>
          <a:prstGeom prst="rect">
            <a:avLst/>
          </a:prstGeom>
        </p:spPr>
        <p:txBody>
          <a:bodyPr vert="horz" wrap="square" lIns="0" tIns="13335" rIns="0" bIns="0" rtlCol="0">
            <a:spAutoFit/>
          </a:bodyPr>
          <a:lstStyle/>
          <a:p>
            <a:pPr marL="12700">
              <a:lnSpc>
                <a:spcPct val="100000"/>
              </a:lnSpc>
              <a:spcBef>
                <a:spcPts val="105"/>
              </a:spcBef>
            </a:pPr>
            <a:r>
              <a:rPr sz="1150" dirty="0">
                <a:solidFill>
                  <a:srgbClr val="0D497B"/>
                </a:solidFill>
                <a:latin typeface="Calibri" panose="020F0502020204030204" pitchFamily="34" charset="0"/>
                <a:cs typeface="Calibri" panose="020F0502020204030204" pitchFamily="34" charset="0"/>
              </a:rPr>
              <a:t>YEARS OF</a:t>
            </a:r>
            <a:r>
              <a:rPr sz="1150" spc="-55" dirty="0">
                <a:solidFill>
                  <a:srgbClr val="0D497B"/>
                </a:solidFill>
                <a:latin typeface="Calibri" panose="020F0502020204030204" pitchFamily="34" charset="0"/>
                <a:cs typeface="Calibri" panose="020F0502020204030204" pitchFamily="34" charset="0"/>
              </a:rPr>
              <a:t> </a:t>
            </a:r>
            <a:r>
              <a:rPr sz="1150" spc="-10" dirty="0">
                <a:solidFill>
                  <a:srgbClr val="0D497B"/>
                </a:solidFill>
                <a:latin typeface="Calibri" panose="020F0502020204030204" pitchFamily="34" charset="0"/>
                <a:cs typeface="Calibri" panose="020F0502020204030204" pitchFamily="34" charset="0"/>
              </a:rPr>
              <a:t>AGE</a:t>
            </a:r>
            <a:endParaRPr sz="1150">
              <a:latin typeface="Calibri" panose="020F0502020204030204" pitchFamily="34" charset="0"/>
              <a:cs typeface="Calibri" panose="020F0502020204030204" pitchFamily="34" charset="0"/>
            </a:endParaRPr>
          </a:p>
        </p:txBody>
      </p:sp>
      <p:sp>
        <p:nvSpPr>
          <p:cNvPr id="16" name="object 16"/>
          <p:cNvSpPr txBox="1"/>
          <p:nvPr/>
        </p:nvSpPr>
        <p:spPr>
          <a:xfrm>
            <a:off x="2497185" y="3845882"/>
            <a:ext cx="4589145" cy="982344"/>
          </a:xfrm>
          <a:prstGeom prst="rect">
            <a:avLst/>
          </a:prstGeom>
        </p:spPr>
        <p:txBody>
          <a:bodyPr vert="horz" wrap="square" lIns="0" tIns="12700" rIns="0" bIns="0" rtlCol="0">
            <a:spAutoFit/>
          </a:bodyPr>
          <a:lstStyle/>
          <a:p>
            <a:pPr marL="12700">
              <a:lnSpc>
                <a:spcPts val="6345"/>
              </a:lnSpc>
              <a:spcBef>
                <a:spcPts val="100"/>
              </a:spcBef>
              <a:tabLst>
                <a:tab pos="3408679" algn="l"/>
              </a:tabLst>
            </a:pPr>
            <a:r>
              <a:rPr sz="5450" dirty="0">
                <a:solidFill>
                  <a:srgbClr val="0D497B"/>
                </a:solidFill>
                <a:latin typeface="Calibri" panose="020F0502020204030204" pitchFamily="34" charset="0"/>
                <a:cs typeface="Calibri" panose="020F0502020204030204" pitchFamily="34" charset="0"/>
              </a:rPr>
              <a:t>8</a:t>
            </a:r>
            <a:r>
              <a:rPr sz="5450" spc="-85" dirty="0">
                <a:solidFill>
                  <a:srgbClr val="0D497B"/>
                </a:solidFill>
                <a:latin typeface="Calibri" panose="020F0502020204030204" pitchFamily="34" charset="0"/>
                <a:cs typeface="Calibri" panose="020F0502020204030204" pitchFamily="34" charset="0"/>
              </a:rPr>
              <a:t>8</a:t>
            </a:r>
            <a:r>
              <a:rPr sz="5450" dirty="0">
                <a:solidFill>
                  <a:srgbClr val="0D497B"/>
                </a:solidFill>
                <a:latin typeface="Calibri" panose="020F0502020204030204" pitchFamily="34" charset="0"/>
                <a:cs typeface="Calibri" panose="020F0502020204030204" pitchFamily="34" charset="0"/>
              </a:rPr>
              <a:t>+	90+</a:t>
            </a:r>
            <a:endParaRPr sz="5450" dirty="0">
              <a:latin typeface="Calibri" panose="020F0502020204030204" pitchFamily="34" charset="0"/>
              <a:cs typeface="Calibri" panose="020F0502020204030204" pitchFamily="34" charset="0"/>
            </a:endParaRPr>
          </a:p>
          <a:p>
            <a:pPr marL="56515">
              <a:lnSpc>
                <a:spcPts val="1185"/>
              </a:lnSpc>
              <a:tabLst>
                <a:tab pos="3542665" algn="l"/>
              </a:tabLst>
            </a:pPr>
            <a:r>
              <a:rPr sz="1725" baseline="2415" dirty="0">
                <a:solidFill>
                  <a:srgbClr val="0D497B"/>
                </a:solidFill>
                <a:latin typeface="Calibri" panose="020F0502020204030204" pitchFamily="34" charset="0"/>
                <a:cs typeface="Calibri" panose="020F0502020204030204" pitchFamily="34" charset="0"/>
              </a:rPr>
              <a:t>YEARS</a:t>
            </a:r>
            <a:r>
              <a:rPr sz="1725" spc="7" baseline="2415" dirty="0">
                <a:solidFill>
                  <a:srgbClr val="0D497B"/>
                </a:solidFill>
                <a:latin typeface="Calibri" panose="020F0502020204030204" pitchFamily="34" charset="0"/>
                <a:cs typeface="Calibri" panose="020F0502020204030204" pitchFamily="34" charset="0"/>
              </a:rPr>
              <a:t> </a:t>
            </a:r>
            <a:r>
              <a:rPr sz="1725" baseline="2415" dirty="0">
                <a:solidFill>
                  <a:srgbClr val="0D497B"/>
                </a:solidFill>
                <a:latin typeface="Calibri" panose="020F0502020204030204" pitchFamily="34" charset="0"/>
                <a:cs typeface="Calibri" panose="020F0502020204030204" pitchFamily="34" charset="0"/>
              </a:rPr>
              <a:t>OF</a:t>
            </a:r>
            <a:r>
              <a:rPr sz="1725" spc="7" baseline="2415" dirty="0">
                <a:solidFill>
                  <a:srgbClr val="0D497B"/>
                </a:solidFill>
                <a:latin typeface="Calibri" panose="020F0502020204030204" pitchFamily="34" charset="0"/>
                <a:cs typeface="Calibri" panose="020F0502020204030204" pitchFamily="34" charset="0"/>
              </a:rPr>
              <a:t> </a:t>
            </a:r>
            <a:r>
              <a:rPr sz="1725" spc="-15" baseline="2415" dirty="0">
                <a:solidFill>
                  <a:srgbClr val="0D497B"/>
                </a:solidFill>
                <a:latin typeface="Calibri" panose="020F0502020204030204" pitchFamily="34" charset="0"/>
                <a:cs typeface="Calibri" panose="020F0502020204030204" pitchFamily="34" charset="0"/>
              </a:rPr>
              <a:t>AGE	</a:t>
            </a:r>
            <a:r>
              <a:rPr sz="1150" dirty="0">
                <a:solidFill>
                  <a:srgbClr val="0D497B"/>
                </a:solidFill>
                <a:latin typeface="Calibri" panose="020F0502020204030204" pitchFamily="34" charset="0"/>
                <a:cs typeface="Calibri" panose="020F0502020204030204" pitchFamily="34" charset="0"/>
              </a:rPr>
              <a:t>YEARS OF</a:t>
            </a:r>
            <a:r>
              <a:rPr sz="1150" spc="-15" dirty="0">
                <a:solidFill>
                  <a:srgbClr val="0D497B"/>
                </a:solidFill>
                <a:latin typeface="Calibri" panose="020F0502020204030204" pitchFamily="34" charset="0"/>
                <a:cs typeface="Calibri" panose="020F0502020204030204" pitchFamily="34" charset="0"/>
              </a:rPr>
              <a:t> </a:t>
            </a:r>
            <a:r>
              <a:rPr sz="1150" spc="-10" dirty="0">
                <a:solidFill>
                  <a:srgbClr val="0D497B"/>
                </a:solidFill>
                <a:latin typeface="Calibri" panose="020F0502020204030204" pitchFamily="34" charset="0"/>
                <a:cs typeface="Calibri" panose="020F0502020204030204" pitchFamily="34" charset="0"/>
              </a:rPr>
              <a:t>AGE</a:t>
            </a:r>
            <a:endParaRPr sz="1150" dirty="0">
              <a:latin typeface="Calibri" panose="020F0502020204030204" pitchFamily="34" charset="0"/>
              <a:cs typeface="Calibri" panose="020F0502020204030204" pitchFamily="34" charset="0"/>
            </a:endParaRPr>
          </a:p>
        </p:txBody>
      </p:sp>
      <p:sp>
        <p:nvSpPr>
          <p:cNvPr id="17" name="object 17"/>
          <p:cNvSpPr txBox="1"/>
          <p:nvPr/>
        </p:nvSpPr>
        <p:spPr>
          <a:xfrm>
            <a:off x="1778000" y="5596710"/>
            <a:ext cx="2379610" cy="800860"/>
          </a:xfrm>
          <a:prstGeom prst="rect">
            <a:avLst/>
          </a:prstGeom>
        </p:spPr>
        <p:txBody>
          <a:bodyPr vert="horz" wrap="square" lIns="0" tIns="31115" rIns="0" bIns="0" rtlCol="0">
            <a:spAutoFit/>
          </a:bodyPr>
          <a:lstStyle/>
          <a:p>
            <a:pPr marL="12065" marR="5080" algn="ctr">
              <a:lnSpc>
                <a:spcPts val="2010"/>
              </a:lnSpc>
              <a:spcBef>
                <a:spcPts val="245"/>
              </a:spcBef>
            </a:pPr>
            <a:r>
              <a:rPr sz="1750" dirty="0">
                <a:solidFill>
                  <a:srgbClr val="4A4A4A"/>
                </a:solidFill>
                <a:latin typeface="Calibri" panose="020F0502020204030204" pitchFamily="34" charset="0"/>
                <a:cs typeface="Calibri" panose="020F0502020204030204" pitchFamily="34" charset="0"/>
              </a:rPr>
              <a:t>Single: 50% chance a  </a:t>
            </a:r>
            <a:r>
              <a:rPr sz="1750" spc="-10" dirty="0">
                <a:solidFill>
                  <a:srgbClr val="4A4A4A"/>
                </a:solidFill>
                <a:latin typeface="Calibri" panose="020F0502020204030204" pitchFamily="34" charset="0"/>
                <a:cs typeface="Calibri" panose="020F0502020204030204" pitchFamily="34" charset="0"/>
              </a:rPr>
              <a:t>65-year-old </a:t>
            </a:r>
            <a:r>
              <a:rPr sz="1750" dirty="0">
                <a:solidFill>
                  <a:srgbClr val="4A4A4A"/>
                </a:solidFill>
                <a:latin typeface="Calibri" panose="020F0502020204030204" pitchFamily="34" charset="0"/>
                <a:cs typeface="Calibri" panose="020F0502020204030204" pitchFamily="34" charset="0"/>
              </a:rPr>
              <a:t>man will</a:t>
            </a:r>
            <a:r>
              <a:rPr sz="1750" spc="-55" dirty="0">
                <a:solidFill>
                  <a:srgbClr val="4A4A4A"/>
                </a:solidFill>
                <a:latin typeface="Calibri" panose="020F0502020204030204" pitchFamily="34" charset="0"/>
                <a:cs typeface="Calibri" panose="020F0502020204030204" pitchFamily="34" charset="0"/>
              </a:rPr>
              <a:t> </a:t>
            </a:r>
            <a:r>
              <a:rPr sz="1750" spc="-5" dirty="0">
                <a:solidFill>
                  <a:srgbClr val="4A4A4A"/>
                </a:solidFill>
                <a:latin typeface="Calibri" panose="020F0502020204030204" pitchFamily="34" charset="0"/>
                <a:cs typeface="Calibri" panose="020F0502020204030204" pitchFamily="34" charset="0"/>
              </a:rPr>
              <a:t>live  beyond </a:t>
            </a:r>
            <a:r>
              <a:rPr sz="1750" dirty="0">
                <a:solidFill>
                  <a:srgbClr val="4A4A4A"/>
                </a:solidFill>
                <a:latin typeface="Calibri" panose="020F0502020204030204" pitchFamily="34" charset="0"/>
                <a:cs typeface="Calibri" panose="020F0502020204030204" pitchFamily="34" charset="0"/>
              </a:rPr>
              <a:t>the </a:t>
            </a:r>
            <a:r>
              <a:rPr sz="1750" spc="-5" dirty="0">
                <a:solidFill>
                  <a:srgbClr val="4A4A4A"/>
                </a:solidFill>
                <a:latin typeface="Calibri" panose="020F0502020204030204" pitchFamily="34" charset="0"/>
                <a:cs typeface="Calibri" panose="020F0502020204030204" pitchFamily="34" charset="0"/>
              </a:rPr>
              <a:t>age of</a:t>
            </a:r>
            <a:r>
              <a:rPr sz="1750" spc="-25" dirty="0">
                <a:solidFill>
                  <a:srgbClr val="4A4A4A"/>
                </a:solidFill>
                <a:latin typeface="Calibri" panose="020F0502020204030204" pitchFamily="34" charset="0"/>
                <a:cs typeface="Calibri" panose="020F0502020204030204" pitchFamily="34" charset="0"/>
              </a:rPr>
              <a:t> </a:t>
            </a:r>
            <a:r>
              <a:rPr sz="1750" spc="-15" dirty="0">
                <a:solidFill>
                  <a:srgbClr val="4A4A4A"/>
                </a:solidFill>
                <a:latin typeface="Calibri" panose="020F0502020204030204" pitchFamily="34" charset="0"/>
                <a:cs typeface="Calibri" panose="020F0502020204030204" pitchFamily="34" charset="0"/>
              </a:rPr>
              <a:t>88.</a:t>
            </a:r>
            <a:endParaRPr sz="1750" dirty="0">
              <a:latin typeface="Calibri" panose="020F0502020204030204" pitchFamily="34" charset="0"/>
              <a:cs typeface="Calibri" panose="020F0502020204030204" pitchFamily="34" charset="0"/>
            </a:endParaRPr>
          </a:p>
        </p:txBody>
      </p:sp>
      <p:sp>
        <p:nvSpPr>
          <p:cNvPr id="18" name="object 18"/>
          <p:cNvSpPr txBox="1"/>
          <p:nvPr/>
        </p:nvSpPr>
        <p:spPr>
          <a:xfrm>
            <a:off x="5371417" y="5600946"/>
            <a:ext cx="2426383" cy="800860"/>
          </a:xfrm>
          <a:prstGeom prst="rect">
            <a:avLst/>
          </a:prstGeom>
        </p:spPr>
        <p:txBody>
          <a:bodyPr vert="horz" wrap="square" lIns="0" tIns="31115" rIns="0" bIns="0" rtlCol="0">
            <a:spAutoFit/>
          </a:bodyPr>
          <a:lstStyle/>
          <a:p>
            <a:pPr marL="12700" marR="5080" indent="178435">
              <a:lnSpc>
                <a:spcPts val="2010"/>
              </a:lnSpc>
              <a:spcBef>
                <a:spcPts val="245"/>
              </a:spcBef>
            </a:pPr>
            <a:r>
              <a:rPr sz="1750" dirty="0">
                <a:solidFill>
                  <a:srgbClr val="4A4A4A"/>
                </a:solidFill>
                <a:latin typeface="Calibri" panose="020F0502020204030204" pitchFamily="34" charset="0"/>
                <a:cs typeface="Calibri" panose="020F0502020204030204" pitchFamily="34" charset="0"/>
              </a:rPr>
              <a:t>Single: 50% chance a  </a:t>
            </a:r>
            <a:r>
              <a:rPr sz="1750" spc="-10" dirty="0">
                <a:solidFill>
                  <a:srgbClr val="4A4A4A"/>
                </a:solidFill>
                <a:latin typeface="Calibri" panose="020F0502020204030204" pitchFamily="34" charset="0"/>
                <a:cs typeface="Calibri" panose="020F0502020204030204" pitchFamily="34" charset="0"/>
              </a:rPr>
              <a:t>65-year-old </a:t>
            </a:r>
            <a:r>
              <a:rPr sz="1750" dirty="0">
                <a:solidFill>
                  <a:srgbClr val="4A4A4A"/>
                </a:solidFill>
                <a:latin typeface="Calibri" panose="020F0502020204030204" pitchFamily="34" charset="0"/>
                <a:cs typeface="Calibri" panose="020F0502020204030204" pitchFamily="34" charset="0"/>
              </a:rPr>
              <a:t>woman will  </a:t>
            </a:r>
            <a:r>
              <a:rPr sz="1750" spc="-5" dirty="0">
                <a:solidFill>
                  <a:srgbClr val="4A4A4A"/>
                </a:solidFill>
                <a:latin typeface="Calibri" panose="020F0502020204030204" pitchFamily="34" charset="0"/>
                <a:cs typeface="Calibri" panose="020F0502020204030204" pitchFamily="34" charset="0"/>
              </a:rPr>
              <a:t>live beyond </a:t>
            </a:r>
            <a:r>
              <a:rPr sz="1750" dirty="0">
                <a:solidFill>
                  <a:srgbClr val="4A4A4A"/>
                </a:solidFill>
                <a:latin typeface="Calibri" panose="020F0502020204030204" pitchFamily="34" charset="0"/>
                <a:cs typeface="Calibri" panose="020F0502020204030204" pitchFamily="34" charset="0"/>
              </a:rPr>
              <a:t>the </a:t>
            </a:r>
            <a:r>
              <a:rPr sz="1750" spc="-5" dirty="0">
                <a:solidFill>
                  <a:srgbClr val="4A4A4A"/>
                </a:solidFill>
                <a:latin typeface="Calibri" panose="020F0502020204030204" pitchFamily="34" charset="0"/>
                <a:cs typeface="Calibri" panose="020F0502020204030204" pitchFamily="34" charset="0"/>
              </a:rPr>
              <a:t>age of</a:t>
            </a:r>
            <a:r>
              <a:rPr sz="1750" spc="-35" dirty="0">
                <a:solidFill>
                  <a:srgbClr val="4A4A4A"/>
                </a:solidFill>
                <a:latin typeface="Calibri" panose="020F0502020204030204" pitchFamily="34" charset="0"/>
                <a:cs typeface="Calibri" panose="020F0502020204030204" pitchFamily="34" charset="0"/>
              </a:rPr>
              <a:t> </a:t>
            </a:r>
            <a:r>
              <a:rPr sz="1750" spc="-25" dirty="0">
                <a:solidFill>
                  <a:srgbClr val="4A4A4A"/>
                </a:solidFill>
                <a:latin typeface="Calibri" panose="020F0502020204030204" pitchFamily="34" charset="0"/>
                <a:cs typeface="Calibri" panose="020F0502020204030204" pitchFamily="34" charset="0"/>
              </a:rPr>
              <a:t>90.</a:t>
            </a:r>
            <a:endParaRPr sz="1750" dirty="0">
              <a:latin typeface="Calibri" panose="020F0502020204030204" pitchFamily="34" charset="0"/>
              <a:cs typeface="Calibri" panose="020F0502020204030204" pitchFamily="34" charset="0"/>
            </a:endParaRPr>
          </a:p>
        </p:txBody>
      </p:sp>
      <p:sp>
        <p:nvSpPr>
          <p:cNvPr id="19" name="object 19"/>
          <p:cNvSpPr txBox="1"/>
          <p:nvPr/>
        </p:nvSpPr>
        <p:spPr>
          <a:xfrm>
            <a:off x="8940800" y="5604735"/>
            <a:ext cx="2137284" cy="800860"/>
          </a:xfrm>
          <a:prstGeom prst="rect">
            <a:avLst/>
          </a:prstGeom>
        </p:spPr>
        <p:txBody>
          <a:bodyPr vert="horz" wrap="square" lIns="0" tIns="31115" rIns="0" bIns="0" rtlCol="0">
            <a:spAutoFit/>
          </a:bodyPr>
          <a:lstStyle/>
          <a:p>
            <a:pPr marL="12700" marR="5080" algn="ctr">
              <a:lnSpc>
                <a:spcPts val="2010"/>
              </a:lnSpc>
              <a:spcBef>
                <a:spcPts val="245"/>
              </a:spcBef>
            </a:pPr>
            <a:r>
              <a:rPr sz="1750" dirty="0">
                <a:solidFill>
                  <a:srgbClr val="4A4A4A"/>
                </a:solidFill>
                <a:latin typeface="Calibri" panose="020F0502020204030204" pitchFamily="34" charset="0"/>
                <a:cs typeface="Calibri" panose="020F0502020204030204" pitchFamily="34" charset="0"/>
              </a:rPr>
              <a:t>Married: 50%</a:t>
            </a:r>
            <a:r>
              <a:rPr sz="1750" spc="-60" dirty="0">
                <a:solidFill>
                  <a:srgbClr val="4A4A4A"/>
                </a:solidFill>
                <a:latin typeface="Calibri" panose="020F0502020204030204" pitchFamily="34" charset="0"/>
                <a:cs typeface="Calibri" panose="020F0502020204030204" pitchFamily="34" charset="0"/>
              </a:rPr>
              <a:t> </a:t>
            </a:r>
            <a:r>
              <a:rPr sz="1750" dirty="0">
                <a:solidFill>
                  <a:srgbClr val="4A4A4A"/>
                </a:solidFill>
                <a:latin typeface="Calibri" panose="020F0502020204030204" pitchFamily="34" charset="0"/>
                <a:cs typeface="Calibri" panose="020F0502020204030204" pitchFamily="34" charset="0"/>
              </a:rPr>
              <a:t>chance  one </a:t>
            </a:r>
            <a:r>
              <a:rPr sz="1750" spc="-5" dirty="0">
                <a:solidFill>
                  <a:srgbClr val="4A4A4A"/>
                </a:solidFill>
                <a:latin typeface="Calibri" panose="020F0502020204030204" pitchFamily="34" charset="0"/>
                <a:cs typeface="Calibri" panose="020F0502020204030204" pitchFamily="34" charset="0"/>
              </a:rPr>
              <a:t>of </a:t>
            </a:r>
            <a:r>
              <a:rPr sz="1750" dirty="0">
                <a:solidFill>
                  <a:srgbClr val="4A4A4A"/>
                </a:solidFill>
                <a:latin typeface="Calibri" panose="020F0502020204030204" pitchFamily="34" charset="0"/>
                <a:cs typeface="Calibri" panose="020F0502020204030204" pitchFamily="34" charset="0"/>
              </a:rPr>
              <a:t>them will </a:t>
            </a:r>
            <a:r>
              <a:rPr sz="1750" spc="-5" dirty="0">
                <a:solidFill>
                  <a:srgbClr val="4A4A4A"/>
                </a:solidFill>
                <a:latin typeface="Calibri" panose="020F0502020204030204" pitchFamily="34" charset="0"/>
                <a:cs typeface="Calibri" panose="020F0502020204030204" pitchFamily="34" charset="0"/>
              </a:rPr>
              <a:t>live  beyond </a:t>
            </a:r>
            <a:r>
              <a:rPr sz="1750" dirty="0">
                <a:solidFill>
                  <a:srgbClr val="4A4A4A"/>
                </a:solidFill>
                <a:latin typeface="Calibri" panose="020F0502020204030204" pitchFamily="34" charset="0"/>
                <a:cs typeface="Calibri" panose="020F0502020204030204" pitchFamily="34" charset="0"/>
              </a:rPr>
              <a:t>the </a:t>
            </a:r>
            <a:r>
              <a:rPr sz="1750" spc="-5" dirty="0">
                <a:solidFill>
                  <a:srgbClr val="4A4A4A"/>
                </a:solidFill>
                <a:latin typeface="Calibri" panose="020F0502020204030204" pitchFamily="34" charset="0"/>
                <a:cs typeface="Calibri" panose="020F0502020204030204" pitchFamily="34" charset="0"/>
              </a:rPr>
              <a:t>age of</a:t>
            </a:r>
            <a:r>
              <a:rPr sz="1750" spc="-45" dirty="0">
                <a:solidFill>
                  <a:srgbClr val="4A4A4A"/>
                </a:solidFill>
                <a:latin typeface="Calibri" panose="020F0502020204030204" pitchFamily="34" charset="0"/>
                <a:cs typeface="Calibri" panose="020F0502020204030204" pitchFamily="34" charset="0"/>
              </a:rPr>
              <a:t> </a:t>
            </a:r>
            <a:r>
              <a:rPr sz="1750" spc="-15" dirty="0">
                <a:solidFill>
                  <a:srgbClr val="4A4A4A"/>
                </a:solidFill>
                <a:latin typeface="Calibri" panose="020F0502020204030204" pitchFamily="34" charset="0"/>
                <a:cs typeface="Calibri" panose="020F0502020204030204" pitchFamily="34" charset="0"/>
              </a:rPr>
              <a:t>94.</a:t>
            </a:r>
            <a:endParaRPr sz="1750" dirty="0">
              <a:latin typeface="Calibri" panose="020F0502020204030204" pitchFamily="34" charset="0"/>
              <a:cs typeface="Calibri" panose="020F0502020204030204" pitchFamily="34" charset="0"/>
            </a:endParaRPr>
          </a:p>
        </p:txBody>
      </p:sp>
      <p:sp>
        <p:nvSpPr>
          <p:cNvPr id="20" name="object 20"/>
          <p:cNvSpPr/>
          <p:nvPr/>
        </p:nvSpPr>
        <p:spPr>
          <a:xfrm>
            <a:off x="901700" y="7308850"/>
            <a:ext cx="11201400" cy="0"/>
          </a:xfrm>
          <a:custGeom>
            <a:avLst/>
            <a:gdLst/>
            <a:ahLst/>
            <a:cxnLst/>
            <a:rect l="l" t="t" r="r" b="b"/>
            <a:pathLst>
              <a:path w="11201400">
                <a:moveTo>
                  <a:pt x="0" y="0"/>
                </a:moveTo>
                <a:lnTo>
                  <a:pt x="11201400" y="0"/>
                </a:lnTo>
              </a:path>
            </a:pathLst>
          </a:custGeom>
          <a:ln w="12700">
            <a:solidFill>
              <a:srgbClr val="4A4A4A"/>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Slide Number Placeholder 20"/>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2282187"/>
            <a:ext cx="9563100" cy="4347344"/>
          </a:xfrm>
          <a:prstGeom prst="rect">
            <a:avLst/>
          </a:prstGeom>
        </p:spPr>
        <p:txBody>
          <a:bodyPr vert="horz" wrap="square" lIns="0" tIns="12700" rIns="0" bIns="0" rtlCol="0">
            <a:spAutoFit/>
          </a:bodyPr>
          <a:lstStyle/>
          <a:p>
            <a:pPr marL="12700">
              <a:lnSpc>
                <a:spcPct val="100000"/>
              </a:lnSpc>
              <a:spcBef>
                <a:spcPts val="100"/>
              </a:spcBef>
            </a:pPr>
            <a:r>
              <a:rPr sz="3000" spc="-10" dirty="0">
                <a:solidFill>
                  <a:srgbClr val="06487A"/>
                </a:solidFill>
                <a:latin typeface="Calibri" panose="020F0502020204030204" pitchFamily="34" charset="0"/>
                <a:cs typeface="Calibri" panose="020F0502020204030204" pitchFamily="34" charset="0"/>
              </a:rPr>
              <a:t>Most </a:t>
            </a:r>
            <a:r>
              <a:rPr sz="3000" dirty="0">
                <a:solidFill>
                  <a:srgbClr val="06487A"/>
                </a:solidFill>
                <a:latin typeface="Calibri" panose="020F0502020204030204" pitchFamily="34" charset="0"/>
                <a:cs typeface="Calibri" panose="020F0502020204030204" pitchFamily="34" charset="0"/>
              </a:rPr>
              <a:t>common </a:t>
            </a:r>
            <a:r>
              <a:rPr sz="3000" spc="-5" dirty="0">
                <a:solidFill>
                  <a:srgbClr val="06487A"/>
                </a:solidFill>
                <a:latin typeface="Calibri" panose="020F0502020204030204" pitchFamily="34" charset="0"/>
                <a:cs typeface="Calibri" panose="020F0502020204030204" pitchFamily="34" charset="0"/>
              </a:rPr>
              <a:t>types </a:t>
            </a:r>
            <a:r>
              <a:rPr sz="3000" dirty="0">
                <a:solidFill>
                  <a:srgbClr val="06487A"/>
                </a:solidFill>
                <a:latin typeface="Calibri" panose="020F0502020204030204" pitchFamily="34" charset="0"/>
                <a:cs typeface="Calibri" panose="020F0502020204030204" pitchFamily="34" charset="0"/>
              </a:rPr>
              <a:t>of </a:t>
            </a:r>
            <a:r>
              <a:rPr sz="3000" spc="-5" dirty="0">
                <a:solidFill>
                  <a:srgbClr val="06487A"/>
                </a:solidFill>
                <a:latin typeface="Calibri" panose="020F0502020204030204" pitchFamily="34" charset="0"/>
                <a:cs typeface="Calibri" panose="020F0502020204030204" pitchFamily="34" charset="0"/>
              </a:rPr>
              <a:t>savings</a:t>
            </a:r>
            <a:r>
              <a:rPr lang="en-US" sz="3000" spc="-5" dirty="0">
                <a:solidFill>
                  <a:srgbClr val="06487A"/>
                </a:solidFill>
                <a:latin typeface="Calibri" panose="020F0502020204030204" pitchFamily="34" charset="0"/>
                <a:cs typeface="Calibri" panose="020F0502020204030204" pitchFamily="34" charset="0"/>
              </a:rPr>
              <a:t>, investment and retirement options</a:t>
            </a:r>
            <a:r>
              <a:rPr sz="3000" spc="-5" dirty="0">
                <a:solidFill>
                  <a:srgbClr val="06487A"/>
                </a:solidFill>
                <a:latin typeface="Calibri" panose="020F0502020204030204" pitchFamily="34" charset="0"/>
                <a:cs typeface="Calibri" panose="020F0502020204030204" pitchFamily="34" charset="0"/>
              </a:rPr>
              <a:t>:</a:t>
            </a:r>
            <a:endParaRPr sz="3000" dirty="0">
              <a:latin typeface="Calibri" panose="020F0502020204030204" pitchFamily="34" charset="0"/>
              <a:cs typeface="Calibri" panose="020F0502020204030204" pitchFamily="34" charset="0"/>
            </a:endParaRPr>
          </a:p>
          <a:p>
            <a:pPr marL="673100" indent="-330200">
              <a:lnSpc>
                <a:spcPct val="100000"/>
              </a:lnSpc>
              <a:spcBef>
                <a:spcPts val="2195"/>
              </a:spcBef>
              <a:buSzPct val="75000"/>
              <a:buChar char="•"/>
              <a:tabLst>
                <a:tab pos="673100" algn="l"/>
                <a:tab pos="673735" algn="l"/>
              </a:tabLst>
            </a:pPr>
            <a:r>
              <a:rPr sz="3000" spc="-25" dirty="0">
                <a:solidFill>
                  <a:srgbClr val="4E4E4E"/>
                </a:solidFill>
                <a:latin typeface="Calibri" panose="020F0502020204030204" pitchFamily="34" charset="0"/>
                <a:cs typeface="Calibri" panose="020F0502020204030204" pitchFamily="34" charset="0"/>
              </a:rPr>
              <a:t>Traditional </a:t>
            </a:r>
            <a:r>
              <a:rPr sz="3000" spc="-5" dirty="0">
                <a:solidFill>
                  <a:srgbClr val="4E4E4E"/>
                </a:solidFill>
                <a:latin typeface="Calibri" panose="020F0502020204030204" pitchFamily="34" charset="0"/>
                <a:cs typeface="Calibri" panose="020F0502020204030204" pitchFamily="34" charset="0"/>
              </a:rPr>
              <a:t>savings </a:t>
            </a:r>
            <a:r>
              <a:rPr sz="3000" dirty="0">
                <a:solidFill>
                  <a:srgbClr val="4E4E4E"/>
                </a:solidFill>
                <a:latin typeface="Calibri" panose="020F0502020204030204" pitchFamily="34" charset="0"/>
                <a:cs typeface="Calibri" panose="020F0502020204030204" pitchFamily="34" charset="0"/>
              </a:rPr>
              <a:t>account at the bank or </a:t>
            </a:r>
            <a:r>
              <a:rPr sz="3000" spc="-5" dirty="0">
                <a:solidFill>
                  <a:srgbClr val="4E4E4E"/>
                </a:solidFill>
                <a:latin typeface="Calibri" panose="020F0502020204030204" pitchFamily="34" charset="0"/>
                <a:cs typeface="Calibri" panose="020F0502020204030204" pitchFamily="34" charset="0"/>
              </a:rPr>
              <a:t>credit</a:t>
            </a:r>
            <a:r>
              <a:rPr sz="3000" spc="-35" dirty="0">
                <a:solidFill>
                  <a:srgbClr val="4E4E4E"/>
                </a:solidFill>
                <a:latin typeface="Calibri" panose="020F0502020204030204" pitchFamily="34" charset="0"/>
                <a:cs typeface="Calibri" panose="020F0502020204030204" pitchFamily="34" charset="0"/>
              </a:rPr>
              <a:t> </a:t>
            </a:r>
            <a:r>
              <a:rPr sz="3000" dirty="0">
                <a:solidFill>
                  <a:srgbClr val="4E4E4E"/>
                </a:solidFill>
                <a:latin typeface="Calibri" panose="020F0502020204030204" pitchFamily="34" charset="0"/>
                <a:cs typeface="Calibri" panose="020F0502020204030204" pitchFamily="34" charset="0"/>
              </a:rPr>
              <a:t>union</a:t>
            </a:r>
            <a:endParaRPr sz="3000" dirty="0">
              <a:latin typeface="Calibri" panose="020F0502020204030204" pitchFamily="34" charset="0"/>
              <a:cs typeface="Calibri" panose="020F0502020204030204" pitchFamily="34" charset="0"/>
            </a:endParaRPr>
          </a:p>
          <a:p>
            <a:pPr marL="673735" indent="-330835">
              <a:lnSpc>
                <a:spcPct val="100000"/>
              </a:lnSpc>
              <a:spcBef>
                <a:spcPts val="1600"/>
              </a:spcBef>
              <a:buSzPct val="75000"/>
              <a:buChar char="•"/>
              <a:tabLst>
                <a:tab pos="673100" algn="l"/>
                <a:tab pos="673735" algn="l"/>
              </a:tabLst>
            </a:pPr>
            <a:r>
              <a:rPr sz="3000" dirty="0">
                <a:solidFill>
                  <a:srgbClr val="4E4E4E"/>
                </a:solidFill>
                <a:latin typeface="Calibri" panose="020F0502020204030204" pitchFamily="34" charset="0"/>
                <a:cs typeface="Calibri" panose="020F0502020204030204" pitchFamily="34" charset="0"/>
              </a:rPr>
              <a:t>Bonds</a:t>
            </a:r>
            <a:endParaRPr sz="3000" dirty="0">
              <a:latin typeface="Calibri" panose="020F0502020204030204" pitchFamily="34" charset="0"/>
              <a:cs typeface="Calibri" panose="020F0502020204030204" pitchFamily="34" charset="0"/>
            </a:endParaRPr>
          </a:p>
          <a:p>
            <a:pPr marL="673735" indent="-330835">
              <a:lnSpc>
                <a:spcPct val="100000"/>
              </a:lnSpc>
              <a:spcBef>
                <a:spcPts val="1600"/>
              </a:spcBef>
              <a:buSzPct val="75000"/>
              <a:buChar char="•"/>
              <a:tabLst>
                <a:tab pos="673100" algn="l"/>
                <a:tab pos="673735" algn="l"/>
              </a:tabLst>
            </a:pPr>
            <a:r>
              <a:rPr sz="3000" dirty="0">
                <a:solidFill>
                  <a:srgbClr val="4E4E4E"/>
                </a:solidFill>
                <a:latin typeface="Calibri" panose="020F0502020204030204" pitchFamily="34" charset="0"/>
                <a:cs typeface="Calibri" panose="020F0502020204030204" pitchFamily="34" charset="0"/>
              </a:rPr>
              <a:t>Mutual</a:t>
            </a:r>
            <a:r>
              <a:rPr sz="3000" spc="-5" dirty="0">
                <a:solidFill>
                  <a:srgbClr val="4E4E4E"/>
                </a:solidFill>
                <a:latin typeface="Calibri" panose="020F0502020204030204" pitchFamily="34" charset="0"/>
                <a:cs typeface="Calibri" panose="020F0502020204030204" pitchFamily="34" charset="0"/>
              </a:rPr>
              <a:t> </a:t>
            </a:r>
            <a:r>
              <a:rPr sz="3000" spc="-35" dirty="0">
                <a:solidFill>
                  <a:srgbClr val="4E4E4E"/>
                </a:solidFill>
                <a:latin typeface="Calibri" panose="020F0502020204030204" pitchFamily="34" charset="0"/>
                <a:cs typeface="Calibri" panose="020F0502020204030204" pitchFamily="34" charset="0"/>
              </a:rPr>
              <a:t>Funds</a:t>
            </a:r>
            <a:endParaRPr sz="3000" dirty="0">
              <a:latin typeface="Calibri" panose="020F0502020204030204" pitchFamily="34" charset="0"/>
              <a:cs typeface="Calibri" panose="020F0502020204030204" pitchFamily="34" charset="0"/>
            </a:endParaRPr>
          </a:p>
          <a:p>
            <a:pPr marL="673735" indent="-330200">
              <a:lnSpc>
                <a:spcPct val="100000"/>
              </a:lnSpc>
              <a:spcBef>
                <a:spcPts val="1600"/>
              </a:spcBef>
              <a:buSzPct val="75000"/>
              <a:buChar char="•"/>
              <a:tabLst>
                <a:tab pos="673735" algn="l"/>
                <a:tab pos="674370" algn="l"/>
              </a:tabLst>
            </a:pPr>
            <a:r>
              <a:rPr sz="3000" spc="-10" dirty="0">
                <a:solidFill>
                  <a:srgbClr val="4E4E4E"/>
                </a:solidFill>
                <a:latin typeface="Calibri" panose="020F0502020204030204" pitchFamily="34" charset="0"/>
                <a:cs typeface="Calibri" panose="020F0502020204030204" pitchFamily="34" charset="0"/>
              </a:rPr>
              <a:t>401(k)</a:t>
            </a:r>
            <a:endParaRPr sz="3000" dirty="0">
              <a:latin typeface="Calibri" panose="020F0502020204030204" pitchFamily="34" charset="0"/>
              <a:cs typeface="Calibri" panose="020F0502020204030204" pitchFamily="34" charset="0"/>
            </a:endParaRPr>
          </a:p>
          <a:p>
            <a:pPr marL="673735" indent="-330200">
              <a:lnSpc>
                <a:spcPct val="100000"/>
              </a:lnSpc>
              <a:spcBef>
                <a:spcPts val="1600"/>
              </a:spcBef>
              <a:buSzPct val="75000"/>
              <a:buChar char="•"/>
              <a:tabLst>
                <a:tab pos="673735" algn="l"/>
                <a:tab pos="674370" algn="l"/>
              </a:tabLst>
            </a:pPr>
            <a:r>
              <a:rPr sz="3000" dirty="0">
                <a:solidFill>
                  <a:srgbClr val="4E4E4E"/>
                </a:solidFill>
                <a:latin typeface="Calibri" panose="020F0502020204030204" pitchFamily="34" charset="0"/>
                <a:cs typeface="Calibri" panose="020F0502020204030204" pitchFamily="34" charset="0"/>
              </a:rPr>
              <a:t>Individual </a:t>
            </a:r>
            <a:r>
              <a:rPr sz="3000" spc="-10" dirty="0">
                <a:solidFill>
                  <a:srgbClr val="4E4E4E"/>
                </a:solidFill>
                <a:latin typeface="Calibri" panose="020F0502020204030204" pitchFamily="34" charset="0"/>
                <a:cs typeface="Calibri" panose="020F0502020204030204" pitchFamily="34" charset="0"/>
              </a:rPr>
              <a:t>Retirement </a:t>
            </a:r>
            <a:r>
              <a:rPr sz="3000" spc="-5" dirty="0">
                <a:solidFill>
                  <a:srgbClr val="4E4E4E"/>
                </a:solidFill>
                <a:latin typeface="Calibri" panose="020F0502020204030204" pitchFamily="34" charset="0"/>
                <a:cs typeface="Calibri" panose="020F0502020204030204" pitchFamily="34" charset="0"/>
              </a:rPr>
              <a:t>Account </a:t>
            </a:r>
            <a:r>
              <a:rPr sz="3000" dirty="0">
                <a:solidFill>
                  <a:srgbClr val="4E4E4E"/>
                </a:solidFill>
                <a:latin typeface="Calibri" panose="020F0502020204030204" pitchFamily="34" charset="0"/>
                <a:cs typeface="Calibri" panose="020F0502020204030204" pitchFamily="34" charset="0"/>
              </a:rPr>
              <a:t>(IRA) or </a:t>
            </a:r>
            <a:r>
              <a:rPr sz="3000" spc="-20" dirty="0">
                <a:solidFill>
                  <a:srgbClr val="4E4E4E"/>
                </a:solidFill>
                <a:latin typeface="Calibri" panose="020F0502020204030204" pitchFamily="34" charset="0"/>
                <a:cs typeface="Calibri" panose="020F0502020204030204" pitchFamily="34" charset="0"/>
              </a:rPr>
              <a:t>Roth</a:t>
            </a:r>
            <a:r>
              <a:rPr sz="3000" dirty="0">
                <a:solidFill>
                  <a:srgbClr val="4E4E4E"/>
                </a:solidFill>
                <a:latin typeface="Calibri" panose="020F0502020204030204" pitchFamily="34" charset="0"/>
                <a:cs typeface="Calibri" panose="020F0502020204030204" pitchFamily="34" charset="0"/>
              </a:rPr>
              <a:t> IRA</a:t>
            </a:r>
            <a:endParaRPr sz="30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901699" y="604515"/>
            <a:ext cx="3937803" cy="635000"/>
          </a:xfrm>
          <a:prstGeom prst="rect">
            <a:avLst/>
          </a:prstGeom>
        </p:spPr>
        <p:txBody>
          <a:bodyPr vert="horz" wrap="square" lIns="0" tIns="12700" rIns="0" bIns="0" rtlCol="0">
            <a:spAutoFit/>
          </a:bodyPr>
          <a:lstStyle/>
          <a:p>
            <a:pPr marL="12700">
              <a:lnSpc>
                <a:spcPct val="100000"/>
              </a:lnSpc>
              <a:spcBef>
                <a:spcPts val="100"/>
              </a:spcBef>
            </a:pPr>
            <a:r>
              <a:rPr sz="4000" spc="-65" dirty="0">
                <a:solidFill>
                  <a:srgbClr val="4A4A4A"/>
                </a:solidFill>
                <a:latin typeface="Calibri" panose="020F0502020204030204" pitchFamily="34" charset="0"/>
                <a:cs typeface="Calibri" panose="020F0502020204030204" pitchFamily="34" charset="0"/>
              </a:rPr>
              <a:t>Grow </a:t>
            </a:r>
            <a:r>
              <a:rPr sz="4000" spc="-114" dirty="0">
                <a:solidFill>
                  <a:srgbClr val="4A4A4A"/>
                </a:solidFill>
                <a:latin typeface="Calibri" panose="020F0502020204030204" pitchFamily="34" charset="0"/>
                <a:cs typeface="Calibri" panose="020F0502020204030204" pitchFamily="34" charset="0"/>
              </a:rPr>
              <a:t>Your</a:t>
            </a:r>
            <a:r>
              <a:rPr sz="4000" spc="-5" dirty="0">
                <a:solidFill>
                  <a:srgbClr val="4A4A4A"/>
                </a:solidFill>
                <a:latin typeface="Calibri" panose="020F0502020204030204" pitchFamily="34" charset="0"/>
                <a:cs typeface="Calibri" panose="020F0502020204030204" pitchFamily="34" charset="0"/>
              </a:rPr>
              <a:t> </a:t>
            </a:r>
            <a:r>
              <a:rPr sz="4000" spc="-55" dirty="0">
                <a:solidFill>
                  <a:srgbClr val="4A4A4A"/>
                </a:solidFill>
                <a:latin typeface="Calibri" panose="020F0502020204030204" pitchFamily="34" charset="0"/>
                <a:cs typeface="Calibri" panose="020F0502020204030204" pitchFamily="34" charset="0"/>
              </a:rPr>
              <a:t>Savings</a:t>
            </a:r>
            <a:endParaRPr sz="4000" dirty="0">
              <a:latin typeface="Calibri" panose="020F0502020204030204" pitchFamily="34" charset="0"/>
              <a:cs typeface="Calibri" panose="020F0502020204030204" pitchFamily="34" charset="0"/>
            </a:endParaRPr>
          </a:p>
        </p:txBody>
      </p:sp>
      <p:sp>
        <p:nvSpPr>
          <p:cNvPr id="4" name="object 4"/>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9EA2A2"/>
            </a:solidFill>
          </a:ln>
        </p:spPr>
        <p:txBody>
          <a:bodyPr wrap="square" lIns="0" tIns="0" rIns="0" bIns="0" rtlCol="0"/>
          <a:lstStyle/>
          <a:p>
            <a:endParaRPr/>
          </a:p>
        </p:txBody>
      </p:sp>
      <p:sp>
        <p:nvSpPr>
          <p:cNvPr id="5" name="object 5"/>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41800" y="0"/>
            <a:ext cx="8763000" cy="97536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FFB81C"/>
          </a:solidFill>
        </p:spPr>
        <p:txBody>
          <a:bodyPr wrap="square" lIns="0" tIns="0" rIns="0" bIns="0" rtlCol="0"/>
          <a:lstStyle/>
          <a:p>
            <a:endParaRPr/>
          </a:p>
        </p:txBody>
      </p:sp>
      <p:sp>
        <p:nvSpPr>
          <p:cNvPr id="4" name="object 4"/>
          <p:cNvSpPr/>
          <p:nvPr/>
        </p:nvSpPr>
        <p:spPr>
          <a:xfrm>
            <a:off x="2363721" y="6898475"/>
            <a:ext cx="1014094" cy="993775"/>
          </a:xfrm>
          <a:custGeom>
            <a:avLst/>
            <a:gdLst/>
            <a:ahLst/>
            <a:cxnLst/>
            <a:rect l="l" t="t" r="r" b="b"/>
            <a:pathLst>
              <a:path w="1014095" h="993775">
                <a:moveTo>
                  <a:pt x="506742" y="0"/>
                </a:moveTo>
                <a:lnTo>
                  <a:pt x="458008" y="2278"/>
                </a:lnTo>
                <a:lnTo>
                  <a:pt x="410570" y="8973"/>
                </a:lnTo>
                <a:lnTo>
                  <a:pt x="364642" y="19876"/>
                </a:lnTo>
                <a:lnTo>
                  <a:pt x="320438" y="34776"/>
                </a:lnTo>
                <a:lnTo>
                  <a:pt x="278171" y="53464"/>
                </a:lnTo>
                <a:lnTo>
                  <a:pt x="238056" y="75729"/>
                </a:lnTo>
                <a:lnTo>
                  <a:pt x="200307" y="101363"/>
                </a:lnTo>
                <a:lnTo>
                  <a:pt x="165137" y="130154"/>
                </a:lnTo>
                <a:lnTo>
                  <a:pt x="132761" y="161894"/>
                </a:lnTo>
                <a:lnTo>
                  <a:pt x="103392" y="196372"/>
                </a:lnTo>
                <a:lnTo>
                  <a:pt x="77245" y="233379"/>
                </a:lnTo>
                <a:lnTo>
                  <a:pt x="54534" y="272705"/>
                </a:lnTo>
                <a:lnTo>
                  <a:pt x="35472" y="314140"/>
                </a:lnTo>
                <a:lnTo>
                  <a:pt x="20274" y="357474"/>
                </a:lnTo>
                <a:lnTo>
                  <a:pt x="9153" y="402497"/>
                </a:lnTo>
                <a:lnTo>
                  <a:pt x="2324" y="449000"/>
                </a:lnTo>
                <a:lnTo>
                  <a:pt x="0" y="496773"/>
                </a:lnTo>
                <a:lnTo>
                  <a:pt x="2324" y="544548"/>
                </a:lnTo>
                <a:lnTo>
                  <a:pt x="9153" y="591052"/>
                </a:lnTo>
                <a:lnTo>
                  <a:pt x="20274" y="636077"/>
                </a:lnTo>
                <a:lnTo>
                  <a:pt x="35472" y="679413"/>
                </a:lnTo>
                <a:lnTo>
                  <a:pt x="54534" y="720849"/>
                </a:lnTo>
                <a:lnTo>
                  <a:pt x="77245" y="760176"/>
                </a:lnTo>
                <a:lnTo>
                  <a:pt x="103392" y="797183"/>
                </a:lnTo>
                <a:lnTo>
                  <a:pt x="132761" y="831662"/>
                </a:lnTo>
                <a:lnTo>
                  <a:pt x="165137" y="863403"/>
                </a:lnTo>
                <a:lnTo>
                  <a:pt x="200307" y="892195"/>
                </a:lnTo>
                <a:lnTo>
                  <a:pt x="238056" y="917828"/>
                </a:lnTo>
                <a:lnTo>
                  <a:pt x="278171" y="940094"/>
                </a:lnTo>
                <a:lnTo>
                  <a:pt x="320438" y="958782"/>
                </a:lnTo>
                <a:lnTo>
                  <a:pt x="364642" y="973682"/>
                </a:lnTo>
                <a:lnTo>
                  <a:pt x="410570" y="984585"/>
                </a:lnTo>
                <a:lnTo>
                  <a:pt x="458008" y="991280"/>
                </a:lnTo>
                <a:lnTo>
                  <a:pt x="506742" y="993559"/>
                </a:lnTo>
                <a:lnTo>
                  <a:pt x="555476" y="991280"/>
                </a:lnTo>
                <a:lnTo>
                  <a:pt x="602914" y="984585"/>
                </a:lnTo>
                <a:lnTo>
                  <a:pt x="648842" y="973682"/>
                </a:lnTo>
                <a:lnTo>
                  <a:pt x="693047" y="958782"/>
                </a:lnTo>
                <a:lnTo>
                  <a:pt x="735313" y="940094"/>
                </a:lnTo>
                <a:lnTo>
                  <a:pt x="775428" y="917828"/>
                </a:lnTo>
                <a:lnTo>
                  <a:pt x="813178" y="892195"/>
                </a:lnTo>
                <a:lnTo>
                  <a:pt x="817112" y="888974"/>
                </a:lnTo>
                <a:lnTo>
                  <a:pt x="506742" y="888974"/>
                </a:lnTo>
                <a:lnTo>
                  <a:pt x="460149" y="886331"/>
                </a:lnTo>
                <a:lnTo>
                  <a:pt x="415118" y="878599"/>
                </a:lnTo>
                <a:lnTo>
                  <a:pt x="371951" y="866074"/>
                </a:lnTo>
                <a:lnTo>
                  <a:pt x="330952" y="849053"/>
                </a:lnTo>
                <a:lnTo>
                  <a:pt x="292422" y="827833"/>
                </a:lnTo>
                <a:lnTo>
                  <a:pt x="256665" y="802709"/>
                </a:lnTo>
                <a:lnTo>
                  <a:pt x="223981" y="773979"/>
                </a:lnTo>
                <a:lnTo>
                  <a:pt x="194675" y="741938"/>
                </a:lnTo>
                <a:lnTo>
                  <a:pt x="169047" y="706883"/>
                </a:lnTo>
                <a:lnTo>
                  <a:pt x="147401" y="669110"/>
                </a:lnTo>
                <a:lnTo>
                  <a:pt x="130039" y="628917"/>
                </a:lnTo>
                <a:lnTo>
                  <a:pt x="117263" y="586598"/>
                </a:lnTo>
                <a:lnTo>
                  <a:pt x="109376" y="542451"/>
                </a:lnTo>
                <a:lnTo>
                  <a:pt x="106680" y="496773"/>
                </a:lnTo>
                <a:lnTo>
                  <a:pt x="109376" y="451096"/>
                </a:lnTo>
                <a:lnTo>
                  <a:pt x="117263" y="406952"/>
                </a:lnTo>
                <a:lnTo>
                  <a:pt x="130039" y="364635"/>
                </a:lnTo>
                <a:lnTo>
                  <a:pt x="147401" y="324443"/>
                </a:lnTo>
                <a:lnTo>
                  <a:pt x="169047" y="286672"/>
                </a:lnTo>
                <a:lnTo>
                  <a:pt x="194675" y="251618"/>
                </a:lnTo>
                <a:lnTo>
                  <a:pt x="223981" y="219578"/>
                </a:lnTo>
                <a:lnTo>
                  <a:pt x="256665" y="190848"/>
                </a:lnTo>
                <a:lnTo>
                  <a:pt x="292422" y="165725"/>
                </a:lnTo>
                <a:lnTo>
                  <a:pt x="330952" y="144505"/>
                </a:lnTo>
                <a:lnTo>
                  <a:pt x="371951" y="127484"/>
                </a:lnTo>
                <a:lnTo>
                  <a:pt x="415118" y="114959"/>
                </a:lnTo>
                <a:lnTo>
                  <a:pt x="460149" y="107227"/>
                </a:lnTo>
                <a:lnTo>
                  <a:pt x="506742" y="104584"/>
                </a:lnTo>
                <a:lnTo>
                  <a:pt x="817113" y="104584"/>
                </a:lnTo>
                <a:lnTo>
                  <a:pt x="813178" y="101363"/>
                </a:lnTo>
                <a:lnTo>
                  <a:pt x="775428" y="75729"/>
                </a:lnTo>
                <a:lnTo>
                  <a:pt x="735313" y="53464"/>
                </a:lnTo>
                <a:lnTo>
                  <a:pt x="693047" y="34776"/>
                </a:lnTo>
                <a:lnTo>
                  <a:pt x="648842" y="19876"/>
                </a:lnTo>
                <a:lnTo>
                  <a:pt x="602914" y="8973"/>
                </a:lnTo>
                <a:lnTo>
                  <a:pt x="555476" y="2278"/>
                </a:lnTo>
                <a:lnTo>
                  <a:pt x="506742" y="0"/>
                </a:lnTo>
                <a:close/>
              </a:path>
              <a:path w="1014095" h="993775">
                <a:moveTo>
                  <a:pt x="817113" y="104584"/>
                </a:moveTo>
                <a:lnTo>
                  <a:pt x="506742" y="104584"/>
                </a:lnTo>
                <a:lnTo>
                  <a:pt x="553336" y="107227"/>
                </a:lnTo>
                <a:lnTo>
                  <a:pt x="598367" y="114959"/>
                </a:lnTo>
                <a:lnTo>
                  <a:pt x="641533" y="127484"/>
                </a:lnTo>
                <a:lnTo>
                  <a:pt x="682532" y="144505"/>
                </a:lnTo>
                <a:lnTo>
                  <a:pt x="721062" y="165725"/>
                </a:lnTo>
                <a:lnTo>
                  <a:pt x="756820" y="190848"/>
                </a:lnTo>
                <a:lnTo>
                  <a:pt x="789503" y="219578"/>
                </a:lnTo>
                <a:lnTo>
                  <a:pt x="818810" y="251618"/>
                </a:lnTo>
                <a:lnTo>
                  <a:pt x="844437" y="286672"/>
                </a:lnTo>
                <a:lnTo>
                  <a:pt x="866083" y="324443"/>
                </a:lnTo>
                <a:lnTo>
                  <a:pt x="883445" y="364635"/>
                </a:lnTo>
                <a:lnTo>
                  <a:pt x="896221" y="406952"/>
                </a:lnTo>
                <a:lnTo>
                  <a:pt x="904109" y="451096"/>
                </a:lnTo>
                <a:lnTo>
                  <a:pt x="906805" y="496773"/>
                </a:lnTo>
                <a:lnTo>
                  <a:pt x="904109" y="542451"/>
                </a:lnTo>
                <a:lnTo>
                  <a:pt x="896221" y="586598"/>
                </a:lnTo>
                <a:lnTo>
                  <a:pt x="883445" y="628917"/>
                </a:lnTo>
                <a:lnTo>
                  <a:pt x="866083" y="669110"/>
                </a:lnTo>
                <a:lnTo>
                  <a:pt x="844437" y="706883"/>
                </a:lnTo>
                <a:lnTo>
                  <a:pt x="818810" y="741938"/>
                </a:lnTo>
                <a:lnTo>
                  <a:pt x="789503" y="773979"/>
                </a:lnTo>
                <a:lnTo>
                  <a:pt x="756820" y="802709"/>
                </a:lnTo>
                <a:lnTo>
                  <a:pt x="721062" y="827833"/>
                </a:lnTo>
                <a:lnTo>
                  <a:pt x="682532" y="849053"/>
                </a:lnTo>
                <a:lnTo>
                  <a:pt x="641533" y="866074"/>
                </a:lnTo>
                <a:lnTo>
                  <a:pt x="598367" y="878599"/>
                </a:lnTo>
                <a:lnTo>
                  <a:pt x="553336" y="886331"/>
                </a:lnTo>
                <a:lnTo>
                  <a:pt x="506742" y="888974"/>
                </a:lnTo>
                <a:lnTo>
                  <a:pt x="817112" y="888974"/>
                </a:lnTo>
                <a:lnTo>
                  <a:pt x="848347" y="863403"/>
                </a:lnTo>
                <a:lnTo>
                  <a:pt x="880724" y="831662"/>
                </a:lnTo>
                <a:lnTo>
                  <a:pt x="910092" y="797183"/>
                </a:lnTo>
                <a:lnTo>
                  <a:pt x="936239" y="760176"/>
                </a:lnTo>
                <a:lnTo>
                  <a:pt x="958950" y="720849"/>
                </a:lnTo>
                <a:lnTo>
                  <a:pt x="978012" y="679413"/>
                </a:lnTo>
                <a:lnTo>
                  <a:pt x="993211" y="636077"/>
                </a:lnTo>
                <a:lnTo>
                  <a:pt x="1004331" y="591052"/>
                </a:lnTo>
                <a:lnTo>
                  <a:pt x="1011161" y="544548"/>
                </a:lnTo>
                <a:lnTo>
                  <a:pt x="1013485" y="496773"/>
                </a:lnTo>
                <a:lnTo>
                  <a:pt x="1011161" y="449000"/>
                </a:lnTo>
                <a:lnTo>
                  <a:pt x="1004331" y="402497"/>
                </a:lnTo>
                <a:lnTo>
                  <a:pt x="993211" y="357474"/>
                </a:lnTo>
                <a:lnTo>
                  <a:pt x="978012" y="314140"/>
                </a:lnTo>
                <a:lnTo>
                  <a:pt x="958950" y="272705"/>
                </a:lnTo>
                <a:lnTo>
                  <a:pt x="936239" y="233379"/>
                </a:lnTo>
                <a:lnTo>
                  <a:pt x="910092" y="196372"/>
                </a:lnTo>
                <a:lnTo>
                  <a:pt x="880724" y="161894"/>
                </a:lnTo>
                <a:lnTo>
                  <a:pt x="848347" y="130154"/>
                </a:lnTo>
                <a:lnTo>
                  <a:pt x="817113" y="104584"/>
                </a:lnTo>
                <a:close/>
              </a:path>
            </a:pathLst>
          </a:custGeom>
          <a:solidFill>
            <a:srgbClr val="FFFFFF">
              <a:alpha val="29998"/>
            </a:srgbClr>
          </a:solidFill>
        </p:spPr>
        <p:txBody>
          <a:bodyPr wrap="square" lIns="0" tIns="0" rIns="0" bIns="0" rtlCol="0"/>
          <a:lstStyle/>
          <a:p>
            <a:endParaRPr/>
          </a:p>
        </p:txBody>
      </p:sp>
      <p:sp>
        <p:nvSpPr>
          <p:cNvPr id="5" name="object 5"/>
          <p:cNvSpPr/>
          <p:nvPr/>
        </p:nvSpPr>
        <p:spPr>
          <a:xfrm>
            <a:off x="1029688" y="7701102"/>
            <a:ext cx="1627505" cy="1595755"/>
          </a:xfrm>
          <a:custGeom>
            <a:avLst/>
            <a:gdLst/>
            <a:ahLst/>
            <a:cxnLst/>
            <a:rect l="l" t="t" r="r" b="b"/>
            <a:pathLst>
              <a:path w="1627505" h="1595754">
                <a:moveTo>
                  <a:pt x="813650" y="0"/>
                </a:moveTo>
                <a:lnTo>
                  <a:pt x="765915" y="1356"/>
                </a:lnTo>
                <a:lnTo>
                  <a:pt x="718896" y="5376"/>
                </a:lnTo>
                <a:lnTo>
                  <a:pt x="672671" y="11983"/>
                </a:lnTo>
                <a:lnTo>
                  <a:pt x="627317" y="21103"/>
                </a:lnTo>
                <a:lnTo>
                  <a:pt x="582910" y="32659"/>
                </a:lnTo>
                <a:lnTo>
                  <a:pt x="539528" y="46577"/>
                </a:lnTo>
                <a:lnTo>
                  <a:pt x="497247" y="62782"/>
                </a:lnTo>
                <a:lnTo>
                  <a:pt x="456145" y="81196"/>
                </a:lnTo>
                <a:lnTo>
                  <a:pt x="416298" y="101747"/>
                </a:lnTo>
                <a:lnTo>
                  <a:pt x="377784" y="124357"/>
                </a:lnTo>
                <a:lnTo>
                  <a:pt x="340678" y="148951"/>
                </a:lnTo>
                <a:lnTo>
                  <a:pt x="305058" y="175455"/>
                </a:lnTo>
                <a:lnTo>
                  <a:pt x="271002" y="203793"/>
                </a:lnTo>
                <a:lnTo>
                  <a:pt x="238585" y="233889"/>
                </a:lnTo>
                <a:lnTo>
                  <a:pt x="207885" y="265668"/>
                </a:lnTo>
                <a:lnTo>
                  <a:pt x="178978" y="299055"/>
                </a:lnTo>
                <a:lnTo>
                  <a:pt x="151942" y="333974"/>
                </a:lnTo>
                <a:lnTo>
                  <a:pt x="126854" y="370349"/>
                </a:lnTo>
                <a:lnTo>
                  <a:pt x="103790" y="408107"/>
                </a:lnTo>
                <a:lnTo>
                  <a:pt x="82827" y="447170"/>
                </a:lnTo>
                <a:lnTo>
                  <a:pt x="64042" y="487464"/>
                </a:lnTo>
                <a:lnTo>
                  <a:pt x="47513" y="528913"/>
                </a:lnTo>
                <a:lnTo>
                  <a:pt x="33315" y="571442"/>
                </a:lnTo>
                <a:lnTo>
                  <a:pt x="21527" y="614976"/>
                </a:lnTo>
                <a:lnTo>
                  <a:pt x="12224" y="659439"/>
                </a:lnTo>
                <a:lnTo>
                  <a:pt x="5484" y="704756"/>
                </a:lnTo>
                <a:lnTo>
                  <a:pt x="1383" y="750850"/>
                </a:lnTo>
                <a:lnTo>
                  <a:pt x="0" y="797648"/>
                </a:lnTo>
                <a:lnTo>
                  <a:pt x="1395" y="844578"/>
                </a:lnTo>
                <a:lnTo>
                  <a:pt x="5490" y="890582"/>
                </a:lnTo>
                <a:lnTo>
                  <a:pt x="12224" y="935858"/>
                </a:lnTo>
                <a:lnTo>
                  <a:pt x="21527" y="980321"/>
                </a:lnTo>
                <a:lnTo>
                  <a:pt x="33315" y="1023854"/>
                </a:lnTo>
                <a:lnTo>
                  <a:pt x="47513" y="1066384"/>
                </a:lnTo>
                <a:lnTo>
                  <a:pt x="64042" y="1107833"/>
                </a:lnTo>
                <a:lnTo>
                  <a:pt x="82827" y="1148127"/>
                </a:lnTo>
                <a:lnTo>
                  <a:pt x="103790" y="1187190"/>
                </a:lnTo>
                <a:lnTo>
                  <a:pt x="126854" y="1224947"/>
                </a:lnTo>
                <a:lnTo>
                  <a:pt x="151942" y="1261323"/>
                </a:lnTo>
                <a:lnTo>
                  <a:pt x="178978" y="1296242"/>
                </a:lnTo>
                <a:lnTo>
                  <a:pt x="207885" y="1329629"/>
                </a:lnTo>
                <a:lnTo>
                  <a:pt x="238585" y="1361408"/>
                </a:lnTo>
                <a:lnTo>
                  <a:pt x="271002" y="1391504"/>
                </a:lnTo>
                <a:lnTo>
                  <a:pt x="305058" y="1419841"/>
                </a:lnTo>
                <a:lnTo>
                  <a:pt x="340678" y="1446345"/>
                </a:lnTo>
                <a:lnTo>
                  <a:pt x="377784" y="1470940"/>
                </a:lnTo>
                <a:lnTo>
                  <a:pt x="416298" y="1493550"/>
                </a:lnTo>
                <a:lnTo>
                  <a:pt x="456145" y="1514100"/>
                </a:lnTo>
                <a:lnTo>
                  <a:pt x="497247" y="1532515"/>
                </a:lnTo>
                <a:lnTo>
                  <a:pt x="539528" y="1548719"/>
                </a:lnTo>
                <a:lnTo>
                  <a:pt x="582910" y="1562637"/>
                </a:lnTo>
                <a:lnTo>
                  <a:pt x="627317" y="1574194"/>
                </a:lnTo>
                <a:lnTo>
                  <a:pt x="672671" y="1583314"/>
                </a:lnTo>
                <a:lnTo>
                  <a:pt x="718896" y="1589921"/>
                </a:lnTo>
                <a:lnTo>
                  <a:pt x="765915" y="1593941"/>
                </a:lnTo>
                <a:lnTo>
                  <a:pt x="813650" y="1595297"/>
                </a:lnTo>
                <a:lnTo>
                  <a:pt x="861386" y="1593941"/>
                </a:lnTo>
                <a:lnTo>
                  <a:pt x="908405" y="1589921"/>
                </a:lnTo>
                <a:lnTo>
                  <a:pt x="954630" y="1583314"/>
                </a:lnTo>
                <a:lnTo>
                  <a:pt x="999984" y="1574194"/>
                </a:lnTo>
                <a:lnTo>
                  <a:pt x="1044391" y="1562637"/>
                </a:lnTo>
                <a:lnTo>
                  <a:pt x="1087773" y="1548719"/>
                </a:lnTo>
                <a:lnTo>
                  <a:pt x="1130053" y="1532515"/>
                </a:lnTo>
                <a:lnTo>
                  <a:pt x="1171156" y="1514100"/>
                </a:lnTo>
                <a:lnTo>
                  <a:pt x="1211003" y="1493550"/>
                </a:lnTo>
                <a:lnTo>
                  <a:pt x="1249517" y="1470940"/>
                </a:lnTo>
                <a:lnTo>
                  <a:pt x="1286623" y="1446345"/>
                </a:lnTo>
                <a:lnTo>
                  <a:pt x="1312114" y="1427378"/>
                </a:lnTo>
                <a:lnTo>
                  <a:pt x="813650" y="1427378"/>
                </a:lnTo>
                <a:lnTo>
                  <a:pt x="765779" y="1425647"/>
                </a:lnTo>
                <a:lnTo>
                  <a:pt x="718851" y="1420538"/>
                </a:lnTo>
                <a:lnTo>
                  <a:pt x="672993" y="1412171"/>
                </a:lnTo>
                <a:lnTo>
                  <a:pt x="628330" y="1400671"/>
                </a:lnTo>
                <a:lnTo>
                  <a:pt x="584986" y="1386160"/>
                </a:lnTo>
                <a:lnTo>
                  <a:pt x="543087" y="1368761"/>
                </a:lnTo>
                <a:lnTo>
                  <a:pt x="502758" y="1348595"/>
                </a:lnTo>
                <a:lnTo>
                  <a:pt x="464124" y="1325787"/>
                </a:lnTo>
                <a:lnTo>
                  <a:pt x="427310" y="1300458"/>
                </a:lnTo>
                <a:lnTo>
                  <a:pt x="392441" y="1272731"/>
                </a:lnTo>
                <a:lnTo>
                  <a:pt x="359643" y="1242729"/>
                </a:lnTo>
                <a:lnTo>
                  <a:pt x="329040" y="1210575"/>
                </a:lnTo>
                <a:lnTo>
                  <a:pt x="300758" y="1176392"/>
                </a:lnTo>
                <a:lnTo>
                  <a:pt x="274922" y="1140301"/>
                </a:lnTo>
                <a:lnTo>
                  <a:pt x="251657" y="1102426"/>
                </a:lnTo>
                <a:lnTo>
                  <a:pt x="231088" y="1062890"/>
                </a:lnTo>
                <a:lnTo>
                  <a:pt x="213340" y="1021815"/>
                </a:lnTo>
                <a:lnTo>
                  <a:pt x="198538" y="979323"/>
                </a:lnTo>
                <a:lnTo>
                  <a:pt x="186808" y="935538"/>
                </a:lnTo>
                <a:lnTo>
                  <a:pt x="178270" y="890541"/>
                </a:lnTo>
                <a:lnTo>
                  <a:pt x="173057" y="844446"/>
                </a:lnTo>
                <a:lnTo>
                  <a:pt x="171297" y="797648"/>
                </a:lnTo>
                <a:lnTo>
                  <a:pt x="173062" y="750717"/>
                </a:lnTo>
                <a:lnTo>
                  <a:pt x="178274" y="704712"/>
                </a:lnTo>
                <a:lnTo>
                  <a:pt x="186808" y="659756"/>
                </a:lnTo>
                <a:lnTo>
                  <a:pt x="198538" y="615970"/>
                </a:lnTo>
                <a:lnTo>
                  <a:pt x="213340" y="573479"/>
                </a:lnTo>
                <a:lnTo>
                  <a:pt x="231088" y="532404"/>
                </a:lnTo>
                <a:lnTo>
                  <a:pt x="251657" y="492868"/>
                </a:lnTo>
                <a:lnTo>
                  <a:pt x="274922" y="454994"/>
                </a:lnTo>
                <a:lnTo>
                  <a:pt x="300758" y="418904"/>
                </a:lnTo>
                <a:lnTo>
                  <a:pt x="329040" y="384722"/>
                </a:lnTo>
                <a:lnTo>
                  <a:pt x="359643" y="352569"/>
                </a:lnTo>
                <a:lnTo>
                  <a:pt x="392441" y="322569"/>
                </a:lnTo>
                <a:lnTo>
                  <a:pt x="427310" y="294843"/>
                </a:lnTo>
                <a:lnTo>
                  <a:pt x="464124" y="269516"/>
                </a:lnTo>
                <a:lnTo>
                  <a:pt x="502758" y="246709"/>
                </a:lnTo>
                <a:lnTo>
                  <a:pt x="543087" y="226545"/>
                </a:lnTo>
                <a:lnTo>
                  <a:pt x="584986" y="209146"/>
                </a:lnTo>
                <a:lnTo>
                  <a:pt x="628330" y="194636"/>
                </a:lnTo>
                <a:lnTo>
                  <a:pt x="672993" y="183137"/>
                </a:lnTo>
                <a:lnTo>
                  <a:pt x="718851" y="174771"/>
                </a:lnTo>
                <a:lnTo>
                  <a:pt x="765779" y="169662"/>
                </a:lnTo>
                <a:lnTo>
                  <a:pt x="813650" y="167932"/>
                </a:lnTo>
                <a:lnTo>
                  <a:pt x="1312131" y="167932"/>
                </a:lnTo>
                <a:lnTo>
                  <a:pt x="1286623" y="148951"/>
                </a:lnTo>
                <a:lnTo>
                  <a:pt x="1249517" y="124357"/>
                </a:lnTo>
                <a:lnTo>
                  <a:pt x="1211003" y="101747"/>
                </a:lnTo>
                <a:lnTo>
                  <a:pt x="1171156" y="81196"/>
                </a:lnTo>
                <a:lnTo>
                  <a:pt x="1130053" y="62782"/>
                </a:lnTo>
                <a:lnTo>
                  <a:pt x="1087773" y="46577"/>
                </a:lnTo>
                <a:lnTo>
                  <a:pt x="1044391" y="32659"/>
                </a:lnTo>
                <a:lnTo>
                  <a:pt x="999984" y="21103"/>
                </a:lnTo>
                <a:lnTo>
                  <a:pt x="954630" y="11983"/>
                </a:lnTo>
                <a:lnTo>
                  <a:pt x="908405" y="5376"/>
                </a:lnTo>
                <a:lnTo>
                  <a:pt x="861386" y="1356"/>
                </a:lnTo>
                <a:lnTo>
                  <a:pt x="813650" y="0"/>
                </a:lnTo>
                <a:close/>
              </a:path>
              <a:path w="1627505" h="1595754">
                <a:moveTo>
                  <a:pt x="1312131" y="167932"/>
                </a:moveTo>
                <a:lnTo>
                  <a:pt x="813650" y="167932"/>
                </a:lnTo>
                <a:lnTo>
                  <a:pt x="861522" y="169662"/>
                </a:lnTo>
                <a:lnTo>
                  <a:pt x="908450" y="174771"/>
                </a:lnTo>
                <a:lnTo>
                  <a:pt x="954308" y="183137"/>
                </a:lnTo>
                <a:lnTo>
                  <a:pt x="998971" y="194636"/>
                </a:lnTo>
                <a:lnTo>
                  <a:pt x="1042315" y="209146"/>
                </a:lnTo>
                <a:lnTo>
                  <a:pt x="1084214" y="226545"/>
                </a:lnTo>
                <a:lnTo>
                  <a:pt x="1124543" y="246709"/>
                </a:lnTo>
                <a:lnTo>
                  <a:pt x="1163177" y="269516"/>
                </a:lnTo>
                <a:lnTo>
                  <a:pt x="1199991" y="294843"/>
                </a:lnTo>
                <a:lnTo>
                  <a:pt x="1234860" y="322569"/>
                </a:lnTo>
                <a:lnTo>
                  <a:pt x="1267658" y="352569"/>
                </a:lnTo>
                <a:lnTo>
                  <a:pt x="1298261" y="384722"/>
                </a:lnTo>
                <a:lnTo>
                  <a:pt x="1326543" y="418904"/>
                </a:lnTo>
                <a:lnTo>
                  <a:pt x="1352379" y="454994"/>
                </a:lnTo>
                <a:lnTo>
                  <a:pt x="1375644" y="492868"/>
                </a:lnTo>
                <a:lnTo>
                  <a:pt x="1396213" y="532404"/>
                </a:lnTo>
                <a:lnTo>
                  <a:pt x="1413961" y="573479"/>
                </a:lnTo>
                <a:lnTo>
                  <a:pt x="1428763" y="615970"/>
                </a:lnTo>
                <a:lnTo>
                  <a:pt x="1440493" y="659756"/>
                </a:lnTo>
                <a:lnTo>
                  <a:pt x="1449032" y="704756"/>
                </a:lnTo>
                <a:lnTo>
                  <a:pt x="1454244" y="750850"/>
                </a:lnTo>
                <a:lnTo>
                  <a:pt x="1456004" y="797648"/>
                </a:lnTo>
                <a:lnTo>
                  <a:pt x="1454239" y="844578"/>
                </a:lnTo>
                <a:lnTo>
                  <a:pt x="1449027" y="890582"/>
                </a:lnTo>
                <a:lnTo>
                  <a:pt x="1440493" y="935538"/>
                </a:lnTo>
                <a:lnTo>
                  <a:pt x="1428763" y="979323"/>
                </a:lnTo>
                <a:lnTo>
                  <a:pt x="1413961" y="1021815"/>
                </a:lnTo>
                <a:lnTo>
                  <a:pt x="1396213" y="1062890"/>
                </a:lnTo>
                <a:lnTo>
                  <a:pt x="1375644" y="1102426"/>
                </a:lnTo>
                <a:lnTo>
                  <a:pt x="1352379" y="1140301"/>
                </a:lnTo>
                <a:lnTo>
                  <a:pt x="1326543" y="1176392"/>
                </a:lnTo>
                <a:lnTo>
                  <a:pt x="1298261" y="1210575"/>
                </a:lnTo>
                <a:lnTo>
                  <a:pt x="1267658" y="1242729"/>
                </a:lnTo>
                <a:lnTo>
                  <a:pt x="1234860" y="1272731"/>
                </a:lnTo>
                <a:lnTo>
                  <a:pt x="1199991" y="1300458"/>
                </a:lnTo>
                <a:lnTo>
                  <a:pt x="1163177" y="1325787"/>
                </a:lnTo>
                <a:lnTo>
                  <a:pt x="1124543" y="1348595"/>
                </a:lnTo>
                <a:lnTo>
                  <a:pt x="1084214" y="1368761"/>
                </a:lnTo>
                <a:lnTo>
                  <a:pt x="1042315" y="1386160"/>
                </a:lnTo>
                <a:lnTo>
                  <a:pt x="998971" y="1400671"/>
                </a:lnTo>
                <a:lnTo>
                  <a:pt x="954308" y="1412171"/>
                </a:lnTo>
                <a:lnTo>
                  <a:pt x="908450" y="1420538"/>
                </a:lnTo>
                <a:lnTo>
                  <a:pt x="861522" y="1425647"/>
                </a:lnTo>
                <a:lnTo>
                  <a:pt x="813650" y="1427378"/>
                </a:lnTo>
                <a:lnTo>
                  <a:pt x="1312114" y="1427378"/>
                </a:lnTo>
                <a:lnTo>
                  <a:pt x="1356299" y="1391504"/>
                </a:lnTo>
                <a:lnTo>
                  <a:pt x="1388716" y="1361408"/>
                </a:lnTo>
                <a:lnTo>
                  <a:pt x="1419416" y="1329629"/>
                </a:lnTo>
                <a:lnTo>
                  <a:pt x="1448322" y="1296242"/>
                </a:lnTo>
                <a:lnTo>
                  <a:pt x="1475358" y="1261323"/>
                </a:lnTo>
                <a:lnTo>
                  <a:pt x="1500447" y="1224947"/>
                </a:lnTo>
                <a:lnTo>
                  <a:pt x="1523511" y="1187190"/>
                </a:lnTo>
                <a:lnTo>
                  <a:pt x="1544474" y="1148127"/>
                </a:lnTo>
                <a:lnTo>
                  <a:pt x="1563258" y="1107833"/>
                </a:lnTo>
                <a:lnTo>
                  <a:pt x="1579788" y="1066384"/>
                </a:lnTo>
                <a:lnTo>
                  <a:pt x="1593985" y="1023854"/>
                </a:lnTo>
                <a:lnTo>
                  <a:pt x="1605774" y="980321"/>
                </a:lnTo>
                <a:lnTo>
                  <a:pt x="1615077" y="935858"/>
                </a:lnTo>
                <a:lnTo>
                  <a:pt x="1621817" y="890541"/>
                </a:lnTo>
                <a:lnTo>
                  <a:pt x="1625917" y="844446"/>
                </a:lnTo>
                <a:lnTo>
                  <a:pt x="1627301" y="797648"/>
                </a:lnTo>
                <a:lnTo>
                  <a:pt x="1625906" y="750717"/>
                </a:lnTo>
                <a:lnTo>
                  <a:pt x="1621810" y="704712"/>
                </a:lnTo>
                <a:lnTo>
                  <a:pt x="1615077" y="659439"/>
                </a:lnTo>
                <a:lnTo>
                  <a:pt x="1605774" y="614976"/>
                </a:lnTo>
                <a:lnTo>
                  <a:pt x="1593985" y="571442"/>
                </a:lnTo>
                <a:lnTo>
                  <a:pt x="1579788" y="528913"/>
                </a:lnTo>
                <a:lnTo>
                  <a:pt x="1563258" y="487464"/>
                </a:lnTo>
                <a:lnTo>
                  <a:pt x="1544474" y="447170"/>
                </a:lnTo>
                <a:lnTo>
                  <a:pt x="1523511" y="408107"/>
                </a:lnTo>
                <a:lnTo>
                  <a:pt x="1500447" y="370349"/>
                </a:lnTo>
                <a:lnTo>
                  <a:pt x="1475358" y="333974"/>
                </a:lnTo>
                <a:lnTo>
                  <a:pt x="1448322" y="299055"/>
                </a:lnTo>
                <a:lnTo>
                  <a:pt x="1419416" y="265668"/>
                </a:lnTo>
                <a:lnTo>
                  <a:pt x="1388716" y="233889"/>
                </a:lnTo>
                <a:lnTo>
                  <a:pt x="1356299" y="203793"/>
                </a:lnTo>
                <a:lnTo>
                  <a:pt x="1322242" y="175455"/>
                </a:lnTo>
                <a:lnTo>
                  <a:pt x="1312131" y="167932"/>
                </a:lnTo>
                <a:close/>
              </a:path>
            </a:pathLst>
          </a:custGeom>
          <a:solidFill>
            <a:srgbClr val="FFFFFF">
              <a:alpha val="29998"/>
            </a:srgbClr>
          </a:solidFill>
        </p:spPr>
        <p:txBody>
          <a:bodyPr wrap="square" lIns="0" tIns="0" rIns="0" bIns="0" rtlCol="0"/>
          <a:lstStyle/>
          <a:p>
            <a:endParaRPr/>
          </a:p>
        </p:txBody>
      </p:sp>
      <p:sp>
        <p:nvSpPr>
          <p:cNvPr id="6" name="object 6"/>
          <p:cNvSpPr/>
          <p:nvPr/>
        </p:nvSpPr>
        <p:spPr>
          <a:xfrm>
            <a:off x="1598038" y="8068019"/>
            <a:ext cx="485775" cy="871219"/>
          </a:xfrm>
          <a:custGeom>
            <a:avLst/>
            <a:gdLst/>
            <a:ahLst/>
            <a:cxnLst/>
            <a:rect l="l" t="t" r="r" b="b"/>
            <a:pathLst>
              <a:path w="485775" h="871220">
                <a:moveTo>
                  <a:pt x="32651" y="598779"/>
                </a:moveTo>
                <a:lnTo>
                  <a:pt x="0" y="723633"/>
                </a:lnTo>
                <a:lnTo>
                  <a:pt x="35644" y="740427"/>
                </a:lnTo>
                <a:lnTo>
                  <a:pt x="80281" y="754603"/>
                </a:lnTo>
                <a:lnTo>
                  <a:pt x="131050" y="764772"/>
                </a:lnTo>
                <a:lnTo>
                  <a:pt x="185089" y="769543"/>
                </a:lnTo>
                <a:lnTo>
                  <a:pt x="185089" y="870940"/>
                </a:lnTo>
                <a:lnTo>
                  <a:pt x="292900" y="870940"/>
                </a:lnTo>
                <a:lnTo>
                  <a:pt x="292900" y="762088"/>
                </a:lnTo>
                <a:lnTo>
                  <a:pt x="350254" y="746716"/>
                </a:lnTo>
                <a:lnTo>
                  <a:pt x="397994" y="722782"/>
                </a:lnTo>
                <a:lnTo>
                  <a:pt x="435759" y="691500"/>
                </a:lnTo>
                <a:lnTo>
                  <a:pt x="463183" y="654083"/>
                </a:lnTo>
                <a:lnTo>
                  <a:pt x="466471" y="645756"/>
                </a:lnTo>
                <a:lnTo>
                  <a:pt x="213410" y="645756"/>
                </a:lnTo>
                <a:lnTo>
                  <a:pt x="161739" y="641715"/>
                </a:lnTo>
                <a:lnTo>
                  <a:pt x="113639" y="631064"/>
                </a:lnTo>
                <a:lnTo>
                  <a:pt x="70235" y="616015"/>
                </a:lnTo>
                <a:lnTo>
                  <a:pt x="32651" y="598779"/>
                </a:lnTo>
                <a:close/>
              </a:path>
              <a:path w="485775" h="871220">
                <a:moveTo>
                  <a:pt x="297230" y="0"/>
                </a:moveTo>
                <a:lnTo>
                  <a:pt x="190512" y="0"/>
                </a:lnTo>
                <a:lnTo>
                  <a:pt x="190512" y="101396"/>
                </a:lnTo>
                <a:lnTo>
                  <a:pt x="135985" y="116364"/>
                </a:lnTo>
                <a:lnTo>
                  <a:pt x="90281" y="139274"/>
                </a:lnTo>
                <a:lnTo>
                  <a:pt x="53886" y="169179"/>
                </a:lnTo>
                <a:lnTo>
                  <a:pt x="27286" y="205132"/>
                </a:lnTo>
                <a:lnTo>
                  <a:pt x="10969" y="246184"/>
                </a:lnTo>
                <a:lnTo>
                  <a:pt x="5422" y="291388"/>
                </a:lnTo>
                <a:lnTo>
                  <a:pt x="11855" y="339208"/>
                </a:lnTo>
                <a:lnTo>
                  <a:pt x="30386" y="379733"/>
                </a:lnTo>
                <a:lnTo>
                  <a:pt x="59867" y="413853"/>
                </a:lnTo>
                <a:lnTo>
                  <a:pt x="99148" y="442460"/>
                </a:lnTo>
                <a:lnTo>
                  <a:pt x="147080" y="466446"/>
                </a:lnTo>
                <a:lnTo>
                  <a:pt x="202514" y="486702"/>
                </a:lnTo>
                <a:lnTo>
                  <a:pt x="254543" y="507219"/>
                </a:lnTo>
                <a:lnTo>
                  <a:pt x="290441" y="528332"/>
                </a:lnTo>
                <a:lnTo>
                  <a:pt x="311229" y="551845"/>
                </a:lnTo>
                <a:lnTo>
                  <a:pt x="317931" y="579564"/>
                </a:lnTo>
                <a:lnTo>
                  <a:pt x="310328" y="607909"/>
                </a:lnTo>
                <a:lnTo>
                  <a:pt x="288945" y="628662"/>
                </a:lnTo>
                <a:lnTo>
                  <a:pt x="255925" y="641415"/>
                </a:lnTo>
                <a:lnTo>
                  <a:pt x="213410" y="645756"/>
                </a:lnTo>
                <a:lnTo>
                  <a:pt x="466471" y="645756"/>
                </a:lnTo>
                <a:lnTo>
                  <a:pt x="479904" y="611744"/>
                </a:lnTo>
                <a:lnTo>
                  <a:pt x="485559" y="565696"/>
                </a:lnTo>
                <a:lnTo>
                  <a:pt x="481088" y="520136"/>
                </a:lnTo>
                <a:lnTo>
                  <a:pt x="467211" y="480214"/>
                </a:lnTo>
                <a:lnTo>
                  <a:pt x="443234" y="445336"/>
                </a:lnTo>
                <a:lnTo>
                  <a:pt x="408461" y="414906"/>
                </a:lnTo>
                <a:lnTo>
                  <a:pt x="362197" y="388329"/>
                </a:lnTo>
                <a:lnTo>
                  <a:pt x="244932" y="341216"/>
                </a:lnTo>
                <a:lnTo>
                  <a:pt x="204684" y="319524"/>
                </a:lnTo>
                <a:lnTo>
                  <a:pt x="181578" y="297629"/>
                </a:lnTo>
                <a:lnTo>
                  <a:pt x="174193" y="273227"/>
                </a:lnTo>
                <a:lnTo>
                  <a:pt x="178703" y="251300"/>
                </a:lnTo>
                <a:lnTo>
                  <a:pt x="193932" y="232159"/>
                </a:lnTo>
                <a:lnTo>
                  <a:pt x="222424" y="218613"/>
                </a:lnTo>
                <a:lnTo>
                  <a:pt x="266725" y="213474"/>
                </a:lnTo>
                <a:lnTo>
                  <a:pt x="433011" y="213474"/>
                </a:lnTo>
                <a:lnTo>
                  <a:pt x="455091" y="129158"/>
                </a:lnTo>
                <a:lnTo>
                  <a:pt x="425373" y="117351"/>
                </a:lnTo>
                <a:lnTo>
                  <a:pt x="389634" y="106748"/>
                </a:lnTo>
                <a:lnTo>
                  <a:pt x="347158" y="98542"/>
                </a:lnTo>
                <a:lnTo>
                  <a:pt x="297230" y="93929"/>
                </a:lnTo>
                <a:lnTo>
                  <a:pt x="297230" y="0"/>
                </a:lnTo>
                <a:close/>
              </a:path>
              <a:path w="485775" h="871220">
                <a:moveTo>
                  <a:pt x="433011" y="213474"/>
                </a:moveTo>
                <a:lnTo>
                  <a:pt x="266725" y="213474"/>
                </a:lnTo>
                <a:lnTo>
                  <a:pt x="320329" y="217491"/>
                </a:lnTo>
                <a:lnTo>
                  <a:pt x="363918" y="227212"/>
                </a:lnTo>
                <a:lnTo>
                  <a:pt x="398106" y="239138"/>
                </a:lnTo>
                <a:lnTo>
                  <a:pt x="423506" y="249770"/>
                </a:lnTo>
                <a:lnTo>
                  <a:pt x="433011" y="213474"/>
                </a:lnTo>
                <a:close/>
              </a:path>
            </a:pathLst>
          </a:custGeom>
          <a:solidFill>
            <a:srgbClr val="FFFFFF">
              <a:alpha val="29998"/>
            </a:srgbClr>
          </a:solidFill>
        </p:spPr>
        <p:txBody>
          <a:bodyPr wrap="square" lIns="0" tIns="0" rIns="0" bIns="0" rtlCol="0"/>
          <a:lstStyle/>
          <a:p>
            <a:endParaRPr/>
          </a:p>
        </p:txBody>
      </p:sp>
      <p:sp>
        <p:nvSpPr>
          <p:cNvPr id="7" name="object 7"/>
          <p:cNvSpPr/>
          <p:nvPr/>
        </p:nvSpPr>
        <p:spPr>
          <a:xfrm>
            <a:off x="2717687" y="7126989"/>
            <a:ext cx="302895" cy="542925"/>
          </a:xfrm>
          <a:custGeom>
            <a:avLst/>
            <a:gdLst/>
            <a:ahLst/>
            <a:cxnLst/>
            <a:rect l="l" t="t" r="r" b="b"/>
            <a:pathLst>
              <a:path w="302894" h="542925">
                <a:moveTo>
                  <a:pt x="20332" y="372922"/>
                </a:moveTo>
                <a:lnTo>
                  <a:pt x="0" y="450684"/>
                </a:lnTo>
                <a:lnTo>
                  <a:pt x="50004" y="469971"/>
                </a:lnTo>
                <a:lnTo>
                  <a:pt x="115277" y="479285"/>
                </a:lnTo>
                <a:lnTo>
                  <a:pt x="115277" y="542429"/>
                </a:lnTo>
                <a:lnTo>
                  <a:pt x="182422" y="542429"/>
                </a:lnTo>
                <a:lnTo>
                  <a:pt x="182422" y="474624"/>
                </a:lnTo>
                <a:lnTo>
                  <a:pt x="233768" y="458218"/>
                </a:lnTo>
                <a:lnTo>
                  <a:pt x="271392" y="430666"/>
                </a:lnTo>
                <a:lnTo>
                  <a:pt x="289623" y="402183"/>
                </a:lnTo>
                <a:lnTo>
                  <a:pt x="132918" y="402183"/>
                </a:lnTo>
                <a:lnTo>
                  <a:pt x="100735" y="399667"/>
                </a:lnTo>
                <a:lnTo>
                  <a:pt x="70777" y="393034"/>
                </a:lnTo>
                <a:lnTo>
                  <a:pt x="43742" y="383661"/>
                </a:lnTo>
                <a:lnTo>
                  <a:pt x="20332" y="372922"/>
                </a:lnTo>
                <a:close/>
              </a:path>
              <a:path w="302894" h="542925">
                <a:moveTo>
                  <a:pt x="185115" y="0"/>
                </a:moveTo>
                <a:lnTo>
                  <a:pt x="118656" y="0"/>
                </a:lnTo>
                <a:lnTo>
                  <a:pt x="118656" y="63157"/>
                </a:lnTo>
                <a:lnTo>
                  <a:pt x="69756" y="79029"/>
                </a:lnTo>
                <a:lnTo>
                  <a:pt x="33561" y="105370"/>
                </a:lnTo>
                <a:lnTo>
                  <a:pt x="11094" y="140186"/>
                </a:lnTo>
                <a:lnTo>
                  <a:pt x="3378" y="181483"/>
                </a:lnTo>
                <a:lnTo>
                  <a:pt x="12257" y="224411"/>
                </a:lnTo>
                <a:lnTo>
                  <a:pt x="37285" y="257748"/>
                </a:lnTo>
                <a:lnTo>
                  <a:pt x="76046" y="283361"/>
                </a:lnTo>
                <a:lnTo>
                  <a:pt x="158523" y="315905"/>
                </a:lnTo>
                <a:lnTo>
                  <a:pt x="180881" y="329053"/>
                </a:lnTo>
                <a:lnTo>
                  <a:pt x="193830" y="343692"/>
                </a:lnTo>
                <a:lnTo>
                  <a:pt x="198005" y="360946"/>
                </a:lnTo>
                <a:lnTo>
                  <a:pt x="193272" y="378609"/>
                </a:lnTo>
                <a:lnTo>
                  <a:pt x="179958" y="391537"/>
                </a:lnTo>
                <a:lnTo>
                  <a:pt x="159397" y="399480"/>
                </a:lnTo>
                <a:lnTo>
                  <a:pt x="132918" y="402183"/>
                </a:lnTo>
                <a:lnTo>
                  <a:pt x="289623" y="402183"/>
                </a:lnTo>
                <a:lnTo>
                  <a:pt x="294529" y="394517"/>
                </a:lnTo>
                <a:lnTo>
                  <a:pt x="302412" y="352323"/>
                </a:lnTo>
                <a:lnTo>
                  <a:pt x="296065" y="311103"/>
                </a:lnTo>
                <a:lnTo>
                  <a:pt x="276051" y="277364"/>
                </a:lnTo>
                <a:lnTo>
                  <a:pt x="240910" y="249860"/>
                </a:lnTo>
                <a:lnTo>
                  <a:pt x="189179" y="227342"/>
                </a:lnTo>
                <a:lnTo>
                  <a:pt x="152548" y="212521"/>
                </a:lnTo>
                <a:lnTo>
                  <a:pt x="127482" y="199009"/>
                </a:lnTo>
                <a:lnTo>
                  <a:pt x="113094" y="185373"/>
                </a:lnTo>
                <a:lnTo>
                  <a:pt x="108496" y="170180"/>
                </a:lnTo>
                <a:lnTo>
                  <a:pt x="111303" y="156512"/>
                </a:lnTo>
                <a:lnTo>
                  <a:pt x="120784" y="144584"/>
                </a:lnTo>
                <a:lnTo>
                  <a:pt x="138526" y="136145"/>
                </a:lnTo>
                <a:lnTo>
                  <a:pt x="166115" y="132943"/>
                </a:lnTo>
                <a:lnTo>
                  <a:pt x="269680" y="132943"/>
                </a:lnTo>
                <a:lnTo>
                  <a:pt x="283438" y="80441"/>
                </a:lnTo>
                <a:lnTo>
                  <a:pt x="264930" y="73090"/>
                </a:lnTo>
                <a:lnTo>
                  <a:pt x="242673" y="66487"/>
                </a:lnTo>
                <a:lnTo>
                  <a:pt x="216217" y="61375"/>
                </a:lnTo>
                <a:lnTo>
                  <a:pt x="185115" y="58496"/>
                </a:lnTo>
                <a:lnTo>
                  <a:pt x="185115" y="0"/>
                </a:lnTo>
                <a:close/>
              </a:path>
              <a:path w="302894" h="542925">
                <a:moveTo>
                  <a:pt x="269680" y="132943"/>
                </a:moveTo>
                <a:lnTo>
                  <a:pt x="166115" y="132943"/>
                </a:lnTo>
                <a:lnTo>
                  <a:pt x="199502" y="135447"/>
                </a:lnTo>
                <a:lnTo>
                  <a:pt x="226650" y="141504"/>
                </a:lnTo>
                <a:lnTo>
                  <a:pt x="247940" y="148936"/>
                </a:lnTo>
                <a:lnTo>
                  <a:pt x="263753" y="155562"/>
                </a:lnTo>
                <a:lnTo>
                  <a:pt x="269680" y="132943"/>
                </a:lnTo>
                <a:close/>
              </a:path>
            </a:pathLst>
          </a:custGeom>
          <a:solidFill>
            <a:srgbClr val="FFFFFF">
              <a:alpha val="29998"/>
            </a:srgbClr>
          </a:solidFill>
        </p:spPr>
        <p:txBody>
          <a:bodyPr wrap="square" lIns="0" tIns="0" rIns="0" bIns="0" rtlCol="0"/>
          <a:lstStyle/>
          <a:p>
            <a:endParaRPr/>
          </a:p>
        </p:txBody>
      </p:sp>
      <p:sp>
        <p:nvSpPr>
          <p:cNvPr id="8" name="object 8"/>
          <p:cNvSpPr txBox="1">
            <a:spLocks noGrp="1"/>
          </p:cNvSpPr>
          <p:nvPr>
            <p:ph type="title"/>
          </p:nvPr>
        </p:nvSpPr>
        <p:spPr>
          <a:xfrm>
            <a:off x="889000" y="642615"/>
            <a:ext cx="1329690" cy="635000"/>
          </a:xfrm>
          <a:prstGeom prst="rect">
            <a:avLst/>
          </a:prstGeom>
        </p:spPr>
        <p:txBody>
          <a:bodyPr vert="horz" wrap="square" lIns="0" tIns="12700" rIns="0" bIns="0" rtlCol="0">
            <a:spAutoFit/>
          </a:bodyPr>
          <a:lstStyle/>
          <a:p>
            <a:pPr marL="12700">
              <a:lnSpc>
                <a:spcPct val="100000"/>
              </a:lnSpc>
              <a:spcBef>
                <a:spcPts val="100"/>
              </a:spcBef>
            </a:pPr>
            <a:r>
              <a:rPr sz="4000" spc="-75" dirty="0">
                <a:latin typeface="Calibri" panose="020F0502020204030204" pitchFamily="34" charset="0"/>
                <a:cs typeface="Calibri" panose="020F0502020204030204" pitchFamily="34" charset="0"/>
              </a:rPr>
              <a:t>S</a:t>
            </a:r>
            <a:r>
              <a:rPr sz="4000" spc="-30" dirty="0">
                <a:latin typeface="Calibri" panose="020F0502020204030204" pitchFamily="34" charset="0"/>
                <a:cs typeface="Calibri" panose="020F0502020204030204" pitchFamily="34" charset="0"/>
              </a:rPr>
              <a:t>p</a:t>
            </a:r>
            <a:r>
              <a:rPr sz="4000" spc="-45" dirty="0">
                <a:latin typeface="Calibri" panose="020F0502020204030204" pitchFamily="34" charset="0"/>
                <a:cs typeface="Calibri" panose="020F0502020204030204" pitchFamily="34" charset="0"/>
              </a:rPr>
              <a:t>e</a:t>
            </a:r>
            <a:r>
              <a:rPr sz="4000" spc="-55" dirty="0">
                <a:latin typeface="Calibri" panose="020F0502020204030204" pitchFamily="34" charset="0"/>
                <a:cs typeface="Calibri" panose="020F0502020204030204" pitchFamily="34" charset="0"/>
              </a:rPr>
              <a:t>n</a:t>
            </a:r>
            <a:r>
              <a:rPr sz="4000" dirty="0">
                <a:latin typeface="Calibri" panose="020F0502020204030204" pitchFamily="34" charset="0"/>
                <a:cs typeface="Calibri" panose="020F0502020204030204" pitchFamily="34" charset="0"/>
              </a:rPr>
              <a:t>d</a:t>
            </a:r>
          </a:p>
        </p:txBody>
      </p:sp>
      <p:sp>
        <p:nvSpPr>
          <p:cNvPr id="10" name="object 10"/>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solidFill>
                  <a:schemeClr val="bg1"/>
                </a:solidFill>
              </a:rPr>
              <a:t>15</a:t>
            </a:fld>
            <a:endParaRPr dirty="0">
              <a:solidFill>
                <a:schemeClr val="bg1"/>
              </a:solidFill>
            </a:endParaRPr>
          </a:p>
        </p:txBody>
      </p:sp>
      <p:sp>
        <p:nvSpPr>
          <p:cNvPr id="9" name="object 9"/>
          <p:cNvSpPr txBox="1"/>
          <p:nvPr/>
        </p:nvSpPr>
        <p:spPr>
          <a:xfrm>
            <a:off x="889000" y="1634487"/>
            <a:ext cx="2941955" cy="2311400"/>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FFFFFF"/>
                </a:solidFill>
                <a:latin typeface="Calibri" panose="020F0502020204030204" pitchFamily="34" charset="0"/>
                <a:cs typeface="Calibri" panose="020F0502020204030204" pitchFamily="34" charset="0"/>
              </a:rPr>
              <a:t>Manage </a:t>
            </a:r>
            <a:r>
              <a:rPr sz="3000" dirty="0">
                <a:solidFill>
                  <a:srgbClr val="FFFFFF"/>
                </a:solidFill>
                <a:latin typeface="Calibri" panose="020F0502020204030204" pitchFamily="34" charset="0"/>
                <a:cs typeface="Calibri" panose="020F0502020204030204" pitchFamily="34" charset="0"/>
              </a:rPr>
              <a:t>what </a:t>
            </a:r>
            <a:r>
              <a:rPr sz="3000" spc="-15" dirty="0">
                <a:solidFill>
                  <a:srgbClr val="FFFFFF"/>
                </a:solidFill>
                <a:latin typeface="Calibri" panose="020F0502020204030204" pitchFamily="34" charset="0"/>
                <a:cs typeface="Calibri" panose="020F0502020204030204" pitchFamily="34" charset="0"/>
              </a:rPr>
              <a:t>you  have </a:t>
            </a:r>
            <a:r>
              <a:rPr sz="3000" spc="-10" dirty="0">
                <a:solidFill>
                  <a:srgbClr val="FFFFFF"/>
                </a:solidFill>
                <a:latin typeface="Calibri" panose="020F0502020204030204" pitchFamily="34" charset="0"/>
                <a:cs typeface="Calibri" panose="020F0502020204030204" pitchFamily="34" charset="0"/>
              </a:rPr>
              <a:t>to </a:t>
            </a:r>
            <a:r>
              <a:rPr sz="3000" spc="-15" dirty="0">
                <a:solidFill>
                  <a:srgbClr val="FFFFFF"/>
                </a:solidFill>
                <a:latin typeface="Calibri" panose="020F0502020204030204" pitchFamily="34" charset="0"/>
                <a:cs typeface="Calibri" panose="020F0502020204030204" pitchFamily="34" charset="0"/>
              </a:rPr>
              <a:t>cover </a:t>
            </a:r>
            <a:r>
              <a:rPr sz="3000" dirty="0">
                <a:solidFill>
                  <a:srgbClr val="FFFFFF"/>
                </a:solidFill>
                <a:latin typeface="Calibri" panose="020F0502020204030204" pitchFamily="34" charset="0"/>
                <a:cs typeface="Calibri" panose="020F0502020204030204" pitchFamily="34" charset="0"/>
              </a:rPr>
              <a:t>what  </a:t>
            </a:r>
            <a:r>
              <a:rPr sz="3000" spc="-10" dirty="0">
                <a:solidFill>
                  <a:srgbClr val="FFFFFF"/>
                </a:solidFill>
                <a:latin typeface="Calibri" panose="020F0502020204030204" pitchFamily="34" charset="0"/>
                <a:cs typeface="Calibri" panose="020F0502020204030204" pitchFamily="34" charset="0"/>
              </a:rPr>
              <a:t>you </a:t>
            </a:r>
            <a:r>
              <a:rPr sz="3000" dirty="0">
                <a:solidFill>
                  <a:srgbClr val="FFFFFF"/>
                </a:solidFill>
                <a:latin typeface="Calibri" panose="020F0502020204030204" pitchFamily="34" charset="0"/>
                <a:cs typeface="Calibri" panose="020F0502020204030204" pitchFamily="34" charset="0"/>
              </a:rPr>
              <a:t>need, what</a:t>
            </a:r>
            <a:r>
              <a:rPr sz="3000" spc="-80" dirty="0">
                <a:solidFill>
                  <a:srgbClr val="FFFFFF"/>
                </a:solidFill>
                <a:latin typeface="Calibri" panose="020F0502020204030204" pitchFamily="34" charset="0"/>
                <a:cs typeface="Calibri" panose="020F0502020204030204" pitchFamily="34" charset="0"/>
              </a:rPr>
              <a:t> </a:t>
            </a:r>
            <a:r>
              <a:rPr sz="3000" spc="-15" dirty="0">
                <a:solidFill>
                  <a:srgbClr val="FFFFFF"/>
                </a:solidFill>
                <a:latin typeface="Calibri" panose="020F0502020204030204" pitchFamily="34" charset="0"/>
                <a:cs typeface="Calibri" panose="020F0502020204030204" pitchFamily="34" charset="0"/>
              </a:rPr>
              <a:t>you  </a:t>
            </a:r>
            <a:r>
              <a:rPr sz="3000" spc="-10" dirty="0">
                <a:solidFill>
                  <a:srgbClr val="FFFFFF"/>
                </a:solidFill>
                <a:latin typeface="Calibri" panose="020F0502020204030204" pitchFamily="34" charset="0"/>
                <a:cs typeface="Calibri" panose="020F0502020204030204" pitchFamily="34" charset="0"/>
              </a:rPr>
              <a:t>owe </a:t>
            </a:r>
            <a:r>
              <a:rPr sz="3000" dirty="0">
                <a:solidFill>
                  <a:srgbClr val="FFFFFF"/>
                </a:solidFill>
                <a:latin typeface="Calibri" panose="020F0502020204030204" pitchFamily="34" charset="0"/>
                <a:cs typeface="Calibri" panose="020F0502020204030204" pitchFamily="34" charset="0"/>
              </a:rPr>
              <a:t>and</a:t>
            </a:r>
            <a:r>
              <a:rPr sz="3000" spc="-5" dirty="0">
                <a:solidFill>
                  <a:srgbClr val="FFFFFF"/>
                </a:solidFill>
                <a:latin typeface="Calibri" panose="020F0502020204030204" pitchFamily="34" charset="0"/>
                <a:cs typeface="Calibri" panose="020F0502020204030204" pitchFamily="34" charset="0"/>
              </a:rPr>
              <a:t> </a:t>
            </a:r>
            <a:r>
              <a:rPr sz="3000" dirty="0">
                <a:solidFill>
                  <a:srgbClr val="FFFFFF"/>
                </a:solidFill>
                <a:latin typeface="Calibri" panose="020F0502020204030204" pitchFamily="34" charset="0"/>
                <a:cs typeface="Calibri" panose="020F0502020204030204" pitchFamily="34" charset="0"/>
              </a:rPr>
              <a:t>what</a:t>
            </a:r>
            <a:endParaRPr sz="3000">
              <a:latin typeface="Calibri" panose="020F0502020204030204" pitchFamily="34" charset="0"/>
              <a:cs typeface="Calibri" panose="020F0502020204030204" pitchFamily="34" charset="0"/>
            </a:endParaRPr>
          </a:p>
          <a:p>
            <a:pPr marL="12700">
              <a:lnSpc>
                <a:spcPct val="100000"/>
              </a:lnSpc>
            </a:pPr>
            <a:r>
              <a:rPr sz="3000" spc="-10" dirty="0">
                <a:solidFill>
                  <a:srgbClr val="FFFFFF"/>
                </a:solidFill>
                <a:latin typeface="Calibri" panose="020F0502020204030204" pitchFamily="34" charset="0"/>
                <a:cs typeface="Calibri" panose="020F0502020204030204" pitchFamily="34" charset="0"/>
              </a:rPr>
              <a:t>you</a:t>
            </a:r>
            <a:r>
              <a:rPr sz="3000" spc="-5" dirty="0">
                <a:solidFill>
                  <a:srgbClr val="FFFFFF"/>
                </a:solidFill>
                <a:latin typeface="Calibri" panose="020F0502020204030204" pitchFamily="34" charset="0"/>
                <a:cs typeface="Calibri" panose="020F0502020204030204" pitchFamily="34" charset="0"/>
              </a:rPr>
              <a:t> want.</a:t>
            </a:r>
            <a:endParaRPr sz="300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1935480" cy="635000"/>
          </a:xfrm>
          <a:prstGeom prst="rect">
            <a:avLst/>
          </a:prstGeom>
        </p:spPr>
        <p:txBody>
          <a:bodyPr vert="horz" wrap="square" lIns="0" tIns="12700" rIns="0" bIns="0" rtlCol="0">
            <a:spAutoFit/>
          </a:bodyPr>
          <a:lstStyle/>
          <a:p>
            <a:pPr marL="12700">
              <a:lnSpc>
                <a:spcPct val="100000"/>
              </a:lnSpc>
              <a:spcBef>
                <a:spcPts val="100"/>
              </a:spcBef>
            </a:pPr>
            <a:r>
              <a:rPr sz="4000" spc="-55" dirty="0">
                <a:solidFill>
                  <a:srgbClr val="4A4A4A"/>
                </a:solidFill>
                <a:latin typeface="Calibri" panose="020F0502020204030204" pitchFamily="34" charset="0"/>
                <a:cs typeface="Calibri" panose="020F0502020204030204" pitchFamily="34" charset="0"/>
              </a:rPr>
              <a:t>First</a:t>
            </a:r>
            <a:r>
              <a:rPr sz="4000" spc="-70" dirty="0">
                <a:solidFill>
                  <a:srgbClr val="4A4A4A"/>
                </a:solidFill>
                <a:latin typeface="Calibri" panose="020F0502020204030204" pitchFamily="34" charset="0"/>
                <a:cs typeface="Calibri" panose="020F0502020204030204" pitchFamily="34" charset="0"/>
              </a:rPr>
              <a:t> </a:t>
            </a:r>
            <a:r>
              <a:rPr sz="4000" spc="-75" dirty="0">
                <a:solidFill>
                  <a:srgbClr val="4A4A4A"/>
                </a:solidFill>
                <a:latin typeface="Calibri" panose="020F0502020204030204" pitchFamily="34" charset="0"/>
                <a:cs typeface="Calibri" panose="020F0502020204030204" pitchFamily="34" charset="0"/>
              </a:rPr>
              <a:t>Step</a:t>
            </a:r>
            <a:endParaRPr sz="4000" dirty="0">
              <a:latin typeface="Calibri" panose="020F0502020204030204" pitchFamily="34" charset="0"/>
              <a:cs typeface="Calibri" panose="020F0502020204030204" pitchFamily="34" charset="0"/>
            </a:endParaRPr>
          </a:p>
        </p:txBody>
      </p:sp>
      <p:sp>
        <p:nvSpPr>
          <p:cNvPr id="3" name="object 3"/>
          <p:cNvSpPr/>
          <p:nvPr/>
        </p:nvSpPr>
        <p:spPr>
          <a:xfrm>
            <a:off x="5332069" y="3250766"/>
            <a:ext cx="2587625" cy="5092065"/>
          </a:xfrm>
          <a:custGeom>
            <a:avLst/>
            <a:gdLst/>
            <a:ahLst/>
            <a:cxnLst/>
            <a:rect l="l" t="t" r="r" b="b"/>
            <a:pathLst>
              <a:path w="2587625" h="5092065">
                <a:moveTo>
                  <a:pt x="2193150" y="0"/>
                </a:moveTo>
                <a:lnTo>
                  <a:pt x="394538" y="0"/>
                </a:lnTo>
                <a:lnTo>
                  <a:pt x="345063" y="3075"/>
                </a:lnTo>
                <a:lnTo>
                  <a:pt x="297418" y="12054"/>
                </a:lnTo>
                <a:lnTo>
                  <a:pt x="251973" y="26566"/>
                </a:lnTo>
                <a:lnTo>
                  <a:pt x="209099" y="46239"/>
                </a:lnTo>
                <a:lnTo>
                  <a:pt x="169164" y="70703"/>
                </a:lnTo>
                <a:lnTo>
                  <a:pt x="132541" y="99584"/>
                </a:lnTo>
                <a:lnTo>
                  <a:pt x="99599" y="132514"/>
                </a:lnTo>
                <a:lnTo>
                  <a:pt x="70709" y="169119"/>
                </a:lnTo>
                <a:lnTo>
                  <a:pt x="46242" y="209030"/>
                </a:lnTo>
                <a:lnTo>
                  <a:pt x="26566" y="251874"/>
                </a:lnTo>
                <a:lnTo>
                  <a:pt x="12054" y="297281"/>
                </a:lnTo>
                <a:lnTo>
                  <a:pt x="3075" y="344879"/>
                </a:lnTo>
                <a:lnTo>
                  <a:pt x="0" y="394296"/>
                </a:lnTo>
                <a:lnTo>
                  <a:pt x="0" y="4697437"/>
                </a:lnTo>
                <a:lnTo>
                  <a:pt x="3075" y="4746891"/>
                </a:lnTo>
                <a:lnTo>
                  <a:pt x="12054" y="4794515"/>
                </a:lnTo>
                <a:lnTo>
                  <a:pt x="26566" y="4839940"/>
                </a:lnTo>
                <a:lnTo>
                  <a:pt x="46242" y="4882794"/>
                </a:lnTo>
                <a:lnTo>
                  <a:pt x="70709" y="4922709"/>
                </a:lnTo>
                <a:lnTo>
                  <a:pt x="99599" y="4959314"/>
                </a:lnTo>
                <a:lnTo>
                  <a:pt x="132541" y="4992239"/>
                </a:lnTo>
                <a:lnTo>
                  <a:pt x="169164" y="5021114"/>
                </a:lnTo>
                <a:lnTo>
                  <a:pt x="209099" y="5045569"/>
                </a:lnTo>
                <a:lnTo>
                  <a:pt x="251973" y="5065233"/>
                </a:lnTo>
                <a:lnTo>
                  <a:pt x="297418" y="5079738"/>
                </a:lnTo>
                <a:lnTo>
                  <a:pt x="345063" y="5088712"/>
                </a:lnTo>
                <a:lnTo>
                  <a:pt x="394538" y="5091785"/>
                </a:lnTo>
                <a:lnTo>
                  <a:pt x="2193150" y="5091785"/>
                </a:lnTo>
                <a:lnTo>
                  <a:pt x="2242609" y="5088712"/>
                </a:lnTo>
                <a:lnTo>
                  <a:pt x="2290234" y="5079738"/>
                </a:lnTo>
                <a:lnTo>
                  <a:pt x="2335654" y="5065233"/>
                </a:lnTo>
                <a:lnTo>
                  <a:pt x="2378501" y="5045569"/>
                </a:lnTo>
                <a:lnTo>
                  <a:pt x="2418405" y="5021114"/>
                </a:lnTo>
                <a:lnTo>
                  <a:pt x="2454997" y="4992239"/>
                </a:lnTo>
                <a:lnTo>
                  <a:pt x="2487908" y="4959314"/>
                </a:lnTo>
                <a:lnTo>
                  <a:pt x="2516769" y="4922709"/>
                </a:lnTo>
                <a:lnTo>
                  <a:pt x="2541210" y="4882794"/>
                </a:lnTo>
                <a:lnTo>
                  <a:pt x="2560862" y="4839940"/>
                </a:lnTo>
                <a:lnTo>
                  <a:pt x="2575357" y="4794515"/>
                </a:lnTo>
                <a:lnTo>
                  <a:pt x="2584325" y="4746891"/>
                </a:lnTo>
                <a:lnTo>
                  <a:pt x="2587396" y="4697437"/>
                </a:lnTo>
                <a:lnTo>
                  <a:pt x="2587396" y="394296"/>
                </a:lnTo>
                <a:lnTo>
                  <a:pt x="2584325" y="344879"/>
                </a:lnTo>
                <a:lnTo>
                  <a:pt x="2575357" y="297281"/>
                </a:lnTo>
                <a:lnTo>
                  <a:pt x="2560862" y="251874"/>
                </a:lnTo>
                <a:lnTo>
                  <a:pt x="2541210" y="209030"/>
                </a:lnTo>
                <a:lnTo>
                  <a:pt x="2516769" y="169119"/>
                </a:lnTo>
                <a:lnTo>
                  <a:pt x="2487908" y="132514"/>
                </a:lnTo>
                <a:lnTo>
                  <a:pt x="2454997" y="99584"/>
                </a:lnTo>
                <a:lnTo>
                  <a:pt x="2418405" y="70703"/>
                </a:lnTo>
                <a:lnTo>
                  <a:pt x="2378501" y="46239"/>
                </a:lnTo>
                <a:lnTo>
                  <a:pt x="2335654" y="26566"/>
                </a:lnTo>
                <a:lnTo>
                  <a:pt x="2290234" y="12054"/>
                </a:lnTo>
                <a:lnTo>
                  <a:pt x="2242609" y="3075"/>
                </a:lnTo>
                <a:lnTo>
                  <a:pt x="2193150" y="0"/>
                </a:lnTo>
                <a:close/>
              </a:path>
            </a:pathLst>
          </a:custGeom>
          <a:ln w="16865">
            <a:solidFill>
              <a:srgbClr val="0E497B"/>
            </a:solidFill>
          </a:ln>
        </p:spPr>
        <p:txBody>
          <a:bodyPr wrap="square" lIns="0" tIns="0" rIns="0" bIns="0" rtlCol="0"/>
          <a:lstStyle/>
          <a:p>
            <a:endParaRPr/>
          </a:p>
        </p:txBody>
      </p:sp>
      <p:sp>
        <p:nvSpPr>
          <p:cNvPr id="4" name="object 4"/>
          <p:cNvSpPr/>
          <p:nvPr/>
        </p:nvSpPr>
        <p:spPr>
          <a:xfrm>
            <a:off x="6252291" y="3555084"/>
            <a:ext cx="747395" cy="69850"/>
          </a:xfrm>
          <a:custGeom>
            <a:avLst/>
            <a:gdLst/>
            <a:ahLst/>
            <a:cxnLst/>
            <a:rect l="l" t="t" r="r" b="b"/>
            <a:pathLst>
              <a:path w="747395" h="69850">
                <a:moveTo>
                  <a:pt x="34366" y="0"/>
                </a:moveTo>
                <a:lnTo>
                  <a:pt x="712470" y="0"/>
                </a:lnTo>
                <a:lnTo>
                  <a:pt x="725916" y="2741"/>
                </a:lnTo>
                <a:lnTo>
                  <a:pt x="736938" y="10194"/>
                </a:lnTo>
                <a:lnTo>
                  <a:pt x="744390" y="21206"/>
                </a:lnTo>
                <a:lnTo>
                  <a:pt x="747128" y="34620"/>
                </a:lnTo>
                <a:lnTo>
                  <a:pt x="744390" y="48152"/>
                </a:lnTo>
                <a:lnTo>
                  <a:pt x="736938" y="59201"/>
                </a:lnTo>
                <a:lnTo>
                  <a:pt x="725916" y="66649"/>
                </a:lnTo>
                <a:lnTo>
                  <a:pt x="712470" y="69380"/>
                </a:lnTo>
                <a:lnTo>
                  <a:pt x="34366" y="69380"/>
                </a:lnTo>
                <a:lnTo>
                  <a:pt x="20970" y="66649"/>
                </a:lnTo>
                <a:lnTo>
                  <a:pt x="10048" y="59201"/>
                </a:lnTo>
                <a:lnTo>
                  <a:pt x="2694" y="48152"/>
                </a:lnTo>
                <a:lnTo>
                  <a:pt x="0" y="34620"/>
                </a:lnTo>
                <a:lnTo>
                  <a:pt x="2694" y="21206"/>
                </a:lnTo>
                <a:lnTo>
                  <a:pt x="10048" y="10194"/>
                </a:lnTo>
                <a:lnTo>
                  <a:pt x="20970" y="2741"/>
                </a:lnTo>
                <a:lnTo>
                  <a:pt x="34366" y="0"/>
                </a:lnTo>
                <a:close/>
              </a:path>
            </a:pathLst>
          </a:custGeom>
          <a:ln w="16865">
            <a:solidFill>
              <a:srgbClr val="0E497B"/>
            </a:solidFill>
          </a:ln>
        </p:spPr>
        <p:txBody>
          <a:bodyPr wrap="square" lIns="0" tIns="0" rIns="0" bIns="0" rtlCol="0"/>
          <a:lstStyle/>
          <a:p>
            <a:endParaRPr/>
          </a:p>
        </p:txBody>
      </p:sp>
      <p:sp>
        <p:nvSpPr>
          <p:cNvPr id="5" name="object 5"/>
          <p:cNvSpPr/>
          <p:nvPr/>
        </p:nvSpPr>
        <p:spPr>
          <a:xfrm>
            <a:off x="6397608" y="7595434"/>
            <a:ext cx="456565" cy="457200"/>
          </a:xfrm>
          <a:custGeom>
            <a:avLst/>
            <a:gdLst/>
            <a:ahLst/>
            <a:cxnLst/>
            <a:rect l="l" t="t" r="r" b="b"/>
            <a:pathLst>
              <a:path w="456565" h="457200">
                <a:moveTo>
                  <a:pt x="228168" y="456590"/>
                </a:moveTo>
                <a:lnTo>
                  <a:pt x="182200" y="451947"/>
                </a:lnTo>
                <a:lnTo>
                  <a:pt x="139378" y="438634"/>
                </a:lnTo>
                <a:lnTo>
                  <a:pt x="100621" y="417572"/>
                </a:lnTo>
                <a:lnTo>
                  <a:pt x="66849" y="389683"/>
                </a:lnTo>
                <a:lnTo>
                  <a:pt x="38982" y="355890"/>
                </a:lnTo>
                <a:lnTo>
                  <a:pt x="17938" y="317115"/>
                </a:lnTo>
                <a:lnTo>
                  <a:pt x="4637" y="274280"/>
                </a:lnTo>
                <a:lnTo>
                  <a:pt x="0" y="228307"/>
                </a:lnTo>
                <a:lnTo>
                  <a:pt x="4637" y="182275"/>
                </a:lnTo>
                <a:lnTo>
                  <a:pt x="17938" y="139410"/>
                </a:lnTo>
                <a:lnTo>
                  <a:pt x="38982" y="100627"/>
                </a:lnTo>
                <a:lnTo>
                  <a:pt x="66849" y="66843"/>
                </a:lnTo>
                <a:lnTo>
                  <a:pt x="100621" y="38972"/>
                </a:lnTo>
                <a:lnTo>
                  <a:pt x="139378" y="17931"/>
                </a:lnTo>
                <a:lnTo>
                  <a:pt x="182200" y="4635"/>
                </a:lnTo>
                <a:lnTo>
                  <a:pt x="228168" y="0"/>
                </a:lnTo>
                <a:lnTo>
                  <a:pt x="274203" y="4635"/>
                </a:lnTo>
                <a:lnTo>
                  <a:pt x="317067" y="17931"/>
                </a:lnTo>
                <a:lnTo>
                  <a:pt x="355845" y="38972"/>
                </a:lnTo>
                <a:lnTo>
                  <a:pt x="389624" y="66843"/>
                </a:lnTo>
                <a:lnTo>
                  <a:pt x="417489" y="100627"/>
                </a:lnTo>
                <a:lnTo>
                  <a:pt x="438524" y="139410"/>
                </a:lnTo>
                <a:lnTo>
                  <a:pt x="451816" y="182275"/>
                </a:lnTo>
                <a:lnTo>
                  <a:pt x="456450" y="228307"/>
                </a:lnTo>
                <a:lnTo>
                  <a:pt x="451816" y="274280"/>
                </a:lnTo>
                <a:lnTo>
                  <a:pt x="438524" y="317115"/>
                </a:lnTo>
                <a:lnTo>
                  <a:pt x="417489" y="355890"/>
                </a:lnTo>
                <a:lnTo>
                  <a:pt x="389624" y="389683"/>
                </a:lnTo>
                <a:lnTo>
                  <a:pt x="355845" y="417572"/>
                </a:lnTo>
                <a:lnTo>
                  <a:pt x="317067" y="438634"/>
                </a:lnTo>
                <a:lnTo>
                  <a:pt x="274203" y="451947"/>
                </a:lnTo>
                <a:lnTo>
                  <a:pt x="228168" y="456590"/>
                </a:lnTo>
                <a:close/>
              </a:path>
            </a:pathLst>
          </a:custGeom>
          <a:ln w="16865">
            <a:solidFill>
              <a:srgbClr val="0E497B"/>
            </a:solidFill>
          </a:ln>
        </p:spPr>
        <p:txBody>
          <a:bodyPr wrap="square" lIns="0" tIns="0" rIns="0" bIns="0" rtlCol="0"/>
          <a:lstStyle/>
          <a:p>
            <a:endParaRPr/>
          </a:p>
        </p:txBody>
      </p:sp>
      <p:sp>
        <p:nvSpPr>
          <p:cNvPr id="6" name="object 6"/>
          <p:cNvSpPr/>
          <p:nvPr/>
        </p:nvSpPr>
        <p:spPr>
          <a:xfrm>
            <a:off x="6467471" y="7665383"/>
            <a:ext cx="316865" cy="316865"/>
          </a:xfrm>
          <a:custGeom>
            <a:avLst/>
            <a:gdLst/>
            <a:ahLst/>
            <a:cxnLst/>
            <a:rect l="l" t="t" r="r" b="b"/>
            <a:pathLst>
              <a:path w="316865" h="316865">
                <a:moveTo>
                  <a:pt x="158305" y="0"/>
                </a:moveTo>
                <a:lnTo>
                  <a:pt x="108352" y="8074"/>
                </a:lnTo>
                <a:lnTo>
                  <a:pt x="64906" y="30558"/>
                </a:lnTo>
                <a:lnTo>
                  <a:pt x="30606" y="64841"/>
                </a:lnTo>
                <a:lnTo>
                  <a:pt x="8091" y="108310"/>
                </a:lnTo>
                <a:lnTo>
                  <a:pt x="0" y="158356"/>
                </a:lnTo>
                <a:lnTo>
                  <a:pt x="8091" y="208370"/>
                </a:lnTo>
                <a:lnTo>
                  <a:pt x="30606" y="251829"/>
                </a:lnTo>
                <a:lnTo>
                  <a:pt x="64906" y="286115"/>
                </a:lnTo>
                <a:lnTo>
                  <a:pt x="108352" y="308607"/>
                </a:lnTo>
                <a:lnTo>
                  <a:pt x="158305" y="316687"/>
                </a:lnTo>
                <a:lnTo>
                  <a:pt x="208420" y="308607"/>
                </a:lnTo>
                <a:lnTo>
                  <a:pt x="251922" y="286115"/>
                </a:lnTo>
                <a:lnTo>
                  <a:pt x="286212" y="251829"/>
                </a:lnTo>
                <a:lnTo>
                  <a:pt x="308692" y="208370"/>
                </a:lnTo>
                <a:lnTo>
                  <a:pt x="316763" y="158356"/>
                </a:lnTo>
                <a:lnTo>
                  <a:pt x="308692" y="108310"/>
                </a:lnTo>
                <a:lnTo>
                  <a:pt x="286212" y="64841"/>
                </a:lnTo>
                <a:lnTo>
                  <a:pt x="251922" y="30558"/>
                </a:lnTo>
                <a:lnTo>
                  <a:pt x="208420" y="8074"/>
                </a:lnTo>
                <a:lnTo>
                  <a:pt x="158305" y="0"/>
                </a:lnTo>
                <a:close/>
              </a:path>
            </a:pathLst>
          </a:custGeom>
          <a:ln w="16865">
            <a:solidFill>
              <a:srgbClr val="0E497B"/>
            </a:solidFill>
          </a:ln>
        </p:spPr>
        <p:txBody>
          <a:bodyPr wrap="square" lIns="0" tIns="0" rIns="0" bIns="0" rtlCol="0"/>
          <a:lstStyle/>
          <a:p>
            <a:endParaRPr/>
          </a:p>
        </p:txBody>
      </p:sp>
      <p:sp>
        <p:nvSpPr>
          <p:cNvPr id="7" name="object 7"/>
          <p:cNvSpPr/>
          <p:nvPr/>
        </p:nvSpPr>
        <p:spPr>
          <a:xfrm>
            <a:off x="5505157" y="5217482"/>
            <a:ext cx="2241550" cy="936625"/>
          </a:xfrm>
          <a:custGeom>
            <a:avLst/>
            <a:gdLst/>
            <a:ahLst/>
            <a:cxnLst/>
            <a:rect l="l" t="t" r="r" b="b"/>
            <a:pathLst>
              <a:path w="2241550" h="936625">
                <a:moveTo>
                  <a:pt x="0" y="640647"/>
                </a:moveTo>
                <a:lnTo>
                  <a:pt x="584041" y="0"/>
                </a:lnTo>
                <a:lnTo>
                  <a:pt x="1653800" y="936244"/>
                </a:lnTo>
                <a:lnTo>
                  <a:pt x="2241499" y="394982"/>
                </a:lnTo>
              </a:path>
            </a:pathLst>
          </a:custGeom>
          <a:ln w="16865">
            <a:solidFill>
              <a:srgbClr val="7F7F7F"/>
            </a:solidFill>
            <a:prstDash val="dash"/>
          </a:ln>
        </p:spPr>
        <p:txBody>
          <a:bodyPr wrap="square" lIns="0" tIns="0" rIns="0" bIns="0" rtlCol="0"/>
          <a:lstStyle/>
          <a:p>
            <a:endParaRPr/>
          </a:p>
        </p:txBody>
      </p:sp>
      <p:sp>
        <p:nvSpPr>
          <p:cNvPr id="8" name="object 8"/>
          <p:cNvSpPr/>
          <p:nvPr/>
        </p:nvSpPr>
        <p:spPr>
          <a:xfrm>
            <a:off x="6947604" y="5915534"/>
            <a:ext cx="461645" cy="461645"/>
          </a:xfrm>
          <a:custGeom>
            <a:avLst/>
            <a:gdLst/>
            <a:ahLst/>
            <a:cxnLst/>
            <a:rect l="l" t="t" r="r" b="b"/>
            <a:pathLst>
              <a:path w="461645" h="461645">
                <a:moveTo>
                  <a:pt x="230720" y="0"/>
                </a:moveTo>
                <a:lnTo>
                  <a:pt x="184220" y="4688"/>
                </a:lnTo>
                <a:lnTo>
                  <a:pt x="140910" y="18134"/>
                </a:lnTo>
                <a:lnTo>
                  <a:pt x="101719" y="39409"/>
                </a:lnTo>
                <a:lnTo>
                  <a:pt x="67573" y="67586"/>
                </a:lnTo>
                <a:lnTo>
                  <a:pt x="39401" y="101736"/>
                </a:lnTo>
                <a:lnTo>
                  <a:pt x="18130" y="140931"/>
                </a:lnTo>
                <a:lnTo>
                  <a:pt x="4687" y="184244"/>
                </a:lnTo>
                <a:lnTo>
                  <a:pt x="0" y="230746"/>
                </a:lnTo>
                <a:lnTo>
                  <a:pt x="4687" y="277243"/>
                </a:lnTo>
                <a:lnTo>
                  <a:pt x="18130" y="320553"/>
                </a:lnTo>
                <a:lnTo>
                  <a:pt x="39401" y="359746"/>
                </a:lnTo>
                <a:lnTo>
                  <a:pt x="67573" y="393895"/>
                </a:lnTo>
                <a:lnTo>
                  <a:pt x="101719" y="422071"/>
                </a:lnTo>
                <a:lnTo>
                  <a:pt x="140910" y="443346"/>
                </a:lnTo>
                <a:lnTo>
                  <a:pt x="184220" y="456791"/>
                </a:lnTo>
                <a:lnTo>
                  <a:pt x="230720" y="461479"/>
                </a:lnTo>
                <a:lnTo>
                  <a:pt x="277225" y="456791"/>
                </a:lnTo>
                <a:lnTo>
                  <a:pt x="320538" y="443346"/>
                </a:lnTo>
                <a:lnTo>
                  <a:pt x="359732" y="422071"/>
                </a:lnTo>
                <a:lnTo>
                  <a:pt x="393879" y="393895"/>
                </a:lnTo>
                <a:lnTo>
                  <a:pt x="422052" y="359746"/>
                </a:lnTo>
                <a:lnTo>
                  <a:pt x="443324" y="320553"/>
                </a:lnTo>
                <a:lnTo>
                  <a:pt x="456767" y="277243"/>
                </a:lnTo>
                <a:lnTo>
                  <a:pt x="461454" y="230746"/>
                </a:lnTo>
                <a:lnTo>
                  <a:pt x="456767" y="184244"/>
                </a:lnTo>
                <a:lnTo>
                  <a:pt x="443324" y="140931"/>
                </a:lnTo>
                <a:lnTo>
                  <a:pt x="422052" y="101736"/>
                </a:lnTo>
                <a:lnTo>
                  <a:pt x="393879" y="67586"/>
                </a:lnTo>
                <a:lnTo>
                  <a:pt x="359732" y="39409"/>
                </a:lnTo>
                <a:lnTo>
                  <a:pt x="320538" y="18134"/>
                </a:lnTo>
                <a:lnTo>
                  <a:pt x="277225" y="4688"/>
                </a:lnTo>
                <a:lnTo>
                  <a:pt x="230720" y="0"/>
                </a:lnTo>
                <a:close/>
              </a:path>
            </a:pathLst>
          </a:custGeom>
          <a:solidFill>
            <a:srgbClr val="EB544A"/>
          </a:solidFill>
        </p:spPr>
        <p:txBody>
          <a:bodyPr wrap="square" lIns="0" tIns="0" rIns="0" bIns="0" rtlCol="0"/>
          <a:lstStyle/>
          <a:p>
            <a:endParaRPr/>
          </a:p>
        </p:txBody>
      </p:sp>
      <p:sp>
        <p:nvSpPr>
          <p:cNvPr id="9" name="object 9"/>
          <p:cNvSpPr/>
          <p:nvPr/>
        </p:nvSpPr>
        <p:spPr>
          <a:xfrm>
            <a:off x="5862802" y="4997058"/>
            <a:ext cx="461645" cy="461645"/>
          </a:xfrm>
          <a:custGeom>
            <a:avLst/>
            <a:gdLst/>
            <a:ahLst/>
            <a:cxnLst/>
            <a:rect l="l" t="t" r="r" b="b"/>
            <a:pathLst>
              <a:path w="461645" h="461645">
                <a:moveTo>
                  <a:pt x="230720" y="0"/>
                </a:moveTo>
                <a:lnTo>
                  <a:pt x="184220" y="4687"/>
                </a:lnTo>
                <a:lnTo>
                  <a:pt x="140910" y="18132"/>
                </a:lnTo>
                <a:lnTo>
                  <a:pt x="101719" y="39405"/>
                </a:lnTo>
                <a:lnTo>
                  <a:pt x="67573" y="67579"/>
                </a:lnTo>
                <a:lnTo>
                  <a:pt x="39401" y="101727"/>
                </a:lnTo>
                <a:lnTo>
                  <a:pt x="18130" y="140921"/>
                </a:lnTo>
                <a:lnTo>
                  <a:pt x="4687" y="184232"/>
                </a:lnTo>
                <a:lnTo>
                  <a:pt x="0" y="230733"/>
                </a:lnTo>
                <a:lnTo>
                  <a:pt x="4687" y="277238"/>
                </a:lnTo>
                <a:lnTo>
                  <a:pt x="18130" y="320551"/>
                </a:lnTo>
                <a:lnTo>
                  <a:pt x="39401" y="359745"/>
                </a:lnTo>
                <a:lnTo>
                  <a:pt x="67573" y="393892"/>
                </a:lnTo>
                <a:lnTo>
                  <a:pt x="101719" y="422065"/>
                </a:lnTo>
                <a:lnTo>
                  <a:pt x="140910" y="443336"/>
                </a:lnTo>
                <a:lnTo>
                  <a:pt x="184220" y="456780"/>
                </a:lnTo>
                <a:lnTo>
                  <a:pt x="230720" y="461467"/>
                </a:lnTo>
                <a:lnTo>
                  <a:pt x="277225" y="456780"/>
                </a:lnTo>
                <a:lnTo>
                  <a:pt x="320538" y="443336"/>
                </a:lnTo>
                <a:lnTo>
                  <a:pt x="359732" y="422065"/>
                </a:lnTo>
                <a:lnTo>
                  <a:pt x="393879" y="393892"/>
                </a:lnTo>
                <a:lnTo>
                  <a:pt x="422052" y="359745"/>
                </a:lnTo>
                <a:lnTo>
                  <a:pt x="443324" y="320551"/>
                </a:lnTo>
                <a:lnTo>
                  <a:pt x="456767" y="277238"/>
                </a:lnTo>
                <a:lnTo>
                  <a:pt x="461454" y="230733"/>
                </a:lnTo>
                <a:lnTo>
                  <a:pt x="456767" y="184232"/>
                </a:lnTo>
                <a:lnTo>
                  <a:pt x="443324" y="140921"/>
                </a:lnTo>
                <a:lnTo>
                  <a:pt x="422052" y="101727"/>
                </a:lnTo>
                <a:lnTo>
                  <a:pt x="393879" y="67579"/>
                </a:lnTo>
                <a:lnTo>
                  <a:pt x="359732" y="39405"/>
                </a:lnTo>
                <a:lnTo>
                  <a:pt x="320538" y="18132"/>
                </a:lnTo>
                <a:lnTo>
                  <a:pt x="277225" y="4687"/>
                </a:lnTo>
                <a:lnTo>
                  <a:pt x="230720" y="0"/>
                </a:lnTo>
                <a:close/>
              </a:path>
            </a:pathLst>
          </a:custGeom>
          <a:solidFill>
            <a:srgbClr val="00ADA6"/>
          </a:solidFill>
        </p:spPr>
        <p:txBody>
          <a:bodyPr wrap="square" lIns="0" tIns="0" rIns="0" bIns="0" rtlCol="0"/>
          <a:lstStyle/>
          <a:p>
            <a:endParaRPr/>
          </a:p>
        </p:txBody>
      </p:sp>
      <p:sp>
        <p:nvSpPr>
          <p:cNvPr id="10" name="object 10"/>
          <p:cNvSpPr txBox="1"/>
          <p:nvPr/>
        </p:nvSpPr>
        <p:spPr>
          <a:xfrm>
            <a:off x="5505175" y="3962400"/>
            <a:ext cx="2241550" cy="3321050"/>
          </a:xfrm>
          <a:prstGeom prst="rect">
            <a:avLst/>
          </a:prstGeom>
          <a:ln w="16865">
            <a:solidFill>
              <a:srgbClr val="0E497B"/>
            </a:solidFill>
          </a:ln>
        </p:spPr>
        <p:txBody>
          <a:bodyPr vert="horz" wrap="square" lIns="0" tIns="0" rIns="0" bIns="0" rtlCol="0">
            <a:spAutoFit/>
          </a:bodyPr>
          <a:lstStyle/>
          <a:p>
            <a:pPr>
              <a:lnSpc>
                <a:spcPct val="100000"/>
              </a:lnSpc>
            </a:pPr>
            <a:endParaRPr sz="2900" dirty="0">
              <a:latin typeface="Times New Roman"/>
              <a:cs typeface="Times New Roman"/>
            </a:endParaRPr>
          </a:p>
          <a:p>
            <a:pPr>
              <a:lnSpc>
                <a:spcPct val="100000"/>
              </a:lnSpc>
            </a:pPr>
            <a:endParaRPr sz="4050" dirty="0">
              <a:latin typeface="Times New Roman"/>
              <a:cs typeface="Times New Roman"/>
            </a:endParaRPr>
          </a:p>
          <a:p>
            <a:pPr marL="514350">
              <a:lnSpc>
                <a:spcPct val="100000"/>
              </a:lnSpc>
            </a:pPr>
            <a:r>
              <a:rPr sz="2200" b="1" spc="10" dirty="0">
                <a:solidFill>
                  <a:srgbClr val="FFFFFF"/>
                </a:solidFill>
                <a:latin typeface="Guardian Sans"/>
                <a:cs typeface="Guardian Sans"/>
              </a:rPr>
              <a:t>$</a:t>
            </a:r>
            <a:endParaRPr sz="2200" dirty="0">
              <a:latin typeface="Guardian Sans"/>
              <a:cs typeface="Guardian Sans"/>
            </a:endParaRPr>
          </a:p>
          <a:p>
            <a:pPr>
              <a:lnSpc>
                <a:spcPct val="100000"/>
              </a:lnSpc>
              <a:spcBef>
                <a:spcPts val="50"/>
              </a:spcBef>
            </a:pPr>
            <a:endParaRPr sz="3950" dirty="0">
              <a:latin typeface="Times New Roman"/>
              <a:cs typeface="Times New Roman"/>
            </a:endParaRPr>
          </a:p>
          <a:p>
            <a:pPr marR="476884" algn="r">
              <a:lnSpc>
                <a:spcPct val="100000"/>
              </a:lnSpc>
            </a:pPr>
            <a:r>
              <a:rPr sz="2200" b="1" spc="10" dirty="0">
                <a:solidFill>
                  <a:srgbClr val="FFFFFF"/>
                </a:solidFill>
                <a:latin typeface="Guardian Sans"/>
                <a:cs typeface="Guardian Sans"/>
              </a:rPr>
              <a:t>$</a:t>
            </a:r>
            <a:endParaRPr sz="2200" dirty="0">
              <a:latin typeface="Guardian Sans"/>
              <a:cs typeface="Guardian Sans"/>
            </a:endParaRPr>
          </a:p>
        </p:txBody>
      </p:sp>
      <p:sp>
        <p:nvSpPr>
          <p:cNvPr id="11" name="object 11"/>
          <p:cNvSpPr txBox="1"/>
          <p:nvPr/>
        </p:nvSpPr>
        <p:spPr>
          <a:xfrm>
            <a:off x="1941892" y="5182868"/>
            <a:ext cx="2750820" cy="470534"/>
          </a:xfrm>
          <a:prstGeom prst="rect">
            <a:avLst/>
          </a:prstGeom>
        </p:spPr>
        <p:txBody>
          <a:bodyPr vert="horz" wrap="square" lIns="0" tIns="15240" rIns="0" bIns="0" rtlCol="0">
            <a:spAutoFit/>
          </a:bodyPr>
          <a:lstStyle/>
          <a:p>
            <a:pPr marL="12700">
              <a:lnSpc>
                <a:spcPct val="100000"/>
              </a:lnSpc>
              <a:spcBef>
                <a:spcPts val="120"/>
              </a:spcBef>
            </a:pPr>
            <a:r>
              <a:rPr sz="2900" spc="5" dirty="0">
                <a:solidFill>
                  <a:srgbClr val="0E497B"/>
                </a:solidFill>
                <a:latin typeface="Calibri" panose="020F0502020204030204" pitchFamily="34" charset="0"/>
                <a:cs typeface="Calibri" panose="020F0502020204030204" pitchFamily="34" charset="0"/>
              </a:rPr>
              <a:t>Money Coming</a:t>
            </a:r>
            <a:r>
              <a:rPr sz="2900" spc="-65" dirty="0">
                <a:solidFill>
                  <a:srgbClr val="0E497B"/>
                </a:solidFill>
                <a:latin typeface="Calibri" panose="020F0502020204030204" pitchFamily="34" charset="0"/>
                <a:cs typeface="Calibri" panose="020F0502020204030204" pitchFamily="34" charset="0"/>
              </a:rPr>
              <a:t> </a:t>
            </a:r>
            <a:r>
              <a:rPr sz="2900" spc="5" dirty="0">
                <a:solidFill>
                  <a:srgbClr val="0E497B"/>
                </a:solidFill>
                <a:latin typeface="Calibri" panose="020F0502020204030204" pitchFamily="34" charset="0"/>
                <a:cs typeface="Calibri" panose="020F0502020204030204" pitchFamily="34" charset="0"/>
              </a:rPr>
              <a:t>In</a:t>
            </a:r>
            <a:endParaRPr sz="2900">
              <a:latin typeface="Calibri" panose="020F0502020204030204" pitchFamily="34" charset="0"/>
              <a:cs typeface="Calibri" panose="020F0502020204030204" pitchFamily="34" charset="0"/>
            </a:endParaRPr>
          </a:p>
        </p:txBody>
      </p:sp>
      <p:sp>
        <p:nvSpPr>
          <p:cNvPr id="12" name="object 12"/>
          <p:cNvSpPr txBox="1"/>
          <p:nvPr/>
        </p:nvSpPr>
        <p:spPr>
          <a:xfrm>
            <a:off x="8364856" y="5182868"/>
            <a:ext cx="2759075" cy="470534"/>
          </a:xfrm>
          <a:prstGeom prst="rect">
            <a:avLst/>
          </a:prstGeom>
        </p:spPr>
        <p:txBody>
          <a:bodyPr vert="horz" wrap="square" lIns="0" tIns="15240" rIns="0" bIns="0" rtlCol="0">
            <a:spAutoFit/>
          </a:bodyPr>
          <a:lstStyle/>
          <a:p>
            <a:pPr marL="12700">
              <a:lnSpc>
                <a:spcPct val="100000"/>
              </a:lnSpc>
              <a:spcBef>
                <a:spcPts val="120"/>
              </a:spcBef>
            </a:pPr>
            <a:r>
              <a:rPr sz="2900" spc="5" dirty="0">
                <a:solidFill>
                  <a:srgbClr val="0E497B"/>
                </a:solidFill>
                <a:latin typeface="Calibri" panose="020F0502020204030204" pitchFamily="34" charset="0"/>
                <a:cs typeface="Calibri" panose="020F0502020204030204" pitchFamily="34" charset="0"/>
              </a:rPr>
              <a:t>Money Going</a:t>
            </a:r>
            <a:r>
              <a:rPr sz="2900" spc="-80" dirty="0">
                <a:solidFill>
                  <a:srgbClr val="0E497B"/>
                </a:solidFill>
                <a:latin typeface="Calibri" panose="020F0502020204030204" pitchFamily="34" charset="0"/>
                <a:cs typeface="Calibri" panose="020F0502020204030204" pitchFamily="34" charset="0"/>
              </a:rPr>
              <a:t> </a:t>
            </a:r>
            <a:r>
              <a:rPr sz="2900" spc="10" dirty="0">
                <a:solidFill>
                  <a:srgbClr val="0E497B"/>
                </a:solidFill>
                <a:latin typeface="Calibri" panose="020F0502020204030204" pitchFamily="34" charset="0"/>
                <a:cs typeface="Calibri" panose="020F0502020204030204" pitchFamily="34" charset="0"/>
              </a:rPr>
              <a:t>Out</a:t>
            </a:r>
            <a:endParaRPr sz="2900">
              <a:latin typeface="Calibri" panose="020F0502020204030204" pitchFamily="34" charset="0"/>
              <a:cs typeface="Calibri" panose="020F0502020204030204" pitchFamily="34" charset="0"/>
            </a:endParaRPr>
          </a:p>
        </p:txBody>
      </p:sp>
      <p:sp>
        <p:nvSpPr>
          <p:cNvPr id="13" name="object 13"/>
          <p:cNvSpPr/>
          <p:nvPr/>
        </p:nvSpPr>
        <p:spPr>
          <a:xfrm>
            <a:off x="1824000" y="5855110"/>
            <a:ext cx="2976245" cy="0"/>
          </a:xfrm>
          <a:custGeom>
            <a:avLst/>
            <a:gdLst/>
            <a:ahLst/>
            <a:cxnLst/>
            <a:rect l="l" t="t" r="r" b="b"/>
            <a:pathLst>
              <a:path w="2976245">
                <a:moveTo>
                  <a:pt x="0" y="0"/>
                </a:moveTo>
                <a:lnTo>
                  <a:pt x="2975660" y="0"/>
                </a:lnTo>
              </a:path>
            </a:pathLst>
          </a:custGeom>
          <a:ln w="16865">
            <a:solidFill>
              <a:srgbClr val="7F7F7F"/>
            </a:solidFill>
            <a:prstDash val="dash"/>
          </a:ln>
        </p:spPr>
        <p:txBody>
          <a:bodyPr wrap="square" lIns="0" tIns="0" rIns="0" bIns="0" rtlCol="0"/>
          <a:lstStyle/>
          <a:p>
            <a:endParaRPr/>
          </a:p>
        </p:txBody>
      </p:sp>
      <p:sp>
        <p:nvSpPr>
          <p:cNvPr id="14" name="object 14"/>
          <p:cNvSpPr/>
          <p:nvPr/>
        </p:nvSpPr>
        <p:spPr>
          <a:xfrm>
            <a:off x="4775061" y="5771024"/>
            <a:ext cx="146050" cy="168275"/>
          </a:xfrm>
          <a:custGeom>
            <a:avLst/>
            <a:gdLst/>
            <a:ahLst/>
            <a:cxnLst/>
            <a:rect l="l" t="t" r="r" b="b"/>
            <a:pathLst>
              <a:path w="146050" h="168275">
                <a:moveTo>
                  <a:pt x="0" y="0"/>
                </a:moveTo>
                <a:lnTo>
                  <a:pt x="0" y="168160"/>
                </a:lnTo>
                <a:lnTo>
                  <a:pt x="145592" y="84086"/>
                </a:lnTo>
                <a:lnTo>
                  <a:pt x="0" y="0"/>
                </a:lnTo>
                <a:close/>
              </a:path>
            </a:pathLst>
          </a:custGeom>
          <a:solidFill>
            <a:srgbClr val="7F7F7F"/>
          </a:solidFill>
        </p:spPr>
        <p:txBody>
          <a:bodyPr wrap="square" lIns="0" tIns="0" rIns="0" bIns="0" rtlCol="0"/>
          <a:lstStyle/>
          <a:p>
            <a:endParaRPr/>
          </a:p>
        </p:txBody>
      </p:sp>
      <p:sp>
        <p:nvSpPr>
          <p:cNvPr id="15" name="object 15"/>
          <p:cNvSpPr/>
          <p:nvPr/>
        </p:nvSpPr>
        <p:spPr>
          <a:xfrm>
            <a:off x="8327201" y="5865145"/>
            <a:ext cx="2976245" cy="0"/>
          </a:xfrm>
          <a:custGeom>
            <a:avLst/>
            <a:gdLst/>
            <a:ahLst/>
            <a:cxnLst/>
            <a:rect l="l" t="t" r="r" b="b"/>
            <a:pathLst>
              <a:path w="2976245">
                <a:moveTo>
                  <a:pt x="0" y="0"/>
                </a:moveTo>
                <a:lnTo>
                  <a:pt x="2975660" y="0"/>
                </a:lnTo>
              </a:path>
            </a:pathLst>
          </a:custGeom>
          <a:ln w="16865">
            <a:solidFill>
              <a:srgbClr val="7F7F7F"/>
            </a:solidFill>
            <a:prstDash val="dash"/>
          </a:ln>
        </p:spPr>
        <p:txBody>
          <a:bodyPr wrap="square" lIns="0" tIns="0" rIns="0" bIns="0" rtlCol="0"/>
          <a:lstStyle/>
          <a:p>
            <a:endParaRPr/>
          </a:p>
        </p:txBody>
      </p:sp>
      <p:sp>
        <p:nvSpPr>
          <p:cNvPr id="16" name="object 16"/>
          <p:cNvSpPr/>
          <p:nvPr/>
        </p:nvSpPr>
        <p:spPr>
          <a:xfrm>
            <a:off x="11278270" y="5781060"/>
            <a:ext cx="146050" cy="168275"/>
          </a:xfrm>
          <a:custGeom>
            <a:avLst/>
            <a:gdLst/>
            <a:ahLst/>
            <a:cxnLst/>
            <a:rect l="l" t="t" r="r" b="b"/>
            <a:pathLst>
              <a:path w="146050" h="168275">
                <a:moveTo>
                  <a:pt x="0" y="0"/>
                </a:moveTo>
                <a:lnTo>
                  <a:pt x="0" y="168160"/>
                </a:lnTo>
                <a:lnTo>
                  <a:pt x="145592" y="84086"/>
                </a:lnTo>
                <a:lnTo>
                  <a:pt x="0" y="0"/>
                </a:lnTo>
                <a:close/>
              </a:path>
            </a:pathLst>
          </a:custGeom>
          <a:solidFill>
            <a:srgbClr val="7F7F7F"/>
          </a:solidFill>
        </p:spPr>
        <p:txBody>
          <a:bodyPr wrap="square" lIns="0" tIns="0" rIns="0" bIns="0" rtlCol="0"/>
          <a:lstStyle/>
          <a:p>
            <a:endParaRPr/>
          </a:p>
        </p:txBody>
      </p:sp>
      <p:sp>
        <p:nvSpPr>
          <p:cNvPr id="17" name="object 17"/>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18" name="object 18"/>
          <p:cNvSpPr txBox="1"/>
          <p:nvPr/>
        </p:nvSpPr>
        <p:spPr>
          <a:xfrm>
            <a:off x="901700" y="1748787"/>
            <a:ext cx="9403080" cy="939800"/>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06487A"/>
                </a:solidFill>
                <a:latin typeface="Calibri" panose="020F0502020204030204" pitchFamily="34" charset="0"/>
                <a:cs typeface="Calibri" panose="020F0502020204030204" pitchFamily="34" charset="0"/>
              </a:rPr>
              <a:t>Get </a:t>
            </a:r>
            <a:r>
              <a:rPr sz="3000" dirty="0">
                <a:solidFill>
                  <a:srgbClr val="06487A"/>
                </a:solidFill>
                <a:latin typeface="Calibri" panose="020F0502020204030204" pitchFamily="34" charset="0"/>
                <a:cs typeface="Calibri" panose="020F0502020204030204" pitchFamily="34" charset="0"/>
              </a:rPr>
              <a:t>a handle on </a:t>
            </a:r>
            <a:r>
              <a:rPr sz="3000" spc="-15" dirty="0">
                <a:solidFill>
                  <a:srgbClr val="06487A"/>
                </a:solidFill>
                <a:latin typeface="Calibri" panose="020F0502020204030204" pitchFamily="34" charset="0"/>
                <a:cs typeface="Calibri" panose="020F0502020204030204" pitchFamily="34" charset="0"/>
              </a:rPr>
              <a:t>what’s </a:t>
            </a:r>
            <a:r>
              <a:rPr sz="3000" spc="-5" dirty="0">
                <a:solidFill>
                  <a:srgbClr val="06487A"/>
                </a:solidFill>
                <a:latin typeface="Calibri" panose="020F0502020204030204" pitchFamily="34" charset="0"/>
                <a:cs typeface="Calibri" panose="020F0502020204030204" pitchFamily="34" charset="0"/>
              </a:rPr>
              <a:t>coming </a:t>
            </a:r>
            <a:r>
              <a:rPr sz="3000" dirty="0">
                <a:solidFill>
                  <a:srgbClr val="06487A"/>
                </a:solidFill>
                <a:latin typeface="Calibri" panose="020F0502020204030204" pitchFamily="34" charset="0"/>
                <a:cs typeface="Calibri" panose="020F0502020204030204" pitchFamily="34" charset="0"/>
              </a:rPr>
              <a:t>in, </a:t>
            </a:r>
            <a:r>
              <a:rPr sz="3000" spc="-15" dirty="0">
                <a:solidFill>
                  <a:srgbClr val="06487A"/>
                </a:solidFill>
                <a:latin typeface="Calibri" panose="020F0502020204030204" pitchFamily="34" charset="0"/>
                <a:cs typeface="Calibri" panose="020F0502020204030204" pitchFamily="34" charset="0"/>
              </a:rPr>
              <a:t>what’s </a:t>
            </a:r>
            <a:r>
              <a:rPr sz="3000" spc="-5" dirty="0">
                <a:solidFill>
                  <a:srgbClr val="06487A"/>
                </a:solidFill>
                <a:latin typeface="Calibri" panose="020F0502020204030204" pitchFamily="34" charset="0"/>
                <a:cs typeface="Calibri" panose="020F0502020204030204" pitchFamily="34" charset="0"/>
              </a:rPr>
              <a:t>going </a:t>
            </a:r>
            <a:r>
              <a:rPr sz="3000" dirty="0">
                <a:solidFill>
                  <a:srgbClr val="06487A"/>
                </a:solidFill>
                <a:latin typeface="Calibri" panose="020F0502020204030204" pitchFamily="34" charset="0"/>
                <a:cs typeface="Calibri" panose="020F0502020204030204" pitchFamily="34" charset="0"/>
              </a:rPr>
              <a:t>out and</a:t>
            </a:r>
            <a:r>
              <a:rPr sz="3000" spc="-20" dirty="0">
                <a:solidFill>
                  <a:srgbClr val="06487A"/>
                </a:solidFill>
                <a:latin typeface="Calibri" panose="020F0502020204030204" pitchFamily="34" charset="0"/>
                <a:cs typeface="Calibri" panose="020F0502020204030204" pitchFamily="34" charset="0"/>
              </a:rPr>
              <a:t> </a:t>
            </a:r>
            <a:r>
              <a:rPr sz="3000" dirty="0">
                <a:solidFill>
                  <a:srgbClr val="06487A"/>
                </a:solidFill>
                <a:latin typeface="Calibri" panose="020F0502020204030204" pitchFamily="34" charset="0"/>
                <a:cs typeface="Calibri" panose="020F0502020204030204" pitchFamily="34" charset="0"/>
              </a:rPr>
              <a:t>what  </a:t>
            </a:r>
            <a:r>
              <a:rPr sz="3000" spc="-10" dirty="0">
                <a:solidFill>
                  <a:srgbClr val="06487A"/>
                </a:solidFill>
                <a:latin typeface="Calibri" panose="020F0502020204030204" pitchFamily="34" charset="0"/>
                <a:cs typeface="Calibri" panose="020F0502020204030204" pitchFamily="34" charset="0"/>
              </a:rPr>
              <a:t>your </a:t>
            </a:r>
            <a:r>
              <a:rPr sz="3000" dirty="0">
                <a:solidFill>
                  <a:srgbClr val="06487A"/>
                </a:solidFill>
                <a:latin typeface="Calibri" panose="020F0502020204030204" pitchFamily="34" charset="0"/>
                <a:cs typeface="Calibri" panose="020F0502020204030204" pitchFamily="34" charset="0"/>
              </a:rPr>
              <a:t>essential </a:t>
            </a:r>
            <a:r>
              <a:rPr sz="3000" spc="-5" dirty="0">
                <a:solidFill>
                  <a:srgbClr val="06487A"/>
                </a:solidFill>
                <a:latin typeface="Calibri" panose="020F0502020204030204" pitchFamily="34" charset="0"/>
                <a:cs typeface="Calibri" panose="020F0502020204030204" pitchFamily="34" charset="0"/>
              </a:rPr>
              <a:t>expenses </a:t>
            </a:r>
            <a:r>
              <a:rPr sz="3000" dirty="0">
                <a:solidFill>
                  <a:srgbClr val="06487A"/>
                </a:solidFill>
                <a:latin typeface="Calibri" panose="020F0502020204030204" pitchFamily="34" charset="0"/>
                <a:cs typeface="Calibri" panose="020F0502020204030204" pitchFamily="34" charset="0"/>
              </a:rPr>
              <a:t>are </a:t>
            </a:r>
            <a:r>
              <a:rPr sz="3000" spc="-5" dirty="0">
                <a:solidFill>
                  <a:srgbClr val="06487A"/>
                </a:solidFill>
                <a:latin typeface="Calibri" panose="020F0502020204030204" pitchFamily="34" charset="0"/>
                <a:cs typeface="Calibri" panose="020F0502020204030204" pitchFamily="34" charset="0"/>
              </a:rPr>
              <a:t>ve</a:t>
            </a:r>
            <a:r>
              <a:rPr lang="en-US" sz="3000" spc="-5" dirty="0">
                <a:solidFill>
                  <a:srgbClr val="06487A"/>
                </a:solidFill>
                <a:latin typeface="Calibri" panose="020F0502020204030204" pitchFamily="34" charset="0"/>
                <a:cs typeface="Calibri" panose="020F0502020204030204" pitchFamily="34" charset="0"/>
              </a:rPr>
              <a:t>r</a:t>
            </a:r>
            <a:r>
              <a:rPr sz="3000" spc="-5" dirty="0">
                <a:solidFill>
                  <a:srgbClr val="06487A"/>
                </a:solidFill>
                <a:latin typeface="Calibri" panose="020F0502020204030204" pitchFamily="34" charset="0"/>
                <a:cs typeface="Calibri" panose="020F0502020204030204" pitchFamily="34" charset="0"/>
              </a:rPr>
              <a:t>sus </a:t>
            </a:r>
            <a:r>
              <a:rPr sz="3000" spc="-15" dirty="0">
                <a:solidFill>
                  <a:srgbClr val="06487A"/>
                </a:solidFill>
                <a:latin typeface="Calibri" panose="020F0502020204030204" pitchFamily="34" charset="0"/>
                <a:cs typeface="Calibri" panose="020F0502020204030204" pitchFamily="34" charset="0"/>
              </a:rPr>
              <a:t>what’s </a:t>
            </a:r>
            <a:r>
              <a:rPr sz="3000" dirty="0">
                <a:solidFill>
                  <a:srgbClr val="06487A"/>
                </a:solidFill>
                <a:latin typeface="Calibri" panose="020F0502020204030204" pitchFamily="34" charset="0"/>
                <a:cs typeface="Calibri" panose="020F0502020204030204" pitchFamily="34" charset="0"/>
              </a:rPr>
              <a:t>nice to</a:t>
            </a:r>
            <a:r>
              <a:rPr sz="3000" spc="20" dirty="0">
                <a:solidFill>
                  <a:srgbClr val="06487A"/>
                </a:solidFill>
                <a:latin typeface="Calibri" panose="020F0502020204030204" pitchFamily="34" charset="0"/>
                <a:cs typeface="Calibri" panose="020F0502020204030204" pitchFamily="34" charset="0"/>
              </a:rPr>
              <a:t> </a:t>
            </a:r>
            <a:r>
              <a:rPr sz="3000" spc="-15" dirty="0">
                <a:solidFill>
                  <a:srgbClr val="06487A"/>
                </a:solidFill>
                <a:latin typeface="Calibri" panose="020F0502020204030204" pitchFamily="34" charset="0"/>
                <a:cs typeface="Calibri" panose="020F0502020204030204" pitchFamily="34" charset="0"/>
              </a:rPr>
              <a:t>have.</a:t>
            </a:r>
            <a:endParaRPr sz="3000" dirty="0">
              <a:latin typeface="Calibri" panose="020F0502020204030204" pitchFamily="34" charset="0"/>
              <a:cs typeface="Calibri" panose="020F0502020204030204" pitchFamily="34" charset="0"/>
            </a:endParaRPr>
          </a:p>
        </p:txBody>
      </p:sp>
      <p:sp>
        <p:nvSpPr>
          <p:cNvPr id="19" name="object 19"/>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a:solidFill>
                  <a:srgbClr val="0E497B"/>
                </a:solidFill>
                <a:latin typeface="Calibri" panose="020F0502020204030204" pitchFamily="34" charset="0"/>
                <a:cs typeface="Calibri" panose="020F0502020204030204" pitchFamily="34" charset="0"/>
              </a:rPr>
              <a:pPr marL="25400">
                <a:lnSpc>
                  <a:spcPct val="100000"/>
                </a:lnSpc>
                <a:spcBef>
                  <a:spcPts val="140"/>
                </a:spcBef>
              </a:pPr>
              <a:t>16</a:t>
            </a:fld>
            <a:endParaRPr dirty="0">
              <a:solidFill>
                <a:srgbClr val="0E497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3150870" cy="635000"/>
          </a:xfrm>
          <a:prstGeom prst="rect">
            <a:avLst/>
          </a:prstGeom>
        </p:spPr>
        <p:txBody>
          <a:bodyPr vert="horz" wrap="square" lIns="0" tIns="12700" rIns="0" bIns="0" rtlCol="0">
            <a:spAutoFit/>
          </a:bodyPr>
          <a:lstStyle/>
          <a:p>
            <a:pPr marL="12700">
              <a:lnSpc>
                <a:spcPct val="100000"/>
              </a:lnSpc>
              <a:spcBef>
                <a:spcPts val="100"/>
              </a:spcBef>
            </a:pPr>
            <a:r>
              <a:rPr sz="4000" spc="-120" dirty="0">
                <a:solidFill>
                  <a:srgbClr val="4A4A4A"/>
                </a:solidFill>
                <a:latin typeface="Calibri" panose="020F0502020204030204" pitchFamily="34" charset="0"/>
                <a:cs typeface="Calibri" panose="020F0502020204030204" pitchFamily="34" charset="0"/>
              </a:rPr>
              <a:t>Track</a:t>
            </a:r>
            <a:r>
              <a:rPr sz="4000" spc="-65" dirty="0">
                <a:solidFill>
                  <a:srgbClr val="4A4A4A"/>
                </a:solidFill>
                <a:latin typeface="Calibri" panose="020F0502020204030204" pitchFamily="34" charset="0"/>
                <a:cs typeface="Calibri" panose="020F0502020204030204" pitchFamily="34" charset="0"/>
              </a:rPr>
              <a:t> </a:t>
            </a:r>
            <a:r>
              <a:rPr sz="4000" spc="-40" dirty="0">
                <a:solidFill>
                  <a:srgbClr val="4A4A4A"/>
                </a:solidFill>
                <a:latin typeface="Calibri" panose="020F0502020204030204" pitchFamily="34" charset="0"/>
                <a:cs typeface="Calibri" panose="020F0502020204030204" pitchFamily="34" charset="0"/>
              </a:rPr>
              <a:t>Expenses</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4" name="object 4"/>
          <p:cNvSpPr/>
          <p:nvPr/>
        </p:nvSpPr>
        <p:spPr>
          <a:xfrm>
            <a:off x="2403031" y="4598786"/>
            <a:ext cx="8175625" cy="1922145"/>
          </a:xfrm>
          <a:custGeom>
            <a:avLst/>
            <a:gdLst/>
            <a:ahLst/>
            <a:cxnLst/>
            <a:rect l="l" t="t" r="r" b="b"/>
            <a:pathLst>
              <a:path w="8175625" h="1922145">
                <a:moveTo>
                  <a:pt x="7935518" y="1689"/>
                </a:moveTo>
                <a:lnTo>
                  <a:pt x="239775" y="0"/>
                </a:lnTo>
                <a:lnTo>
                  <a:pt x="191453" y="4871"/>
                </a:lnTo>
                <a:lnTo>
                  <a:pt x="146445" y="18842"/>
                </a:lnTo>
                <a:lnTo>
                  <a:pt x="105715" y="40949"/>
                </a:lnTo>
                <a:lnTo>
                  <a:pt x="70229" y="70227"/>
                </a:lnTo>
                <a:lnTo>
                  <a:pt x="40950" y="105712"/>
                </a:lnTo>
                <a:lnTo>
                  <a:pt x="18843" y="146439"/>
                </a:lnTo>
                <a:lnTo>
                  <a:pt x="4871" y="191444"/>
                </a:lnTo>
                <a:lnTo>
                  <a:pt x="0" y="239763"/>
                </a:lnTo>
                <a:lnTo>
                  <a:pt x="0" y="1406029"/>
                </a:lnTo>
                <a:lnTo>
                  <a:pt x="4871" y="1454348"/>
                </a:lnTo>
                <a:lnTo>
                  <a:pt x="18843" y="1499353"/>
                </a:lnTo>
                <a:lnTo>
                  <a:pt x="40950" y="1540080"/>
                </a:lnTo>
                <a:lnTo>
                  <a:pt x="70229" y="1575565"/>
                </a:lnTo>
                <a:lnTo>
                  <a:pt x="105715" y="1604843"/>
                </a:lnTo>
                <a:lnTo>
                  <a:pt x="146445" y="1626950"/>
                </a:lnTo>
                <a:lnTo>
                  <a:pt x="191453" y="1640921"/>
                </a:lnTo>
                <a:lnTo>
                  <a:pt x="239775" y="1645792"/>
                </a:lnTo>
                <a:lnTo>
                  <a:pt x="364693" y="1646199"/>
                </a:lnTo>
                <a:lnTo>
                  <a:pt x="364693" y="1922081"/>
                </a:lnTo>
                <a:lnTo>
                  <a:pt x="629920" y="1647037"/>
                </a:lnTo>
                <a:lnTo>
                  <a:pt x="7935518" y="1647482"/>
                </a:lnTo>
                <a:lnTo>
                  <a:pt x="7983837" y="1642610"/>
                </a:lnTo>
                <a:lnTo>
                  <a:pt x="8028842" y="1628639"/>
                </a:lnTo>
                <a:lnTo>
                  <a:pt x="8069569" y="1606531"/>
                </a:lnTo>
                <a:lnTo>
                  <a:pt x="8105054" y="1577252"/>
                </a:lnTo>
                <a:lnTo>
                  <a:pt x="8134332" y="1541766"/>
                </a:lnTo>
                <a:lnTo>
                  <a:pt x="8156439" y="1501037"/>
                </a:lnTo>
                <a:lnTo>
                  <a:pt x="8170410" y="1456028"/>
                </a:lnTo>
                <a:lnTo>
                  <a:pt x="8175282" y="1407706"/>
                </a:lnTo>
                <a:lnTo>
                  <a:pt x="8175282" y="241452"/>
                </a:lnTo>
                <a:lnTo>
                  <a:pt x="8170410" y="193130"/>
                </a:lnTo>
                <a:lnTo>
                  <a:pt x="8156439" y="148123"/>
                </a:lnTo>
                <a:lnTo>
                  <a:pt x="8134332" y="107396"/>
                </a:lnTo>
                <a:lnTo>
                  <a:pt x="8105054" y="71912"/>
                </a:lnTo>
                <a:lnTo>
                  <a:pt x="8069569" y="42635"/>
                </a:lnTo>
                <a:lnTo>
                  <a:pt x="8028842" y="20530"/>
                </a:lnTo>
                <a:lnTo>
                  <a:pt x="7983837" y="6560"/>
                </a:lnTo>
                <a:lnTo>
                  <a:pt x="7935518" y="1689"/>
                </a:lnTo>
                <a:close/>
              </a:path>
            </a:pathLst>
          </a:custGeom>
          <a:ln w="26987">
            <a:solidFill>
              <a:srgbClr val="0D497B"/>
            </a:solidFill>
          </a:ln>
        </p:spPr>
        <p:txBody>
          <a:bodyPr wrap="square" lIns="0" tIns="0" rIns="0" bIns="0" rtlCol="0"/>
          <a:lstStyle/>
          <a:p>
            <a:endParaRPr/>
          </a:p>
        </p:txBody>
      </p:sp>
      <p:sp>
        <p:nvSpPr>
          <p:cNvPr id="5" name="object 5"/>
          <p:cNvSpPr txBox="1"/>
          <p:nvPr/>
        </p:nvSpPr>
        <p:spPr>
          <a:xfrm>
            <a:off x="2656495" y="4916007"/>
            <a:ext cx="7509509" cy="965835"/>
          </a:xfrm>
          <a:prstGeom prst="rect">
            <a:avLst/>
          </a:prstGeom>
        </p:spPr>
        <p:txBody>
          <a:bodyPr vert="horz" wrap="square" lIns="0" tIns="11430" rIns="0" bIns="0" rtlCol="0">
            <a:spAutoFit/>
          </a:bodyPr>
          <a:lstStyle/>
          <a:p>
            <a:pPr marL="12700" marR="5080">
              <a:lnSpc>
                <a:spcPct val="101099"/>
              </a:lnSpc>
              <a:spcBef>
                <a:spcPts val="90"/>
              </a:spcBef>
            </a:pPr>
            <a:r>
              <a:rPr sz="3050" spc="15" dirty="0">
                <a:solidFill>
                  <a:srgbClr val="4A4A4A"/>
                </a:solidFill>
                <a:latin typeface="Calibri" panose="020F0502020204030204" pitchFamily="34" charset="0"/>
                <a:cs typeface="Calibri" panose="020F0502020204030204" pitchFamily="34" charset="0"/>
              </a:rPr>
              <a:t>How </a:t>
            </a:r>
            <a:r>
              <a:rPr sz="3050" spc="10" dirty="0">
                <a:solidFill>
                  <a:srgbClr val="4A4A4A"/>
                </a:solidFill>
                <a:latin typeface="Calibri" panose="020F0502020204030204" pitchFamily="34" charset="0"/>
                <a:cs typeface="Calibri" panose="020F0502020204030204" pitchFamily="34" charset="0"/>
              </a:rPr>
              <a:t>many of </a:t>
            </a:r>
            <a:r>
              <a:rPr sz="3050" spc="5" dirty="0">
                <a:solidFill>
                  <a:srgbClr val="4A4A4A"/>
                </a:solidFill>
                <a:latin typeface="Calibri" panose="020F0502020204030204" pitchFamily="34" charset="0"/>
                <a:cs typeface="Calibri" panose="020F0502020204030204" pitchFamily="34" charset="0"/>
              </a:rPr>
              <a:t>you </a:t>
            </a:r>
            <a:r>
              <a:rPr sz="3050" spc="15" dirty="0">
                <a:solidFill>
                  <a:srgbClr val="4A4A4A"/>
                </a:solidFill>
                <a:latin typeface="Calibri" panose="020F0502020204030204" pitchFamily="34" charset="0"/>
                <a:cs typeface="Calibri" panose="020F0502020204030204" pitchFamily="34" charset="0"/>
              </a:rPr>
              <a:t>wish </a:t>
            </a:r>
            <a:r>
              <a:rPr sz="3050" spc="5" dirty="0">
                <a:solidFill>
                  <a:srgbClr val="4A4A4A"/>
                </a:solidFill>
                <a:latin typeface="Calibri" panose="020F0502020204030204" pitchFamily="34" charset="0"/>
                <a:cs typeface="Calibri" panose="020F0502020204030204" pitchFamily="34" charset="0"/>
              </a:rPr>
              <a:t>you </a:t>
            </a:r>
            <a:r>
              <a:rPr sz="3050" spc="15" dirty="0">
                <a:solidFill>
                  <a:srgbClr val="4A4A4A"/>
                </a:solidFill>
                <a:latin typeface="Calibri" panose="020F0502020204030204" pitchFamily="34" charset="0"/>
                <a:cs typeface="Calibri" panose="020F0502020204030204" pitchFamily="34" charset="0"/>
              </a:rPr>
              <a:t>had a </a:t>
            </a:r>
            <a:r>
              <a:rPr sz="3050" spc="10" dirty="0">
                <a:solidFill>
                  <a:srgbClr val="4A4A4A"/>
                </a:solidFill>
                <a:latin typeface="Calibri" panose="020F0502020204030204" pitchFamily="34" charset="0"/>
                <a:cs typeface="Calibri" panose="020F0502020204030204" pitchFamily="34" charset="0"/>
              </a:rPr>
              <a:t>better</a:t>
            </a:r>
            <a:r>
              <a:rPr sz="3050" spc="-85" dirty="0">
                <a:solidFill>
                  <a:srgbClr val="4A4A4A"/>
                </a:solidFill>
                <a:latin typeface="Calibri" panose="020F0502020204030204" pitchFamily="34" charset="0"/>
                <a:cs typeface="Calibri" panose="020F0502020204030204" pitchFamily="34" charset="0"/>
              </a:rPr>
              <a:t> </a:t>
            </a:r>
            <a:r>
              <a:rPr sz="3050" spc="15" dirty="0">
                <a:solidFill>
                  <a:srgbClr val="4A4A4A"/>
                </a:solidFill>
                <a:latin typeface="Calibri" panose="020F0502020204030204" pitchFamily="34" charset="0"/>
                <a:cs typeface="Calibri" panose="020F0502020204030204" pitchFamily="34" charset="0"/>
              </a:rPr>
              <a:t>handle  on where the money </a:t>
            </a:r>
            <a:r>
              <a:rPr sz="3050" spc="20" dirty="0">
                <a:solidFill>
                  <a:srgbClr val="4A4A4A"/>
                </a:solidFill>
                <a:latin typeface="Calibri" panose="020F0502020204030204" pitchFamily="34" charset="0"/>
                <a:cs typeface="Calibri" panose="020F0502020204030204" pitchFamily="34" charset="0"/>
              </a:rPr>
              <a:t>goes </a:t>
            </a:r>
            <a:r>
              <a:rPr sz="3050" spc="10" dirty="0">
                <a:solidFill>
                  <a:srgbClr val="4A4A4A"/>
                </a:solidFill>
                <a:latin typeface="Calibri" panose="020F0502020204030204" pitchFamily="34" charset="0"/>
                <a:cs typeface="Calibri" panose="020F0502020204030204" pitchFamily="34" charset="0"/>
              </a:rPr>
              <a:t>every</a:t>
            </a:r>
            <a:r>
              <a:rPr sz="3050" spc="-70" dirty="0">
                <a:solidFill>
                  <a:srgbClr val="4A4A4A"/>
                </a:solidFill>
                <a:latin typeface="Calibri" panose="020F0502020204030204" pitchFamily="34" charset="0"/>
                <a:cs typeface="Calibri" panose="020F0502020204030204" pitchFamily="34" charset="0"/>
              </a:rPr>
              <a:t> </a:t>
            </a:r>
            <a:r>
              <a:rPr sz="3050" spc="10" dirty="0">
                <a:solidFill>
                  <a:srgbClr val="4A4A4A"/>
                </a:solidFill>
                <a:latin typeface="Calibri" panose="020F0502020204030204" pitchFamily="34" charset="0"/>
                <a:cs typeface="Calibri" panose="020F0502020204030204" pitchFamily="34" charset="0"/>
              </a:rPr>
              <a:t>month?</a:t>
            </a:r>
            <a:endParaRPr sz="3050">
              <a:latin typeface="Calibri" panose="020F0502020204030204" pitchFamily="34" charset="0"/>
              <a:cs typeface="Calibri" panose="020F0502020204030204" pitchFamily="34" charset="0"/>
            </a:endParaRPr>
          </a:p>
        </p:txBody>
      </p:sp>
      <p:sp>
        <p:nvSpPr>
          <p:cNvPr id="6" name="object 6"/>
          <p:cNvSpPr/>
          <p:nvPr/>
        </p:nvSpPr>
        <p:spPr>
          <a:xfrm>
            <a:off x="2401086" y="2910066"/>
            <a:ext cx="8143240" cy="1346200"/>
          </a:xfrm>
          <a:custGeom>
            <a:avLst/>
            <a:gdLst/>
            <a:ahLst/>
            <a:cxnLst/>
            <a:rect l="l" t="t" r="r" b="b"/>
            <a:pathLst>
              <a:path w="8143240" h="1346200">
                <a:moveTo>
                  <a:pt x="8001012" y="0"/>
                </a:moveTo>
                <a:lnTo>
                  <a:pt x="141630" y="990"/>
                </a:lnTo>
                <a:lnTo>
                  <a:pt x="96864" y="8211"/>
                </a:lnTo>
                <a:lnTo>
                  <a:pt x="57985" y="28317"/>
                </a:lnTo>
                <a:lnTo>
                  <a:pt x="27326" y="58976"/>
                </a:lnTo>
                <a:lnTo>
                  <a:pt x="7220" y="97855"/>
                </a:lnTo>
                <a:lnTo>
                  <a:pt x="0" y="142621"/>
                </a:lnTo>
                <a:lnTo>
                  <a:pt x="0" y="970102"/>
                </a:lnTo>
                <a:lnTo>
                  <a:pt x="7220" y="1014874"/>
                </a:lnTo>
                <a:lnTo>
                  <a:pt x="27326" y="1053756"/>
                </a:lnTo>
                <a:lnTo>
                  <a:pt x="57985" y="1084417"/>
                </a:lnTo>
                <a:lnTo>
                  <a:pt x="96864" y="1104524"/>
                </a:lnTo>
                <a:lnTo>
                  <a:pt x="141630" y="1111745"/>
                </a:lnTo>
                <a:lnTo>
                  <a:pt x="7603578" y="1110792"/>
                </a:lnTo>
                <a:lnTo>
                  <a:pt x="7830400" y="1346034"/>
                </a:lnTo>
                <a:lnTo>
                  <a:pt x="7830400" y="1110767"/>
                </a:lnTo>
                <a:lnTo>
                  <a:pt x="8001012" y="1110742"/>
                </a:lnTo>
                <a:lnTo>
                  <a:pt x="8045778" y="1103521"/>
                </a:lnTo>
                <a:lnTo>
                  <a:pt x="8084657" y="1083415"/>
                </a:lnTo>
                <a:lnTo>
                  <a:pt x="8115316" y="1052756"/>
                </a:lnTo>
                <a:lnTo>
                  <a:pt x="8135422" y="1013877"/>
                </a:lnTo>
                <a:lnTo>
                  <a:pt x="8142643" y="969111"/>
                </a:lnTo>
                <a:lnTo>
                  <a:pt x="8142643" y="141630"/>
                </a:lnTo>
                <a:lnTo>
                  <a:pt x="8135422" y="96864"/>
                </a:lnTo>
                <a:lnTo>
                  <a:pt x="8115316" y="57985"/>
                </a:lnTo>
                <a:lnTo>
                  <a:pt x="8084657" y="27326"/>
                </a:lnTo>
                <a:lnTo>
                  <a:pt x="8045778" y="7220"/>
                </a:lnTo>
                <a:lnTo>
                  <a:pt x="8001012" y="0"/>
                </a:lnTo>
                <a:close/>
              </a:path>
            </a:pathLst>
          </a:custGeom>
          <a:ln w="26987">
            <a:solidFill>
              <a:srgbClr val="0D497B"/>
            </a:solidFill>
          </a:ln>
        </p:spPr>
        <p:txBody>
          <a:bodyPr wrap="square" lIns="0" tIns="0" rIns="0" bIns="0" rtlCol="0"/>
          <a:lstStyle/>
          <a:p>
            <a:endParaRPr/>
          </a:p>
        </p:txBody>
      </p:sp>
      <p:sp>
        <p:nvSpPr>
          <p:cNvPr id="7" name="object 7"/>
          <p:cNvSpPr txBox="1"/>
          <p:nvPr/>
        </p:nvSpPr>
        <p:spPr>
          <a:xfrm>
            <a:off x="2693704" y="3173013"/>
            <a:ext cx="7104380" cy="495934"/>
          </a:xfrm>
          <a:prstGeom prst="rect">
            <a:avLst/>
          </a:prstGeom>
        </p:spPr>
        <p:txBody>
          <a:bodyPr vert="horz" wrap="square" lIns="0" tIns="17145" rIns="0" bIns="0" rtlCol="0">
            <a:spAutoFit/>
          </a:bodyPr>
          <a:lstStyle/>
          <a:p>
            <a:pPr marL="12700">
              <a:lnSpc>
                <a:spcPct val="100000"/>
              </a:lnSpc>
              <a:spcBef>
                <a:spcPts val="135"/>
              </a:spcBef>
            </a:pPr>
            <a:r>
              <a:rPr sz="3050" spc="15" dirty="0">
                <a:solidFill>
                  <a:srgbClr val="4A4A4A"/>
                </a:solidFill>
                <a:latin typeface="Calibri" panose="020F0502020204030204" pitchFamily="34" charset="0"/>
                <a:cs typeface="Calibri" panose="020F0502020204030204" pitchFamily="34" charset="0"/>
              </a:rPr>
              <a:t>How </a:t>
            </a:r>
            <a:r>
              <a:rPr sz="3050" spc="10" dirty="0">
                <a:solidFill>
                  <a:srgbClr val="4A4A4A"/>
                </a:solidFill>
                <a:latin typeface="Calibri" panose="020F0502020204030204" pitchFamily="34" charset="0"/>
                <a:cs typeface="Calibri" panose="020F0502020204030204" pitchFamily="34" charset="0"/>
              </a:rPr>
              <a:t>many of </a:t>
            </a:r>
            <a:r>
              <a:rPr sz="3050" spc="5" dirty="0">
                <a:solidFill>
                  <a:srgbClr val="4A4A4A"/>
                </a:solidFill>
                <a:latin typeface="Calibri" panose="020F0502020204030204" pitchFamily="34" charset="0"/>
                <a:cs typeface="Calibri" panose="020F0502020204030204" pitchFamily="34" charset="0"/>
              </a:rPr>
              <a:t>you track </a:t>
            </a:r>
            <a:r>
              <a:rPr sz="3050" spc="10" dirty="0">
                <a:solidFill>
                  <a:srgbClr val="4A4A4A"/>
                </a:solidFill>
                <a:latin typeface="Calibri" panose="020F0502020204030204" pitchFamily="34" charset="0"/>
                <a:cs typeface="Calibri" panose="020F0502020204030204" pitchFamily="34" charset="0"/>
              </a:rPr>
              <a:t>all of </a:t>
            </a:r>
            <a:r>
              <a:rPr sz="3050" spc="5" dirty="0">
                <a:solidFill>
                  <a:srgbClr val="4A4A4A"/>
                </a:solidFill>
                <a:latin typeface="Calibri" panose="020F0502020204030204" pitchFamily="34" charset="0"/>
                <a:cs typeface="Calibri" panose="020F0502020204030204" pitchFamily="34" charset="0"/>
              </a:rPr>
              <a:t>your</a:t>
            </a:r>
            <a:r>
              <a:rPr sz="3050" spc="-30" dirty="0">
                <a:solidFill>
                  <a:srgbClr val="4A4A4A"/>
                </a:solidFill>
                <a:latin typeface="Calibri" panose="020F0502020204030204" pitchFamily="34" charset="0"/>
                <a:cs typeface="Calibri" panose="020F0502020204030204" pitchFamily="34" charset="0"/>
              </a:rPr>
              <a:t> </a:t>
            </a:r>
            <a:r>
              <a:rPr sz="3050" spc="10" dirty="0">
                <a:solidFill>
                  <a:srgbClr val="4A4A4A"/>
                </a:solidFill>
                <a:latin typeface="Calibri" panose="020F0502020204030204" pitchFamily="34" charset="0"/>
                <a:cs typeface="Calibri" panose="020F0502020204030204" pitchFamily="34" charset="0"/>
              </a:rPr>
              <a:t>expenses?</a:t>
            </a:r>
            <a:endParaRPr sz="3050" dirty="0">
              <a:latin typeface="Calibri" panose="020F0502020204030204" pitchFamily="34" charset="0"/>
              <a:cs typeface="Calibri" panose="020F0502020204030204" pitchFamily="34" charset="0"/>
            </a:endParaRPr>
          </a:p>
        </p:txBody>
      </p:sp>
      <p:sp>
        <p:nvSpPr>
          <p:cNvPr id="8" name="object 8"/>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6851650" cy="635000"/>
          </a:xfrm>
          <a:prstGeom prst="rect">
            <a:avLst/>
          </a:prstGeom>
        </p:spPr>
        <p:txBody>
          <a:bodyPr vert="horz" wrap="square" lIns="0" tIns="12700" rIns="0" bIns="0" rtlCol="0">
            <a:spAutoFit/>
          </a:bodyPr>
          <a:lstStyle/>
          <a:p>
            <a:pPr marL="12700">
              <a:lnSpc>
                <a:spcPct val="100000"/>
              </a:lnSpc>
              <a:spcBef>
                <a:spcPts val="100"/>
              </a:spcBef>
            </a:pPr>
            <a:r>
              <a:rPr sz="4000" spc="-70" dirty="0">
                <a:solidFill>
                  <a:srgbClr val="4A4A4A"/>
                </a:solidFill>
                <a:latin typeface="Calibri" panose="020F0502020204030204" pitchFamily="34" charset="0"/>
                <a:cs typeface="Calibri" panose="020F0502020204030204" pitchFamily="34" charset="0"/>
              </a:rPr>
              <a:t>Create </a:t>
            </a:r>
            <a:r>
              <a:rPr sz="4000" dirty="0">
                <a:solidFill>
                  <a:srgbClr val="4A4A4A"/>
                </a:solidFill>
                <a:latin typeface="Calibri" panose="020F0502020204030204" pitchFamily="34" charset="0"/>
                <a:cs typeface="Calibri" panose="020F0502020204030204" pitchFamily="34" charset="0"/>
              </a:rPr>
              <a:t>a </a:t>
            </a:r>
            <a:r>
              <a:rPr sz="4000" spc="-50" dirty="0">
                <a:solidFill>
                  <a:srgbClr val="4A4A4A"/>
                </a:solidFill>
                <a:latin typeface="Calibri" panose="020F0502020204030204" pitchFamily="34" charset="0"/>
                <a:cs typeface="Calibri" panose="020F0502020204030204" pitchFamily="34" charset="0"/>
              </a:rPr>
              <a:t>Detailed </a:t>
            </a:r>
            <a:r>
              <a:rPr sz="4000" spc="-60" dirty="0">
                <a:solidFill>
                  <a:srgbClr val="4A4A4A"/>
                </a:solidFill>
                <a:latin typeface="Calibri" panose="020F0502020204030204" pitchFamily="34" charset="0"/>
                <a:cs typeface="Calibri" panose="020F0502020204030204" pitchFamily="34" charset="0"/>
              </a:rPr>
              <a:t>Monthly</a:t>
            </a:r>
            <a:r>
              <a:rPr sz="4000" spc="55" dirty="0">
                <a:solidFill>
                  <a:srgbClr val="4A4A4A"/>
                </a:solidFill>
                <a:latin typeface="Calibri" panose="020F0502020204030204" pitchFamily="34" charset="0"/>
                <a:cs typeface="Calibri" panose="020F0502020204030204" pitchFamily="34" charset="0"/>
              </a:rPr>
              <a:t> </a:t>
            </a:r>
            <a:r>
              <a:rPr sz="4000" spc="-65" dirty="0">
                <a:solidFill>
                  <a:srgbClr val="4A4A4A"/>
                </a:solidFill>
                <a:latin typeface="Calibri" panose="020F0502020204030204" pitchFamily="34" charset="0"/>
                <a:cs typeface="Calibri" panose="020F0502020204030204" pitchFamily="34" charset="0"/>
              </a:rPr>
              <a:t>Budget</a:t>
            </a:r>
            <a:endParaRPr sz="4000">
              <a:latin typeface="Calibri" panose="020F0502020204030204" pitchFamily="34" charset="0"/>
              <a:cs typeface="Calibri" panose="020F0502020204030204" pitchFamily="34" charset="0"/>
            </a:endParaRPr>
          </a:p>
        </p:txBody>
      </p:sp>
      <p:sp>
        <p:nvSpPr>
          <p:cNvPr id="3" name="object 3"/>
          <p:cNvSpPr txBox="1"/>
          <p:nvPr/>
        </p:nvSpPr>
        <p:spPr>
          <a:xfrm>
            <a:off x="5420019" y="6060120"/>
            <a:ext cx="2178050" cy="828040"/>
          </a:xfrm>
          <a:prstGeom prst="rect">
            <a:avLst/>
          </a:prstGeom>
        </p:spPr>
        <p:txBody>
          <a:bodyPr vert="horz" wrap="square" lIns="0" tIns="6350" rIns="0" bIns="0" rtlCol="0">
            <a:spAutoFit/>
          </a:bodyPr>
          <a:lstStyle/>
          <a:p>
            <a:pPr marL="12700" marR="5080" algn="ctr">
              <a:lnSpc>
                <a:spcPct val="102099"/>
              </a:lnSpc>
              <a:spcBef>
                <a:spcPts val="50"/>
              </a:spcBef>
            </a:pPr>
            <a:r>
              <a:rPr sz="2000" b="1" spc="-5" dirty="0">
                <a:solidFill>
                  <a:srgbClr val="0E497B"/>
                </a:solidFill>
                <a:latin typeface="Calibri" panose="020F0502020204030204" pitchFamily="34" charset="0"/>
                <a:cs typeface="Calibri" panose="020F0502020204030204" pitchFamily="34" charset="0"/>
              </a:rPr>
              <a:t>Essential Expenses  </a:t>
            </a:r>
            <a:r>
              <a:rPr sz="1600" spc="-5" dirty="0">
                <a:solidFill>
                  <a:srgbClr val="0E497B"/>
                </a:solidFill>
                <a:latin typeface="Calibri" panose="020F0502020204030204" pitchFamily="34" charset="0"/>
                <a:cs typeface="Calibri" panose="020F0502020204030204" pitchFamily="34" charset="0"/>
              </a:rPr>
              <a:t>(housing, food,</a:t>
            </a:r>
            <a:r>
              <a:rPr sz="1600" spc="-25" dirty="0">
                <a:solidFill>
                  <a:srgbClr val="0E497B"/>
                </a:solidFill>
                <a:latin typeface="Calibri" panose="020F0502020204030204" pitchFamily="34" charset="0"/>
                <a:cs typeface="Calibri" panose="020F0502020204030204" pitchFamily="34" charset="0"/>
              </a:rPr>
              <a:t> </a:t>
            </a:r>
            <a:r>
              <a:rPr sz="1600" spc="-5" dirty="0">
                <a:solidFill>
                  <a:srgbClr val="0E497B"/>
                </a:solidFill>
                <a:latin typeface="Calibri" panose="020F0502020204030204" pitchFamily="34" charset="0"/>
                <a:cs typeface="Calibri" panose="020F0502020204030204" pitchFamily="34" charset="0"/>
              </a:rPr>
              <a:t>insurance,  </a:t>
            </a:r>
            <a:r>
              <a:rPr sz="1600" dirty="0">
                <a:solidFill>
                  <a:srgbClr val="0E497B"/>
                </a:solidFill>
                <a:latin typeface="Calibri" panose="020F0502020204030204" pitchFamily="34" charset="0"/>
                <a:cs typeface="Calibri" panose="020F0502020204030204" pitchFamily="34" charset="0"/>
              </a:rPr>
              <a:t>loan</a:t>
            </a:r>
            <a:r>
              <a:rPr sz="1600" spc="-10" dirty="0">
                <a:solidFill>
                  <a:srgbClr val="0E497B"/>
                </a:solidFill>
                <a:latin typeface="Calibri" panose="020F0502020204030204" pitchFamily="34" charset="0"/>
                <a:cs typeface="Calibri" panose="020F0502020204030204" pitchFamily="34" charset="0"/>
              </a:rPr>
              <a:t> </a:t>
            </a:r>
            <a:r>
              <a:rPr sz="1600" dirty="0">
                <a:solidFill>
                  <a:srgbClr val="0E497B"/>
                </a:solidFill>
                <a:latin typeface="Calibri" panose="020F0502020204030204" pitchFamily="34" charset="0"/>
                <a:cs typeface="Calibri" panose="020F0502020204030204" pitchFamily="34" charset="0"/>
              </a:rPr>
              <a:t>debt)</a:t>
            </a:r>
            <a:endParaRPr sz="1600">
              <a:latin typeface="Calibri" panose="020F0502020204030204" pitchFamily="34" charset="0"/>
              <a:cs typeface="Calibri" panose="020F0502020204030204" pitchFamily="34" charset="0"/>
            </a:endParaRPr>
          </a:p>
        </p:txBody>
      </p:sp>
      <p:sp>
        <p:nvSpPr>
          <p:cNvPr id="4" name="object 4"/>
          <p:cNvSpPr txBox="1"/>
          <p:nvPr/>
        </p:nvSpPr>
        <p:spPr>
          <a:xfrm>
            <a:off x="1797672" y="6060120"/>
            <a:ext cx="1873250"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0E497B"/>
                </a:solidFill>
                <a:latin typeface="Calibri" panose="020F0502020204030204" pitchFamily="34" charset="0"/>
                <a:cs typeface="Calibri" panose="020F0502020204030204" pitchFamily="34" charset="0"/>
              </a:rPr>
              <a:t>Saving/</a:t>
            </a:r>
            <a:r>
              <a:rPr lang="en-US" sz="2000" b="1" spc="-5" dirty="0">
                <a:solidFill>
                  <a:srgbClr val="0E497B"/>
                </a:solidFill>
                <a:latin typeface="Calibri" panose="020F0502020204030204" pitchFamily="34" charset="0"/>
                <a:cs typeface="Calibri" panose="020F0502020204030204" pitchFamily="34" charset="0"/>
              </a:rPr>
              <a:t>I</a:t>
            </a:r>
            <a:r>
              <a:rPr sz="2000" b="1" spc="-5" dirty="0">
                <a:solidFill>
                  <a:srgbClr val="0E497B"/>
                </a:solidFill>
                <a:latin typeface="Calibri" panose="020F0502020204030204" pitchFamily="34" charset="0"/>
                <a:cs typeface="Calibri" panose="020F0502020204030204" pitchFamily="34" charset="0"/>
              </a:rPr>
              <a:t>nvesting</a:t>
            </a:r>
            <a:endParaRPr sz="2000" dirty="0">
              <a:latin typeface="Calibri" panose="020F0502020204030204" pitchFamily="34" charset="0"/>
              <a:cs typeface="Calibri" panose="020F0502020204030204" pitchFamily="34" charset="0"/>
            </a:endParaRPr>
          </a:p>
        </p:txBody>
      </p:sp>
      <p:sp>
        <p:nvSpPr>
          <p:cNvPr id="5" name="object 5"/>
          <p:cNvSpPr txBox="1"/>
          <p:nvPr/>
        </p:nvSpPr>
        <p:spPr>
          <a:xfrm>
            <a:off x="8993150" y="6060120"/>
            <a:ext cx="2613660" cy="828040"/>
          </a:xfrm>
          <a:prstGeom prst="rect">
            <a:avLst/>
          </a:prstGeom>
        </p:spPr>
        <p:txBody>
          <a:bodyPr vert="horz" wrap="square" lIns="0" tIns="6350" rIns="0" bIns="0" rtlCol="0">
            <a:spAutoFit/>
          </a:bodyPr>
          <a:lstStyle/>
          <a:p>
            <a:pPr marL="12700" marR="5080" algn="ctr">
              <a:lnSpc>
                <a:spcPct val="102099"/>
              </a:lnSpc>
              <a:spcBef>
                <a:spcPts val="50"/>
              </a:spcBef>
            </a:pPr>
            <a:r>
              <a:rPr sz="2000" b="1" dirty="0">
                <a:solidFill>
                  <a:srgbClr val="0E497B"/>
                </a:solidFill>
                <a:latin typeface="Calibri" panose="020F0502020204030204" pitchFamily="34" charset="0"/>
                <a:cs typeface="Calibri" panose="020F0502020204030204" pitchFamily="34" charset="0"/>
              </a:rPr>
              <a:t>Discretionary</a:t>
            </a:r>
            <a:r>
              <a:rPr sz="2000" b="1" spc="-50" dirty="0">
                <a:solidFill>
                  <a:srgbClr val="0E497B"/>
                </a:solidFill>
                <a:latin typeface="Calibri" panose="020F0502020204030204" pitchFamily="34" charset="0"/>
                <a:cs typeface="Calibri" panose="020F0502020204030204" pitchFamily="34" charset="0"/>
              </a:rPr>
              <a:t> </a:t>
            </a:r>
            <a:r>
              <a:rPr sz="2000" b="1" spc="-5" dirty="0">
                <a:solidFill>
                  <a:srgbClr val="0E497B"/>
                </a:solidFill>
                <a:latin typeface="Calibri" panose="020F0502020204030204" pitchFamily="34" charset="0"/>
                <a:cs typeface="Calibri" panose="020F0502020204030204" pitchFamily="34" charset="0"/>
              </a:rPr>
              <a:t>Expenses  </a:t>
            </a:r>
            <a:r>
              <a:rPr sz="1600" dirty="0">
                <a:solidFill>
                  <a:srgbClr val="0E497B"/>
                </a:solidFill>
                <a:latin typeface="Calibri" panose="020F0502020204030204" pitchFamily="34" charset="0"/>
                <a:cs typeface="Calibri" panose="020F0502020204030204" pitchFamily="34" charset="0"/>
              </a:rPr>
              <a:t>(entertainment, </a:t>
            </a:r>
            <a:r>
              <a:rPr sz="1600" spc="-5" dirty="0">
                <a:solidFill>
                  <a:srgbClr val="0E497B"/>
                </a:solidFill>
                <a:latin typeface="Calibri" panose="020F0502020204030204" pitchFamily="34" charset="0"/>
                <a:cs typeface="Calibri" panose="020F0502020204030204" pitchFamily="34" charset="0"/>
              </a:rPr>
              <a:t>clothing,  </a:t>
            </a:r>
            <a:r>
              <a:rPr sz="1600" dirty="0">
                <a:solidFill>
                  <a:srgbClr val="0E497B"/>
                </a:solidFill>
                <a:latin typeface="Calibri" panose="020F0502020204030204" pitchFamily="34" charset="0"/>
                <a:cs typeface="Calibri" panose="020F0502020204030204" pitchFamily="34" charset="0"/>
              </a:rPr>
              <a:t>personal</a:t>
            </a:r>
            <a:r>
              <a:rPr sz="1600" spc="-10" dirty="0">
                <a:solidFill>
                  <a:srgbClr val="0E497B"/>
                </a:solidFill>
                <a:latin typeface="Calibri" panose="020F0502020204030204" pitchFamily="34" charset="0"/>
                <a:cs typeface="Calibri" panose="020F0502020204030204" pitchFamily="34" charset="0"/>
              </a:rPr>
              <a:t> </a:t>
            </a:r>
            <a:r>
              <a:rPr sz="1600" dirty="0">
                <a:solidFill>
                  <a:srgbClr val="0E497B"/>
                </a:solidFill>
                <a:latin typeface="Calibri" panose="020F0502020204030204" pitchFamily="34" charset="0"/>
                <a:cs typeface="Calibri" panose="020F0502020204030204" pitchFamily="34" charset="0"/>
              </a:rPr>
              <a:t>care)</a:t>
            </a:r>
            <a:endParaRPr sz="1600">
              <a:latin typeface="Calibri" panose="020F0502020204030204" pitchFamily="34" charset="0"/>
              <a:cs typeface="Calibri" panose="020F0502020204030204" pitchFamily="34" charset="0"/>
            </a:endParaRPr>
          </a:p>
        </p:txBody>
      </p:sp>
      <p:sp>
        <p:nvSpPr>
          <p:cNvPr id="6" name="object 6"/>
          <p:cNvSpPr/>
          <p:nvPr/>
        </p:nvSpPr>
        <p:spPr>
          <a:xfrm>
            <a:off x="5168901" y="2990159"/>
            <a:ext cx="2728899" cy="272017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778500" y="3773122"/>
            <a:ext cx="1790700" cy="1036955"/>
          </a:xfrm>
          <a:prstGeom prst="rect">
            <a:avLst/>
          </a:prstGeom>
        </p:spPr>
        <p:txBody>
          <a:bodyPr vert="horz" wrap="square" lIns="0" tIns="17145" rIns="0" bIns="0" rtlCol="0">
            <a:spAutoFit/>
          </a:bodyPr>
          <a:lstStyle/>
          <a:p>
            <a:pPr marL="12700">
              <a:lnSpc>
                <a:spcPct val="100000"/>
              </a:lnSpc>
              <a:spcBef>
                <a:spcPts val="135"/>
              </a:spcBef>
            </a:pPr>
            <a:r>
              <a:rPr sz="6600" spc="-15" dirty="0">
                <a:solidFill>
                  <a:srgbClr val="0C4A7B"/>
                </a:solidFill>
                <a:latin typeface="Calibri" panose="020F0502020204030204" pitchFamily="34" charset="0"/>
                <a:cs typeface="Calibri" panose="020F0502020204030204" pitchFamily="34" charset="0"/>
              </a:rPr>
              <a:t>6</a:t>
            </a:r>
            <a:r>
              <a:rPr sz="6600" spc="25" dirty="0">
                <a:solidFill>
                  <a:srgbClr val="0C4A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8" name="object 8"/>
          <p:cNvSpPr/>
          <p:nvPr/>
        </p:nvSpPr>
        <p:spPr>
          <a:xfrm>
            <a:off x="8937656" y="3014730"/>
            <a:ext cx="2716428" cy="272018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9574530" y="3797695"/>
            <a:ext cx="1728470" cy="1036955"/>
          </a:xfrm>
          <a:prstGeom prst="rect">
            <a:avLst/>
          </a:prstGeom>
        </p:spPr>
        <p:txBody>
          <a:bodyPr vert="horz" wrap="square" lIns="0" tIns="17145" rIns="0" bIns="0" rtlCol="0">
            <a:spAutoFit/>
          </a:bodyPr>
          <a:lstStyle/>
          <a:p>
            <a:pPr marL="12700">
              <a:lnSpc>
                <a:spcPct val="100000"/>
              </a:lnSpc>
              <a:spcBef>
                <a:spcPts val="135"/>
              </a:spcBef>
            </a:pPr>
            <a:r>
              <a:rPr sz="6600" spc="-20" dirty="0">
                <a:solidFill>
                  <a:srgbClr val="0C4A7B"/>
                </a:solidFill>
                <a:latin typeface="Calibri" panose="020F0502020204030204" pitchFamily="34" charset="0"/>
                <a:cs typeface="Calibri" panose="020F0502020204030204" pitchFamily="34" charset="0"/>
              </a:rPr>
              <a:t>2</a:t>
            </a:r>
            <a:r>
              <a:rPr sz="6600" spc="25" dirty="0">
                <a:solidFill>
                  <a:srgbClr val="0C4A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10" name="object 10"/>
          <p:cNvSpPr/>
          <p:nvPr/>
        </p:nvSpPr>
        <p:spPr>
          <a:xfrm>
            <a:off x="1317656" y="2973819"/>
            <a:ext cx="2716428" cy="272034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1954530" y="3756864"/>
            <a:ext cx="1728470" cy="1036955"/>
          </a:xfrm>
          <a:prstGeom prst="rect">
            <a:avLst/>
          </a:prstGeom>
        </p:spPr>
        <p:txBody>
          <a:bodyPr vert="horz" wrap="square" lIns="0" tIns="17145" rIns="0" bIns="0" rtlCol="0">
            <a:spAutoFit/>
          </a:bodyPr>
          <a:lstStyle/>
          <a:p>
            <a:pPr marL="12700">
              <a:lnSpc>
                <a:spcPct val="100000"/>
              </a:lnSpc>
              <a:spcBef>
                <a:spcPts val="135"/>
              </a:spcBef>
            </a:pPr>
            <a:r>
              <a:rPr sz="6600" spc="-20" dirty="0">
                <a:solidFill>
                  <a:srgbClr val="0E497B"/>
                </a:solidFill>
                <a:latin typeface="Calibri" panose="020F0502020204030204" pitchFamily="34" charset="0"/>
                <a:cs typeface="Calibri" panose="020F0502020204030204" pitchFamily="34" charset="0"/>
              </a:rPr>
              <a:t>2</a:t>
            </a:r>
            <a:r>
              <a:rPr sz="6600" spc="25" dirty="0">
                <a:solidFill>
                  <a:srgbClr val="0E497B"/>
                </a:solidFill>
                <a:latin typeface="Calibri" panose="020F0502020204030204" pitchFamily="34" charset="0"/>
                <a:cs typeface="Calibri" panose="020F0502020204030204" pitchFamily="34" charset="0"/>
              </a:rPr>
              <a:t>0%</a:t>
            </a:r>
            <a:endParaRPr sz="6600" dirty="0">
              <a:latin typeface="Calibri" panose="020F0502020204030204" pitchFamily="34" charset="0"/>
              <a:cs typeface="Calibri" panose="020F0502020204030204" pitchFamily="34" charset="0"/>
            </a:endParaRPr>
          </a:p>
        </p:txBody>
      </p:sp>
      <p:sp>
        <p:nvSpPr>
          <p:cNvPr id="12" name="object 1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13" name="object 13"/>
          <p:cNvSpPr/>
          <p:nvPr/>
        </p:nvSpPr>
        <p:spPr>
          <a:xfrm>
            <a:off x="8395049" y="2932570"/>
            <a:ext cx="0" cy="3835400"/>
          </a:xfrm>
          <a:custGeom>
            <a:avLst/>
            <a:gdLst/>
            <a:ahLst/>
            <a:cxnLst/>
            <a:rect l="l" t="t" r="r" b="b"/>
            <a:pathLst>
              <a:path h="3835400">
                <a:moveTo>
                  <a:pt x="0" y="0"/>
                </a:moveTo>
                <a:lnTo>
                  <a:pt x="0" y="3835400"/>
                </a:lnTo>
              </a:path>
            </a:pathLst>
          </a:custGeom>
          <a:ln w="12700">
            <a:solidFill>
              <a:srgbClr val="797D83"/>
            </a:solidFill>
            <a:prstDash val="dash"/>
          </a:ln>
        </p:spPr>
        <p:txBody>
          <a:bodyPr wrap="square" lIns="0" tIns="0" rIns="0" bIns="0" rtlCol="0"/>
          <a:lstStyle/>
          <a:p>
            <a:endParaRPr/>
          </a:p>
        </p:txBody>
      </p:sp>
      <p:sp>
        <p:nvSpPr>
          <p:cNvPr id="14" name="object 14"/>
          <p:cNvSpPr/>
          <p:nvPr/>
        </p:nvSpPr>
        <p:spPr>
          <a:xfrm>
            <a:off x="4622449" y="2932570"/>
            <a:ext cx="0" cy="3835400"/>
          </a:xfrm>
          <a:custGeom>
            <a:avLst/>
            <a:gdLst/>
            <a:ahLst/>
            <a:cxnLst/>
            <a:rect l="l" t="t" r="r" b="b"/>
            <a:pathLst>
              <a:path h="3835400">
                <a:moveTo>
                  <a:pt x="0" y="0"/>
                </a:moveTo>
                <a:lnTo>
                  <a:pt x="0" y="3835400"/>
                </a:lnTo>
              </a:path>
            </a:pathLst>
          </a:custGeom>
          <a:ln w="12700">
            <a:solidFill>
              <a:srgbClr val="797D83"/>
            </a:solidFill>
            <a:prstDash val="dash"/>
          </a:ln>
        </p:spPr>
        <p:txBody>
          <a:bodyPr wrap="square" lIns="0" tIns="0" rIns="0" bIns="0" rtlCol="0"/>
          <a:lstStyle/>
          <a:p>
            <a:endParaRPr/>
          </a:p>
        </p:txBody>
      </p:sp>
      <p:sp>
        <p:nvSpPr>
          <p:cNvPr id="15" name="object 15"/>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3637915" cy="635000"/>
          </a:xfrm>
          <a:prstGeom prst="rect">
            <a:avLst/>
          </a:prstGeom>
        </p:spPr>
        <p:txBody>
          <a:bodyPr vert="horz" wrap="square" lIns="0" tIns="12700" rIns="0" bIns="0" rtlCol="0">
            <a:spAutoFit/>
          </a:bodyPr>
          <a:lstStyle/>
          <a:p>
            <a:pPr marL="12700">
              <a:lnSpc>
                <a:spcPct val="100000"/>
              </a:lnSpc>
              <a:spcBef>
                <a:spcPts val="100"/>
              </a:spcBef>
            </a:pPr>
            <a:r>
              <a:rPr sz="4000" spc="-55" dirty="0">
                <a:solidFill>
                  <a:srgbClr val="4A4A4A"/>
                </a:solidFill>
                <a:latin typeface="Calibri" panose="020F0502020204030204" pitchFamily="34" charset="0"/>
                <a:cs typeface="Calibri" panose="020F0502020204030204" pitchFamily="34" charset="0"/>
              </a:rPr>
              <a:t>How </a:t>
            </a:r>
            <a:r>
              <a:rPr sz="4000" spc="-50" dirty="0">
                <a:solidFill>
                  <a:srgbClr val="4A4A4A"/>
                </a:solidFill>
                <a:latin typeface="Calibri" panose="020F0502020204030204" pitchFamily="34" charset="0"/>
                <a:cs typeface="Calibri" panose="020F0502020204030204" pitchFamily="34" charset="0"/>
              </a:rPr>
              <a:t>to </a:t>
            </a:r>
            <a:r>
              <a:rPr sz="4000" spc="-35" dirty="0">
                <a:solidFill>
                  <a:srgbClr val="4A4A4A"/>
                </a:solidFill>
                <a:latin typeface="Calibri" panose="020F0502020204030204" pitchFamily="34" charset="0"/>
                <a:cs typeface="Calibri" panose="020F0502020204030204" pitchFamily="34" charset="0"/>
              </a:rPr>
              <a:t>Get</a:t>
            </a:r>
            <a:r>
              <a:rPr sz="4000" spc="15" dirty="0">
                <a:solidFill>
                  <a:srgbClr val="4A4A4A"/>
                </a:solidFill>
                <a:latin typeface="Calibri" panose="020F0502020204030204" pitchFamily="34" charset="0"/>
                <a:cs typeface="Calibri" panose="020F0502020204030204" pitchFamily="34" charset="0"/>
              </a:rPr>
              <a:t> </a:t>
            </a:r>
            <a:r>
              <a:rPr sz="4000" spc="-50" dirty="0">
                <a:solidFill>
                  <a:srgbClr val="4A4A4A"/>
                </a:solidFill>
                <a:latin typeface="Calibri" panose="020F0502020204030204" pitchFamily="34" charset="0"/>
                <a:cs typeface="Calibri" panose="020F0502020204030204" pitchFamily="34" charset="0"/>
              </a:rPr>
              <a:t>There</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901700" y="2015487"/>
            <a:ext cx="6591300" cy="4198585"/>
          </a:xfrm>
          <a:prstGeom prst="rect">
            <a:avLst/>
          </a:prstGeom>
        </p:spPr>
        <p:txBody>
          <a:bodyPr vert="horz" wrap="square" lIns="0" tIns="12700" rIns="0" bIns="0" rtlCol="0">
            <a:spAutoFit/>
          </a:bodyPr>
          <a:lstStyle/>
          <a:p>
            <a:pPr marL="342900" marR="646430" indent="-330200">
              <a:lnSpc>
                <a:spcPct val="100000"/>
              </a:lnSpc>
              <a:spcBef>
                <a:spcPts val="100"/>
              </a:spcBef>
              <a:buSzPct val="75000"/>
              <a:buChar char="•"/>
              <a:tabLst>
                <a:tab pos="342900" algn="l"/>
                <a:tab pos="343535" algn="l"/>
              </a:tabLst>
            </a:pPr>
            <a:r>
              <a:rPr sz="3000" spc="-80" dirty="0">
                <a:solidFill>
                  <a:srgbClr val="4A4A4A"/>
                </a:solidFill>
                <a:latin typeface="Calibri" panose="020F0502020204030204" pitchFamily="34" charset="0"/>
                <a:cs typeface="Calibri" panose="020F0502020204030204" pitchFamily="34" charset="0"/>
              </a:rPr>
              <a:t>Take </a:t>
            </a:r>
            <a:r>
              <a:rPr sz="3000" dirty="0">
                <a:solidFill>
                  <a:srgbClr val="4A4A4A"/>
                </a:solidFill>
                <a:latin typeface="Calibri" panose="020F0502020204030204" pitchFamily="34" charset="0"/>
                <a:cs typeface="Calibri" panose="020F0502020204030204" pitchFamily="34" charset="0"/>
              </a:rPr>
              <a:t>an </a:t>
            </a:r>
            <a:r>
              <a:rPr sz="3000" spc="-5" dirty="0">
                <a:solidFill>
                  <a:srgbClr val="4A4A4A"/>
                </a:solidFill>
                <a:latin typeface="Calibri" panose="020F0502020204030204" pitchFamily="34" charset="0"/>
                <a:cs typeface="Calibri" panose="020F0502020204030204" pitchFamily="34" charset="0"/>
              </a:rPr>
              <a:t>honest inventory </a:t>
            </a:r>
            <a:r>
              <a:rPr sz="3000" spc="-10" dirty="0">
                <a:solidFill>
                  <a:srgbClr val="4A4A4A"/>
                </a:solidFill>
                <a:latin typeface="Calibri" panose="020F0502020204030204" pitchFamily="34" charset="0"/>
                <a:cs typeface="Calibri" panose="020F0502020204030204" pitchFamily="34" charset="0"/>
              </a:rPr>
              <a:t>of </a:t>
            </a:r>
            <a:r>
              <a:rPr sz="3000" dirty="0">
                <a:solidFill>
                  <a:srgbClr val="4A4A4A"/>
                </a:solidFill>
                <a:latin typeface="Calibri" panose="020F0502020204030204" pitchFamily="34" charset="0"/>
                <a:cs typeface="Calibri" panose="020F0502020204030204" pitchFamily="34" charset="0"/>
              </a:rPr>
              <a:t>all the  </a:t>
            </a:r>
            <a:r>
              <a:rPr sz="3000" spc="-15" dirty="0">
                <a:solidFill>
                  <a:srgbClr val="4A4A4A"/>
                </a:solidFill>
                <a:latin typeface="Calibri" panose="020F0502020204030204" pitchFamily="34" charset="0"/>
                <a:cs typeface="Calibri" panose="020F0502020204030204" pitchFamily="34" charset="0"/>
              </a:rPr>
              <a:t>ways </a:t>
            </a:r>
            <a:r>
              <a:rPr sz="3000" spc="-25" dirty="0">
                <a:solidFill>
                  <a:srgbClr val="4A4A4A"/>
                </a:solidFill>
                <a:latin typeface="Calibri" panose="020F0502020204030204" pitchFamily="34" charset="0"/>
                <a:cs typeface="Calibri" panose="020F0502020204030204" pitchFamily="34" charset="0"/>
              </a:rPr>
              <a:t>you’re </a:t>
            </a:r>
            <a:r>
              <a:rPr sz="3000" spc="-5" dirty="0">
                <a:solidFill>
                  <a:srgbClr val="4A4A4A"/>
                </a:solidFill>
                <a:latin typeface="Calibri" panose="020F0502020204030204" pitchFamily="34" charset="0"/>
                <a:cs typeface="Calibri" panose="020F0502020204030204" pitchFamily="34" charset="0"/>
              </a:rPr>
              <a:t>spending</a:t>
            </a:r>
            <a:r>
              <a:rPr sz="3000" spc="30" dirty="0">
                <a:solidFill>
                  <a:srgbClr val="4A4A4A"/>
                </a:solidFill>
                <a:latin typeface="Calibri" panose="020F0502020204030204" pitchFamily="34" charset="0"/>
                <a:cs typeface="Calibri" panose="020F0502020204030204" pitchFamily="34" charset="0"/>
              </a:rPr>
              <a:t> </a:t>
            </a:r>
            <a:r>
              <a:rPr sz="3000" spc="-40" dirty="0">
                <a:solidFill>
                  <a:srgbClr val="4A4A4A"/>
                </a:solidFill>
                <a:latin typeface="Calibri" panose="020F0502020204030204" pitchFamily="34" charset="0"/>
                <a:cs typeface="Calibri" panose="020F0502020204030204" pitchFamily="34" charset="0"/>
              </a:rPr>
              <a:t>money.</a:t>
            </a:r>
            <a:endParaRPr sz="3000" dirty="0">
              <a:latin typeface="Calibri" panose="020F0502020204030204" pitchFamily="34" charset="0"/>
              <a:cs typeface="Calibri" panose="020F0502020204030204" pitchFamily="34" charset="0"/>
            </a:endParaRPr>
          </a:p>
          <a:p>
            <a:pPr>
              <a:lnSpc>
                <a:spcPct val="100000"/>
              </a:lnSpc>
              <a:spcBef>
                <a:spcPts val="35"/>
              </a:spcBef>
              <a:buClr>
                <a:srgbClr val="4A4A4A"/>
              </a:buClr>
              <a:buSzPct val="75000"/>
              <a:buFont typeface="GuardianSans-Light"/>
              <a:buChar char="•"/>
            </a:pPr>
            <a:endParaRPr sz="3100" dirty="0">
              <a:latin typeface="Calibri" panose="020F0502020204030204" pitchFamily="34" charset="0"/>
              <a:cs typeface="Calibri" panose="020F0502020204030204" pitchFamily="34" charset="0"/>
            </a:endParaRPr>
          </a:p>
          <a:p>
            <a:pPr marL="342900" marR="5080" indent="-330200">
              <a:lnSpc>
                <a:spcPct val="100000"/>
              </a:lnSpc>
              <a:buSzPct val="75000"/>
              <a:buChar char="•"/>
              <a:tabLst>
                <a:tab pos="342900" algn="l"/>
                <a:tab pos="343535" algn="l"/>
              </a:tabLst>
            </a:pPr>
            <a:r>
              <a:rPr sz="3000" spc="-70" dirty="0">
                <a:solidFill>
                  <a:srgbClr val="4A4A4A"/>
                </a:solidFill>
                <a:latin typeface="Calibri" panose="020F0502020204030204" pitchFamily="34" charset="0"/>
                <a:cs typeface="Calibri" panose="020F0502020204030204" pitchFamily="34" charset="0"/>
              </a:rPr>
              <a:t>You </a:t>
            </a:r>
            <a:r>
              <a:rPr sz="3000" dirty="0">
                <a:solidFill>
                  <a:srgbClr val="4A4A4A"/>
                </a:solidFill>
                <a:latin typeface="Calibri" panose="020F0502020204030204" pitchFamily="34" charset="0"/>
                <a:cs typeface="Calibri" panose="020F0502020204030204" pitchFamily="34" charset="0"/>
              </a:rPr>
              <a:t>should account </a:t>
            </a:r>
            <a:r>
              <a:rPr sz="3000" spc="-15" dirty="0">
                <a:solidFill>
                  <a:srgbClr val="4A4A4A"/>
                </a:solidFill>
                <a:latin typeface="Calibri" panose="020F0502020204030204" pitchFamily="34" charset="0"/>
                <a:cs typeface="Calibri" panose="020F0502020204030204" pitchFamily="34" charset="0"/>
              </a:rPr>
              <a:t>for </a:t>
            </a:r>
            <a:r>
              <a:rPr sz="3000" spc="-5" dirty="0">
                <a:solidFill>
                  <a:srgbClr val="4A4A4A"/>
                </a:solidFill>
                <a:latin typeface="Calibri" panose="020F0502020204030204" pitchFamily="34" charset="0"/>
                <a:cs typeface="Calibri" panose="020F0502020204030204" pitchFamily="34" charset="0"/>
              </a:rPr>
              <a:t>every expense  </a:t>
            </a:r>
            <a:r>
              <a:rPr sz="3000" spc="-10" dirty="0">
                <a:solidFill>
                  <a:srgbClr val="4A4A4A"/>
                </a:solidFill>
                <a:latin typeface="Calibri" panose="020F0502020204030204" pitchFamily="34" charset="0"/>
                <a:cs typeface="Calibri" panose="020F0502020204030204" pitchFamily="34" charset="0"/>
              </a:rPr>
              <a:t>you </a:t>
            </a:r>
            <a:r>
              <a:rPr sz="3000" spc="-15" dirty="0">
                <a:solidFill>
                  <a:srgbClr val="4A4A4A"/>
                </a:solidFill>
                <a:latin typeface="Calibri" panose="020F0502020204030204" pitchFamily="34" charset="0"/>
                <a:cs typeface="Calibri" panose="020F0502020204030204" pitchFamily="34" charset="0"/>
              </a:rPr>
              <a:t>have </a:t>
            </a:r>
            <a:r>
              <a:rPr sz="3000" dirty="0">
                <a:solidFill>
                  <a:srgbClr val="4A4A4A"/>
                </a:solidFill>
                <a:latin typeface="Calibri" panose="020F0502020204030204" pitchFamily="34" charset="0"/>
                <a:cs typeface="Calibri" panose="020F0502020204030204" pitchFamily="34" charset="0"/>
              </a:rPr>
              <a:t>and include it in </a:t>
            </a:r>
            <a:r>
              <a:rPr sz="3000" spc="-10" dirty="0">
                <a:solidFill>
                  <a:srgbClr val="4A4A4A"/>
                </a:solidFill>
                <a:latin typeface="Calibri" panose="020F0502020204030204" pitchFamily="34" charset="0"/>
                <a:cs typeface="Calibri" panose="020F0502020204030204" pitchFamily="34" charset="0"/>
              </a:rPr>
              <a:t>your</a:t>
            </a:r>
            <a:r>
              <a:rPr sz="3000" spc="-55" dirty="0">
                <a:solidFill>
                  <a:srgbClr val="4A4A4A"/>
                </a:solidFill>
                <a:latin typeface="Calibri" panose="020F0502020204030204" pitchFamily="34" charset="0"/>
                <a:cs typeface="Calibri" panose="020F0502020204030204" pitchFamily="34" charset="0"/>
              </a:rPr>
              <a:t> </a:t>
            </a:r>
            <a:r>
              <a:rPr sz="3000" spc="5" dirty="0">
                <a:solidFill>
                  <a:srgbClr val="4A4A4A"/>
                </a:solidFill>
                <a:latin typeface="Calibri" panose="020F0502020204030204" pitchFamily="34" charset="0"/>
                <a:cs typeface="Calibri" panose="020F0502020204030204" pitchFamily="34" charset="0"/>
              </a:rPr>
              <a:t>budget.</a:t>
            </a:r>
            <a:endParaRPr sz="3000" dirty="0">
              <a:latin typeface="Calibri" panose="020F0502020204030204" pitchFamily="34" charset="0"/>
              <a:cs typeface="Calibri" panose="020F0502020204030204" pitchFamily="34" charset="0"/>
            </a:endParaRPr>
          </a:p>
          <a:p>
            <a:pPr>
              <a:lnSpc>
                <a:spcPct val="100000"/>
              </a:lnSpc>
              <a:spcBef>
                <a:spcPts val="35"/>
              </a:spcBef>
              <a:buClr>
                <a:srgbClr val="4A4A4A"/>
              </a:buClr>
              <a:buSzPct val="75000"/>
              <a:buFont typeface="GuardianSans-Light"/>
              <a:buChar char="•"/>
            </a:pPr>
            <a:endParaRPr sz="3100" dirty="0">
              <a:latin typeface="Calibri" panose="020F0502020204030204" pitchFamily="34" charset="0"/>
              <a:cs typeface="Calibri" panose="020F0502020204030204" pitchFamily="34" charset="0"/>
            </a:endParaRPr>
          </a:p>
          <a:p>
            <a:pPr marL="342900" marR="95250" indent="-330200">
              <a:lnSpc>
                <a:spcPct val="100000"/>
              </a:lnSpc>
              <a:buSzPct val="75000"/>
              <a:buChar char="•"/>
              <a:tabLst>
                <a:tab pos="342900" algn="l"/>
                <a:tab pos="343535" algn="l"/>
              </a:tabLst>
            </a:pPr>
            <a:r>
              <a:rPr sz="3000" spc="-15" dirty="0">
                <a:solidFill>
                  <a:srgbClr val="4A4A4A"/>
                </a:solidFill>
                <a:latin typeface="Calibri" panose="020F0502020204030204" pitchFamily="34" charset="0"/>
                <a:cs typeface="Calibri" panose="020F0502020204030204" pitchFamily="34" charset="0"/>
              </a:rPr>
              <a:t>Don’t </a:t>
            </a:r>
            <a:r>
              <a:rPr sz="3000" spc="-10" dirty="0">
                <a:solidFill>
                  <a:srgbClr val="4A4A4A"/>
                </a:solidFill>
                <a:latin typeface="Calibri" panose="020F0502020204030204" pitchFamily="34" charset="0"/>
                <a:cs typeface="Calibri" panose="020F0502020204030204" pitchFamily="34" charset="0"/>
              </a:rPr>
              <a:t>forget </a:t>
            </a:r>
            <a:r>
              <a:rPr sz="3000" dirty="0">
                <a:solidFill>
                  <a:srgbClr val="4A4A4A"/>
                </a:solidFill>
                <a:latin typeface="Calibri" panose="020F0502020204030204" pitchFamily="34" charset="0"/>
                <a:cs typeface="Calibri" panose="020F0502020204030204" pitchFamily="34" charset="0"/>
              </a:rPr>
              <a:t>about or omit certain</a:t>
            </a:r>
            <a:r>
              <a:rPr sz="3000" spc="-55"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bills  </a:t>
            </a:r>
            <a:r>
              <a:rPr sz="3000" spc="-10" dirty="0">
                <a:solidFill>
                  <a:srgbClr val="4A4A4A"/>
                </a:solidFill>
                <a:latin typeface="Calibri" panose="020F0502020204030204" pitchFamily="34" charset="0"/>
                <a:cs typeface="Calibri" panose="020F0502020204030204" pitchFamily="34" charset="0"/>
              </a:rPr>
              <a:t>just </a:t>
            </a:r>
            <a:r>
              <a:rPr sz="3000" dirty="0">
                <a:solidFill>
                  <a:srgbClr val="4A4A4A"/>
                </a:solidFill>
                <a:latin typeface="Calibri" panose="020F0502020204030204" pitchFamily="34" charset="0"/>
                <a:cs typeface="Calibri" panose="020F0502020204030204" pitchFamily="34" charset="0"/>
              </a:rPr>
              <a:t>because </a:t>
            </a:r>
            <a:r>
              <a:rPr sz="3000" spc="-5" dirty="0">
                <a:solidFill>
                  <a:srgbClr val="4A4A4A"/>
                </a:solidFill>
                <a:latin typeface="Calibri" panose="020F0502020204030204" pitchFamily="34" charset="0"/>
                <a:cs typeface="Calibri" panose="020F0502020204030204" pitchFamily="34" charset="0"/>
              </a:rPr>
              <a:t>they </a:t>
            </a:r>
            <a:r>
              <a:rPr sz="3000" dirty="0">
                <a:solidFill>
                  <a:srgbClr val="4A4A4A"/>
                </a:solidFill>
                <a:latin typeface="Calibri" panose="020F0502020204030204" pitchFamily="34" charset="0"/>
                <a:cs typeface="Calibri" panose="020F0502020204030204" pitchFamily="34" charset="0"/>
              </a:rPr>
              <a:t>occur only once or  twice a</a:t>
            </a:r>
            <a:r>
              <a:rPr sz="3000" spc="-5" dirty="0">
                <a:solidFill>
                  <a:srgbClr val="4A4A4A"/>
                </a:solidFill>
                <a:latin typeface="Calibri" panose="020F0502020204030204" pitchFamily="34" charset="0"/>
                <a:cs typeface="Calibri" panose="020F0502020204030204" pitchFamily="34" charset="0"/>
              </a:rPr>
              <a:t> </a:t>
            </a:r>
            <a:r>
              <a:rPr sz="3000" spc="-50" dirty="0">
                <a:solidFill>
                  <a:srgbClr val="4A4A4A"/>
                </a:solidFill>
                <a:latin typeface="Calibri" panose="020F0502020204030204" pitchFamily="34" charset="0"/>
                <a:cs typeface="Calibri" panose="020F0502020204030204" pitchFamily="34" charset="0"/>
              </a:rPr>
              <a:t>year.</a:t>
            </a:r>
            <a:endParaRPr sz="3000" dirty="0">
              <a:latin typeface="Calibri" panose="020F0502020204030204" pitchFamily="34" charset="0"/>
              <a:cs typeface="Calibri" panose="020F0502020204030204" pitchFamily="34" charset="0"/>
            </a:endParaRPr>
          </a:p>
        </p:txBody>
      </p:sp>
      <p:sp>
        <p:nvSpPr>
          <p:cNvPr id="5" name="object 5"/>
          <p:cNvSpPr/>
          <p:nvPr/>
        </p:nvSpPr>
        <p:spPr>
          <a:xfrm>
            <a:off x="10221317" y="2284364"/>
            <a:ext cx="0" cy="2030730"/>
          </a:xfrm>
          <a:custGeom>
            <a:avLst/>
            <a:gdLst/>
            <a:ahLst/>
            <a:cxnLst/>
            <a:rect l="l" t="t" r="r" b="b"/>
            <a:pathLst>
              <a:path h="2030729">
                <a:moveTo>
                  <a:pt x="0" y="0"/>
                </a:moveTo>
                <a:lnTo>
                  <a:pt x="0" y="2030514"/>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9206079" y="3304453"/>
            <a:ext cx="2030730" cy="0"/>
          </a:xfrm>
          <a:custGeom>
            <a:avLst/>
            <a:gdLst/>
            <a:ahLst/>
            <a:cxnLst/>
            <a:rect l="l" t="t" r="r" b="b"/>
            <a:pathLst>
              <a:path w="2030729">
                <a:moveTo>
                  <a:pt x="2030488" y="0"/>
                </a:moveTo>
                <a:lnTo>
                  <a:pt x="0" y="0"/>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9452685" y="2766167"/>
            <a:ext cx="452755" cy="0"/>
          </a:xfrm>
          <a:custGeom>
            <a:avLst/>
            <a:gdLst/>
            <a:ahLst/>
            <a:cxnLst/>
            <a:rect l="l" t="t" r="r" b="b"/>
            <a:pathLst>
              <a:path w="452754">
                <a:moveTo>
                  <a:pt x="452450" y="0"/>
                </a:moveTo>
                <a:lnTo>
                  <a:pt x="0"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10514849" y="2766167"/>
            <a:ext cx="452755" cy="0"/>
          </a:xfrm>
          <a:custGeom>
            <a:avLst/>
            <a:gdLst/>
            <a:ahLst/>
            <a:cxnLst/>
            <a:rect l="l" t="t" r="r" b="b"/>
            <a:pathLst>
              <a:path w="452754">
                <a:moveTo>
                  <a:pt x="452437" y="0"/>
                </a:moveTo>
                <a:lnTo>
                  <a:pt x="0"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10514849" y="3712216"/>
            <a:ext cx="452755" cy="0"/>
          </a:xfrm>
          <a:custGeom>
            <a:avLst/>
            <a:gdLst/>
            <a:ahLst/>
            <a:cxnLst/>
            <a:rect l="l" t="t" r="r" b="b"/>
            <a:pathLst>
              <a:path w="452754">
                <a:moveTo>
                  <a:pt x="452437" y="0"/>
                </a:moveTo>
                <a:lnTo>
                  <a:pt x="0"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10514849" y="3965137"/>
            <a:ext cx="452755" cy="0"/>
          </a:xfrm>
          <a:custGeom>
            <a:avLst/>
            <a:gdLst/>
            <a:ahLst/>
            <a:cxnLst/>
            <a:rect l="l" t="t" r="r" b="b"/>
            <a:pathLst>
              <a:path w="452754">
                <a:moveTo>
                  <a:pt x="452437" y="0"/>
                </a:moveTo>
                <a:lnTo>
                  <a:pt x="0"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9678909" y="2539726"/>
            <a:ext cx="0" cy="453390"/>
          </a:xfrm>
          <a:custGeom>
            <a:avLst/>
            <a:gdLst/>
            <a:ahLst/>
            <a:cxnLst/>
            <a:rect l="l" t="t" r="r" b="b"/>
            <a:pathLst>
              <a:path h="453389">
                <a:moveTo>
                  <a:pt x="0" y="452894"/>
                </a:moveTo>
                <a:lnTo>
                  <a:pt x="0"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9518953" y="3669264"/>
            <a:ext cx="320040" cy="320675"/>
          </a:xfrm>
          <a:custGeom>
            <a:avLst/>
            <a:gdLst/>
            <a:ahLst/>
            <a:cxnLst/>
            <a:rect l="l" t="t" r="r" b="b"/>
            <a:pathLst>
              <a:path w="320040" h="320675">
                <a:moveTo>
                  <a:pt x="0" y="320243"/>
                </a:moveTo>
                <a:lnTo>
                  <a:pt x="319925" y="0"/>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9518953" y="3669264"/>
            <a:ext cx="320040" cy="320675"/>
          </a:xfrm>
          <a:custGeom>
            <a:avLst/>
            <a:gdLst/>
            <a:ahLst/>
            <a:cxnLst/>
            <a:rect l="l" t="t" r="r" b="b"/>
            <a:pathLst>
              <a:path w="320040" h="320675">
                <a:moveTo>
                  <a:pt x="0" y="0"/>
                </a:moveTo>
                <a:lnTo>
                  <a:pt x="319925" y="320243"/>
                </a:lnTo>
              </a:path>
            </a:pathLst>
          </a:custGeom>
          <a:ln w="31750">
            <a:solidFill>
              <a:srgbClr val="83D4F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9172581" y="2251077"/>
            <a:ext cx="2101850" cy="2101850"/>
          </a:xfrm>
          <a:custGeom>
            <a:avLst/>
            <a:gdLst/>
            <a:ahLst/>
            <a:cxnLst/>
            <a:rect l="l" t="t" r="r" b="b"/>
            <a:pathLst>
              <a:path w="2101850" h="2101850">
                <a:moveTo>
                  <a:pt x="1759229" y="2101850"/>
                </a:moveTo>
                <a:lnTo>
                  <a:pt x="342607" y="2101850"/>
                </a:lnTo>
                <a:lnTo>
                  <a:pt x="296280" y="2098707"/>
                </a:lnTo>
                <a:lnTo>
                  <a:pt x="251798" y="2089556"/>
                </a:lnTo>
                <a:lnTo>
                  <a:pt x="209576" y="2074815"/>
                </a:lnTo>
                <a:lnTo>
                  <a:pt x="170031" y="2054898"/>
                </a:lnTo>
                <a:lnTo>
                  <a:pt x="133579" y="2030223"/>
                </a:lnTo>
                <a:lnTo>
                  <a:pt x="100637" y="2001205"/>
                </a:lnTo>
                <a:lnTo>
                  <a:pt x="71621" y="1968262"/>
                </a:lnTo>
                <a:lnTo>
                  <a:pt x="46948" y="1931809"/>
                </a:lnTo>
                <a:lnTo>
                  <a:pt x="27032" y="1892263"/>
                </a:lnTo>
                <a:lnTo>
                  <a:pt x="12292" y="1850040"/>
                </a:lnTo>
                <a:lnTo>
                  <a:pt x="3142" y="1805556"/>
                </a:lnTo>
                <a:lnTo>
                  <a:pt x="0" y="1759229"/>
                </a:lnTo>
                <a:lnTo>
                  <a:pt x="0" y="342607"/>
                </a:lnTo>
                <a:lnTo>
                  <a:pt x="3142" y="296283"/>
                </a:lnTo>
                <a:lnTo>
                  <a:pt x="12292" y="251802"/>
                </a:lnTo>
                <a:lnTo>
                  <a:pt x="27032" y="209581"/>
                </a:lnTo>
                <a:lnTo>
                  <a:pt x="46948" y="170037"/>
                </a:lnTo>
                <a:lnTo>
                  <a:pt x="71621" y="133585"/>
                </a:lnTo>
                <a:lnTo>
                  <a:pt x="100637" y="100642"/>
                </a:lnTo>
                <a:lnTo>
                  <a:pt x="133579" y="71625"/>
                </a:lnTo>
                <a:lnTo>
                  <a:pt x="170031" y="46950"/>
                </a:lnTo>
                <a:lnTo>
                  <a:pt x="209576" y="27034"/>
                </a:lnTo>
                <a:lnTo>
                  <a:pt x="251798" y="12292"/>
                </a:lnTo>
                <a:lnTo>
                  <a:pt x="296280" y="3142"/>
                </a:lnTo>
                <a:lnTo>
                  <a:pt x="342607" y="0"/>
                </a:lnTo>
                <a:lnTo>
                  <a:pt x="1759229" y="0"/>
                </a:lnTo>
                <a:lnTo>
                  <a:pt x="1805556" y="3142"/>
                </a:lnTo>
                <a:lnTo>
                  <a:pt x="1850040" y="12292"/>
                </a:lnTo>
                <a:lnTo>
                  <a:pt x="1892263" y="27034"/>
                </a:lnTo>
                <a:lnTo>
                  <a:pt x="1931809" y="46950"/>
                </a:lnTo>
                <a:lnTo>
                  <a:pt x="1968262" y="71625"/>
                </a:lnTo>
                <a:lnTo>
                  <a:pt x="2001205" y="100642"/>
                </a:lnTo>
                <a:lnTo>
                  <a:pt x="2030223" y="133585"/>
                </a:lnTo>
                <a:lnTo>
                  <a:pt x="2054898" y="170037"/>
                </a:lnTo>
                <a:lnTo>
                  <a:pt x="2074815" y="209581"/>
                </a:lnTo>
                <a:lnTo>
                  <a:pt x="2089556" y="251802"/>
                </a:lnTo>
                <a:lnTo>
                  <a:pt x="2098707" y="296283"/>
                </a:lnTo>
                <a:lnTo>
                  <a:pt x="2101849" y="342607"/>
                </a:lnTo>
                <a:lnTo>
                  <a:pt x="2101849" y="1759229"/>
                </a:lnTo>
                <a:lnTo>
                  <a:pt x="2098707" y="1805556"/>
                </a:lnTo>
                <a:lnTo>
                  <a:pt x="2089556" y="1850040"/>
                </a:lnTo>
                <a:lnTo>
                  <a:pt x="2074815" y="1892263"/>
                </a:lnTo>
                <a:lnTo>
                  <a:pt x="2054898" y="1931809"/>
                </a:lnTo>
                <a:lnTo>
                  <a:pt x="2030223" y="1968262"/>
                </a:lnTo>
                <a:lnTo>
                  <a:pt x="2001205" y="2001205"/>
                </a:lnTo>
                <a:lnTo>
                  <a:pt x="1968262" y="2030223"/>
                </a:lnTo>
                <a:lnTo>
                  <a:pt x="1931809" y="2054898"/>
                </a:lnTo>
                <a:lnTo>
                  <a:pt x="1892263" y="2074815"/>
                </a:lnTo>
                <a:lnTo>
                  <a:pt x="1850040" y="2089556"/>
                </a:lnTo>
                <a:lnTo>
                  <a:pt x="1805556" y="2098707"/>
                </a:lnTo>
                <a:lnTo>
                  <a:pt x="1759229" y="2101850"/>
                </a:lnTo>
                <a:close/>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0" y="4272274"/>
            <a:ext cx="10113012" cy="936154"/>
          </a:xfrm>
          <a:prstGeom prst="rect">
            <a:avLst/>
          </a:prstGeom>
        </p:spPr>
        <p:txBody>
          <a:bodyPr vert="horz" wrap="square" lIns="0" tIns="12700" rIns="0" bIns="0" rtlCol="0">
            <a:spAutoFit/>
          </a:bodyPr>
          <a:lstStyle/>
          <a:p>
            <a:pPr marL="12700">
              <a:lnSpc>
                <a:spcPct val="100000"/>
              </a:lnSpc>
              <a:spcBef>
                <a:spcPts val="100"/>
              </a:spcBef>
              <a:tabLst>
                <a:tab pos="1705610" algn="l"/>
                <a:tab pos="2620010" algn="l"/>
                <a:tab pos="3846829" algn="l"/>
                <a:tab pos="4996815" algn="l"/>
                <a:tab pos="5949315" algn="l"/>
                <a:tab pos="7396480" algn="l"/>
              </a:tabLst>
            </a:pPr>
            <a:r>
              <a:rPr spc="-125" dirty="0">
                <a:latin typeface="Calibri" panose="020F0502020204030204" pitchFamily="34" charset="0"/>
                <a:cs typeface="Calibri" panose="020F0502020204030204" pitchFamily="34" charset="0"/>
              </a:rPr>
              <a:t>What	</a:t>
            </a:r>
            <a:r>
              <a:rPr lang="en-US" spc="-125" dirty="0">
                <a:latin typeface="Calibri" panose="020F0502020204030204" pitchFamily="34" charset="0"/>
                <a:cs typeface="Calibri" panose="020F0502020204030204" pitchFamily="34" charset="0"/>
              </a:rPr>
              <a:t> </a:t>
            </a:r>
            <a:r>
              <a:rPr spc="-55" dirty="0">
                <a:latin typeface="Calibri" panose="020F0502020204030204" pitchFamily="34" charset="0"/>
                <a:cs typeface="Calibri" panose="020F0502020204030204" pitchFamily="34" charset="0"/>
              </a:rPr>
              <a:t>do</a:t>
            </a:r>
            <a:r>
              <a:rPr lang="en-US" spc="-55" dirty="0">
                <a:latin typeface="Calibri" panose="020F0502020204030204" pitchFamily="34" charset="0"/>
                <a:cs typeface="Calibri" panose="020F0502020204030204" pitchFamily="34" charset="0"/>
              </a:rPr>
              <a:t> </a:t>
            </a:r>
            <a:r>
              <a:rPr spc="-105" dirty="0">
                <a:latin typeface="Calibri" panose="020F0502020204030204" pitchFamily="34" charset="0"/>
                <a:cs typeface="Calibri" panose="020F0502020204030204" pitchFamily="34" charset="0"/>
              </a:rPr>
              <a:t>you</a:t>
            </a:r>
            <a:r>
              <a:rPr lang="en-US" spc="-105" dirty="0">
                <a:latin typeface="Calibri" panose="020F0502020204030204" pitchFamily="34" charset="0"/>
                <a:cs typeface="Calibri" panose="020F0502020204030204" pitchFamily="34" charset="0"/>
              </a:rPr>
              <a:t> </a:t>
            </a:r>
            <a:r>
              <a:rPr spc="-65" dirty="0">
                <a:latin typeface="Calibri" panose="020F0502020204030204" pitchFamily="34" charset="0"/>
                <a:cs typeface="Calibri" panose="020F0502020204030204" pitchFamily="34" charset="0"/>
              </a:rPr>
              <a:t>see</a:t>
            </a:r>
            <a:r>
              <a:rPr lang="en-US" spc="-65" dirty="0">
                <a:latin typeface="Calibri" panose="020F0502020204030204" pitchFamily="34" charset="0"/>
                <a:cs typeface="Calibri" panose="020F0502020204030204" pitchFamily="34" charset="0"/>
              </a:rPr>
              <a:t> </a:t>
            </a:r>
            <a:r>
              <a:rPr spc="-125" dirty="0">
                <a:latin typeface="Calibri" panose="020F0502020204030204" pitchFamily="34" charset="0"/>
                <a:cs typeface="Calibri" panose="020F0502020204030204" pitchFamily="34" charset="0"/>
              </a:rPr>
              <a:t>for</a:t>
            </a:r>
            <a:r>
              <a:rPr lang="en-US" spc="-125" dirty="0">
                <a:latin typeface="Calibri" panose="020F0502020204030204" pitchFamily="34" charset="0"/>
                <a:cs typeface="Calibri" panose="020F0502020204030204" pitchFamily="34" charset="0"/>
              </a:rPr>
              <a:t> </a:t>
            </a:r>
            <a:r>
              <a:rPr spc="-120" dirty="0">
                <a:latin typeface="Calibri" panose="020F0502020204030204" pitchFamily="34" charset="0"/>
                <a:cs typeface="Calibri" panose="020F0502020204030204" pitchFamily="34" charset="0"/>
              </a:rPr>
              <a:t>your</a:t>
            </a:r>
            <a:r>
              <a:rPr lang="en-US" spc="-120" dirty="0">
                <a:latin typeface="Calibri" panose="020F0502020204030204" pitchFamily="34" charset="0"/>
                <a:cs typeface="Calibri" panose="020F0502020204030204" pitchFamily="34" charset="0"/>
              </a:rPr>
              <a:t> </a:t>
            </a:r>
            <a:r>
              <a:rPr spc="-185" dirty="0">
                <a:latin typeface="Calibri" panose="020F0502020204030204" pitchFamily="34" charset="0"/>
                <a:cs typeface="Calibri" panose="020F0502020204030204" pitchFamily="34" charset="0"/>
              </a:rPr>
              <a:t>future?</a:t>
            </a:r>
          </a:p>
        </p:txBody>
      </p:sp>
      <p:sp>
        <p:nvSpPr>
          <p:cNvPr id="3" name="object 3"/>
          <p:cNvSpPr txBox="1"/>
          <p:nvPr/>
        </p:nvSpPr>
        <p:spPr>
          <a:xfrm>
            <a:off x="12192000" y="9168751"/>
            <a:ext cx="120014"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chemeClr val="bg1"/>
                </a:solidFill>
                <a:latin typeface="Calibri" panose="020F0502020204030204" pitchFamily="34" charset="0"/>
                <a:cs typeface="Calibri" panose="020F0502020204030204" pitchFamily="34" charset="0"/>
              </a:rPr>
              <a:pPr marL="25400">
                <a:lnSpc>
                  <a:spcPct val="100000"/>
                </a:lnSpc>
                <a:spcBef>
                  <a:spcPts val="140"/>
                </a:spcBef>
              </a:pPr>
              <a:t>2</a:t>
            </a:fld>
            <a:endParaRPr sz="1100" dirty="0">
              <a:solidFill>
                <a:schemeClr val="bg1"/>
              </a:solidFill>
              <a:latin typeface="GuardianSans-Light"/>
              <a:cs typeface="GuardianSans-Light"/>
            </a:endParaRPr>
          </a:p>
        </p:txBody>
      </p:sp>
      <p:sp>
        <p:nvSpPr>
          <p:cNvPr id="4" name="Slide Number Placeholder 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3637915" cy="635000"/>
          </a:xfrm>
          <a:prstGeom prst="rect">
            <a:avLst/>
          </a:prstGeom>
        </p:spPr>
        <p:txBody>
          <a:bodyPr vert="horz" wrap="square" lIns="0" tIns="12700" rIns="0" bIns="0" rtlCol="0">
            <a:spAutoFit/>
          </a:bodyPr>
          <a:lstStyle/>
          <a:p>
            <a:pPr marL="12700">
              <a:lnSpc>
                <a:spcPct val="100000"/>
              </a:lnSpc>
              <a:spcBef>
                <a:spcPts val="100"/>
              </a:spcBef>
            </a:pPr>
            <a:r>
              <a:rPr sz="4000" spc="-55" dirty="0">
                <a:solidFill>
                  <a:srgbClr val="4A4A4A"/>
                </a:solidFill>
                <a:latin typeface="Calibri" panose="020F0502020204030204" pitchFamily="34" charset="0"/>
                <a:cs typeface="Calibri" panose="020F0502020204030204" pitchFamily="34" charset="0"/>
              </a:rPr>
              <a:t>How </a:t>
            </a:r>
            <a:r>
              <a:rPr sz="4000" spc="-50" dirty="0">
                <a:solidFill>
                  <a:srgbClr val="4A4A4A"/>
                </a:solidFill>
                <a:latin typeface="Calibri" panose="020F0502020204030204" pitchFamily="34" charset="0"/>
                <a:cs typeface="Calibri" panose="020F0502020204030204" pitchFamily="34" charset="0"/>
              </a:rPr>
              <a:t>to </a:t>
            </a:r>
            <a:r>
              <a:rPr sz="4000" spc="-35" dirty="0">
                <a:solidFill>
                  <a:srgbClr val="4A4A4A"/>
                </a:solidFill>
                <a:latin typeface="Calibri" panose="020F0502020204030204" pitchFamily="34" charset="0"/>
                <a:cs typeface="Calibri" panose="020F0502020204030204" pitchFamily="34" charset="0"/>
              </a:rPr>
              <a:t>Get</a:t>
            </a:r>
            <a:r>
              <a:rPr sz="4000" spc="15" dirty="0">
                <a:solidFill>
                  <a:srgbClr val="4A4A4A"/>
                </a:solidFill>
                <a:latin typeface="Calibri" panose="020F0502020204030204" pitchFamily="34" charset="0"/>
                <a:cs typeface="Calibri" panose="020F0502020204030204" pitchFamily="34" charset="0"/>
              </a:rPr>
              <a:t> </a:t>
            </a:r>
            <a:r>
              <a:rPr sz="4000" spc="-50" dirty="0">
                <a:solidFill>
                  <a:srgbClr val="4A4A4A"/>
                </a:solidFill>
                <a:latin typeface="Calibri" panose="020F0502020204030204" pitchFamily="34" charset="0"/>
                <a:cs typeface="Calibri" panose="020F0502020204030204" pitchFamily="34" charset="0"/>
              </a:rPr>
              <a:t>There</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901699" y="2282187"/>
            <a:ext cx="7536059" cy="4642296"/>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0E497B"/>
                </a:solidFill>
                <a:latin typeface="Calibri" panose="020F0502020204030204" pitchFamily="34" charset="0"/>
                <a:cs typeface="Calibri" panose="020F0502020204030204" pitchFamily="34" charset="0"/>
              </a:rPr>
              <a:t>Once </a:t>
            </a:r>
            <a:r>
              <a:rPr sz="3000" spc="-15" dirty="0">
                <a:solidFill>
                  <a:srgbClr val="0E497B"/>
                </a:solidFill>
                <a:latin typeface="Calibri" panose="020F0502020204030204" pitchFamily="34" charset="0"/>
                <a:cs typeface="Calibri" panose="020F0502020204030204" pitchFamily="34" charset="0"/>
              </a:rPr>
              <a:t>you </a:t>
            </a:r>
            <a:r>
              <a:rPr sz="3000" dirty="0">
                <a:solidFill>
                  <a:srgbClr val="0E497B"/>
                </a:solidFill>
                <a:latin typeface="Calibri" panose="020F0502020204030204" pitchFamily="34" charset="0"/>
                <a:cs typeface="Calibri" panose="020F0502020204030204" pitchFamily="34" charset="0"/>
              </a:rPr>
              <a:t>see </a:t>
            </a:r>
            <a:r>
              <a:rPr sz="3000" spc="-15" dirty="0">
                <a:solidFill>
                  <a:srgbClr val="0E497B"/>
                </a:solidFill>
                <a:latin typeface="Calibri" panose="020F0502020204030204" pitchFamily="34" charset="0"/>
                <a:cs typeface="Calibri" panose="020F0502020204030204" pitchFamily="34" charset="0"/>
              </a:rPr>
              <a:t>what’s </a:t>
            </a:r>
            <a:r>
              <a:rPr sz="3000" spc="-5" dirty="0">
                <a:solidFill>
                  <a:srgbClr val="0E497B"/>
                </a:solidFill>
                <a:latin typeface="Calibri" panose="020F0502020204030204" pitchFamily="34" charset="0"/>
                <a:cs typeface="Calibri" panose="020F0502020204030204" pitchFamily="34" charset="0"/>
              </a:rPr>
              <a:t>going </a:t>
            </a:r>
            <a:r>
              <a:rPr sz="3000" spc="5" dirty="0">
                <a:solidFill>
                  <a:srgbClr val="0E497B"/>
                </a:solidFill>
                <a:latin typeface="Calibri" panose="020F0502020204030204" pitchFamily="34" charset="0"/>
                <a:cs typeface="Calibri" panose="020F0502020204030204" pitchFamily="34" charset="0"/>
              </a:rPr>
              <a:t>out, </a:t>
            </a:r>
            <a:r>
              <a:rPr sz="3000" dirty="0">
                <a:solidFill>
                  <a:srgbClr val="0E497B"/>
                </a:solidFill>
                <a:latin typeface="Calibri" panose="020F0502020204030204" pitchFamily="34" charset="0"/>
                <a:cs typeface="Calibri" panose="020F0502020204030204" pitchFamily="34" charset="0"/>
              </a:rPr>
              <a:t>compare</a:t>
            </a:r>
            <a:r>
              <a:rPr sz="3000" spc="-30" dirty="0">
                <a:solidFill>
                  <a:srgbClr val="0E497B"/>
                </a:solidFill>
                <a:latin typeface="Calibri" panose="020F0502020204030204" pitchFamily="34" charset="0"/>
                <a:cs typeface="Calibri" panose="020F0502020204030204" pitchFamily="34" charset="0"/>
              </a:rPr>
              <a:t> </a:t>
            </a:r>
            <a:r>
              <a:rPr sz="3000" dirty="0">
                <a:solidFill>
                  <a:srgbClr val="0E497B"/>
                </a:solidFill>
                <a:latin typeface="Calibri" panose="020F0502020204030204" pitchFamily="34" charset="0"/>
                <a:cs typeface="Calibri" panose="020F0502020204030204" pitchFamily="34" charset="0"/>
              </a:rPr>
              <a:t>that  with </a:t>
            </a:r>
            <a:r>
              <a:rPr sz="3000" spc="-15" dirty="0">
                <a:solidFill>
                  <a:srgbClr val="0E497B"/>
                </a:solidFill>
                <a:latin typeface="Calibri" panose="020F0502020204030204" pitchFamily="34" charset="0"/>
                <a:cs typeface="Calibri" panose="020F0502020204030204" pitchFamily="34" charset="0"/>
              </a:rPr>
              <a:t>what’s </a:t>
            </a:r>
            <a:r>
              <a:rPr sz="3000" spc="-5" dirty="0">
                <a:solidFill>
                  <a:srgbClr val="0E497B"/>
                </a:solidFill>
                <a:latin typeface="Calibri" panose="020F0502020204030204" pitchFamily="34" charset="0"/>
                <a:cs typeface="Calibri" panose="020F0502020204030204" pitchFamily="34" charset="0"/>
              </a:rPr>
              <a:t>coming</a:t>
            </a:r>
            <a:r>
              <a:rPr sz="3000" spc="10" dirty="0">
                <a:solidFill>
                  <a:srgbClr val="0E497B"/>
                </a:solidFill>
                <a:latin typeface="Calibri" panose="020F0502020204030204" pitchFamily="34" charset="0"/>
                <a:cs typeface="Calibri" panose="020F0502020204030204" pitchFamily="34" charset="0"/>
              </a:rPr>
              <a:t> </a:t>
            </a:r>
            <a:r>
              <a:rPr sz="3000" dirty="0">
                <a:solidFill>
                  <a:srgbClr val="0E497B"/>
                </a:solidFill>
                <a:latin typeface="Calibri" panose="020F0502020204030204" pitchFamily="34" charset="0"/>
                <a:cs typeface="Calibri" panose="020F0502020204030204" pitchFamily="34" charset="0"/>
              </a:rPr>
              <a:t>in.</a:t>
            </a:r>
          </a:p>
          <a:p>
            <a:pPr marL="12700">
              <a:lnSpc>
                <a:spcPct val="100000"/>
              </a:lnSpc>
              <a:spcBef>
                <a:spcPts val="2495"/>
              </a:spcBef>
            </a:pPr>
            <a:r>
              <a:rPr sz="3000" dirty="0">
                <a:solidFill>
                  <a:srgbClr val="0E497B"/>
                </a:solidFill>
                <a:latin typeface="Calibri" panose="020F0502020204030204" pitchFamily="34" charset="0"/>
                <a:cs typeface="Calibri" panose="020F0502020204030204" pitchFamily="34" charset="0"/>
              </a:rPr>
              <a:t>If monthly </a:t>
            </a:r>
            <a:r>
              <a:rPr sz="3000" spc="-5" dirty="0">
                <a:solidFill>
                  <a:srgbClr val="0E497B"/>
                </a:solidFill>
                <a:latin typeface="Calibri" panose="020F0502020204030204" pitchFamily="34" charset="0"/>
                <a:cs typeface="Calibri" panose="020F0502020204030204" pitchFamily="34" charset="0"/>
              </a:rPr>
              <a:t>expenses </a:t>
            </a:r>
            <a:r>
              <a:rPr sz="3000" spc="-15" dirty="0">
                <a:solidFill>
                  <a:srgbClr val="0E497B"/>
                </a:solidFill>
                <a:latin typeface="Calibri" panose="020F0502020204030204" pitchFamily="34" charset="0"/>
                <a:cs typeface="Calibri" panose="020F0502020204030204" pitchFamily="34" charset="0"/>
              </a:rPr>
              <a:t>exceed</a:t>
            </a:r>
            <a:r>
              <a:rPr sz="3000" spc="-10" dirty="0">
                <a:solidFill>
                  <a:srgbClr val="0E497B"/>
                </a:solidFill>
                <a:latin typeface="Calibri" panose="020F0502020204030204" pitchFamily="34" charset="0"/>
                <a:cs typeface="Calibri" panose="020F0502020204030204" pitchFamily="34" charset="0"/>
              </a:rPr>
              <a:t> </a:t>
            </a:r>
            <a:r>
              <a:rPr sz="3000" dirty="0">
                <a:solidFill>
                  <a:srgbClr val="0E497B"/>
                </a:solidFill>
                <a:latin typeface="Calibri" panose="020F0502020204030204" pitchFamily="34" charset="0"/>
                <a:cs typeface="Calibri" panose="020F0502020204030204" pitchFamily="34" charset="0"/>
              </a:rPr>
              <a:t>income:</a:t>
            </a:r>
          </a:p>
          <a:p>
            <a:pPr marL="927100" indent="-457200">
              <a:lnSpc>
                <a:spcPct val="100000"/>
              </a:lnSpc>
              <a:spcBef>
                <a:spcPts val="1600"/>
              </a:spcBef>
              <a:buSzPct val="75000"/>
              <a:buChar char="•"/>
              <a:tabLst>
                <a:tab pos="926465" algn="l"/>
                <a:tab pos="927100" algn="l"/>
              </a:tabLst>
            </a:pPr>
            <a:r>
              <a:rPr sz="3000" spc="-5" dirty="0">
                <a:solidFill>
                  <a:srgbClr val="4E4E4E"/>
                </a:solidFill>
                <a:latin typeface="Calibri" panose="020F0502020204030204" pitchFamily="34" charset="0"/>
                <a:cs typeface="Calibri" panose="020F0502020204030204" pitchFamily="34" charset="0"/>
              </a:rPr>
              <a:t>Prioritize </a:t>
            </a:r>
            <a:r>
              <a:rPr sz="3000" spc="-10" dirty="0">
                <a:solidFill>
                  <a:srgbClr val="4E4E4E"/>
                </a:solidFill>
                <a:latin typeface="Calibri" panose="020F0502020204030204" pitchFamily="34" charset="0"/>
                <a:cs typeface="Calibri" panose="020F0502020204030204" pitchFamily="34" charset="0"/>
              </a:rPr>
              <a:t>your </a:t>
            </a:r>
            <a:r>
              <a:rPr sz="3000" dirty="0">
                <a:solidFill>
                  <a:srgbClr val="4E4E4E"/>
                </a:solidFill>
                <a:latin typeface="Calibri" panose="020F0502020204030204" pitchFamily="34" charset="0"/>
                <a:cs typeface="Calibri" panose="020F0502020204030204" pitchFamily="34" charset="0"/>
              </a:rPr>
              <a:t>discretionary </a:t>
            </a:r>
            <a:r>
              <a:rPr sz="3000" spc="-5" dirty="0">
                <a:solidFill>
                  <a:srgbClr val="4E4E4E"/>
                </a:solidFill>
                <a:latin typeface="Calibri" panose="020F0502020204030204" pitchFamily="34" charset="0"/>
                <a:cs typeface="Calibri" panose="020F0502020204030204" pitchFamily="34" charset="0"/>
              </a:rPr>
              <a:t>expenses.</a:t>
            </a:r>
            <a:endParaRPr sz="3000" dirty="0">
              <a:latin typeface="Calibri" panose="020F0502020204030204" pitchFamily="34" charset="0"/>
              <a:cs typeface="Calibri" panose="020F0502020204030204" pitchFamily="34" charset="0"/>
            </a:endParaRPr>
          </a:p>
          <a:p>
            <a:pPr marL="927100" marR="2313305" indent="-457200">
              <a:lnSpc>
                <a:spcPct val="100000"/>
              </a:lnSpc>
              <a:spcBef>
                <a:spcPts val="1600"/>
              </a:spcBef>
              <a:buSzPct val="75000"/>
              <a:buChar char="•"/>
              <a:tabLst>
                <a:tab pos="926465" algn="l"/>
                <a:tab pos="927100" algn="l"/>
              </a:tabLst>
            </a:pPr>
            <a:r>
              <a:rPr sz="3000" spc="-5" dirty="0">
                <a:solidFill>
                  <a:srgbClr val="4E4E4E"/>
                </a:solidFill>
                <a:latin typeface="Calibri" panose="020F0502020204030204" pitchFamily="34" charset="0"/>
                <a:cs typeface="Calibri" panose="020F0502020204030204" pitchFamily="34" charset="0"/>
              </a:rPr>
              <a:t>Eliminate </a:t>
            </a:r>
            <a:r>
              <a:rPr sz="3000" dirty="0">
                <a:solidFill>
                  <a:srgbClr val="4E4E4E"/>
                </a:solidFill>
                <a:latin typeface="Calibri" panose="020F0502020204030204" pitchFamily="34" charset="0"/>
                <a:cs typeface="Calibri" panose="020F0502020204030204" pitchFamily="34" charset="0"/>
              </a:rPr>
              <a:t>or </a:t>
            </a:r>
            <a:r>
              <a:rPr sz="3000" spc="-10" dirty="0">
                <a:solidFill>
                  <a:srgbClr val="4E4E4E"/>
                </a:solidFill>
                <a:latin typeface="Calibri" panose="020F0502020204030204" pitchFamily="34" charset="0"/>
                <a:cs typeface="Calibri" panose="020F0502020204030204" pitchFamily="34" charset="0"/>
              </a:rPr>
              <a:t>reduce</a:t>
            </a:r>
            <a:r>
              <a:rPr sz="3000" spc="-40" dirty="0">
                <a:solidFill>
                  <a:srgbClr val="4E4E4E"/>
                </a:solidFill>
                <a:latin typeface="Calibri" panose="020F0502020204030204" pitchFamily="34" charset="0"/>
                <a:cs typeface="Calibri" panose="020F0502020204030204" pitchFamily="34" charset="0"/>
              </a:rPr>
              <a:t> </a:t>
            </a:r>
            <a:r>
              <a:rPr sz="3000" dirty="0">
                <a:solidFill>
                  <a:srgbClr val="4E4E4E"/>
                </a:solidFill>
                <a:latin typeface="Calibri" panose="020F0502020204030204" pitchFamily="34" charset="0"/>
                <a:cs typeface="Calibri" panose="020F0502020204030204" pitchFamily="34" charset="0"/>
              </a:rPr>
              <a:t>some  discretionary</a:t>
            </a:r>
            <a:r>
              <a:rPr sz="3000" spc="-15" dirty="0">
                <a:solidFill>
                  <a:srgbClr val="4E4E4E"/>
                </a:solidFill>
                <a:latin typeface="Calibri" panose="020F0502020204030204" pitchFamily="34" charset="0"/>
                <a:cs typeface="Calibri" panose="020F0502020204030204" pitchFamily="34" charset="0"/>
              </a:rPr>
              <a:t> </a:t>
            </a:r>
            <a:r>
              <a:rPr sz="3000" spc="-5" dirty="0">
                <a:solidFill>
                  <a:srgbClr val="4E4E4E"/>
                </a:solidFill>
                <a:latin typeface="Calibri" panose="020F0502020204030204" pitchFamily="34" charset="0"/>
                <a:cs typeface="Calibri" panose="020F0502020204030204" pitchFamily="34" charset="0"/>
              </a:rPr>
              <a:t>expenses.</a:t>
            </a:r>
            <a:endParaRPr sz="3000" dirty="0">
              <a:latin typeface="Calibri" panose="020F0502020204030204" pitchFamily="34" charset="0"/>
              <a:cs typeface="Calibri" panose="020F0502020204030204" pitchFamily="34" charset="0"/>
            </a:endParaRPr>
          </a:p>
          <a:p>
            <a:pPr marL="927100" marR="1193800" indent="-457200">
              <a:lnSpc>
                <a:spcPct val="100000"/>
              </a:lnSpc>
              <a:spcBef>
                <a:spcPts val="1600"/>
              </a:spcBef>
              <a:buSzPct val="75000"/>
              <a:buChar char="•"/>
              <a:tabLst>
                <a:tab pos="926465" algn="l"/>
                <a:tab pos="927100" algn="l"/>
              </a:tabLst>
            </a:pPr>
            <a:r>
              <a:rPr sz="3000" spc="-20" dirty="0">
                <a:solidFill>
                  <a:srgbClr val="4E4E4E"/>
                </a:solidFill>
                <a:latin typeface="Calibri" panose="020F0502020204030204" pitchFamily="34" charset="0"/>
                <a:cs typeface="Calibri" panose="020F0502020204030204" pitchFamily="34" charset="0"/>
              </a:rPr>
              <a:t>Pay </a:t>
            </a:r>
            <a:r>
              <a:rPr sz="3000" spc="-10" dirty="0">
                <a:solidFill>
                  <a:srgbClr val="4E4E4E"/>
                </a:solidFill>
                <a:latin typeface="Calibri" panose="020F0502020204030204" pitchFamily="34" charset="0"/>
                <a:cs typeface="Calibri" panose="020F0502020204030204" pitchFamily="34" charset="0"/>
              </a:rPr>
              <a:t>more </a:t>
            </a:r>
            <a:r>
              <a:rPr sz="3000" dirty="0">
                <a:solidFill>
                  <a:srgbClr val="4E4E4E"/>
                </a:solidFill>
                <a:latin typeface="Calibri" panose="020F0502020204030204" pitchFamily="34" charset="0"/>
                <a:cs typeface="Calibri" panose="020F0502020204030204" pitchFamily="34" charset="0"/>
              </a:rPr>
              <a:t>than the minimum,  and set deadlines </a:t>
            </a:r>
            <a:r>
              <a:rPr sz="3000" spc="-10" dirty="0">
                <a:solidFill>
                  <a:srgbClr val="4E4E4E"/>
                </a:solidFill>
                <a:latin typeface="Calibri" panose="020F0502020204030204" pitchFamily="34" charset="0"/>
                <a:cs typeface="Calibri" panose="020F0502020204030204" pitchFamily="34" charset="0"/>
              </a:rPr>
              <a:t>to </a:t>
            </a:r>
            <a:r>
              <a:rPr sz="3000" spc="-5" dirty="0">
                <a:solidFill>
                  <a:srgbClr val="4E4E4E"/>
                </a:solidFill>
                <a:latin typeface="Calibri" panose="020F0502020204030204" pitchFamily="34" charset="0"/>
                <a:cs typeface="Calibri" panose="020F0502020204030204" pitchFamily="34" charset="0"/>
              </a:rPr>
              <a:t>pay </a:t>
            </a:r>
            <a:r>
              <a:rPr sz="3000" spc="-45" dirty="0">
                <a:solidFill>
                  <a:srgbClr val="4E4E4E"/>
                </a:solidFill>
                <a:latin typeface="Calibri" panose="020F0502020204030204" pitchFamily="34" charset="0"/>
                <a:cs typeface="Calibri" panose="020F0502020204030204" pitchFamily="34" charset="0"/>
              </a:rPr>
              <a:t>off</a:t>
            </a:r>
            <a:r>
              <a:rPr sz="3000" spc="-55" dirty="0">
                <a:solidFill>
                  <a:srgbClr val="4E4E4E"/>
                </a:solidFill>
                <a:latin typeface="Calibri" panose="020F0502020204030204" pitchFamily="34" charset="0"/>
                <a:cs typeface="Calibri" panose="020F0502020204030204" pitchFamily="34" charset="0"/>
              </a:rPr>
              <a:t> </a:t>
            </a:r>
            <a:r>
              <a:rPr sz="3000" spc="5" dirty="0">
                <a:solidFill>
                  <a:srgbClr val="4E4E4E"/>
                </a:solidFill>
                <a:latin typeface="Calibri" panose="020F0502020204030204" pitchFamily="34" charset="0"/>
                <a:cs typeface="Calibri" panose="020F0502020204030204" pitchFamily="34" charset="0"/>
              </a:rPr>
              <a:t>debt.</a:t>
            </a:r>
            <a:endParaRPr sz="3000" dirty="0">
              <a:latin typeface="Calibri" panose="020F0502020204030204" pitchFamily="34" charset="0"/>
              <a:cs typeface="Calibri" panose="020F0502020204030204" pitchFamily="34" charset="0"/>
            </a:endParaRPr>
          </a:p>
        </p:txBody>
      </p:sp>
      <p:sp>
        <p:nvSpPr>
          <p:cNvPr id="5" name="object 5"/>
          <p:cNvSpPr/>
          <p:nvPr/>
        </p:nvSpPr>
        <p:spPr>
          <a:xfrm>
            <a:off x="9017533" y="4461065"/>
            <a:ext cx="1332230" cy="3172460"/>
          </a:xfrm>
          <a:custGeom>
            <a:avLst/>
            <a:gdLst/>
            <a:ahLst/>
            <a:cxnLst/>
            <a:rect l="l" t="t" r="r" b="b"/>
            <a:pathLst>
              <a:path w="1332229" h="3172459">
                <a:moveTo>
                  <a:pt x="0" y="3172167"/>
                </a:moveTo>
                <a:lnTo>
                  <a:pt x="1331747" y="3172167"/>
                </a:lnTo>
                <a:lnTo>
                  <a:pt x="1331747" y="0"/>
                </a:lnTo>
                <a:lnTo>
                  <a:pt x="0" y="0"/>
                </a:lnTo>
                <a:lnTo>
                  <a:pt x="0" y="3172167"/>
                </a:lnTo>
                <a:close/>
              </a:path>
            </a:pathLst>
          </a:custGeom>
          <a:solidFill>
            <a:srgbClr val="0C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txBox="1"/>
          <p:nvPr/>
        </p:nvSpPr>
        <p:spPr>
          <a:xfrm>
            <a:off x="9017533" y="6923815"/>
            <a:ext cx="1332230" cy="333375"/>
          </a:xfrm>
          <a:prstGeom prst="rect">
            <a:avLst/>
          </a:prstGeom>
        </p:spPr>
        <p:txBody>
          <a:bodyPr vert="horz" wrap="square" lIns="0" tIns="15240" rIns="0" bIns="0" rtlCol="0">
            <a:spAutoFit/>
          </a:bodyPr>
          <a:lstStyle/>
          <a:p>
            <a:pPr marL="224154">
              <a:lnSpc>
                <a:spcPct val="100000"/>
              </a:lnSpc>
              <a:spcBef>
                <a:spcPts val="120"/>
              </a:spcBef>
            </a:pPr>
            <a:r>
              <a:rPr sz="2000" spc="10" dirty="0">
                <a:solidFill>
                  <a:srgbClr val="FFFFFF"/>
                </a:solidFill>
                <a:latin typeface="Calibri" panose="020F0502020204030204" pitchFamily="34" charset="0"/>
                <a:cs typeface="Calibri" panose="020F0502020204030204" pitchFamily="34" charset="0"/>
              </a:rPr>
              <a:t>Income</a:t>
            </a:r>
            <a:endParaRPr sz="2000">
              <a:latin typeface="Calibri" panose="020F0502020204030204" pitchFamily="34" charset="0"/>
              <a:cs typeface="Calibri" panose="020F0502020204030204" pitchFamily="34" charset="0"/>
            </a:endParaRPr>
          </a:p>
        </p:txBody>
      </p:sp>
      <p:sp>
        <p:nvSpPr>
          <p:cNvPr id="7" name="object 7"/>
          <p:cNvSpPr/>
          <p:nvPr/>
        </p:nvSpPr>
        <p:spPr>
          <a:xfrm>
            <a:off x="10499979" y="3568700"/>
            <a:ext cx="1332230" cy="4064635"/>
          </a:xfrm>
          <a:custGeom>
            <a:avLst/>
            <a:gdLst/>
            <a:ahLst/>
            <a:cxnLst/>
            <a:rect l="l" t="t" r="r" b="b"/>
            <a:pathLst>
              <a:path w="1332229" h="4064634">
                <a:moveTo>
                  <a:pt x="0" y="4064533"/>
                </a:moveTo>
                <a:lnTo>
                  <a:pt x="1331734" y="4064533"/>
                </a:lnTo>
                <a:lnTo>
                  <a:pt x="1331734" y="0"/>
                </a:lnTo>
                <a:lnTo>
                  <a:pt x="0" y="0"/>
                </a:lnTo>
                <a:lnTo>
                  <a:pt x="0" y="4064533"/>
                </a:lnTo>
                <a:close/>
              </a:path>
            </a:pathLst>
          </a:custGeom>
          <a:solidFill>
            <a:srgbClr val="FBB617"/>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txBox="1"/>
          <p:nvPr/>
        </p:nvSpPr>
        <p:spPr>
          <a:xfrm>
            <a:off x="10499979" y="6920383"/>
            <a:ext cx="1332230" cy="589915"/>
          </a:xfrm>
          <a:prstGeom prst="rect">
            <a:avLst/>
          </a:prstGeom>
        </p:spPr>
        <p:txBody>
          <a:bodyPr vert="horz" wrap="square" lIns="0" tIns="64135" rIns="0" bIns="0" rtlCol="0">
            <a:spAutoFit/>
          </a:bodyPr>
          <a:lstStyle/>
          <a:p>
            <a:pPr marL="168910" marR="161290" indent="46990">
              <a:lnSpc>
                <a:spcPts val="2020"/>
              </a:lnSpc>
              <a:spcBef>
                <a:spcPts val="505"/>
              </a:spcBef>
            </a:pPr>
            <a:r>
              <a:rPr sz="2000" spc="10" dirty="0">
                <a:solidFill>
                  <a:srgbClr val="FFFFFF"/>
                </a:solidFill>
                <a:latin typeface="Calibri" panose="020F0502020204030204" pitchFamily="34" charset="0"/>
                <a:cs typeface="Calibri" panose="020F0502020204030204" pitchFamily="34" charset="0"/>
              </a:rPr>
              <a:t>Monthly  </a:t>
            </a:r>
            <a:r>
              <a:rPr sz="2000" spc="5" dirty="0">
                <a:solidFill>
                  <a:srgbClr val="FFFFFF"/>
                </a:solidFill>
                <a:latin typeface="Calibri" panose="020F0502020204030204" pitchFamily="34" charset="0"/>
                <a:cs typeface="Calibri" panose="020F0502020204030204" pitchFamily="34" charset="0"/>
              </a:rPr>
              <a:t>Expenses</a:t>
            </a:r>
            <a:endParaRPr sz="2000">
              <a:latin typeface="Calibri" panose="020F0502020204030204" pitchFamily="34" charset="0"/>
              <a:cs typeface="Calibri" panose="020F0502020204030204" pitchFamily="34" charset="0"/>
            </a:endParaRPr>
          </a:p>
        </p:txBody>
      </p:sp>
      <p:sp>
        <p:nvSpPr>
          <p:cNvPr id="9" name="object 9"/>
          <p:cNvSpPr/>
          <p:nvPr/>
        </p:nvSpPr>
        <p:spPr>
          <a:xfrm>
            <a:off x="9561710" y="6419828"/>
            <a:ext cx="208279" cy="421005"/>
          </a:xfrm>
          <a:custGeom>
            <a:avLst/>
            <a:gdLst/>
            <a:ahLst/>
            <a:cxnLst/>
            <a:rect l="l" t="t" r="r" b="b"/>
            <a:pathLst>
              <a:path w="208279" h="421004">
                <a:moveTo>
                  <a:pt x="14389" y="279158"/>
                </a:moveTo>
                <a:lnTo>
                  <a:pt x="0" y="351015"/>
                </a:lnTo>
                <a:lnTo>
                  <a:pt x="54658" y="370135"/>
                </a:lnTo>
                <a:lnTo>
                  <a:pt x="77203" y="372719"/>
                </a:lnTo>
                <a:lnTo>
                  <a:pt x="77203" y="420814"/>
                </a:lnTo>
                <a:lnTo>
                  <a:pt x="126923" y="420814"/>
                </a:lnTo>
                <a:lnTo>
                  <a:pt x="126923" y="368084"/>
                </a:lnTo>
                <a:lnTo>
                  <a:pt x="161679" y="354834"/>
                </a:lnTo>
                <a:lnTo>
                  <a:pt x="187113" y="332666"/>
                </a:lnTo>
                <a:lnTo>
                  <a:pt x="202735" y="303522"/>
                </a:lnTo>
                <a:lnTo>
                  <a:pt x="202984" y="301917"/>
                </a:lnTo>
                <a:lnTo>
                  <a:pt x="90728" y="301917"/>
                </a:lnTo>
                <a:lnTo>
                  <a:pt x="69051" y="299961"/>
                </a:lnTo>
                <a:lnTo>
                  <a:pt x="48801" y="294805"/>
                </a:lnTo>
                <a:lnTo>
                  <a:pt x="30430" y="287515"/>
                </a:lnTo>
                <a:lnTo>
                  <a:pt x="14389" y="279158"/>
                </a:lnTo>
                <a:close/>
              </a:path>
              <a:path w="208279" h="421004">
                <a:moveTo>
                  <a:pt x="129095" y="0"/>
                </a:moveTo>
                <a:lnTo>
                  <a:pt x="79374" y="0"/>
                </a:lnTo>
                <a:lnTo>
                  <a:pt x="79374" y="47561"/>
                </a:lnTo>
                <a:lnTo>
                  <a:pt x="46336" y="60985"/>
                </a:lnTo>
                <a:lnTo>
                  <a:pt x="22128" y="82454"/>
                </a:lnTo>
                <a:lnTo>
                  <a:pt x="7242" y="110515"/>
                </a:lnTo>
                <a:lnTo>
                  <a:pt x="2171" y="143713"/>
                </a:lnTo>
                <a:lnTo>
                  <a:pt x="8156" y="178299"/>
                </a:lnTo>
                <a:lnTo>
                  <a:pt x="24855" y="204841"/>
                </a:lnTo>
                <a:lnTo>
                  <a:pt x="50386" y="224987"/>
                </a:lnTo>
                <a:lnTo>
                  <a:pt x="82867" y="240385"/>
                </a:lnTo>
                <a:lnTo>
                  <a:pt x="103757" y="249047"/>
                </a:lnTo>
                <a:lnTo>
                  <a:pt x="117817" y="257705"/>
                </a:lnTo>
                <a:lnTo>
                  <a:pt x="125744" y="267138"/>
                </a:lnTo>
                <a:lnTo>
                  <a:pt x="128231" y="278130"/>
                </a:lnTo>
                <a:lnTo>
                  <a:pt x="125499" y="288822"/>
                </a:lnTo>
                <a:lnTo>
                  <a:pt x="117819" y="296224"/>
                </a:lnTo>
                <a:lnTo>
                  <a:pt x="105970" y="300525"/>
                </a:lnTo>
                <a:lnTo>
                  <a:pt x="90728" y="301917"/>
                </a:lnTo>
                <a:lnTo>
                  <a:pt x="202984" y="301917"/>
                </a:lnTo>
                <a:lnTo>
                  <a:pt x="208051" y="269341"/>
                </a:lnTo>
                <a:lnTo>
                  <a:pt x="204059" y="237203"/>
                </a:lnTo>
                <a:lnTo>
                  <a:pt x="191154" y="210788"/>
                </a:lnTo>
                <a:lnTo>
                  <a:pt x="167942" y="189220"/>
                </a:lnTo>
                <a:lnTo>
                  <a:pt x="133032" y="171627"/>
                </a:lnTo>
                <a:lnTo>
                  <a:pt x="109532" y="160927"/>
                </a:lnTo>
                <a:lnTo>
                  <a:pt x="93556" y="151534"/>
                </a:lnTo>
                <a:lnTo>
                  <a:pt x="84449" y="142625"/>
                </a:lnTo>
                <a:lnTo>
                  <a:pt x="81559" y="133375"/>
                </a:lnTo>
                <a:lnTo>
                  <a:pt x="83189" y="125107"/>
                </a:lnTo>
                <a:lnTo>
                  <a:pt x="88704" y="118000"/>
                </a:lnTo>
                <a:lnTo>
                  <a:pt x="99041" y="113024"/>
                </a:lnTo>
                <a:lnTo>
                  <a:pt x="115138" y="111150"/>
                </a:lnTo>
                <a:lnTo>
                  <a:pt x="184581" y="111150"/>
                </a:lnTo>
                <a:lnTo>
                  <a:pt x="194970" y="59969"/>
                </a:lnTo>
                <a:lnTo>
                  <a:pt x="182470" y="54329"/>
                </a:lnTo>
                <a:lnTo>
                  <a:pt x="167595" y="49371"/>
                </a:lnTo>
                <a:lnTo>
                  <a:pt x="149939" y="45574"/>
                </a:lnTo>
                <a:lnTo>
                  <a:pt x="129095" y="43421"/>
                </a:lnTo>
                <a:lnTo>
                  <a:pt x="129095" y="0"/>
                </a:lnTo>
                <a:close/>
              </a:path>
              <a:path w="208279" h="421004">
                <a:moveTo>
                  <a:pt x="184581" y="111150"/>
                </a:moveTo>
                <a:lnTo>
                  <a:pt x="115138" y="111150"/>
                </a:lnTo>
                <a:lnTo>
                  <a:pt x="137757" y="113098"/>
                </a:lnTo>
                <a:lnTo>
                  <a:pt x="156086" y="117809"/>
                </a:lnTo>
                <a:lnTo>
                  <a:pt x="170409" y="123585"/>
                </a:lnTo>
                <a:lnTo>
                  <a:pt x="181013" y="128727"/>
                </a:lnTo>
                <a:lnTo>
                  <a:pt x="184581" y="11115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11054727" y="6419828"/>
            <a:ext cx="208279" cy="421005"/>
          </a:xfrm>
          <a:custGeom>
            <a:avLst/>
            <a:gdLst/>
            <a:ahLst/>
            <a:cxnLst/>
            <a:rect l="l" t="t" r="r" b="b"/>
            <a:pathLst>
              <a:path w="208279" h="421004">
                <a:moveTo>
                  <a:pt x="14389" y="279158"/>
                </a:moveTo>
                <a:lnTo>
                  <a:pt x="0" y="351015"/>
                </a:lnTo>
                <a:lnTo>
                  <a:pt x="54651" y="370135"/>
                </a:lnTo>
                <a:lnTo>
                  <a:pt x="77203" y="372719"/>
                </a:lnTo>
                <a:lnTo>
                  <a:pt x="77203" y="420814"/>
                </a:lnTo>
                <a:lnTo>
                  <a:pt x="126923" y="420814"/>
                </a:lnTo>
                <a:lnTo>
                  <a:pt x="126923" y="368084"/>
                </a:lnTo>
                <a:lnTo>
                  <a:pt x="161679" y="354834"/>
                </a:lnTo>
                <a:lnTo>
                  <a:pt x="187113" y="332666"/>
                </a:lnTo>
                <a:lnTo>
                  <a:pt x="202735" y="303522"/>
                </a:lnTo>
                <a:lnTo>
                  <a:pt x="202984" y="301917"/>
                </a:lnTo>
                <a:lnTo>
                  <a:pt x="90728" y="301917"/>
                </a:lnTo>
                <a:lnTo>
                  <a:pt x="69045" y="299961"/>
                </a:lnTo>
                <a:lnTo>
                  <a:pt x="48796" y="294805"/>
                </a:lnTo>
                <a:lnTo>
                  <a:pt x="30428" y="287515"/>
                </a:lnTo>
                <a:lnTo>
                  <a:pt x="14389" y="279158"/>
                </a:lnTo>
                <a:close/>
              </a:path>
              <a:path w="208279" h="421004">
                <a:moveTo>
                  <a:pt x="129108" y="0"/>
                </a:moveTo>
                <a:lnTo>
                  <a:pt x="79374" y="0"/>
                </a:lnTo>
                <a:lnTo>
                  <a:pt x="79374" y="47561"/>
                </a:lnTo>
                <a:lnTo>
                  <a:pt x="46338" y="60985"/>
                </a:lnTo>
                <a:lnTo>
                  <a:pt x="22134" y="82454"/>
                </a:lnTo>
                <a:lnTo>
                  <a:pt x="7253" y="110515"/>
                </a:lnTo>
                <a:lnTo>
                  <a:pt x="2184" y="143713"/>
                </a:lnTo>
                <a:lnTo>
                  <a:pt x="8167" y="178299"/>
                </a:lnTo>
                <a:lnTo>
                  <a:pt x="24861" y="204841"/>
                </a:lnTo>
                <a:lnTo>
                  <a:pt x="50388" y="224987"/>
                </a:lnTo>
                <a:lnTo>
                  <a:pt x="82867" y="240385"/>
                </a:lnTo>
                <a:lnTo>
                  <a:pt x="103757" y="249047"/>
                </a:lnTo>
                <a:lnTo>
                  <a:pt x="117817" y="257705"/>
                </a:lnTo>
                <a:lnTo>
                  <a:pt x="125744" y="267138"/>
                </a:lnTo>
                <a:lnTo>
                  <a:pt x="128231" y="278130"/>
                </a:lnTo>
                <a:lnTo>
                  <a:pt x="125499" y="288822"/>
                </a:lnTo>
                <a:lnTo>
                  <a:pt x="117819" y="296224"/>
                </a:lnTo>
                <a:lnTo>
                  <a:pt x="105970" y="300525"/>
                </a:lnTo>
                <a:lnTo>
                  <a:pt x="90728" y="301917"/>
                </a:lnTo>
                <a:lnTo>
                  <a:pt x="202984" y="301917"/>
                </a:lnTo>
                <a:lnTo>
                  <a:pt x="208051" y="269341"/>
                </a:lnTo>
                <a:lnTo>
                  <a:pt x="204059" y="237203"/>
                </a:lnTo>
                <a:lnTo>
                  <a:pt x="191154" y="210788"/>
                </a:lnTo>
                <a:lnTo>
                  <a:pt x="167942" y="189220"/>
                </a:lnTo>
                <a:lnTo>
                  <a:pt x="133032" y="171627"/>
                </a:lnTo>
                <a:lnTo>
                  <a:pt x="109534" y="160927"/>
                </a:lnTo>
                <a:lnTo>
                  <a:pt x="93562" y="151534"/>
                </a:lnTo>
                <a:lnTo>
                  <a:pt x="84460" y="142625"/>
                </a:lnTo>
                <a:lnTo>
                  <a:pt x="81572" y="133375"/>
                </a:lnTo>
                <a:lnTo>
                  <a:pt x="83200" y="125107"/>
                </a:lnTo>
                <a:lnTo>
                  <a:pt x="88712" y="118000"/>
                </a:lnTo>
                <a:lnTo>
                  <a:pt x="99049" y="113024"/>
                </a:lnTo>
                <a:lnTo>
                  <a:pt x="115150" y="111150"/>
                </a:lnTo>
                <a:lnTo>
                  <a:pt x="184581" y="111150"/>
                </a:lnTo>
                <a:lnTo>
                  <a:pt x="194970" y="59969"/>
                </a:lnTo>
                <a:lnTo>
                  <a:pt x="182472" y="54329"/>
                </a:lnTo>
                <a:lnTo>
                  <a:pt x="167601" y="49371"/>
                </a:lnTo>
                <a:lnTo>
                  <a:pt x="149950" y="45574"/>
                </a:lnTo>
                <a:lnTo>
                  <a:pt x="129108" y="43421"/>
                </a:lnTo>
                <a:lnTo>
                  <a:pt x="129108" y="0"/>
                </a:lnTo>
                <a:close/>
              </a:path>
              <a:path w="208279" h="421004">
                <a:moveTo>
                  <a:pt x="184581" y="111150"/>
                </a:moveTo>
                <a:lnTo>
                  <a:pt x="115150" y="111150"/>
                </a:lnTo>
                <a:lnTo>
                  <a:pt x="137763" y="113098"/>
                </a:lnTo>
                <a:lnTo>
                  <a:pt x="156087" y="117809"/>
                </a:lnTo>
                <a:lnTo>
                  <a:pt x="170409" y="123585"/>
                </a:lnTo>
                <a:lnTo>
                  <a:pt x="181013" y="128727"/>
                </a:lnTo>
                <a:lnTo>
                  <a:pt x="184581" y="11115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ABD864"/>
          </a:solidFill>
        </p:spPr>
        <p:txBody>
          <a:bodyPr wrap="square" lIns="0" tIns="0" rIns="0" bIns="0" rtlCol="0"/>
          <a:lstStyle/>
          <a:p>
            <a:endParaRPr/>
          </a:p>
        </p:txBody>
      </p:sp>
      <p:sp>
        <p:nvSpPr>
          <p:cNvPr id="3" name="object 3"/>
          <p:cNvSpPr/>
          <p:nvPr/>
        </p:nvSpPr>
        <p:spPr>
          <a:xfrm>
            <a:off x="2335569" y="7280831"/>
            <a:ext cx="673735" cy="664845"/>
          </a:xfrm>
          <a:custGeom>
            <a:avLst/>
            <a:gdLst/>
            <a:ahLst/>
            <a:cxnLst/>
            <a:rect l="l" t="t" r="r" b="b"/>
            <a:pathLst>
              <a:path w="673735" h="664845">
                <a:moveTo>
                  <a:pt x="519760" y="0"/>
                </a:moveTo>
                <a:lnTo>
                  <a:pt x="0" y="511276"/>
                </a:lnTo>
                <a:lnTo>
                  <a:pt x="153365" y="664629"/>
                </a:lnTo>
                <a:lnTo>
                  <a:pt x="673125" y="153365"/>
                </a:lnTo>
                <a:lnTo>
                  <a:pt x="519760" y="0"/>
                </a:lnTo>
                <a:close/>
              </a:path>
            </a:pathLst>
          </a:custGeom>
          <a:solidFill>
            <a:srgbClr val="FFFFFF">
              <a:alpha val="29998"/>
            </a:srgbClr>
          </a:solidFill>
        </p:spPr>
        <p:txBody>
          <a:bodyPr wrap="square" lIns="0" tIns="0" rIns="0" bIns="0" rtlCol="0"/>
          <a:lstStyle/>
          <a:p>
            <a:endParaRPr/>
          </a:p>
        </p:txBody>
      </p:sp>
      <p:sp>
        <p:nvSpPr>
          <p:cNvPr id="4" name="object 4"/>
          <p:cNvSpPr/>
          <p:nvPr/>
        </p:nvSpPr>
        <p:spPr>
          <a:xfrm>
            <a:off x="2437720" y="6807200"/>
            <a:ext cx="1045210" cy="1045210"/>
          </a:xfrm>
          <a:custGeom>
            <a:avLst/>
            <a:gdLst/>
            <a:ahLst/>
            <a:cxnLst/>
            <a:rect l="l" t="t" r="r" b="b"/>
            <a:pathLst>
              <a:path w="1045210" h="1045209">
                <a:moveTo>
                  <a:pt x="1044613" y="0"/>
                </a:moveTo>
                <a:lnTo>
                  <a:pt x="0" y="279831"/>
                </a:lnTo>
                <a:lnTo>
                  <a:pt x="764781" y="1044613"/>
                </a:lnTo>
                <a:lnTo>
                  <a:pt x="1044613" y="0"/>
                </a:lnTo>
                <a:close/>
              </a:path>
            </a:pathLst>
          </a:custGeom>
          <a:solidFill>
            <a:srgbClr val="FFFFFF">
              <a:alpha val="29998"/>
            </a:srgbClr>
          </a:solidFill>
        </p:spPr>
        <p:txBody>
          <a:bodyPr wrap="square" lIns="0" tIns="0" rIns="0" bIns="0" rtlCol="0"/>
          <a:lstStyle/>
          <a:p>
            <a:endParaRPr/>
          </a:p>
        </p:txBody>
      </p:sp>
      <p:sp>
        <p:nvSpPr>
          <p:cNvPr id="5" name="object 5"/>
          <p:cNvSpPr/>
          <p:nvPr/>
        </p:nvSpPr>
        <p:spPr>
          <a:xfrm>
            <a:off x="924566" y="7482706"/>
            <a:ext cx="1842135" cy="1842135"/>
          </a:xfrm>
          <a:custGeom>
            <a:avLst/>
            <a:gdLst/>
            <a:ahLst/>
            <a:cxnLst/>
            <a:rect l="l" t="t" r="r" b="b"/>
            <a:pathLst>
              <a:path w="1842135" h="1842134">
                <a:moveTo>
                  <a:pt x="920902" y="0"/>
                </a:moveTo>
                <a:lnTo>
                  <a:pt x="872068" y="1278"/>
                </a:lnTo>
                <a:lnTo>
                  <a:pt x="823889" y="5073"/>
                </a:lnTo>
                <a:lnTo>
                  <a:pt x="776429" y="11318"/>
                </a:lnTo>
                <a:lnTo>
                  <a:pt x="729753" y="19950"/>
                </a:lnTo>
                <a:lnTo>
                  <a:pt x="683924" y="30905"/>
                </a:lnTo>
                <a:lnTo>
                  <a:pt x="639007" y="44118"/>
                </a:lnTo>
                <a:lnTo>
                  <a:pt x="595066" y="59526"/>
                </a:lnTo>
                <a:lnTo>
                  <a:pt x="552165" y="77064"/>
                </a:lnTo>
                <a:lnTo>
                  <a:pt x="510368" y="96669"/>
                </a:lnTo>
                <a:lnTo>
                  <a:pt x="469740" y="118275"/>
                </a:lnTo>
                <a:lnTo>
                  <a:pt x="430344" y="141820"/>
                </a:lnTo>
                <a:lnTo>
                  <a:pt x="392244" y="167238"/>
                </a:lnTo>
                <a:lnTo>
                  <a:pt x="355505" y="194466"/>
                </a:lnTo>
                <a:lnTo>
                  <a:pt x="320191" y="223439"/>
                </a:lnTo>
                <a:lnTo>
                  <a:pt x="286366" y="254094"/>
                </a:lnTo>
                <a:lnTo>
                  <a:pt x="254094" y="286366"/>
                </a:lnTo>
                <a:lnTo>
                  <a:pt x="223439" y="320191"/>
                </a:lnTo>
                <a:lnTo>
                  <a:pt x="194466" y="355505"/>
                </a:lnTo>
                <a:lnTo>
                  <a:pt x="167238" y="392244"/>
                </a:lnTo>
                <a:lnTo>
                  <a:pt x="141820" y="430344"/>
                </a:lnTo>
                <a:lnTo>
                  <a:pt x="118275" y="469740"/>
                </a:lnTo>
                <a:lnTo>
                  <a:pt x="96669" y="510368"/>
                </a:lnTo>
                <a:lnTo>
                  <a:pt x="77064" y="552165"/>
                </a:lnTo>
                <a:lnTo>
                  <a:pt x="59526" y="595066"/>
                </a:lnTo>
                <a:lnTo>
                  <a:pt x="44118" y="639007"/>
                </a:lnTo>
                <a:lnTo>
                  <a:pt x="30905" y="683924"/>
                </a:lnTo>
                <a:lnTo>
                  <a:pt x="19950" y="729753"/>
                </a:lnTo>
                <a:lnTo>
                  <a:pt x="11318" y="776429"/>
                </a:lnTo>
                <a:lnTo>
                  <a:pt x="5073" y="823889"/>
                </a:lnTo>
                <a:lnTo>
                  <a:pt x="1278" y="872068"/>
                </a:lnTo>
                <a:lnTo>
                  <a:pt x="0" y="920902"/>
                </a:lnTo>
                <a:lnTo>
                  <a:pt x="1278" y="969735"/>
                </a:lnTo>
                <a:lnTo>
                  <a:pt x="5073" y="1017913"/>
                </a:lnTo>
                <a:lnTo>
                  <a:pt x="11318" y="1065371"/>
                </a:lnTo>
                <a:lnTo>
                  <a:pt x="19950" y="1112047"/>
                </a:lnTo>
                <a:lnTo>
                  <a:pt x="30905" y="1157874"/>
                </a:lnTo>
                <a:lnTo>
                  <a:pt x="44118" y="1202790"/>
                </a:lnTo>
                <a:lnTo>
                  <a:pt x="59526" y="1246731"/>
                </a:lnTo>
                <a:lnTo>
                  <a:pt x="77064" y="1289631"/>
                </a:lnTo>
                <a:lnTo>
                  <a:pt x="96669" y="1331427"/>
                </a:lnTo>
                <a:lnTo>
                  <a:pt x="118275" y="1372055"/>
                </a:lnTo>
                <a:lnTo>
                  <a:pt x="141820" y="1411451"/>
                </a:lnTo>
                <a:lnTo>
                  <a:pt x="167238" y="1449550"/>
                </a:lnTo>
                <a:lnTo>
                  <a:pt x="194466" y="1486289"/>
                </a:lnTo>
                <a:lnTo>
                  <a:pt x="223439" y="1521602"/>
                </a:lnTo>
                <a:lnTo>
                  <a:pt x="254094" y="1555427"/>
                </a:lnTo>
                <a:lnTo>
                  <a:pt x="286366" y="1587699"/>
                </a:lnTo>
                <a:lnTo>
                  <a:pt x="320191" y="1618353"/>
                </a:lnTo>
                <a:lnTo>
                  <a:pt x="355505" y="1647326"/>
                </a:lnTo>
                <a:lnTo>
                  <a:pt x="392244" y="1674554"/>
                </a:lnTo>
                <a:lnTo>
                  <a:pt x="430344" y="1699972"/>
                </a:lnTo>
                <a:lnTo>
                  <a:pt x="469740" y="1723516"/>
                </a:lnTo>
                <a:lnTo>
                  <a:pt x="510368" y="1745123"/>
                </a:lnTo>
                <a:lnTo>
                  <a:pt x="552165" y="1764727"/>
                </a:lnTo>
                <a:lnTo>
                  <a:pt x="595066" y="1782265"/>
                </a:lnTo>
                <a:lnTo>
                  <a:pt x="639007" y="1797673"/>
                </a:lnTo>
                <a:lnTo>
                  <a:pt x="683924" y="1810887"/>
                </a:lnTo>
                <a:lnTo>
                  <a:pt x="729753" y="1821841"/>
                </a:lnTo>
                <a:lnTo>
                  <a:pt x="776429" y="1830473"/>
                </a:lnTo>
                <a:lnTo>
                  <a:pt x="823889" y="1836719"/>
                </a:lnTo>
                <a:lnTo>
                  <a:pt x="872068" y="1840513"/>
                </a:lnTo>
                <a:lnTo>
                  <a:pt x="920902" y="1841792"/>
                </a:lnTo>
                <a:lnTo>
                  <a:pt x="969735" y="1840513"/>
                </a:lnTo>
                <a:lnTo>
                  <a:pt x="1017913" y="1836719"/>
                </a:lnTo>
                <a:lnTo>
                  <a:pt x="1065371" y="1830473"/>
                </a:lnTo>
                <a:lnTo>
                  <a:pt x="1112047" y="1821841"/>
                </a:lnTo>
                <a:lnTo>
                  <a:pt x="1157874" y="1810887"/>
                </a:lnTo>
                <a:lnTo>
                  <a:pt x="1202790" y="1797673"/>
                </a:lnTo>
                <a:lnTo>
                  <a:pt x="1246731" y="1782265"/>
                </a:lnTo>
                <a:lnTo>
                  <a:pt x="1289631" y="1764727"/>
                </a:lnTo>
                <a:lnTo>
                  <a:pt x="1331427" y="1745123"/>
                </a:lnTo>
                <a:lnTo>
                  <a:pt x="1372055" y="1723516"/>
                </a:lnTo>
                <a:lnTo>
                  <a:pt x="1411451" y="1699972"/>
                </a:lnTo>
                <a:lnTo>
                  <a:pt x="1449550" y="1674554"/>
                </a:lnTo>
                <a:lnTo>
                  <a:pt x="1485479" y="1647926"/>
                </a:lnTo>
                <a:lnTo>
                  <a:pt x="920902" y="1647926"/>
                </a:lnTo>
                <a:lnTo>
                  <a:pt x="873169" y="1646377"/>
                </a:lnTo>
                <a:lnTo>
                  <a:pt x="826250" y="1641793"/>
                </a:lnTo>
                <a:lnTo>
                  <a:pt x="780242" y="1634272"/>
                </a:lnTo>
                <a:lnTo>
                  <a:pt x="735242" y="1623909"/>
                </a:lnTo>
                <a:lnTo>
                  <a:pt x="691345" y="1610802"/>
                </a:lnTo>
                <a:lnTo>
                  <a:pt x="648649" y="1595047"/>
                </a:lnTo>
                <a:lnTo>
                  <a:pt x="607250" y="1576739"/>
                </a:lnTo>
                <a:lnTo>
                  <a:pt x="567245" y="1555977"/>
                </a:lnTo>
                <a:lnTo>
                  <a:pt x="528729" y="1532856"/>
                </a:lnTo>
                <a:lnTo>
                  <a:pt x="491800" y="1507473"/>
                </a:lnTo>
                <a:lnTo>
                  <a:pt x="456554" y="1479924"/>
                </a:lnTo>
                <a:lnTo>
                  <a:pt x="423088" y="1450306"/>
                </a:lnTo>
                <a:lnTo>
                  <a:pt x="391497" y="1418716"/>
                </a:lnTo>
                <a:lnTo>
                  <a:pt x="361879" y="1385250"/>
                </a:lnTo>
                <a:lnTo>
                  <a:pt x="334331" y="1350004"/>
                </a:lnTo>
                <a:lnTo>
                  <a:pt x="308948" y="1313075"/>
                </a:lnTo>
                <a:lnTo>
                  <a:pt x="285827" y="1274559"/>
                </a:lnTo>
                <a:lnTo>
                  <a:pt x="265064" y="1234553"/>
                </a:lnTo>
                <a:lnTo>
                  <a:pt x="246757" y="1193154"/>
                </a:lnTo>
                <a:lnTo>
                  <a:pt x="231002" y="1150458"/>
                </a:lnTo>
                <a:lnTo>
                  <a:pt x="217894" y="1106562"/>
                </a:lnTo>
                <a:lnTo>
                  <a:pt x="207532" y="1061562"/>
                </a:lnTo>
                <a:lnTo>
                  <a:pt x="200011" y="1015554"/>
                </a:lnTo>
                <a:lnTo>
                  <a:pt x="195427" y="968635"/>
                </a:lnTo>
                <a:lnTo>
                  <a:pt x="193878" y="920902"/>
                </a:lnTo>
                <a:lnTo>
                  <a:pt x="195427" y="873167"/>
                </a:lnTo>
                <a:lnTo>
                  <a:pt x="200011" y="826248"/>
                </a:lnTo>
                <a:lnTo>
                  <a:pt x="207532" y="780239"/>
                </a:lnTo>
                <a:lnTo>
                  <a:pt x="217894" y="735238"/>
                </a:lnTo>
                <a:lnTo>
                  <a:pt x="231002" y="691341"/>
                </a:lnTo>
                <a:lnTo>
                  <a:pt x="246757" y="648644"/>
                </a:lnTo>
                <a:lnTo>
                  <a:pt x="265064" y="607245"/>
                </a:lnTo>
                <a:lnTo>
                  <a:pt x="285827" y="567239"/>
                </a:lnTo>
                <a:lnTo>
                  <a:pt x="308948" y="528724"/>
                </a:lnTo>
                <a:lnTo>
                  <a:pt x="334331" y="491795"/>
                </a:lnTo>
                <a:lnTo>
                  <a:pt x="361879" y="456549"/>
                </a:lnTo>
                <a:lnTo>
                  <a:pt x="391497" y="423083"/>
                </a:lnTo>
                <a:lnTo>
                  <a:pt x="423088" y="391493"/>
                </a:lnTo>
                <a:lnTo>
                  <a:pt x="456554" y="361875"/>
                </a:lnTo>
                <a:lnTo>
                  <a:pt x="491800" y="334327"/>
                </a:lnTo>
                <a:lnTo>
                  <a:pt x="528729" y="308944"/>
                </a:lnTo>
                <a:lnTo>
                  <a:pt x="567245" y="285824"/>
                </a:lnTo>
                <a:lnTo>
                  <a:pt x="607250" y="265062"/>
                </a:lnTo>
                <a:lnTo>
                  <a:pt x="648649" y="246756"/>
                </a:lnTo>
                <a:lnTo>
                  <a:pt x="691345" y="231001"/>
                </a:lnTo>
                <a:lnTo>
                  <a:pt x="735242" y="217894"/>
                </a:lnTo>
                <a:lnTo>
                  <a:pt x="780242" y="207531"/>
                </a:lnTo>
                <a:lnTo>
                  <a:pt x="826250" y="200010"/>
                </a:lnTo>
                <a:lnTo>
                  <a:pt x="873169" y="195427"/>
                </a:lnTo>
                <a:lnTo>
                  <a:pt x="920902" y="193878"/>
                </a:lnTo>
                <a:lnTo>
                  <a:pt x="1485495" y="193878"/>
                </a:lnTo>
                <a:lnTo>
                  <a:pt x="1449550" y="167238"/>
                </a:lnTo>
                <a:lnTo>
                  <a:pt x="1411451" y="141820"/>
                </a:lnTo>
                <a:lnTo>
                  <a:pt x="1372055" y="118275"/>
                </a:lnTo>
                <a:lnTo>
                  <a:pt x="1331427" y="96669"/>
                </a:lnTo>
                <a:lnTo>
                  <a:pt x="1289631" y="77064"/>
                </a:lnTo>
                <a:lnTo>
                  <a:pt x="1246731" y="59526"/>
                </a:lnTo>
                <a:lnTo>
                  <a:pt x="1202790" y="44118"/>
                </a:lnTo>
                <a:lnTo>
                  <a:pt x="1157874" y="30905"/>
                </a:lnTo>
                <a:lnTo>
                  <a:pt x="1112047" y="19950"/>
                </a:lnTo>
                <a:lnTo>
                  <a:pt x="1065371" y="11318"/>
                </a:lnTo>
                <a:lnTo>
                  <a:pt x="1017913" y="5073"/>
                </a:lnTo>
                <a:lnTo>
                  <a:pt x="969735" y="1278"/>
                </a:lnTo>
                <a:lnTo>
                  <a:pt x="920902" y="0"/>
                </a:lnTo>
                <a:close/>
              </a:path>
              <a:path w="1842135" h="1842134">
                <a:moveTo>
                  <a:pt x="1485495" y="193878"/>
                </a:moveTo>
                <a:lnTo>
                  <a:pt x="920902" y="193878"/>
                </a:lnTo>
                <a:lnTo>
                  <a:pt x="968635" y="195427"/>
                </a:lnTo>
                <a:lnTo>
                  <a:pt x="1015554" y="200010"/>
                </a:lnTo>
                <a:lnTo>
                  <a:pt x="1061562" y="207531"/>
                </a:lnTo>
                <a:lnTo>
                  <a:pt x="1106562" y="217894"/>
                </a:lnTo>
                <a:lnTo>
                  <a:pt x="1150458" y="231001"/>
                </a:lnTo>
                <a:lnTo>
                  <a:pt x="1193154" y="246756"/>
                </a:lnTo>
                <a:lnTo>
                  <a:pt x="1234553" y="265062"/>
                </a:lnTo>
                <a:lnTo>
                  <a:pt x="1274559" y="285824"/>
                </a:lnTo>
                <a:lnTo>
                  <a:pt x="1313075" y="308944"/>
                </a:lnTo>
                <a:lnTo>
                  <a:pt x="1350004" y="334327"/>
                </a:lnTo>
                <a:lnTo>
                  <a:pt x="1385250" y="361875"/>
                </a:lnTo>
                <a:lnTo>
                  <a:pt x="1418716" y="391493"/>
                </a:lnTo>
                <a:lnTo>
                  <a:pt x="1450306" y="423083"/>
                </a:lnTo>
                <a:lnTo>
                  <a:pt x="1479924" y="456549"/>
                </a:lnTo>
                <a:lnTo>
                  <a:pt x="1507473" y="491795"/>
                </a:lnTo>
                <a:lnTo>
                  <a:pt x="1532856" y="528724"/>
                </a:lnTo>
                <a:lnTo>
                  <a:pt x="1555977" y="567239"/>
                </a:lnTo>
                <a:lnTo>
                  <a:pt x="1576739" y="607245"/>
                </a:lnTo>
                <a:lnTo>
                  <a:pt x="1595047" y="648644"/>
                </a:lnTo>
                <a:lnTo>
                  <a:pt x="1610802" y="691341"/>
                </a:lnTo>
                <a:lnTo>
                  <a:pt x="1623909" y="735238"/>
                </a:lnTo>
                <a:lnTo>
                  <a:pt x="1634272" y="780239"/>
                </a:lnTo>
                <a:lnTo>
                  <a:pt x="1641793" y="826248"/>
                </a:lnTo>
                <a:lnTo>
                  <a:pt x="1646377" y="873167"/>
                </a:lnTo>
                <a:lnTo>
                  <a:pt x="1647926" y="920902"/>
                </a:lnTo>
                <a:lnTo>
                  <a:pt x="1646377" y="968635"/>
                </a:lnTo>
                <a:lnTo>
                  <a:pt x="1641793" y="1015554"/>
                </a:lnTo>
                <a:lnTo>
                  <a:pt x="1634272" y="1061562"/>
                </a:lnTo>
                <a:lnTo>
                  <a:pt x="1623909" y="1106562"/>
                </a:lnTo>
                <a:lnTo>
                  <a:pt x="1610802" y="1150458"/>
                </a:lnTo>
                <a:lnTo>
                  <a:pt x="1595047" y="1193154"/>
                </a:lnTo>
                <a:lnTo>
                  <a:pt x="1576739" y="1234553"/>
                </a:lnTo>
                <a:lnTo>
                  <a:pt x="1555977" y="1274559"/>
                </a:lnTo>
                <a:lnTo>
                  <a:pt x="1532856" y="1313075"/>
                </a:lnTo>
                <a:lnTo>
                  <a:pt x="1507473" y="1350004"/>
                </a:lnTo>
                <a:lnTo>
                  <a:pt x="1479924" y="1385250"/>
                </a:lnTo>
                <a:lnTo>
                  <a:pt x="1450306" y="1418716"/>
                </a:lnTo>
                <a:lnTo>
                  <a:pt x="1418716" y="1450306"/>
                </a:lnTo>
                <a:lnTo>
                  <a:pt x="1385250" y="1479924"/>
                </a:lnTo>
                <a:lnTo>
                  <a:pt x="1350004" y="1507473"/>
                </a:lnTo>
                <a:lnTo>
                  <a:pt x="1313075" y="1532856"/>
                </a:lnTo>
                <a:lnTo>
                  <a:pt x="1274559" y="1555977"/>
                </a:lnTo>
                <a:lnTo>
                  <a:pt x="1234553" y="1576739"/>
                </a:lnTo>
                <a:lnTo>
                  <a:pt x="1193154" y="1595047"/>
                </a:lnTo>
                <a:lnTo>
                  <a:pt x="1150458" y="1610802"/>
                </a:lnTo>
                <a:lnTo>
                  <a:pt x="1106562" y="1623909"/>
                </a:lnTo>
                <a:lnTo>
                  <a:pt x="1061562" y="1634272"/>
                </a:lnTo>
                <a:lnTo>
                  <a:pt x="1015554" y="1641793"/>
                </a:lnTo>
                <a:lnTo>
                  <a:pt x="968635" y="1646377"/>
                </a:lnTo>
                <a:lnTo>
                  <a:pt x="920902" y="1647926"/>
                </a:lnTo>
                <a:lnTo>
                  <a:pt x="1485479" y="1647926"/>
                </a:lnTo>
                <a:lnTo>
                  <a:pt x="1521602" y="1618353"/>
                </a:lnTo>
                <a:lnTo>
                  <a:pt x="1555427" y="1587699"/>
                </a:lnTo>
                <a:lnTo>
                  <a:pt x="1587699" y="1555427"/>
                </a:lnTo>
                <a:lnTo>
                  <a:pt x="1618353" y="1521602"/>
                </a:lnTo>
                <a:lnTo>
                  <a:pt x="1647326" y="1486289"/>
                </a:lnTo>
                <a:lnTo>
                  <a:pt x="1674554" y="1449550"/>
                </a:lnTo>
                <a:lnTo>
                  <a:pt x="1699972" y="1411451"/>
                </a:lnTo>
                <a:lnTo>
                  <a:pt x="1723516" y="1372055"/>
                </a:lnTo>
                <a:lnTo>
                  <a:pt x="1745123" y="1331427"/>
                </a:lnTo>
                <a:lnTo>
                  <a:pt x="1764727" y="1289631"/>
                </a:lnTo>
                <a:lnTo>
                  <a:pt x="1782265" y="1246731"/>
                </a:lnTo>
                <a:lnTo>
                  <a:pt x="1797673" y="1202790"/>
                </a:lnTo>
                <a:lnTo>
                  <a:pt x="1810887" y="1157874"/>
                </a:lnTo>
                <a:lnTo>
                  <a:pt x="1821841" y="1112047"/>
                </a:lnTo>
                <a:lnTo>
                  <a:pt x="1830473" y="1065371"/>
                </a:lnTo>
                <a:lnTo>
                  <a:pt x="1836719" y="1017913"/>
                </a:lnTo>
                <a:lnTo>
                  <a:pt x="1840513" y="969735"/>
                </a:lnTo>
                <a:lnTo>
                  <a:pt x="1841792" y="920902"/>
                </a:lnTo>
                <a:lnTo>
                  <a:pt x="1840513" y="872068"/>
                </a:lnTo>
                <a:lnTo>
                  <a:pt x="1836719" y="823889"/>
                </a:lnTo>
                <a:lnTo>
                  <a:pt x="1830473" y="776429"/>
                </a:lnTo>
                <a:lnTo>
                  <a:pt x="1821841" y="729753"/>
                </a:lnTo>
                <a:lnTo>
                  <a:pt x="1810887" y="683924"/>
                </a:lnTo>
                <a:lnTo>
                  <a:pt x="1797673" y="639007"/>
                </a:lnTo>
                <a:lnTo>
                  <a:pt x="1782265" y="595066"/>
                </a:lnTo>
                <a:lnTo>
                  <a:pt x="1764727" y="552165"/>
                </a:lnTo>
                <a:lnTo>
                  <a:pt x="1745123" y="510368"/>
                </a:lnTo>
                <a:lnTo>
                  <a:pt x="1723516" y="469740"/>
                </a:lnTo>
                <a:lnTo>
                  <a:pt x="1699972" y="430344"/>
                </a:lnTo>
                <a:lnTo>
                  <a:pt x="1674554" y="392244"/>
                </a:lnTo>
                <a:lnTo>
                  <a:pt x="1647326" y="355505"/>
                </a:lnTo>
                <a:lnTo>
                  <a:pt x="1618353" y="320191"/>
                </a:lnTo>
                <a:lnTo>
                  <a:pt x="1587699" y="286366"/>
                </a:lnTo>
                <a:lnTo>
                  <a:pt x="1555427" y="254094"/>
                </a:lnTo>
                <a:lnTo>
                  <a:pt x="1521602" y="223439"/>
                </a:lnTo>
                <a:lnTo>
                  <a:pt x="1486289" y="194466"/>
                </a:lnTo>
                <a:lnTo>
                  <a:pt x="1485495" y="193878"/>
                </a:lnTo>
                <a:close/>
              </a:path>
            </a:pathLst>
          </a:custGeom>
          <a:solidFill>
            <a:srgbClr val="FFFFFF">
              <a:alpha val="29998"/>
            </a:srgbClr>
          </a:solidFill>
        </p:spPr>
        <p:txBody>
          <a:bodyPr wrap="square" lIns="0" tIns="0" rIns="0" bIns="0" rtlCol="0"/>
          <a:lstStyle/>
          <a:p>
            <a:endParaRPr/>
          </a:p>
        </p:txBody>
      </p:sp>
      <p:sp>
        <p:nvSpPr>
          <p:cNvPr id="6" name="object 6"/>
          <p:cNvSpPr/>
          <p:nvPr/>
        </p:nvSpPr>
        <p:spPr>
          <a:xfrm>
            <a:off x="1616245" y="7890137"/>
            <a:ext cx="549910" cy="1005840"/>
          </a:xfrm>
          <a:custGeom>
            <a:avLst/>
            <a:gdLst/>
            <a:ahLst/>
            <a:cxnLst/>
            <a:rect l="l" t="t" r="r" b="b"/>
            <a:pathLst>
              <a:path w="549910" h="1005840">
                <a:moveTo>
                  <a:pt x="36956" y="691286"/>
                </a:moveTo>
                <a:lnTo>
                  <a:pt x="0" y="835444"/>
                </a:lnTo>
                <a:lnTo>
                  <a:pt x="40344" y="854828"/>
                </a:lnTo>
                <a:lnTo>
                  <a:pt x="90866" y="871196"/>
                </a:lnTo>
                <a:lnTo>
                  <a:pt x="148331" y="882937"/>
                </a:lnTo>
                <a:lnTo>
                  <a:pt x="209499" y="888441"/>
                </a:lnTo>
                <a:lnTo>
                  <a:pt x="209499" y="1005497"/>
                </a:lnTo>
                <a:lnTo>
                  <a:pt x="331508" y="1005497"/>
                </a:lnTo>
                <a:lnTo>
                  <a:pt x="331508" y="879817"/>
                </a:lnTo>
                <a:lnTo>
                  <a:pt x="387806" y="865244"/>
                </a:lnTo>
                <a:lnTo>
                  <a:pt x="436153" y="843264"/>
                </a:lnTo>
                <a:lnTo>
                  <a:pt x="476291" y="814758"/>
                </a:lnTo>
                <a:lnTo>
                  <a:pt x="507961" y="780606"/>
                </a:lnTo>
                <a:lnTo>
                  <a:pt x="528641" y="745528"/>
                </a:lnTo>
                <a:lnTo>
                  <a:pt x="241553" y="745528"/>
                </a:lnTo>
                <a:lnTo>
                  <a:pt x="183068" y="740864"/>
                </a:lnTo>
                <a:lnTo>
                  <a:pt x="128625" y="728570"/>
                </a:lnTo>
                <a:lnTo>
                  <a:pt x="79498" y="711195"/>
                </a:lnTo>
                <a:lnTo>
                  <a:pt x="36956" y="691286"/>
                </a:lnTo>
                <a:close/>
              </a:path>
              <a:path w="549910" h="1005840">
                <a:moveTo>
                  <a:pt x="336397" y="0"/>
                </a:moveTo>
                <a:lnTo>
                  <a:pt x="215645" y="0"/>
                </a:lnTo>
                <a:lnTo>
                  <a:pt x="215645" y="117055"/>
                </a:lnTo>
                <a:lnTo>
                  <a:pt x="162145" y="131285"/>
                </a:lnTo>
                <a:lnTo>
                  <a:pt x="115924" y="152364"/>
                </a:lnTo>
                <a:lnTo>
                  <a:pt x="77329" y="179604"/>
                </a:lnTo>
                <a:lnTo>
                  <a:pt x="46706" y="212317"/>
                </a:lnTo>
                <a:lnTo>
                  <a:pt x="24404" y="249814"/>
                </a:lnTo>
                <a:lnTo>
                  <a:pt x="10769" y="291408"/>
                </a:lnTo>
                <a:lnTo>
                  <a:pt x="6146" y="336410"/>
                </a:lnTo>
                <a:lnTo>
                  <a:pt x="11518" y="384269"/>
                </a:lnTo>
                <a:lnTo>
                  <a:pt x="27087" y="425832"/>
                </a:lnTo>
                <a:lnTo>
                  <a:pt x="52033" y="461748"/>
                </a:lnTo>
                <a:lnTo>
                  <a:pt x="85538" y="492665"/>
                </a:lnTo>
                <a:lnTo>
                  <a:pt x="126781" y="519230"/>
                </a:lnTo>
                <a:lnTo>
                  <a:pt x="174945" y="542092"/>
                </a:lnTo>
                <a:lnTo>
                  <a:pt x="229209" y="561898"/>
                </a:lnTo>
                <a:lnTo>
                  <a:pt x="288095" y="585581"/>
                </a:lnTo>
                <a:lnTo>
                  <a:pt x="328725" y="609954"/>
                </a:lnTo>
                <a:lnTo>
                  <a:pt x="352255" y="637095"/>
                </a:lnTo>
                <a:lnTo>
                  <a:pt x="359841" y="669086"/>
                </a:lnTo>
                <a:lnTo>
                  <a:pt x="351235" y="701829"/>
                </a:lnTo>
                <a:lnTo>
                  <a:pt x="327034" y="725795"/>
                </a:lnTo>
                <a:lnTo>
                  <a:pt x="289665" y="740517"/>
                </a:lnTo>
                <a:lnTo>
                  <a:pt x="241553" y="745528"/>
                </a:lnTo>
                <a:lnTo>
                  <a:pt x="528641" y="745528"/>
                </a:lnTo>
                <a:lnTo>
                  <a:pt x="530902" y="741692"/>
                </a:lnTo>
                <a:lnTo>
                  <a:pt x="544857" y="698895"/>
                </a:lnTo>
                <a:lnTo>
                  <a:pt x="549567" y="653097"/>
                </a:lnTo>
                <a:lnTo>
                  <a:pt x="545863" y="607605"/>
                </a:lnTo>
                <a:lnTo>
                  <a:pt x="534421" y="566961"/>
                </a:lnTo>
                <a:lnTo>
                  <a:pt x="514746" y="530735"/>
                </a:lnTo>
                <a:lnTo>
                  <a:pt x="486341" y="498497"/>
                </a:lnTo>
                <a:lnTo>
                  <a:pt x="448710" y="469815"/>
                </a:lnTo>
                <a:lnTo>
                  <a:pt x="401358" y="444259"/>
                </a:lnTo>
                <a:lnTo>
                  <a:pt x="343788" y="421398"/>
                </a:lnTo>
                <a:lnTo>
                  <a:pt x="277221" y="393938"/>
                </a:lnTo>
                <a:lnTo>
                  <a:pt x="231667" y="368896"/>
                </a:lnTo>
                <a:lnTo>
                  <a:pt x="205514" y="343617"/>
                </a:lnTo>
                <a:lnTo>
                  <a:pt x="197154" y="315442"/>
                </a:lnTo>
                <a:lnTo>
                  <a:pt x="202261" y="290120"/>
                </a:lnTo>
                <a:lnTo>
                  <a:pt x="219498" y="268017"/>
                </a:lnTo>
                <a:lnTo>
                  <a:pt x="251745" y="252377"/>
                </a:lnTo>
                <a:lnTo>
                  <a:pt x="301878" y="246443"/>
                </a:lnTo>
                <a:lnTo>
                  <a:pt x="490087" y="246443"/>
                </a:lnTo>
                <a:lnTo>
                  <a:pt x="515086" y="149110"/>
                </a:lnTo>
                <a:lnTo>
                  <a:pt x="481449" y="135482"/>
                </a:lnTo>
                <a:lnTo>
                  <a:pt x="440996" y="123237"/>
                </a:lnTo>
                <a:lnTo>
                  <a:pt x="392915" y="113759"/>
                </a:lnTo>
                <a:lnTo>
                  <a:pt x="336397" y="108432"/>
                </a:lnTo>
                <a:lnTo>
                  <a:pt x="336397" y="0"/>
                </a:lnTo>
                <a:close/>
              </a:path>
              <a:path w="549910" h="1005840">
                <a:moveTo>
                  <a:pt x="490087" y="246443"/>
                </a:moveTo>
                <a:lnTo>
                  <a:pt x="301878" y="246443"/>
                </a:lnTo>
                <a:lnTo>
                  <a:pt x="362555" y="251082"/>
                </a:lnTo>
                <a:lnTo>
                  <a:pt x="411889" y="262307"/>
                </a:lnTo>
                <a:lnTo>
                  <a:pt x="450579" y="276077"/>
                </a:lnTo>
                <a:lnTo>
                  <a:pt x="479323" y="288353"/>
                </a:lnTo>
                <a:lnTo>
                  <a:pt x="490087" y="246443"/>
                </a:lnTo>
                <a:close/>
              </a:path>
            </a:pathLst>
          </a:custGeom>
          <a:solidFill>
            <a:srgbClr val="FFFFFF">
              <a:alpha val="29998"/>
            </a:srgbClr>
          </a:solidFill>
        </p:spPr>
        <p:txBody>
          <a:bodyPr wrap="square" lIns="0" tIns="0" rIns="0" bIns="0" rtlCol="0"/>
          <a:lstStyle/>
          <a:p>
            <a:endParaRPr/>
          </a:p>
        </p:txBody>
      </p:sp>
      <p:sp>
        <p:nvSpPr>
          <p:cNvPr id="7" name="object 7"/>
          <p:cNvSpPr/>
          <p:nvPr/>
        </p:nvSpPr>
        <p:spPr>
          <a:xfrm>
            <a:off x="4521200" y="0"/>
            <a:ext cx="8483600" cy="9753600"/>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889000" y="642615"/>
            <a:ext cx="1118870" cy="635000"/>
          </a:xfrm>
          <a:prstGeom prst="rect">
            <a:avLst/>
          </a:prstGeom>
        </p:spPr>
        <p:txBody>
          <a:bodyPr vert="horz" wrap="square" lIns="0" tIns="12700" rIns="0" bIns="0" rtlCol="0">
            <a:spAutoFit/>
          </a:bodyPr>
          <a:lstStyle/>
          <a:p>
            <a:pPr marL="12700">
              <a:lnSpc>
                <a:spcPct val="100000"/>
              </a:lnSpc>
              <a:spcBef>
                <a:spcPts val="100"/>
              </a:spcBef>
            </a:pPr>
            <a:r>
              <a:rPr sz="4000" spc="-50" dirty="0">
                <a:latin typeface="Calibri" panose="020F0502020204030204" pitchFamily="34" charset="0"/>
                <a:cs typeface="Calibri" panose="020F0502020204030204" pitchFamily="34" charset="0"/>
              </a:rPr>
              <a:t>G</a:t>
            </a:r>
            <a:r>
              <a:rPr sz="4000" spc="-95" dirty="0">
                <a:latin typeface="Calibri" panose="020F0502020204030204" pitchFamily="34" charset="0"/>
                <a:cs typeface="Calibri" panose="020F0502020204030204" pitchFamily="34" charset="0"/>
              </a:rPr>
              <a:t>r</a:t>
            </a:r>
            <a:r>
              <a:rPr sz="4000" spc="-100" dirty="0">
                <a:latin typeface="Calibri" panose="020F0502020204030204" pitchFamily="34" charset="0"/>
                <a:cs typeface="Calibri" panose="020F0502020204030204" pitchFamily="34" charset="0"/>
              </a:rPr>
              <a:t>ow</a:t>
            </a:r>
            <a:endParaRPr sz="4000" dirty="0">
              <a:latin typeface="Calibri" panose="020F0502020204030204" pitchFamily="34" charset="0"/>
              <a:cs typeface="Calibri" panose="020F0502020204030204" pitchFamily="34" charset="0"/>
            </a:endParaRPr>
          </a:p>
        </p:txBody>
      </p:sp>
      <p:sp>
        <p:nvSpPr>
          <p:cNvPr id="10" name="object 10"/>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
        <p:nvSpPr>
          <p:cNvPr id="9" name="object 9"/>
          <p:cNvSpPr txBox="1"/>
          <p:nvPr/>
        </p:nvSpPr>
        <p:spPr>
          <a:xfrm>
            <a:off x="889000" y="1634487"/>
            <a:ext cx="3350895" cy="2321148"/>
          </a:xfrm>
          <a:prstGeom prst="rect">
            <a:avLst/>
          </a:prstGeom>
        </p:spPr>
        <p:txBody>
          <a:bodyPr vert="horz" wrap="square" lIns="0" tIns="12700" rIns="0" bIns="0" rtlCol="0">
            <a:spAutoFit/>
          </a:bodyPr>
          <a:lstStyle/>
          <a:p>
            <a:pPr marL="12700" marR="5080">
              <a:lnSpc>
                <a:spcPct val="100000"/>
              </a:lnSpc>
              <a:spcBef>
                <a:spcPts val="100"/>
              </a:spcBef>
            </a:pPr>
            <a:r>
              <a:rPr sz="3000" spc="-10" dirty="0">
                <a:solidFill>
                  <a:srgbClr val="FFFFFF"/>
                </a:solidFill>
                <a:latin typeface="Calibri" panose="020F0502020204030204" pitchFamily="34" charset="0"/>
                <a:cs typeface="Calibri" panose="020F0502020204030204" pitchFamily="34" charset="0"/>
              </a:rPr>
              <a:t>Invest </a:t>
            </a:r>
            <a:r>
              <a:rPr sz="3000" dirty="0">
                <a:solidFill>
                  <a:srgbClr val="FFFFFF"/>
                </a:solidFill>
                <a:latin typeface="Calibri" panose="020F0502020204030204" pitchFamily="34" charset="0"/>
                <a:cs typeface="Calibri" panose="020F0502020204030204" pitchFamily="34" charset="0"/>
              </a:rPr>
              <a:t>in </a:t>
            </a:r>
            <a:r>
              <a:rPr sz="3000" spc="-20" dirty="0">
                <a:solidFill>
                  <a:srgbClr val="FFFFFF"/>
                </a:solidFill>
                <a:latin typeface="Calibri" panose="020F0502020204030204" pitchFamily="34" charset="0"/>
                <a:cs typeface="Calibri" panose="020F0502020204030204" pitchFamily="34" charset="0"/>
              </a:rPr>
              <a:t>ways </a:t>
            </a:r>
            <a:r>
              <a:rPr sz="3000" dirty="0">
                <a:solidFill>
                  <a:srgbClr val="FFFFFF"/>
                </a:solidFill>
                <a:latin typeface="Calibri" panose="020F0502020204030204" pitchFamily="34" charset="0"/>
                <a:cs typeface="Calibri" panose="020F0502020204030204" pitchFamily="34" charset="0"/>
              </a:rPr>
              <a:t>that  </a:t>
            </a:r>
            <a:r>
              <a:rPr sz="3000" spc="-5" dirty="0">
                <a:solidFill>
                  <a:srgbClr val="FFFFFF"/>
                </a:solidFill>
                <a:latin typeface="Calibri" panose="020F0502020204030204" pitchFamily="34" charset="0"/>
                <a:cs typeface="Calibri" panose="020F0502020204030204" pitchFamily="34" charset="0"/>
              </a:rPr>
              <a:t>match </a:t>
            </a:r>
            <a:r>
              <a:rPr sz="3000" spc="-10" dirty="0">
                <a:solidFill>
                  <a:srgbClr val="FFFFFF"/>
                </a:solidFill>
                <a:latin typeface="Calibri" panose="020F0502020204030204" pitchFamily="34" charset="0"/>
                <a:cs typeface="Calibri" panose="020F0502020204030204" pitchFamily="34" charset="0"/>
              </a:rPr>
              <a:t>your </a:t>
            </a:r>
            <a:r>
              <a:rPr sz="3000" dirty="0">
                <a:solidFill>
                  <a:srgbClr val="FFFFFF"/>
                </a:solidFill>
                <a:latin typeface="Calibri" panose="020F0502020204030204" pitchFamily="34" charset="0"/>
                <a:cs typeface="Calibri" panose="020F0502020204030204" pitchFamily="34" charset="0"/>
              </a:rPr>
              <a:t>goals,  </a:t>
            </a:r>
            <a:r>
              <a:rPr sz="3000" spc="-10" dirty="0">
                <a:solidFill>
                  <a:srgbClr val="FFFFFF"/>
                </a:solidFill>
                <a:latin typeface="Calibri" panose="020F0502020204030204" pitchFamily="34" charset="0"/>
                <a:cs typeface="Calibri" panose="020F0502020204030204" pitchFamily="34" charset="0"/>
              </a:rPr>
              <a:t>your </a:t>
            </a:r>
            <a:r>
              <a:rPr sz="3000" dirty="0">
                <a:solidFill>
                  <a:srgbClr val="FFFFFF"/>
                </a:solidFill>
                <a:latin typeface="Calibri" panose="020F0502020204030204" pitchFamily="34" charset="0"/>
                <a:cs typeface="Calibri" panose="020F0502020204030204" pitchFamily="34" charset="0"/>
              </a:rPr>
              <a:t>timeline and</a:t>
            </a:r>
            <a:r>
              <a:rPr sz="3000" spc="-75" dirty="0">
                <a:solidFill>
                  <a:srgbClr val="FFFFFF"/>
                </a:solidFill>
                <a:latin typeface="Calibri" panose="020F0502020204030204" pitchFamily="34" charset="0"/>
                <a:cs typeface="Calibri" panose="020F0502020204030204" pitchFamily="34" charset="0"/>
              </a:rPr>
              <a:t> </a:t>
            </a:r>
            <a:r>
              <a:rPr sz="3000" spc="-10" dirty="0">
                <a:solidFill>
                  <a:srgbClr val="FFFFFF"/>
                </a:solidFill>
                <a:latin typeface="Calibri" panose="020F0502020204030204" pitchFamily="34" charset="0"/>
                <a:cs typeface="Calibri" panose="020F0502020204030204" pitchFamily="34" charset="0"/>
              </a:rPr>
              <a:t>your  tolerance </a:t>
            </a:r>
            <a:r>
              <a:rPr sz="3000" spc="-15" dirty="0">
                <a:solidFill>
                  <a:srgbClr val="FFFFFF"/>
                </a:solidFill>
                <a:latin typeface="Calibri" panose="020F0502020204030204" pitchFamily="34" charset="0"/>
                <a:cs typeface="Calibri" panose="020F0502020204030204" pitchFamily="34" charset="0"/>
              </a:rPr>
              <a:t>for</a:t>
            </a:r>
            <a:r>
              <a:rPr sz="3000" dirty="0">
                <a:solidFill>
                  <a:srgbClr val="FFFFFF"/>
                </a:solidFill>
                <a:latin typeface="Calibri" panose="020F0502020204030204" pitchFamily="34" charset="0"/>
                <a:cs typeface="Calibri" panose="020F0502020204030204" pitchFamily="34" charset="0"/>
              </a:rPr>
              <a:t> risk.</a:t>
            </a:r>
            <a:endParaRPr sz="300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662674"/>
            <a:ext cx="13004800" cy="1797928"/>
          </a:xfrm>
          <a:prstGeom prst="rect">
            <a:avLst/>
          </a:prstGeom>
        </p:spPr>
        <p:txBody>
          <a:bodyPr vert="horz" wrap="square" lIns="0" tIns="104140" rIns="0" bIns="0" rtlCol="0">
            <a:spAutoFit/>
          </a:bodyPr>
          <a:lstStyle/>
          <a:p>
            <a:pPr marR="5080" algn="ctr">
              <a:lnSpc>
                <a:spcPts val="6600"/>
              </a:lnSpc>
              <a:spcBef>
                <a:spcPts val="820"/>
              </a:spcBef>
              <a:tabLst>
                <a:tab pos="2683510" algn="l"/>
                <a:tab pos="3565525" algn="l"/>
                <a:tab pos="4284980" algn="l"/>
                <a:tab pos="5797550" algn="l"/>
              </a:tabLst>
            </a:pPr>
            <a:r>
              <a:rPr dirty="0">
                <a:latin typeface="Calibri" panose="020F0502020204030204" pitchFamily="34" charset="0"/>
                <a:cs typeface="Calibri" panose="020F0502020204030204" pitchFamily="34" charset="0"/>
              </a:rPr>
              <a:t>Different</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goals</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have</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different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dirty="0">
                <a:latin typeface="Calibri" panose="020F0502020204030204" pitchFamily="34" charset="0"/>
                <a:cs typeface="Calibri" panose="020F0502020204030204" pitchFamily="34" charset="0"/>
              </a:rPr>
              <a:t>time</a:t>
            </a:r>
            <a:r>
              <a:rPr lang="en-US"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horizons.</a:t>
            </a:r>
          </a:p>
        </p:txBody>
      </p:sp>
      <p:sp>
        <p:nvSpPr>
          <p:cNvPr id="3" name="object 3"/>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solidFill>
                  <a:schemeClr val="bg1"/>
                </a:solidFill>
                <a:latin typeface="Calibri" panose="020F0502020204030204" pitchFamily="34" charset="0"/>
                <a:cs typeface="Calibri" panose="020F0502020204030204" pitchFamily="34" charset="0"/>
              </a:rPr>
              <a:t>22</a:t>
            </a:fld>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34093" y="5021187"/>
            <a:ext cx="6664325" cy="2439035"/>
          </a:xfrm>
          <a:custGeom>
            <a:avLst/>
            <a:gdLst/>
            <a:ahLst/>
            <a:cxnLst/>
            <a:rect l="l" t="t" r="r" b="b"/>
            <a:pathLst>
              <a:path w="6664325" h="2439034">
                <a:moveTo>
                  <a:pt x="6509143" y="1092"/>
                </a:moveTo>
                <a:lnTo>
                  <a:pt x="155105" y="0"/>
                </a:lnTo>
                <a:lnTo>
                  <a:pt x="106085" y="7907"/>
                </a:lnTo>
                <a:lnTo>
                  <a:pt x="63507" y="29926"/>
                </a:lnTo>
                <a:lnTo>
                  <a:pt x="29930" y="63502"/>
                </a:lnTo>
                <a:lnTo>
                  <a:pt x="7908" y="106080"/>
                </a:lnTo>
                <a:lnTo>
                  <a:pt x="0" y="155105"/>
                </a:lnTo>
                <a:lnTo>
                  <a:pt x="0" y="2085301"/>
                </a:lnTo>
                <a:lnTo>
                  <a:pt x="7908" y="2134325"/>
                </a:lnTo>
                <a:lnTo>
                  <a:pt x="29930" y="2176900"/>
                </a:lnTo>
                <a:lnTo>
                  <a:pt x="63507" y="2210472"/>
                </a:lnTo>
                <a:lnTo>
                  <a:pt x="106085" y="2232488"/>
                </a:lnTo>
                <a:lnTo>
                  <a:pt x="155105" y="2240394"/>
                </a:lnTo>
                <a:lnTo>
                  <a:pt x="6095619" y="2241423"/>
                </a:lnTo>
                <a:lnTo>
                  <a:pt x="6285788" y="2438641"/>
                </a:lnTo>
                <a:lnTo>
                  <a:pt x="6285788" y="2241448"/>
                </a:lnTo>
                <a:lnTo>
                  <a:pt x="6509143" y="2241486"/>
                </a:lnTo>
                <a:lnTo>
                  <a:pt x="6558168" y="2233579"/>
                </a:lnTo>
                <a:lnTo>
                  <a:pt x="6600746" y="2211560"/>
                </a:lnTo>
                <a:lnTo>
                  <a:pt x="6634322" y="2177984"/>
                </a:lnTo>
                <a:lnTo>
                  <a:pt x="6656341" y="2135406"/>
                </a:lnTo>
                <a:lnTo>
                  <a:pt x="6664248" y="2086381"/>
                </a:lnTo>
                <a:lnTo>
                  <a:pt x="6664248" y="156197"/>
                </a:lnTo>
                <a:lnTo>
                  <a:pt x="6656341" y="107167"/>
                </a:lnTo>
                <a:lnTo>
                  <a:pt x="6634322" y="64589"/>
                </a:lnTo>
                <a:lnTo>
                  <a:pt x="6600746" y="31015"/>
                </a:lnTo>
                <a:lnTo>
                  <a:pt x="6558168" y="8998"/>
                </a:lnTo>
                <a:lnTo>
                  <a:pt x="6509143" y="1092"/>
                </a:lnTo>
                <a:close/>
              </a:path>
            </a:pathLst>
          </a:custGeom>
          <a:ln w="28600">
            <a:solidFill>
              <a:srgbClr val="0D497B"/>
            </a:solidFill>
          </a:ln>
        </p:spPr>
        <p:txBody>
          <a:bodyPr wrap="square" lIns="0" tIns="0" rIns="0" bIns="0" rtlCol="0"/>
          <a:lstStyle/>
          <a:p>
            <a:endParaRPr/>
          </a:p>
        </p:txBody>
      </p:sp>
      <p:sp>
        <p:nvSpPr>
          <p:cNvPr id="3" name="object 3"/>
          <p:cNvSpPr/>
          <p:nvPr/>
        </p:nvSpPr>
        <p:spPr>
          <a:xfrm>
            <a:off x="1281783" y="2427293"/>
            <a:ext cx="4166235" cy="2505075"/>
          </a:xfrm>
          <a:custGeom>
            <a:avLst/>
            <a:gdLst/>
            <a:ahLst/>
            <a:cxnLst/>
            <a:rect l="l" t="t" r="r" b="b"/>
            <a:pathLst>
              <a:path w="4166235" h="2505075">
                <a:moveTo>
                  <a:pt x="4011028" y="1092"/>
                </a:moveTo>
                <a:lnTo>
                  <a:pt x="155105" y="0"/>
                </a:lnTo>
                <a:lnTo>
                  <a:pt x="106075" y="7907"/>
                </a:lnTo>
                <a:lnTo>
                  <a:pt x="63496" y="29926"/>
                </a:lnTo>
                <a:lnTo>
                  <a:pt x="29922" y="63502"/>
                </a:lnTo>
                <a:lnTo>
                  <a:pt x="7906" y="106080"/>
                </a:lnTo>
                <a:lnTo>
                  <a:pt x="0" y="155105"/>
                </a:lnTo>
                <a:lnTo>
                  <a:pt x="0" y="2149538"/>
                </a:lnTo>
                <a:lnTo>
                  <a:pt x="7906" y="2198569"/>
                </a:lnTo>
                <a:lnTo>
                  <a:pt x="29922" y="2241151"/>
                </a:lnTo>
                <a:lnTo>
                  <a:pt x="63496" y="2274729"/>
                </a:lnTo>
                <a:lnTo>
                  <a:pt x="106075" y="2296748"/>
                </a:lnTo>
                <a:lnTo>
                  <a:pt x="155105" y="2304656"/>
                </a:lnTo>
                <a:lnTo>
                  <a:pt x="278168" y="2304681"/>
                </a:lnTo>
                <a:lnTo>
                  <a:pt x="278168" y="2504833"/>
                </a:lnTo>
                <a:lnTo>
                  <a:pt x="471119" y="2304732"/>
                </a:lnTo>
                <a:lnTo>
                  <a:pt x="4011028" y="2305735"/>
                </a:lnTo>
                <a:lnTo>
                  <a:pt x="4060053" y="2297829"/>
                </a:lnTo>
                <a:lnTo>
                  <a:pt x="4102631" y="2275812"/>
                </a:lnTo>
                <a:lnTo>
                  <a:pt x="4136206" y="2242238"/>
                </a:lnTo>
                <a:lnTo>
                  <a:pt x="4158225" y="2199660"/>
                </a:lnTo>
                <a:lnTo>
                  <a:pt x="4166133" y="2150630"/>
                </a:lnTo>
                <a:lnTo>
                  <a:pt x="4166133" y="156197"/>
                </a:lnTo>
                <a:lnTo>
                  <a:pt x="4158225" y="107167"/>
                </a:lnTo>
                <a:lnTo>
                  <a:pt x="4136206" y="64589"/>
                </a:lnTo>
                <a:lnTo>
                  <a:pt x="4102631" y="31015"/>
                </a:lnTo>
                <a:lnTo>
                  <a:pt x="4060053" y="8998"/>
                </a:lnTo>
                <a:lnTo>
                  <a:pt x="4011028" y="1092"/>
                </a:lnTo>
                <a:close/>
              </a:path>
            </a:pathLst>
          </a:custGeom>
          <a:ln w="28600">
            <a:solidFill>
              <a:srgbClr val="0D497B"/>
            </a:solidFill>
          </a:ln>
        </p:spPr>
        <p:txBody>
          <a:bodyPr wrap="square" lIns="0" tIns="0" rIns="0" bIns="0" rtlCol="0"/>
          <a:lstStyle/>
          <a:p>
            <a:endParaRPr/>
          </a:p>
        </p:txBody>
      </p:sp>
      <p:sp>
        <p:nvSpPr>
          <p:cNvPr id="4" name="object 4"/>
          <p:cNvSpPr/>
          <p:nvPr/>
        </p:nvSpPr>
        <p:spPr>
          <a:xfrm>
            <a:off x="5802462" y="2705809"/>
            <a:ext cx="5906135" cy="2226945"/>
          </a:xfrm>
          <a:custGeom>
            <a:avLst/>
            <a:gdLst/>
            <a:ahLst/>
            <a:cxnLst/>
            <a:rect l="l" t="t" r="r" b="b"/>
            <a:pathLst>
              <a:path w="5906134" h="2226945">
                <a:moveTo>
                  <a:pt x="5750763" y="0"/>
                </a:moveTo>
                <a:lnTo>
                  <a:pt x="155105" y="1092"/>
                </a:lnTo>
                <a:lnTo>
                  <a:pt x="106085" y="8999"/>
                </a:lnTo>
                <a:lnTo>
                  <a:pt x="63507" y="31018"/>
                </a:lnTo>
                <a:lnTo>
                  <a:pt x="29930" y="64594"/>
                </a:lnTo>
                <a:lnTo>
                  <a:pt x="7908" y="107172"/>
                </a:lnTo>
                <a:lnTo>
                  <a:pt x="0" y="156197"/>
                </a:lnTo>
                <a:lnTo>
                  <a:pt x="0" y="1872119"/>
                </a:lnTo>
                <a:lnTo>
                  <a:pt x="7908" y="1921144"/>
                </a:lnTo>
                <a:lnTo>
                  <a:pt x="29930" y="1963722"/>
                </a:lnTo>
                <a:lnTo>
                  <a:pt x="63507" y="1997298"/>
                </a:lnTo>
                <a:lnTo>
                  <a:pt x="106085" y="2019317"/>
                </a:lnTo>
                <a:lnTo>
                  <a:pt x="155105" y="2027224"/>
                </a:lnTo>
                <a:lnTo>
                  <a:pt x="5434723" y="2026196"/>
                </a:lnTo>
                <a:lnTo>
                  <a:pt x="5627700" y="2226322"/>
                </a:lnTo>
                <a:lnTo>
                  <a:pt x="5627700" y="2026158"/>
                </a:lnTo>
                <a:lnTo>
                  <a:pt x="5750763" y="2026145"/>
                </a:lnTo>
                <a:lnTo>
                  <a:pt x="5799788" y="2018236"/>
                </a:lnTo>
                <a:lnTo>
                  <a:pt x="5842365" y="1996214"/>
                </a:lnTo>
                <a:lnTo>
                  <a:pt x="5875941" y="1962634"/>
                </a:lnTo>
                <a:lnTo>
                  <a:pt x="5897960" y="1920053"/>
                </a:lnTo>
                <a:lnTo>
                  <a:pt x="5905868" y="1871027"/>
                </a:lnTo>
                <a:lnTo>
                  <a:pt x="5905868" y="155105"/>
                </a:lnTo>
                <a:lnTo>
                  <a:pt x="5897960" y="106075"/>
                </a:lnTo>
                <a:lnTo>
                  <a:pt x="5875941" y="63496"/>
                </a:lnTo>
                <a:lnTo>
                  <a:pt x="5842365" y="29922"/>
                </a:lnTo>
                <a:lnTo>
                  <a:pt x="5799788" y="7906"/>
                </a:lnTo>
                <a:lnTo>
                  <a:pt x="5750763" y="0"/>
                </a:lnTo>
                <a:close/>
              </a:path>
            </a:pathLst>
          </a:custGeom>
          <a:ln w="28600">
            <a:solidFill>
              <a:srgbClr val="0D497B"/>
            </a:solidFill>
          </a:ln>
        </p:spPr>
        <p:txBody>
          <a:bodyPr wrap="square" lIns="0" tIns="0" rIns="0" bIns="0" rtlCol="0"/>
          <a:lstStyle/>
          <a:p>
            <a:endParaRPr/>
          </a:p>
        </p:txBody>
      </p:sp>
      <p:sp>
        <p:nvSpPr>
          <p:cNvPr id="5" name="object 5"/>
          <p:cNvSpPr txBox="1"/>
          <p:nvPr/>
        </p:nvSpPr>
        <p:spPr>
          <a:xfrm>
            <a:off x="2821661" y="5293510"/>
            <a:ext cx="6130290" cy="1672589"/>
          </a:xfrm>
          <a:prstGeom prst="rect">
            <a:avLst/>
          </a:prstGeom>
        </p:spPr>
        <p:txBody>
          <a:bodyPr vert="horz" wrap="square" lIns="0" tIns="12700" rIns="0" bIns="0" rtlCol="0">
            <a:spAutoFit/>
          </a:bodyPr>
          <a:lstStyle/>
          <a:p>
            <a:pPr marL="12700" marR="5080">
              <a:lnSpc>
                <a:spcPct val="100000"/>
              </a:lnSpc>
              <a:spcBef>
                <a:spcPts val="100"/>
              </a:spcBef>
            </a:pPr>
            <a:r>
              <a:rPr sz="2700" dirty="0">
                <a:solidFill>
                  <a:srgbClr val="4A4A4A"/>
                </a:solidFill>
                <a:latin typeface="Calibri" panose="020F0502020204030204" pitchFamily="34" charset="0"/>
                <a:cs typeface="Calibri" panose="020F0502020204030204" pitchFamily="34" charset="0"/>
              </a:rPr>
              <a:t>Once </a:t>
            </a:r>
            <a:r>
              <a:rPr sz="2700" spc="-10" dirty="0">
                <a:solidFill>
                  <a:srgbClr val="4A4A4A"/>
                </a:solidFill>
                <a:latin typeface="Calibri" panose="020F0502020204030204" pitchFamily="34" charset="0"/>
                <a:cs typeface="Calibri" panose="020F0502020204030204" pitchFamily="34" charset="0"/>
              </a:rPr>
              <a:t>you </a:t>
            </a:r>
            <a:r>
              <a:rPr sz="2700" spc="-15" dirty="0">
                <a:solidFill>
                  <a:srgbClr val="4A4A4A"/>
                </a:solidFill>
                <a:latin typeface="Calibri" panose="020F0502020204030204" pitchFamily="34" charset="0"/>
                <a:cs typeface="Calibri" panose="020F0502020204030204" pitchFamily="34" charset="0"/>
              </a:rPr>
              <a:t>have </a:t>
            </a:r>
            <a:r>
              <a:rPr sz="2700" dirty="0">
                <a:solidFill>
                  <a:srgbClr val="4A4A4A"/>
                </a:solidFill>
                <a:latin typeface="Calibri" panose="020F0502020204030204" pitchFamily="34" charset="0"/>
                <a:cs typeface="Calibri" panose="020F0502020204030204" pitchFamily="34" charset="0"/>
              </a:rPr>
              <a:t>reached that certain point in  the </a:t>
            </a:r>
            <a:r>
              <a:rPr sz="2700" spc="-5" dirty="0">
                <a:solidFill>
                  <a:srgbClr val="4A4A4A"/>
                </a:solidFill>
                <a:latin typeface="Calibri" panose="020F0502020204030204" pitchFamily="34" charset="0"/>
                <a:cs typeface="Calibri" panose="020F0502020204030204" pitchFamily="34" charset="0"/>
              </a:rPr>
              <a:t>future, for how long </a:t>
            </a:r>
            <a:r>
              <a:rPr sz="2700" dirty="0">
                <a:solidFill>
                  <a:srgbClr val="4A4A4A"/>
                </a:solidFill>
                <a:latin typeface="Calibri" panose="020F0502020204030204" pitchFamily="34" charset="0"/>
                <a:cs typeface="Calibri" panose="020F0502020204030204" pitchFamily="34" charset="0"/>
              </a:rPr>
              <a:t>will </a:t>
            </a:r>
            <a:r>
              <a:rPr sz="2700" spc="-10" dirty="0">
                <a:solidFill>
                  <a:srgbClr val="4A4A4A"/>
                </a:solidFill>
                <a:latin typeface="Calibri" panose="020F0502020204030204" pitchFamily="34" charset="0"/>
                <a:cs typeface="Calibri" panose="020F0502020204030204" pitchFamily="34" charset="0"/>
              </a:rPr>
              <a:t>you </a:t>
            </a:r>
            <a:r>
              <a:rPr sz="2700" dirty="0">
                <a:solidFill>
                  <a:srgbClr val="4A4A4A"/>
                </a:solidFill>
                <a:latin typeface="Calibri" panose="020F0502020204030204" pitchFamily="34" charset="0"/>
                <a:cs typeface="Calibri" panose="020F0502020204030204" pitchFamily="34" charset="0"/>
              </a:rPr>
              <a:t>be </a:t>
            </a:r>
            <a:r>
              <a:rPr sz="2700" spc="-5" dirty="0">
                <a:solidFill>
                  <a:srgbClr val="4A4A4A"/>
                </a:solidFill>
                <a:latin typeface="Calibri" panose="020F0502020204030204" pitchFamily="34" charset="0"/>
                <a:cs typeface="Calibri" panose="020F0502020204030204" pitchFamily="34" charset="0"/>
              </a:rPr>
              <a:t>making  </a:t>
            </a:r>
            <a:r>
              <a:rPr sz="2700" spc="-10" dirty="0">
                <a:solidFill>
                  <a:srgbClr val="4A4A4A"/>
                </a:solidFill>
                <a:latin typeface="Calibri" panose="020F0502020204030204" pitchFamily="34" charset="0"/>
                <a:cs typeface="Calibri" panose="020F0502020204030204" pitchFamily="34" charset="0"/>
              </a:rPr>
              <a:t>withdrawals </a:t>
            </a:r>
            <a:r>
              <a:rPr sz="2700" dirty="0">
                <a:solidFill>
                  <a:srgbClr val="4A4A4A"/>
                </a:solidFill>
                <a:latin typeface="Calibri" panose="020F0502020204030204" pitchFamily="34" charset="0"/>
                <a:cs typeface="Calibri" panose="020F0502020204030204" pitchFamily="34" charset="0"/>
              </a:rPr>
              <a:t>to </a:t>
            </a:r>
            <a:r>
              <a:rPr sz="2700" spc="-10" dirty="0">
                <a:solidFill>
                  <a:srgbClr val="4A4A4A"/>
                </a:solidFill>
                <a:latin typeface="Calibri" panose="020F0502020204030204" pitchFamily="34" charset="0"/>
                <a:cs typeface="Calibri" panose="020F0502020204030204" pitchFamily="34" charset="0"/>
              </a:rPr>
              <a:t>achieve your </a:t>
            </a:r>
            <a:r>
              <a:rPr sz="2700" spc="-5" dirty="0">
                <a:solidFill>
                  <a:srgbClr val="4A4A4A"/>
                </a:solidFill>
                <a:latin typeface="Calibri" panose="020F0502020204030204" pitchFamily="34" charset="0"/>
                <a:cs typeface="Calibri" panose="020F0502020204030204" pitchFamily="34" charset="0"/>
              </a:rPr>
              <a:t>financial</a:t>
            </a:r>
            <a:r>
              <a:rPr sz="2700" spc="35" dirty="0">
                <a:solidFill>
                  <a:srgbClr val="4A4A4A"/>
                </a:solidFill>
                <a:latin typeface="Calibri" panose="020F0502020204030204" pitchFamily="34" charset="0"/>
                <a:cs typeface="Calibri" panose="020F0502020204030204" pitchFamily="34" charset="0"/>
              </a:rPr>
              <a:t> </a:t>
            </a:r>
            <a:r>
              <a:rPr sz="2700" dirty="0">
                <a:solidFill>
                  <a:srgbClr val="4A4A4A"/>
                </a:solidFill>
                <a:latin typeface="Calibri" panose="020F0502020204030204" pitchFamily="34" charset="0"/>
                <a:cs typeface="Calibri" panose="020F0502020204030204" pitchFamily="34" charset="0"/>
              </a:rPr>
              <a:t>goal?</a:t>
            </a:r>
            <a:endParaRPr sz="2700">
              <a:latin typeface="Calibri" panose="020F0502020204030204" pitchFamily="34" charset="0"/>
              <a:cs typeface="Calibri" panose="020F0502020204030204" pitchFamily="34" charset="0"/>
            </a:endParaRPr>
          </a:p>
          <a:p>
            <a:pPr marL="12700">
              <a:lnSpc>
                <a:spcPct val="100000"/>
              </a:lnSpc>
              <a:spcBef>
                <a:spcPts val="10"/>
              </a:spcBef>
            </a:pPr>
            <a:r>
              <a:rPr sz="2700" spc="-10" dirty="0">
                <a:solidFill>
                  <a:srgbClr val="4A4A4A"/>
                </a:solidFill>
                <a:latin typeface="Calibri" panose="020F0502020204030204" pitchFamily="34" charset="0"/>
                <a:cs typeface="Calibri" panose="020F0502020204030204" pitchFamily="34" charset="0"/>
              </a:rPr>
              <a:t>This </a:t>
            </a:r>
            <a:r>
              <a:rPr sz="2700" dirty="0">
                <a:solidFill>
                  <a:srgbClr val="4A4A4A"/>
                </a:solidFill>
                <a:latin typeface="Calibri" panose="020F0502020204030204" pitchFamily="34" charset="0"/>
                <a:cs typeface="Calibri" panose="020F0502020204030204" pitchFamily="34" charset="0"/>
              </a:rPr>
              <a:t>is </a:t>
            </a:r>
            <a:r>
              <a:rPr sz="2700" spc="-10" dirty="0">
                <a:solidFill>
                  <a:srgbClr val="4A4A4A"/>
                </a:solidFill>
                <a:latin typeface="Calibri" panose="020F0502020204030204" pitchFamily="34" charset="0"/>
                <a:cs typeface="Calibri" panose="020F0502020204030204" pitchFamily="34" charset="0"/>
              </a:rPr>
              <a:t>your withdrawal </a:t>
            </a:r>
            <a:r>
              <a:rPr sz="2700" dirty="0">
                <a:solidFill>
                  <a:srgbClr val="4A4A4A"/>
                </a:solidFill>
                <a:latin typeface="Calibri" panose="020F0502020204030204" pitchFamily="34" charset="0"/>
                <a:cs typeface="Calibri" panose="020F0502020204030204" pitchFamily="34" charset="0"/>
              </a:rPr>
              <a:t>time</a:t>
            </a:r>
            <a:r>
              <a:rPr sz="2700" spc="20" dirty="0">
                <a:solidFill>
                  <a:srgbClr val="4A4A4A"/>
                </a:solidFill>
                <a:latin typeface="Calibri" panose="020F0502020204030204" pitchFamily="34" charset="0"/>
                <a:cs typeface="Calibri" panose="020F0502020204030204" pitchFamily="34" charset="0"/>
              </a:rPr>
              <a:t> </a:t>
            </a:r>
            <a:r>
              <a:rPr sz="2700" spc="-10" dirty="0">
                <a:solidFill>
                  <a:srgbClr val="4A4A4A"/>
                </a:solidFill>
                <a:latin typeface="Calibri" panose="020F0502020204030204" pitchFamily="34" charset="0"/>
                <a:cs typeface="Calibri" panose="020F0502020204030204" pitchFamily="34" charset="0"/>
              </a:rPr>
              <a:t>frame.</a:t>
            </a:r>
            <a:endParaRPr sz="2700">
              <a:latin typeface="Calibri" panose="020F0502020204030204" pitchFamily="34" charset="0"/>
              <a:cs typeface="Calibri" panose="020F0502020204030204" pitchFamily="34" charset="0"/>
            </a:endParaRPr>
          </a:p>
        </p:txBody>
      </p:sp>
      <p:sp>
        <p:nvSpPr>
          <p:cNvPr id="6" name="object 6"/>
          <p:cNvSpPr txBox="1"/>
          <p:nvPr/>
        </p:nvSpPr>
        <p:spPr>
          <a:xfrm>
            <a:off x="1506999" y="2664187"/>
            <a:ext cx="3372485" cy="1672589"/>
          </a:xfrm>
          <a:prstGeom prst="rect">
            <a:avLst/>
          </a:prstGeom>
        </p:spPr>
        <p:txBody>
          <a:bodyPr vert="horz" wrap="square" lIns="0" tIns="12700" rIns="0" bIns="0" rtlCol="0">
            <a:spAutoFit/>
          </a:bodyPr>
          <a:lstStyle/>
          <a:p>
            <a:pPr marL="12700" marR="5080">
              <a:lnSpc>
                <a:spcPct val="100000"/>
              </a:lnSpc>
              <a:spcBef>
                <a:spcPts val="100"/>
              </a:spcBef>
            </a:pPr>
            <a:r>
              <a:rPr sz="2700" spc="-5" dirty="0">
                <a:solidFill>
                  <a:srgbClr val="4A4A4A"/>
                </a:solidFill>
                <a:latin typeface="Calibri" panose="020F0502020204030204" pitchFamily="34" charset="0"/>
                <a:cs typeface="Calibri" panose="020F0502020204030204" pitchFamily="34" charset="0"/>
              </a:rPr>
              <a:t>How </a:t>
            </a:r>
            <a:r>
              <a:rPr sz="2700" dirty="0">
                <a:solidFill>
                  <a:srgbClr val="4A4A4A"/>
                </a:solidFill>
                <a:latin typeface="Calibri" panose="020F0502020204030204" pitchFamily="34" charset="0"/>
                <a:cs typeface="Calibri" panose="020F0502020204030204" pitchFamily="34" charset="0"/>
              </a:rPr>
              <a:t>much risk are </a:t>
            </a:r>
            <a:r>
              <a:rPr sz="2700" spc="-10" dirty="0">
                <a:solidFill>
                  <a:srgbClr val="4A4A4A"/>
                </a:solidFill>
                <a:latin typeface="Calibri" panose="020F0502020204030204" pitchFamily="34" charset="0"/>
                <a:cs typeface="Calibri" panose="020F0502020204030204" pitchFamily="34" charset="0"/>
              </a:rPr>
              <a:t>you  </a:t>
            </a:r>
            <a:r>
              <a:rPr sz="2700" spc="-5" dirty="0">
                <a:solidFill>
                  <a:srgbClr val="4A4A4A"/>
                </a:solidFill>
                <a:latin typeface="Calibri" panose="020F0502020204030204" pitchFamily="34" charset="0"/>
                <a:cs typeface="Calibri" panose="020F0502020204030204" pitchFamily="34" charset="0"/>
              </a:rPr>
              <a:t>willing </a:t>
            </a:r>
            <a:r>
              <a:rPr sz="2700" dirty="0">
                <a:solidFill>
                  <a:srgbClr val="4A4A4A"/>
                </a:solidFill>
                <a:latin typeface="Calibri" panose="020F0502020204030204" pitchFamily="34" charset="0"/>
                <a:cs typeface="Calibri" panose="020F0502020204030204" pitchFamily="34" charset="0"/>
              </a:rPr>
              <a:t>to </a:t>
            </a:r>
            <a:r>
              <a:rPr sz="2700" spc="-15" dirty="0">
                <a:solidFill>
                  <a:srgbClr val="4A4A4A"/>
                </a:solidFill>
                <a:latin typeface="Calibri" panose="020F0502020204030204" pitchFamily="34" charset="0"/>
                <a:cs typeface="Calibri" panose="020F0502020204030204" pitchFamily="34" charset="0"/>
              </a:rPr>
              <a:t>take </a:t>
            </a:r>
            <a:r>
              <a:rPr sz="2700" dirty="0">
                <a:solidFill>
                  <a:srgbClr val="4A4A4A"/>
                </a:solidFill>
                <a:latin typeface="Calibri" panose="020F0502020204030204" pitchFamily="34" charset="0"/>
                <a:cs typeface="Calibri" panose="020F0502020204030204" pitchFamily="34" charset="0"/>
              </a:rPr>
              <a:t>with</a:t>
            </a:r>
            <a:r>
              <a:rPr sz="2700" spc="-20" dirty="0">
                <a:solidFill>
                  <a:srgbClr val="4A4A4A"/>
                </a:solidFill>
                <a:latin typeface="Calibri" panose="020F0502020204030204" pitchFamily="34" charset="0"/>
                <a:cs typeface="Calibri" panose="020F0502020204030204" pitchFamily="34" charset="0"/>
              </a:rPr>
              <a:t> </a:t>
            </a:r>
            <a:r>
              <a:rPr sz="2700" spc="-10" dirty="0">
                <a:solidFill>
                  <a:srgbClr val="4A4A4A"/>
                </a:solidFill>
                <a:latin typeface="Calibri" panose="020F0502020204030204" pitchFamily="34" charset="0"/>
                <a:cs typeface="Calibri" panose="020F0502020204030204" pitchFamily="34" charset="0"/>
              </a:rPr>
              <a:t>your  </a:t>
            </a:r>
            <a:r>
              <a:rPr sz="2700" spc="-5" dirty="0">
                <a:solidFill>
                  <a:srgbClr val="4A4A4A"/>
                </a:solidFill>
                <a:latin typeface="Calibri" panose="020F0502020204030204" pitchFamily="34" charset="0"/>
                <a:cs typeface="Calibri" panose="020F0502020204030204" pitchFamily="34" charset="0"/>
              </a:rPr>
              <a:t>money? </a:t>
            </a:r>
            <a:r>
              <a:rPr sz="2700" spc="-15" dirty="0">
                <a:solidFill>
                  <a:srgbClr val="4A4A4A"/>
                </a:solidFill>
                <a:latin typeface="Calibri" panose="020F0502020204030204" pitchFamily="34" charset="0"/>
                <a:cs typeface="Calibri" panose="020F0502020204030204" pitchFamily="34" charset="0"/>
              </a:rPr>
              <a:t>That's </a:t>
            </a:r>
            <a:r>
              <a:rPr sz="2700" dirty="0">
                <a:solidFill>
                  <a:srgbClr val="4A4A4A"/>
                </a:solidFill>
                <a:latin typeface="Calibri" panose="020F0502020204030204" pitchFamily="34" charset="0"/>
                <a:cs typeface="Calibri" panose="020F0502020204030204" pitchFamily="34" charset="0"/>
              </a:rPr>
              <a:t>called  </a:t>
            </a:r>
            <a:r>
              <a:rPr sz="2700" spc="-10" dirty="0">
                <a:solidFill>
                  <a:srgbClr val="4A4A4A"/>
                </a:solidFill>
                <a:latin typeface="Calibri" panose="020F0502020204030204" pitchFamily="34" charset="0"/>
                <a:cs typeface="Calibri" panose="020F0502020204030204" pitchFamily="34" charset="0"/>
              </a:rPr>
              <a:t>your </a:t>
            </a:r>
            <a:r>
              <a:rPr sz="2700" dirty="0">
                <a:solidFill>
                  <a:srgbClr val="4A4A4A"/>
                </a:solidFill>
                <a:latin typeface="Calibri" panose="020F0502020204030204" pitchFamily="34" charset="0"/>
                <a:cs typeface="Calibri" panose="020F0502020204030204" pitchFamily="34" charset="0"/>
              </a:rPr>
              <a:t>risk</a:t>
            </a:r>
            <a:r>
              <a:rPr sz="2700" spc="-5" dirty="0">
                <a:solidFill>
                  <a:srgbClr val="4A4A4A"/>
                </a:solidFill>
                <a:latin typeface="Calibri" panose="020F0502020204030204" pitchFamily="34" charset="0"/>
                <a:cs typeface="Calibri" panose="020F0502020204030204" pitchFamily="34" charset="0"/>
              </a:rPr>
              <a:t> tolerance.</a:t>
            </a:r>
            <a:endParaRPr sz="2700">
              <a:latin typeface="Calibri" panose="020F0502020204030204" pitchFamily="34" charset="0"/>
              <a:cs typeface="Calibri" panose="020F0502020204030204" pitchFamily="34" charset="0"/>
            </a:endParaRPr>
          </a:p>
        </p:txBody>
      </p:sp>
      <p:sp>
        <p:nvSpPr>
          <p:cNvPr id="7" name="object 7"/>
          <p:cNvSpPr txBox="1"/>
          <p:nvPr/>
        </p:nvSpPr>
        <p:spPr>
          <a:xfrm>
            <a:off x="6056670" y="2997399"/>
            <a:ext cx="5252085" cy="1261110"/>
          </a:xfrm>
          <a:prstGeom prst="rect">
            <a:avLst/>
          </a:prstGeom>
        </p:spPr>
        <p:txBody>
          <a:bodyPr vert="horz" wrap="square" lIns="0" tIns="12700" rIns="0" bIns="0" rtlCol="0">
            <a:spAutoFit/>
          </a:bodyPr>
          <a:lstStyle/>
          <a:p>
            <a:pPr marL="12700" marR="5080">
              <a:lnSpc>
                <a:spcPct val="100000"/>
              </a:lnSpc>
              <a:spcBef>
                <a:spcPts val="100"/>
              </a:spcBef>
            </a:pPr>
            <a:r>
              <a:rPr sz="2700" spc="-5" dirty="0">
                <a:solidFill>
                  <a:srgbClr val="4A4A4A"/>
                </a:solidFill>
                <a:latin typeface="Calibri" panose="020F0502020204030204" pitchFamily="34" charset="0"/>
                <a:cs typeface="Calibri" panose="020F0502020204030204" pitchFamily="34" charset="0"/>
              </a:rPr>
              <a:t>How many </a:t>
            </a:r>
            <a:r>
              <a:rPr sz="2700" spc="-10" dirty="0">
                <a:solidFill>
                  <a:srgbClr val="4A4A4A"/>
                </a:solidFill>
                <a:latin typeface="Calibri" panose="020F0502020204030204" pitchFamily="34" charset="0"/>
                <a:cs typeface="Calibri" panose="020F0502020204030204" pitchFamily="34" charset="0"/>
              </a:rPr>
              <a:t>years </a:t>
            </a:r>
            <a:r>
              <a:rPr sz="2700" dirty="0">
                <a:solidFill>
                  <a:srgbClr val="4A4A4A"/>
                </a:solidFill>
                <a:latin typeface="Calibri" panose="020F0502020204030204" pitchFamily="34" charset="0"/>
                <a:cs typeface="Calibri" panose="020F0502020204030204" pitchFamily="34" charset="0"/>
              </a:rPr>
              <a:t>will </a:t>
            </a:r>
            <a:r>
              <a:rPr sz="2700" spc="-10" dirty="0">
                <a:solidFill>
                  <a:srgbClr val="4A4A4A"/>
                </a:solidFill>
                <a:latin typeface="Calibri" panose="020F0502020204030204" pitchFamily="34" charset="0"/>
                <a:cs typeface="Calibri" panose="020F0502020204030204" pitchFamily="34" charset="0"/>
              </a:rPr>
              <a:t>you invest  </a:t>
            </a:r>
            <a:r>
              <a:rPr sz="2700" spc="-5" dirty="0">
                <a:solidFill>
                  <a:srgbClr val="4A4A4A"/>
                </a:solidFill>
                <a:latin typeface="Calibri" panose="020F0502020204030204" pitchFamily="34" charset="0"/>
                <a:cs typeface="Calibri" panose="020F0502020204030204" pitchFamily="34" charset="0"/>
              </a:rPr>
              <a:t>before </a:t>
            </a:r>
            <a:r>
              <a:rPr sz="2700" spc="-10" dirty="0">
                <a:solidFill>
                  <a:srgbClr val="4A4A4A"/>
                </a:solidFill>
                <a:latin typeface="Calibri" panose="020F0502020204030204" pitchFamily="34" charset="0"/>
                <a:cs typeface="Calibri" panose="020F0502020204030204" pitchFamily="34" charset="0"/>
              </a:rPr>
              <a:t>your </a:t>
            </a:r>
            <a:r>
              <a:rPr sz="2700" spc="-5" dirty="0">
                <a:solidFill>
                  <a:srgbClr val="4A4A4A"/>
                </a:solidFill>
                <a:latin typeface="Calibri" panose="020F0502020204030204" pitchFamily="34" charset="0"/>
                <a:cs typeface="Calibri" panose="020F0502020204030204" pitchFamily="34" charset="0"/>
              </a:rPr>
              <a:t>money </a:t>
            </a:r>
            <a:r>
              <a:rPr sz="2700" dirty="0">
                <a:solidFill>
                  <a:srgbClr val="4A4A4A"/>
                </a:solidFill>
                <a:latin typeface="Calibri" panose="020F0502020204030204" pitchFamily="34" charset="0"/>
                <a:cs typeface="Calibri" panose="020F0502020204030204" pitchFamily="34" charset="0"/>
              </a:rPr>
              <a:t>is needed? </a:t>
            </a:r>
            <a:r>
              <a:rPr sz="2700" spc="-10" dirty="0">
                <a:solidFill>
                  <a:srgbClr val="4A4A4A"/>
                </a:solidFill>
                <a:latin typeface="Calibri" panose="020F0502020204030204" pitchFamily="34" charset="0"/>
                <a:cs typeface="Calibri" panose="020F0502020204030204" pitchFamily="34" charset="0"/>
              </a:rPr>
              <a:t>That </a:t>
            </a:r>
            <a:r>
              <a:rPr sz="2700" dirty="0">
                <a:solidFill>
                  <a:srgbClr val="4A4A4A"/>
                </a:solidFill>
                <a:latin typeface="Calibri" panose="020F0502020204030204" pitchFamily="34" charset="0"/>
                <a:cs typeface="Calibri" panose="020F0502020204030204" pitchFamily="34" charset="0"/>
              </a:rPr>
              <a:t>is  called </a:t>
            </a:r>
            <a:r>
              <a:rPr sz="2700" spc="-10" dirty="0">
                <a:solidFill>
                  <a:srgbClr val="4A4A4A"/>
                </a:solidFill>
                <a:latin typeface="Calibri" panose="020F0502020204030204" pitchFamily="34" charset="0"/>
                <a:cs typeface="Calibri" panose="020F0502020204030204" pitchFamily="34" charset="0"/>
              </a:rPr>
              <a:t>your investment </a:t>
            </a:r>
            <a:r>
              <a:rPr sz="2700" dirty="0">
                <a:solidFill>
                  <a:srgbClr val="4A4A4A"/>
                </a:solidFill>
                <a:latin typeface="Calibri" panose="020F0502020204030204" pitchFamily="34" charset="0"/>
                <a:cs typeface="Calibri" panose="020F0502020204030204" pitchFamily="34" charset="0"/>
              </a:rPr>
              <a:t>time</a:t>
            </a:r>
            <a:r>
              <a:rPr sz="2700" spc="5" dirty="0">
                <a:solidFill>
                  <a:srgbClr val="4A4A4A"/>
                </a:solidFill>
                <a:latin typeface="Calibri" panose="020F0502020204030204" pitchFamily="34" charset="0"/>
                <a:cs typeface="Calibri" panose="020F0502020204030204" pitchFamily="34" charset="0"/>
              </a:rPr>
              <a:t> </a:t>
            </a:r>
            <a:r>
              <a:rPr sz="2700" spc="-5" dirty="0">
                <a:solidFill>
                  <a:srgbClr val="4A4A4A"/>
                </a:solidFill>
                <a:latin typeface="Calibri" panose="020F0502020204030204" pitchFamily="34" charset="0"/>
                <a:cs typeface="Calibri" panose="020F0502020204030204" pitchFamily="34" charset="0"/>
              </a:rPr>
              <a:t>horizon.</a:t>
            </a:r>
            <a:endParaRPr sz="2700">
              <a:latin typeface="Calibri" panose="020F0502020204030204" pitchFamily="34" charset="0"/>
              <a:cs typeface="Calibri" panose="020F0502020204030204" pitchFamily="34" charset="0"/>
            </a:endParaRPr>
          </a:p>
        </p:txBody>
      </p:sp>
      <p:sp>
        <p:nvSpPr>
          <p:cNvPr id="8" name="object 8"/>
          <p:cNvSpPr txBox="1">
            <a:spLocks noGrp="1"/>
          </p:cNvSpPr>
          <p:nvPr>
            <p:ph type="title"/>
          </p:nvPr>
        </p:nvSpPr>
        <p:spPr>
          <a:xfrm>
            <a:off x="889000" y="604515"/>
            <a:ext cx="1862455" cy="635000"/>
          </a:xfrm>
          <a:prstGeom prst="rect">
            <a:avLst/>
          </a:prstGeom>
        </p:spPr>
        <p:txBody>
          <a:bodyPr vert="horz" wrap="square" lIns="0" tIns="12700" rIns="0" bIns="0" rtlCol="0">
            <a:spAutoFit/>
          </a:bodyPr>
          <a:lstStyle/>
          <a:p>
            <a:pPr marL="12700">
              <a:lnSpc>
                <a:spcPct val="100000"/>
              </a:lnSpc>
              <a:spcBef>
                <a:spcPts val="100"/>
              </a:spcBef>
            </a:pPr>
            <a:r>
              <a:rPr sz="4000" spc="-80" dirty="0">
                <a:solidFill>
                  <a:srgbClr val="4A4A4A"/>
                </a:solidFill>
                <a:latin typeface="Calibri" panose="020F0502020204030204" pitchFamily="34" charset="0"/>
                <a:cs typeface="Calibri" panose="020F0502020204030204" pitchFamily="34" charset="0"/>
              </a:rPr>
              <a:t>Investing</a:t>
            </a:r>
            <a:endParaRPr sz="4000" dirty="0">
              <a:latin typeface="Calibri" panose="020F0502020204030204" pitchFamily="34" charset="0"/>
              <a:cs typeface="Calibri" panose="020F0502020204030204" pitchFamily="34" charset="0"/>
            </a:endParaRPr>
          </a:p>
        </p:txBody>
      </p:sp>
      <p:sp>
        <p:nvSpPr>
          <p:cNvPr id="9" name="object 9"/>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10" name="object 10"/>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23</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0" y="604515"/>
            <a:ext cx="3283585" cy="635000"/>
          </a:xfrm>
          <a:prstGeom prst="rect">
            <a:avLst/>
          </a:prstGeom>
        </p:spPr>
        <p:txBody>
          <a:bodyPr vert="horz" wrap="square" lIns="0" tIns="12700" rIns="0" bIns="0" rtlCol="0">
            <a:spAutoFit/>
          </a:bodyPr>
          <a:lstStyle/>
          <a:p>
            <a:pPr marL="12700">
              <a:lnSpc>
                <a:spcPct val="100000"/>
              </a:lnSpc>
              <a:spcBef>
                <a:spcPts val="100"/>
              </a:spcBef>
            </a:pPr>
            <a:r>
              <a:rPr sz="4000" spc="-25" dirty="0">
                <a:solidFill>
                  <a:srgbClr val="4A4A4A"/>
                </a:solidFill>
                <a:latin typeface="Calibri" panose="020F0502020204030204" pitchFamily="34" charset="0"/>
                <a:cs typeface="Calibri" panose="020F0502020204030204" pitchFamily="34" charset="0"/>
              </a:rPr>
              <a:t>Asset</a:t>
            </a:r>
            <a:r>
              <a:rPr sz="4000" spc="-60" dirty="0">
                <a:solidFill>
                  <a:srgbClr val="4A4A4A"/>
                </a:solidFill>
                <a:latin typeface="Calibri" panose="020F0502020204030204" pitchFamily="34" charset="0"/>
                <a:cs typeface="Calibri" panose="020F0502020204030204" pitchFamily="34" charset="0"/>
              </a:rPr>
              <a:t> </a:t>
            </a:r>
            <a:r>
              <a:rPr sz="4000" spc="-55" dirty="0">
                <a:solidFill>
                  <a:srgbClr val="4A4A4A"/>
                </a:solidFill>
                <a:latin typeface="Calibri" panose="020F0502020204030204" pitchFamily="34" charset="0"/>
                <a:cs typeface="Calibri" panose="020F0502020204030204" pitchFamily="34" charset="0"/>
              </a:rPr>
              <a:t>Allocation</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901700" y="2608805"/>
            <a:ext cx="575056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E497B"/>
                </a:solidFill>
                <a:latin typeface="Calibri" panose="020F0502020204030204" pitchFamily="34" charset="0"/>
                <a:cs typeface="Calibri" panose="020F0502020204030204" pitchFamily="34" charset="0"/>
              </a:rPr>
              <a:t>Don’t </a:t>
            </a:r>
            <a:r>
              <a:rPr sz="3000" dirty="0">
                <a:solidFill>
                  <a:srgbClr val="0E497B"/>
                </a:solidFill>
                <a:latin typeface="Calibri" panose="020F0502020204030204" pitchFamily="34" charset="0"/>
                <a:cs typeface="Calibri" panose="020F0502020204030204" pitchFamily="34" charset="0"/>
              </a:rPr>
              <a:t>put all </a:t>
            </a:r>
            <a:r>
              <a:rPr sz="3000" spc="-10" dirty="0">
                <a:solidFill>
                  <a:srgbClr val="0E497B"/>
                </a:solidFill>
                <a:latin typeface="Calibri" panose="020F0502020204030204" pitchFamily="34" charset="0"/>
                <a:cs typeface="Calibri" panose="020F0502020204030204" pitchFamily="34" charset="0"/>
              </a:rPr>
              <a:t>your </a:t>
            </a:r>
            <a:r>
              <a:rPr sz="3000" spc="10" dirty="0">
                <a:solidFill>
                  <a:srgbClr val="0E497B"/>
                </a:solidFill>
                <a:latin typeface="Calibri" panose="020F0502020204030204" pitchFamily="34" charset="0"/>
                <a:cs typeface="Calibri" panose="020F0502020204030204" pitchFamily="34" charset="0"/>
              </a:rPr>
              <a:t>eggs </a:t>
            </a:r>
            <a:r>
              <a:rPr sz="3000" dirty="0">
                <a:solidFill>
                  <a:srgbClr val="0E497B"/>
                </a:solidFill>
                <a:latin typeface="Calibri" panose="020F0502020204030204" pitchFamily="34" charset="0"/>
                <a:cs typeface="Calibri" panose="020F0502020204030204" pitchFamily="34" charset="0"/>
              </a:rPr>
              <a:t>in one</a:t>
            </a:r>
            <a:r>
              <a:rPr sz="3000" spc="-40" dirty="0">
                <a:solidFill>
                  <a:srgbClr val="0E497B"/>
                </a:solidFill>
                <a:latin typeface="Calibri" panose="020F0502020204030204" pitchFamily="34" charset="0"/>
                <a:cs typeface="Calibri" panose="020F0502020204030204" pitchFamily="34" charset="0"/>
              </a:rPr>
              <a:t> </a:t>
            </a:r>
            <a:r>
              <a:rPr sz="3000" spc="-5" dirty="0">
                <a:solidFill>
                  <a:srgbClr val="0E497B"/>
                </a:solidFill>
                <a:latin typeface="Calibri" panose="020F0502020204030204" pitchFamily="34" charset="0"/>
                <a:cs typeface="Calibri" panose="020F0502020204030204" pitchFamily="34" charset="0"/>
              </a:rPr>
              <a:t>basket.</a:t>
            </a:r>
            <a:endParaRPr sz="3000">
              <a:latin typeface="Calibri" panose="020F0502020204030204" pitchFamily="34" charset="0"/>
              <a:cs typeface="Calibri" panose="020F0502020204030204" pitchFamily="34" charset="0"/>
            </a:endParaRPr>
          </a:p>
        </p:txBody>
      </p:sp>
      <p:sp>
        <p:nvSpPr>
          <p:cNvPr id="5" name="object 5"/>
          <p:cNvSpPr/>
          <p:nvPr/>
        </p:nvSpPr>
        <p:spPr>
          <a:xfrm>
            <a:off x="8969946" y="6099038"/>
            <a:ext cx="1393825" cy="0"/>
          </a:xfrm>
          <a:custGeom>
            <a:avLst/>
            <a:gdLst/>
            <a:ahLst/>
            <a:cxnLst/>
            <a:rect l="l" t="t" r="r" b="b"/>
            <a:pathLst>
              <a:path w="1393825">
                <a:moveTo>
                  <a:pt x="0" y="0"/>
                </a:moveTo>
                <a:lnTo>
                  <a:pt x="1393253"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7844752" y="6099038"/>
            <a:ext cx="716280" cy="0"/>
          </a:xfrm>
          <a:custGeom>
            <a:avLst/>
            <a:gdLst/>
            <a:ahLst/>
            <a:cxnLst/>
            <a:rect l="l" t="t" r="r" b="b"/>
            <a:pathLst>
              <a:path w="716279">
                <a:moveTo>
                  <a:pt x="0" y="0"/>
                </a:moveTo>
                <a:lnTo>
                  <a:pt x="716279"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6719557" y="6099038"/>
            <a:ext cx="716280" cy="0"/>
          </a:xfrm>
          <a:custGeom>
            <a:avLst/>
            <a:gdLst/>
            <a:ahLst/>
            <a:cxnLst/>
            <a:rect l="l" t="t" r="r" b="b"/>
            <a:pathLst>
              <a:path w="716279">
                <a:moveTo>
                  <a:pt x="0" y="0"/>
                </a:moveTo>
                <a:lnTo>
                  <a:pt x="716279"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5594362" y="6099038"/>
            <a:ext cx="716280" cy="0"/>
          </a:xfrm>
          <a:custGeom>
            <a:avLst/>
            <a:gdLst/>
            <a:ahLst/>
            <a:cxnLst/>
            <a:rect l="l" t="t" r="r" b="b"/>
            <a:pathLst>
              <a:path w="716279">
                <a:moveTo>
                  <a:pt x="0" y="0"/>
                </a:moveTo>
                <a:lnTo>
                  <a:pt x="716280"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4469180" y="6099038"/>
            <a:ext cx="716280" cy="0"/>
          </a:xfrm>
          <a:custGeom>
            <a:avLst/>
            <a:gdLst/>
            <a:ahLst/>
            <a:cxnLst/>
            <a:rect l="l" t="t" r="r" b="b"/>
            <a:pathLst>
              <a:path w="716279">
                <a:moveTo>
                  <a:pt x="0" y="0"/>
                </a:moveTo>
                <a:lnTo>
                  <a:pt x="716267"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2616200" y="6099038"/>
            <a:ext cx="1444625" cy="0"/>
          </a:xfrm>
          <a:custGeom>
            <a:avLst/>
            <a:gdLst/>
            <a:ahLst/>
            <a:cxnLst/>
            <a:rect l="l" t="t" r="r" b="b"/>
            <a:pathLst>
              <a:path w="1444625">
                <a:moveTo>
                  <a:pt x="0" y="0"/>
                </a:moveTo>
                <a:lnTo>
                  <a:pt x="1444066"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8969946" y="5419588"/>
            <a:ext cx="1393825" cy="0"/>
          </a:xfrm>
          <a:custGeom>
            <a:avLst/>
            <a:gdLst/>
            <a:ahLst/>
            <a:cxnLst/>
            <a:rect l="l" t="t" r="r" b="b"/>
            <a:pathLst>
              <a:path w="1393825">
                <a:moveTo>
                  <a:pt x="0" y="0"/>
                </a:moveTo>
                <a:lnTo>
                  <a:pt x="1393253"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7844752" y="5419588"/>
            <a:ext cx="716280" cy="0"/>
          </a:xfrm>
          <a:custGeom>
            <a:avLst/>
            <a:gdLst/>
            <a:ahLst/>
            <a:cxnLst/>
            <a:rect l="l" t="t" r="r" b="b"/>
            <a:pathLst>
              <a:path w="716279">
                <a:moveTo>
                  <a:pt x="0" y="0"/>
                </a:moveTo>
                <a:lnTo>
                  <a:pt x="716279"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6719557" y="5419588"/>
            <a:ext cx="716280" cy="0"/>
          </a:xfrm>
          <a:custGeom>
            <a:avLst/>
            <a:gdLst/>
            <a:ahLst/>
            <a:cxnLst/>
            <a:rect l="l" t="t" r="r" b="b"/>
            <a:pathLst>
              <a:path w="716279">
                <a:moveTo>
                  <a:pt x="0" y="0"/>
                </a:moveTo>
                <a:lnTo>
                  <a:pt x="716279"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5594362" y="5419588"/>
            <a:ext cx="716280" cy="0"/>
          </a:xfrm>
          <a:custGeom>
            <a:avLst/>
            <a:gdLst/>
            <a:ahLst/>
            <a:cxnLst/>
            <a:rect l="l" t="t" r="r" b="b"/>
            <a:pathLst>
              <a:path w="716279">
                <a:moveTo>
                  <a:pt x="0" y="0"/>
                </a:moveTo>
                <a:lnTo>
                  <a:pt x="716280"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4469180" y="5419588"/>
            <a:ext cx="716280" cy="0"/>
          </a:xfrm>
          <a:custGeom>
            <a:avLst/>
            <a:gdLst/>
            <a:ahLst/>
            <a:cxnLst/>
            <a:rect l="l" t="t" r="r" b="b"/>
            <a:pathLst>
              <a:path w="716279">
                <a:moveTo>
                  <a:pt x="0" y="0"/>
                </a:moveTo>
                <a:lnTo>
                  <a:pt x="716267"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2616200" y="5419588"/>
            <a:ext cx="1444625" cy="0"/>
          </a:xfrm>
          <a:custGeom>
            <a:avLst/>
            <a:gdLst/>
            <a:ahLst/>
            <a:cxnLst/>
            <a:rect l="l" t="t" r="r" b="b"/>
            <a:pathLst>
              <a:path w="1444625">
                <a:moveTo>
                  <a:pt x="0" y="0"/>
                </a:moveTo>
                <a:lnTo>
                  <a:pt x="1444066" y="0"/>
                </a:lnTo>
              </a:path>
            </a:pathLst>
          </a:custGeom>
          <a:ln w="12700">
            <a:solidFill>
              <a:srgbClr val="0D497B"/>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4060266" y="4460747"/>
            <a:ext cx="408940" cy="2311400"/>
          </a:xfrm>
          <a:custGeom>
            <a:avLst/>
            <a:gdLst/>
            <a:ahLst/>
            <a:cxnLst/>
            <a:rect l="l" t="t" r="r" b="b"/>
            <a:pathLst>
              <a:path w="408939" h="2311400">
                <a:moveTo>
                  <a:pt x="0" y="2311400"/>
                </a:moveTo>
                <a:lnTo>
                  <a:pt x="408914" y="2311400"/>
                </a:lnTo>
                <a:lnTo>
                  <a:pt x="408914" y="0"/>
                </a:lnTo>
                <a:lnTo>
                  <a:pt x="0" y="0"/>
                </a:lnTo>
                <a:lnTo>
                  <a:pt x="0" y="2311400"/>
                </a:lnTo>
                <a:close/>
              </a:path>
            </a:pathLst>
          </a:custGeom>
          <a:solidFill>
            <a:srgbClr val="06487A"/>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5185448" y="5063997"/>
            <a:ext cx="408940" cy="1708150"/>
          </a:xfrm>
          <a:custGeom>
            <a:avLst/>
            <a:gdLst/>
            <a:ahLst/>
            <a:cxnLst/>
            <a:rect l="l" t="t" r="r" b="b"/>
            <a:pathLst>
              <a:path w="408939" h="1708150">
                <a:moveTo>
                  <a:pt x="0" y="1708150"/>
                </a:moveTo>
                <a:lnTo>
                  <a:pt x="408914" y="1708150"/>
                </a:lnTo>
                <a:lnTo>
                  <a:pt x="408914" y="0"/>
                </a:lnTo>
                <a:lnTo>
                  <a:pt x="0" y="0"/>
                </a:lnTo>
                <a:lnTo>
                  <a:pt x="0" y="1708150"/>
                </a:lnTo>
                <a:close/>
              </a:path>
            </a:pathLst>
          </a:custGeom>
          <a:solidFill>
            <a:srgbClr val="FFB81C"/>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6310642" y="4460747"/>
            <a:ext cx="408940" cy="2311400"/>
          </a:xfrm>
          <a:custGeom>
            <a:avLst/>
            <a:gdLst/>
            <a:ahLst/>
            <a:cxnLst/>
            <a:rect l="l" t="t" r="r" b="b"/>
            <a:pathLst>
              <a:path w="408940" h="2311400">
                <a:moveTo>
                  <a:pt x="0" y="2311400"/>
                </a:moveTo>
                <a:lnTo>
                  <a:pt x="408914" y="2311400"/>
                </a:lnTo>
                <a:lnTo>
                  <a:pt x="408914" y="0"/>
                </a:lnTo>
                <a:lnTo>
                  <a:pt x="0" y="0"/>
                </a:lnTo>
                <a:lnTo>
                  <a:pt x="0" y="2311400"/>
                </a:lnTo>
                <a:close/>
              </a:path>
            </a:pathLst>
          </a:custGeom>
          <a:solidFill>
            <a:srgbClr val="ABD864"/>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7435837" y="5102097"/>
            <a:ext cx="408940" cy="1670050"/>
          </a:xfrm>
          <a:custGeom>
            <a:avLst/>
            <a:gdLst/>
            <a:ahLst/>
            <a:cxnLst/>
            <a:rect l="l" t="t" r="r" b="b"/>
            <a:pathLst>
              <a:path w="408940" h="1670050">
                <a:moveTo>
                  <a:pt x="0" y="1670050"/>
                </a:moveTo>
                <a:lnTo>
                  <a:pt x="408914" y="1670050"/>
                </a:lnTo>
                <a:lnTo>
                  <a:pt x="408914" y="0"/>
                </a:lnTo>
                <a:lnTo>
                  <a:pt x="0" y="0"/>
                </a:lnTo>
                <a:lnTo>
                  <a:pt x="0" y="1670050"/>
                </a:lnTo>
                <a:close/>
              </a:path>
            </a:pathLst>
          </a:custGeom>
          <a:solidFill>
            <a:srgbClr val="24A097"/>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8561031" y="4460747"/>
            <a:ext cx="408940" cy="2311400"/>
          </a:xfrm>
          <a:custGeom>
            <a:avLst/>
            <a:gdLst/>
            <a:ahLst/>
            <a:cxnLst/>
            <a:rect l="l" t="t" r="r" b="b"/>
            <a:pathLst>
              <a:path w="408940" h="2311400">
                <a:moveTo>
                  <a:pt x="0" y="2311400"/>
                </a:moveTo>
                <a:lnTo>
                  <a:pt x="408914" y="2311400"/>
                </a:lnTo>
                <a:lnTo>
                  <a:pt x="408914" y="0"/>
                </a:lnTo>
                <a:lnTo>
                  <a:pt x="0" y="0"/>
                </a:lnTo>
                <a:lnTo>
                  <a:pt x="0" y="2311400"/>
                </a:lnTo>
                <a:close/>
              </a:path>
            </a:pathLst>
          </a:custGeom>
          <a:solidFill>
            <a:srgbClr val="4A4A4A"/>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p:nvPr/>
        </p:nvSpPr>
        <p:spPr>
          <a:xfrm>
            <a:off x="3943355" y="4206745"/>
            <a:ext cx="641350" cy="641350"/>
          </a:xfrm>
          <a:custGeom>
            <a:avLst/>
            <a:gdLst/>
            <a:ahLst/>
            <a:cxnLst/>
            <a:rect l="l" t="t" r="r" b="b"/>
            <a:pathLst>
              <a:path w="641350" h="641350">
                <a:moveTo>
                  <a:pt x="320535" y="0"/>
                </a:move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23"/>
          <p:cNvSpPr/>
          <p:nvPr/>
        </p:nvSpPr>
        <p:spPr>
          <a:xfrm>
            <a:off x="3943355" y="4206745"/>
            <a:ext cx="641350" cy="641350"/>
          </a:xfrm>
          <a:custGeom>
            <a:avLst/>
            <a:gdLst/>
            <a:ahLst/>
            <a:cxnLst/>
            <a:rect l="l" t="t" r="r" b="b"/>
            <a:pathLst>
              <a:path w="641350" h="641350">
                <a:moveTo>
                  <a:pt x="320535" y="641083"/>
                </a:move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close/>
              </a:path>
            </a:pathLst>
          </a:custGeom>
          <a:ln w="12699">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24"/>
          <p:cNvSpPr txBox="1"/>
          <p:nvPr/>
        </p:nvSpPr>
        <p:spPr>
          <a:xfrm>
            <a:off x="4060266" y="4242789"/>
            <a:ext cx="408940" cy="543560"/>
          </a:xfrm>
          <a:prstGeom prst="rect">
            <a:avLst/>
          </a:prstGeom>
        </p:spPr>
        <p:txBody>
          <a:bodyPr vert="horz" wrap="square" lIns="0" tIns="12700" rIns="0" bIns="0" rtlCol="0">
            <a:spAutoFit/>
          </a:bodyPr>
          <a:lstStyle/>
          <a:p>
            <a:pPr marL="99695">
              <a:lnSpc>
                <a:spcPct val="100000"/>
              </a:lnSpc>
              <a:spcBef>
                <a:spcPts val="100"/>
              </a:spcBef>
            </a:pPr>
            <a:r>
              <a:rPr sz="3400" b="1" dirty="0">
                <a:solidFill>
                  <a:srgbClr val="06487A"/>
                </a:solidFill>
                <a:latin typeface="Calibri" panose="020F0502020204030204" pitchFamily="34" charset="0"/>
                <a:cs typeface="Calibri" panose="020F0502020204030204" pitchFamily="34" charset="0"/>
              </a:rPr>
              <a:t>$</a:t>
            </a:r>
            <a:endParaRPr sz="3400">
              <a:latin typeface="Calibri" panose="020F0502020204030204" pitchFamily="34" charset="0"/>
              <a:cs typeface="Calibri" panose="020F0502020204030204" pitchFamily="34" charset="0"/>
            </a:endParaRPr>
          </a:p>
        </p:txBody>
      </p:sp>
      <p:sp>
        <p:nvSpPr>
          <p:cNvPr id="25" name="object 25"/>
          <p:cNvSpPr/>
          <p:nvPr/>
        </p:nvSpPr>
        <p:spPr>
          <a:xfrm>
            <a:off x="5069372" y="4536945"/>
            <a:ext cx="641350" cy="641350"/>
          </a:xfrm>
          <a:custGeom>
            <a:avLst/>
            <a:gdLst/>
            <a:ahLst/>
            <a:cxnLst/>
            <a:rect l="l" t="t" r="r" b="b"/>
            <a:pathLst>
              <a:path w="641350" h="641350">
                <a:moveTo>
                  <a:pt x="320535" y="0"/>
                </a:move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6" name="object 26"/>
          <p:cNvSpPr/>
          <p:nvPr/>
        </p:nvSpPr>
        <p:spPr>
          <a:xfrm>
            <a:off x="5069372" y="4536945"/>
            <a:ext cx="641350" cy="641350"/>
          </a:xfrm>
          <a:custGeom>
            <a:avLst/>
            <a:gdLst/>
            <a:ahLst/>
            <a:cxnLst/>
            <a:rect l="l" t="t" r="r" b="b"/>
            <a:pathLst>
              <a:path w="641350" h="641350">
                <a:moveTo>
                  <a:pt x="320535" y="641083"/>
                </a:move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close/>
              </a:path>
            </a:pathLst>
          </a:custGeom>
          <a:ln w="12699">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27"/>
          <p:cNvSpPr txBox="1"/>
          <p:nvPr/>
        </p:nvSpPr>
        <p:spPr>
          <a:xfrm>
            <a:off x="5273541" y="4572989"/>
            <a:ext cx="258445" cy="543560"/>
          </a:xfrm>
          <a:prstGeom prst="rect">
            <a:avLst/>
          </a:prstGeom>
        </p:spPr>
        <p:txBody>
          <a:bodyPr vert="horz" wrap="square" lIns="0" tIns="12700" rIns="0" bIns="0" rtlCol="0">
            <a:spAutoFit/>
          </a:bodyPr>
          <a:lstStyle/>
          <a:p>
            <a:pPr marL="12700">
              <a:lnSpc>
                <a:spcPct val="100000"/>
              </a:lnSpc>
              <a:spcBef>
                <a:spcPts val="100"/>
              </a:spcBef>
            </a:pPr>
            <a:r>
              <a:rPr sz="3400" b="1" dirty="0">
                <a:solidFill>
                  <a:srgbClr val="06487A"/>
                </a:solidFill>
                <a:latin typeface="Calibri" panose="020F0502020204030204" pitchFamily="34" charset="0"/>
                <a:cs typeface="Calibri" panose="020F0502020204030204" pitchFamily="34" charset="0"/>
              </a:rPr>
              <a:t>$</a:t>
            </a:r>
            <a:endParaRPr sz="3400">
              <a:latin typeface="Calibri" panose="020F0502020204030204" pitchFamily="34" charset="0"/>
              <a:cs typeface="Calibri" panose="020F0502020204030204" pitchFamily="34" charset="0"/>
            </a:endParaRPr>
          </a:p>
        </p:txBody>
      </p:sp>
      <p:sp>
        <p:nvSpPr>
          <p:cNvPr id="28" name="object 28"/>
          <p:cNvSpPr/>
          <p:nvPr/>
        </p:nvSpPr>
        <p:spPr>
          <a:xfrm>
            <a:off x="6181864" y="3994143"/>
            <a:ext cx="641350" cy="641350"/>
          </a:xfrm>
          <a:custGeom>
            <a:avLst/>
            <a:gdLst/>
            <a:ahLst/>
            <a:cxnLst/>
            <a:rect l="l" t="t" r="r" b="b"/>
            <a:pathLst>
              <a:path w="641350" h="641350">
                <a:moveTo>
                  <a:pt x="320535" y="0"/>
                </a:move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 name="object 29"/>
          <p:cNvSpPr/>
          <p:nvPr/>
        </p:nvSpPr>
        <p:spPr>
          <a:xfrm>
            <a:off x="6181864" y="3994143"/>
            <a:ext cx="641350" cy="641350"/>
          </a:xfrm>
          <a:custGeom>
            <a:avLst/>
            <a:gdLst/>
            <a:ahLst/>
            <a:cxnLst/>
            <a:rect l="l" t="t" r="r" b="b"/>
            <a:pathLst>
              <a:path w="641350" h="641350">
                <a:moveTo>
                  <a:pt x="320535" y="641083"/>
                </a:move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close/>
              </a:path>
            </a:pathLst>
          </a:custGeom>
          <a:ln w="12699">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30"/>
          <p:cNvSpPr txBox="1"/>
          <p:nvPr/>
        </p:nvSpPr>
        <p:spPr>
          <a:xfrm>
            <a:off x="6386032" y="4030198"/>
            <a:ext cx="258445" cy="543560"/>
          </a:xfrm>
          <a:prstGeom prst="rect">
            <a:avLst/>
          </a:prstGeom>
        </p:spPr>
        <p:txBody>
          <a:bodyPr vert="horz" wrap="square" lIns="0" tIns="12700" rIns="0" bIns="0" rtlCol="0">
            <a:spAutoFit/>
          </a:bodyPr>
          <a:lstStyle/>
          <a:p>
            <a:pPr marL="12700">
              <a:lnSpc>
                <a:spcPct val="100000"/>
              </a:lnSpc>
              <a:spcBef>
                <a:spcPts val="100"/>
              </a:spcBef>
            </a:pPr>
            <a:r>
              <a:rPr sz="3400" b="1" dirty="0">
                <a:solidFill>
                  <a:srgbClr val="06487A"/>
                </a:solidFill>
                <a:latin typeface="Calibri" panose="020F0502020204030204" pitchFamily="34" charset="0"/>
                <a:cs typeface="Calibri" panose="020F0502020204030204" pitchFamily="34" charset="0"/>
              </a:rPr>
              <a:t>$</a:t>
            </a:r>
            <a:endParaRPr sz="3400">
              <a:latin typeface="Calibri" panose="020F0502020204030204" pitchFamily="34" charset="0"/>
              <a:cs typeface="Calibri" panose="020F0502020204030204" pitchFamily="34" charset="0"/>
            </a:endParaRPr>
          </a:p>
        </p:txBody>
      </p:sp>
      <p:sp>
        <p:nvSpPr>
          <p:cNvPr id="31" name="object 31"/>
          <p:cNvSpPr/>
          <p:nvPr/>
        </p:nvSpPr>
        <p:spPr>
          <a:xfrm>
            <a:off x="8444948" y="3994143"/>
            <a:ext cx="641350" cy="641350"/>
          </a:xfrm>
          <a:custGeom>
            <a:avLst/>
            <a:gdLst/>
            <a:ahLst/>
            <a:cxnLst/>
            <a:rect l="l" t="t" r="r" b="b"/>
            <a:pathLst>
              <a:path w="641350" h="641350">
                <a:moveTo>
                  <a:pt x="320535" y="0"/>
                </a:move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2" name="object 32"/>
          <p:cNvSpPr/>
          <p:nvPr/>
        </p:nvSpPr>
        <p:spPr>
          <a:xfrm>
            <a:off x="8444948" y="3994143"/>
            <a:ext cx="641350" cy="641350"/>
          </a:xfrm>
          <a:custGeom>
            <a:avLst/>
            <a:gdLst/>
            <a:ahLst/>
            <a:cxnLst/>
            <a:rect l="l" t="t" r="r" b="b"/>
            <a:pathLst>
              <a:path w="641350" h="641350">
                <a:moveTo>
                  <a:pt x="320535" y="641083"/>
                </a:move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close/>
              </a:path>
            </a:pathLst>
          </a:custGeom>
          <a:ln w="12699">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3" name="object 33"/>
          <p:cNvSpPr txBox="1"/>
          <p:nvPr/>
        </p:nvSpPr>
        <p:spPr>
          <a:xfrm>
            <a:off x="8649116" y="4030198"/>
            <a:ext cx="258445" cy="543560"/>
          </a:xfrm>
          <a:prstGeom prst="rect">
            <a:avLst/>
          </a:prstGeom>
        </p:spPr>
        <p:txBody>
          <a:bodyPr vert="horz" wrap="square" lIns="0" tIns="12700" rIns="0" bIns="0" rtlCol="0">
            <a:spAutoFit/>
          </a:bodyPr>
          <a:lstStyle/>
          <a:p>
            <a:pPr marL="12700">
              <a:lnSpc>
                <a:spcPct val="100000"/>
              </a:lnSpc>
              <a:spcBef>
                <a:spcPts val="100"/>
              </a:spcBef>
            </a:pPr>
            <a:r>
              <a:rPr sz="3400" b="1" dirty="0">
                <a:solidFill>
                  <a:srgbClr val="06487A"/>
                </a:solidFill>
                <a:latin typeface="Calibri" panose="020F0502020204030204" pitchFamily="34" charset="0"/>
                <a:cs typeface="Calibri" panose="020F0502020204030204" pitchFamily="34" charset="0"/>
              </a:rPr>
              <a:t>$</a:t>
            </a:r>
            <a:endParaRPr sz="3400">
              <a:latin typeface="Calibri" panose="020F0502020204030204" pitchFamily="34" charset="0"/>
              <a:cs typeface="Calibri" panose="020F0502020204030204" pitchFamily="34" charset="0"/>
            </a:endParaRPr>
          </a:p>
        </p:txBody>
      </p:sp>
      <p:sp>
        <p:nvSpPr>
          <p:cNvPr id="34" name="object 34"/>
          <p:cNvSpPr/>
          <p:nvPr/>
        </p:nvSpPr>
        <p:spPr>
          <a:xfrm>
            <a:off x="7319757" y="4533620"/>
            <a:ext cx="641350" cy="641350"/>
          </a:xfrm>
          <a:custGeom>
            <a:avLst/>
            <a:gdLst/>
            <a:ahLst/>
            <a:cxnLst/>
            <a:rect l="l" t="t" r="r" b="b"/>
            <a:pathLst>
              <a:path w="641350" h="641350">
                <a:moveTo>
                  <a:pt x="320535" y="0"/>
                </a:move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5" name="object 35"/>
          <p:cNvSpPr/>
          <p:nvPr/>
        </p:nvSpPr>
        <p:spPr>
          <a:xfrm>
            <a:off x="7319757" y="4533620"/>
            <a:ext cx="641350" cy="641350"/>
          </a:xfrm>
          <a:custGeom>
            <a:avLst/>
            <a:gdLst/>
            <a:ahLst/>
            <a:cxnLst/>
            <a:rect l="l" t="t" r="r" b="b"/>
            <a:pathLst>
              <a:path w="641350" h="641350">
                <a:moveTo>
                  <a:pt x="320535" y="641083"/>
                </a:moveTo>
                <a:lnTo>
                  <a:pt x="367901" y="637608"/>
                </a:lnTo>
                <a:lnTo>
                  <a:pt x="413109" y="627513"/>
                </a:lnTo>
                <a:lnTo>
                  <a:pt x="455664" y="611294"/>
                </a:lnTo>
                <a:lnTo>
                  <a:pt x="495069" y="589446"/>
                </a:lnTo>
                <a:lnTo>
                  <a:pt x="530829" y="562466"/>
                </a:lnTo>
                <a:lnTo>
                  <a:pt x="562448" y="530849"/>
                </a:lnTo>
                <a:lnTo>
                  <a:pt x="589430" y="495091"/>
                </a:lnTo>
                <a:lnTo>
                  <a:pt x="611279" y="455687"/>
                </a:lnTo>
                <a:lnTo>
                  <a:pt x="627499" y="413133"/>
                </a:lnTo>
                <a:lnTo>
                  <a:pt x="637595" y="367926"/>
                </a:lnTo>
                <a:lnTo>
                  <a:pt x="641070" y="320560"/>
                </a:lnTo>
                <a:lnTo>
                  <a:pt x="637595" y="273191"/>
                </a:lnTo>
                <a:lnTo>
                  <a:pt x="627499" y="227979"/>
                </a:lnTo>
                <a:lnTo>
                  <a:pt x="611279" y="185421"/>
                </a:lnTo>
                <a:lnTo>
                  <a:pt x="589430" y="146013"/>
                </a:lnTo>
                <a:lnTo>
                  <a:pt x="562448" y="110250"/>
                </a:lnTo>
                <a:lnTo>
                  <a:pt x="530829" y="78629"/>
                </a:lnTo>
                <a:lnTo>
                  <a:pt x="495069" y="51645"/>
                </a:lnTo>
                <a:lnTo>
                  <a:pt x="455664" y="29794"/>
                </a:lnTo>
                <a:lnTo>
                  <a:pt x="413109" y="13572"/>
                </a:lnTo>
                <a:lnTo>
                  <a:pt x="367901" y="3475"/>
                </a:lnTo>
                <a:lnTo>
                  <a:pt x="320535" y="0"/>
                </a:lnTo>
                <a:lnTo>
                  <a:pt x="273169" y="3475"/>
                </a:lnTo>
                <a:lnTo>
                  <a:pt x="227961" y="13572"/>
                </a:lnTo>
                <a:lnTo>
                  <a:pt x="185406" y="29794"/>
                </a:lnTo>
                <a:lnTo>
                  <a:pt x="146001" y="51645"/>
                </a:lnTo>
                <a:lnTo>
                  <a:pt x="110241" y="78629"/>
                </a:lnTo>
                <a:lnTo>
                  <a:pt x="78622" y="110250"/>
                </a:lnTo>
                <a:lnTo>
                  <a:pt x="51640" y="146013"/>
                </a:lnTo>
                <a:lnTo>
                  <a:pt x="29791" y="185421"/>
                </a:lnTo>
                <a:lnTo>
                  <a:pt x="13571" y="227979"/>
                </a:lnTo>
                <a:lnTo>
                  <a:pt x="3475" y="273191"/>
                </a:lnTo>
                <a:lnTo>
                  <a:pt x="0" y="320560"/>
                </a:lnTo>
                <a:lnTo>
                  <a:pt x="3475" y="367926"/>
                </a:lnTo>
                <a:lnTo>
                  <a:pt x="13571" y="413133"/>
                </a:lnTo>
                <a:lnTo>
                  <a:pt x="29791" y="455687"/>
                </a:lnTo>
                <a:lnTo>
                  <a:pt x="51640" y="495091"/>
                </a:lnTo>
                <a:lnTo>
                  <a:pt x="78622" y="530849"/>
                </a:lnTo>
                <a:lnTo>
                  <a:pt x="110241" y="562466"/>
                </a:lnTo>
                <a:lnTo>
                  <a:pt x="146001" y="589446"/>
                </a:lnTo>
                <a:lnTo>
                  <a:pt x="185406" y="611294"/>
                </a:lnTo>
                <a:lnTo>
                  <a:pt x="227961" y="627513"/>
                </a:lnTo>
                <a:lnTo>
                  <a:pt x="273169" y="637608"/>
                </a:lnTo>
                <a:lnTo>
                  <a:pt x="320535" y="641083"/>
                </a:lnTo>
                <a:close/>
              </a:path>
            </a:pathLst>
          </a:custGeom>
          <a:ln w="12699">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6" name="object 36"/>
          <p:cNvSpPr txBox="1"/>
          <p:nvPr/>
        </p:nvSpPr>
        <p:spPr>
          <a:xfrm>
            <a:off x="7523924" y="4569678"/>
            <a:ext cx="258445" cy="543560"/>
          </a:xfrm>
          <a:prstGeom prst="rect">
            <a:avLst/>
          </a:prstGeom>
        </p:spPr>
        <p:txBody>
          <a:bodyPr vert="horz" wrap="square" lIns="0" tIns="12700" rIns="0" bIns="0" rtlCol="0">
            <a:spAutoFit/>
          </a:bodyPr>
          <a:lstStyle/>
          <a:p>
            <a:pPr marL="12700">
              <a:lnSpc>
                <a:spcPct val="100000"/>
              </a:lnSpc>
              <a:spcBef>
                <a:spcPts val="100"/>
              </a:spcBef>
            </a:pPr>
            <a:r>
              <a:rPr sz="3400" b="1" dirty="0">
                <a:solidFill>
                  <a:srgbClr val="06487A"/>
                </a:solidFill>
                <a:latin typeface="Calibri" panose="020F0502020204030204" pitchFamily="34" charset="0"/>
                <a:cs typeface="Calibri" panose="020F0502020204030204" pitchFamily="34" charset="0"/>
              </a:rPr>
              <a:t>$</a:t>
            </a:r>
            <a:endParaRPr sz="3400">
              <a:latin typeface="Calibri" panose="020F0502020204030204" pitchFamily="34" charset="0"/>
              <a:cs typeface="Calibri" panose="020F0502020204030204" pitchFamily="34" charset="0"/>
            </a:endParaRPr>
          </a:p>
        </p:txBody>
      </p:sp>
      <p:sp>
        <p:nvSpPr>
          <p:cNvPr id="37" name="object 37"/>
          <p:cNvSpPr/>
          <p:nvPr/>
        </p:nvSpPr>
        <p:spPr>
          <a:xfrm>
            <a:off x="2616200" y="6778489"/>
            <a:ext cx="7747000" cy="0"/>
          </a:xfrm>
          <a:custGeom>
            <a:avLst/>
            <a:gdLst/>
            <a:ahLst/>
            <a:cxnLst/>
            <a:rect l="l" t="t" r="r" b="b"/>
            <a:pathLst>
              <a:path w="7747000">
                <a:moveTo>
                  <a:pt x="0" y="0"/>
                </a:moveTo>
                <a:lnTo>
                  <a:pt x="7747000" y="0"/>
                </a:lnTo>
              </a:path>
            </a:pathLst>
          </a:custGeom>
          <a:ln w="1270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8" name="object 38"/>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73400" y="0"/>
            <a:ext cx="9931400" cy="97536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84D4F0"/>
          </a:solidFill>
        </p:spPr>
        <p:txBody>
          <a:bodyPr wrap="square" lIns="0" tIns="0" rIns="0" bIns="0" rtlCol="0"/>
          <a:lstStyle/>
          <a:p>
            <a:endParaRPr/>
          </a:p>
        </p:txBody>
      </p:sp>
      <p:sp>
        <p:nvSpPr>
          <p:cNvPr id="4" name="object 4"/>
          <p:cNvSpPr txBox="1">
            <a:spLocks noGrp="1"/>
          </p:cNvSpPr>
          <p:nvPr>
            <p:ph type="title"/>
          </p:nvPr>
        </p:nvSpPr>
        <p:spPr>
          <a:xfrm>
            <a:off x="889000" y="642615"/>
            <a:ext cx="1526540" cy="635000"/>
          </a:xfrm>
          <a:prstGeom prst="rect">
            <a:avLst/>
          </a:prstGeom>
        </p:spPr>
        <p:txBody>
          <a:bodyPr vert="horz" wrap="square" lIns="0" tIns="12700" rIns="0" bIns="0" rtlCol="0">
            <a:spAutoFit/>
          </a:bodyPr>
          <a:lstStyle/>
          <a:p>
            <a:pPr marL="12700">
              <a:lnSpc>
                <a:spcPct val="100000"/>
              </a:lnSpc>
              <a:spcBef>
                <a:spcPts val="100"/>
              </a:spcBef>
            </a:pPr>
            <a:r>
              <a:rPr sz="4000" spc="-75" dirty="0">
                <a:latin typeface="Calibri" panose="020F0502020204030204" pitchFamily="34" charset="0"/>
                <a:cs typeface="Calibri" panose="020F0502020204030204" pitchFamily="34" charset="0"/>
              </a:rPr>
              <a:t>P</a:t>
            </a:r>
            <a:r>
              <a:rPr sz="4000" spc="-95" dirty="0">
                <a:latin typeface="Calibri" panose="020F0502020204030204" pitchFamily="34" charset="0"/>
                <a:cs typeface="Calibri" panose="020F0502020204030204" pitchFamily="34" charset="0"/>
              </a:rPr>
              <a:t>r</a:t>
            </a:r>
            <a:r>
              <a:rPr sz="4000" spc="-90" dirty="0">
                <a:latin typeface="Calibri" panose="020F0502020204030204" pitchFamily="34" charset="0"/>
                <a:cs typeface="Calibri" panose="020F0502020204030204" pitchFamily="34" charset="0"/>
              </a:rPr>
              <a:t>o</a:t>
            </a:r>
            <a:r>
              <a:rPr sz="4000" spc="-100" dirty="0">
                <a:latin typeface="Calibri" panose="020F0502020204030204" pitchFamily="34" charset="0"/>
                <a:cs typeface="Calibri" panose="020F0502020204030204" pitchFamily="34" charset="0"/>
              </a:rPr>
              <a:t>t</a:t>
            </a:r>
            <a:r>
              <a:rPr sz="4000" spc="-25" dirty="0">
                <a:latin typeface="Calibri" panose="020F0502020204030204" pitchFamily="34" charset="0"/>
                <a:cs typeface="Calibri" panose="020F0502020204030204" pitchFamily="34" charset="0"/>
              </a:rPr>
              <a:t>e</a:t>
            </a:r>
            <a:r>
              <a:rPr sz="4000" dirty="0">
                <a:latin typeface="Calibri" panose="020F0502020204030204" pitchFamily="34" charset="0"/>
                <a:cs typeface="Calibri" panose="020F0502020204030204" pitchFamily="34" charset="0"/>
              </a:rPr>
              <a:t>ct</a:t>
            </a:r>
          </a:p>
        </p:txBody>
      </p:sp>
      <p:sp>
        <p:nvSpPr>
          <p:cNvPr id="5" name="object 5"/>
          <p:cNvSpPr txBox="1"/>
          <p:nvPr/>
        </p:nvSpPr>
        <p:spPr>
          <a:xfrm>
            <a:off x="889000" y="1634487"/>
            <a:ext cx="3479800" cy="4475584"/>
          </a:xfrm>
          <a:prstGeom prst="rect">
            <a:avLst/>
          </a:prstGeom>
        </p:spPr>
        <p:txBody>
          <a:bodyPr vert="horz" wrap="square" lIns="0" tIns="12700" rIns="0" bIns="0" rtlCol="0">
            <a:spAutoFit/>
          </a:bodyPr>
          <a:lstStyle/>
          <a:p>
            <a:pPr marL="12700" marR="5080">
              <a:lnSpc>
                <a:spcPct val="100000"/>
              </a:lnSpc>
              <a:spcBef>
                <a:spcPts val="100"/>
              </a:spcBef>
            </a:pPr>
            <a:r>
              <a:rPr sz="3000" spc="-40" dirty="0">
                <a:solidFill>
                  <a:srgbClr val="FFFFFF"/>
                </a:solidFill>
                <a:latin typeface="Calibri" panose="020F0502020204030204" pitchFamily="34" charset="0"/>
                <a:cs typeface="Calibri" panose="020F0502020204030204" pitchFamily="34" charset="0"/>
              </a:rPr>
              <a:t>You’ve </a:t>
            </a:r>
            <a:r>
              <a:rPr sz="3000" spc="-15" dirty="0">
                <a:solidFill>
                  <a:srgbClr val="FFFFFF"/>
                </a:solidFill>
                <a:latin typeface="Calibri" panose="020F0502020204030204" pitchFamily="34" charset="0"/>
                <a:cs typeface="Calibri" panose="020F0502020204030204" pitchFamily="34" charset="0"/>
              </a:rPr>
              <a:t>worked </a:t>
            </a:r>
            <a:r>
              <a:rPr sz="3000" spc="-5" dirty="0">
                <a:solidFill>
                  <a:srgbClr val="FFFFFF"/>
                </a:solidFill>
                <a:latin typeface="Calibri" panose="020F0502020204030204" pitchFamily="34" charset="0"/>
                <a:cs typeface="Calibri" panose="020F0502020204030204" pitchFamily="34" charset="0"/>
              </a:rPr>
              <a:t>hard  </a:t>
            </a:r>
            <a:r>
              <a:rPr sz="3000" spc="-10" dirty="0">
                <a:solidFill>
                  <a:srgbClr val="FFFFFF"/>
                </a:solidFill>
                <a:latin typeface="Calibri" panose="020F0502020204030204" pitchFamily="34" charset="0"/>
                <a:cs typeface="Calibri" panose="020F0502020204030204" pitchFamily="34" charset="0"/>
              </a:rPr>
              <a:t>to </a:t>
            </a:r>
            <a:r>
              <a:rPr sz="3000" spc="5" dirty="0">
                <a:solidFill>
                  <a:srgbClr val="FFFFFF"/>
                </a:solidFill>
                <a:latin typeface="Calibri" panose="020F0502020204030204" pitchFamily="34" charset="0"/>
                <a:cs typeface="Calibri" panose="020F0502020204030204" pitchFamily="34" charset="0"/>
              </a:rPr>
              <a:t>get </a:t>
            </a:r>
            <a:r>
              <a:rPr sz="3000" spc="-10" dirty="0">
                <a:solidFill>
                  <a:srgbClr val="FFFFFF"/>
                </a:solidFill>
                <a:latin typeface="Calibri" panose="020F0502020204030204" pitchFamily="34" charset="0"/>
                <a:cs typeface="Calibri" panose="020F0502020204030204" pitchFamily="34" charset="0"/>
              </a:rPr>
              <a:t>where you are  </a:t>
            </a:r>
            <a:r>
              <a:rPr sz="3000" spc="-40" dirty="0">
                <a:solidFill>
                  <a:srgbClr val="FFFFFF"/>
                </a:solidFill>
                <a:latin typeface="Calibri" panose="020F0502020204030204" pitchFamily="34" charset="0"/>
                <a:cs typeface="Calibri" panose="020F0502020204030204" pitchFamily="34" charset="0"/>
              </a:rPr>
              <a:t>today. </a:t>
            </a:r>
            <a:r>
              <a:rPr sz="3000" dirty="0">
                <a:solidFill>
                  <a:srgbClr val="FFFFFF"/>
                </a:solidFill>
                <a:latin typeface="Calibri" panose="020F0502020204030204" pitchFamily="34" charset="0"/>
                <a:cs typeface="Calibri" panose="020F0502020204030204" pitchFamily="34" charset="0"/>
              </a:rPr>
              <a:t>Help</a:t>
            </a:r>
            <a:r>
              <a:rPr sz="3000" spc="-20" dirty="0">
                <a:solidFill>
                  <a:srgbClr val="FFFFFF"/>
                </a:solidFill>
                <a:latin typeface="Calibri" panose="020F0502020204030204" pitchFamily="34" charset="0"/>
                <a:cs typeface="Calibri" panose="020F0502020204030204" pitchFamily="34" charset="0"/>
              </a:rPr>
              <a:t> </a:t>
            </a:r>
            <a:r>
              <a:rPr sz="3000" spc="-10" dirty="0">
                <a:solidFill>
                  <a:srgbClr val="FFFFFF"/>
                </a:solidFill>
                <a:latin typeface="Calibri" panose="020F0502020204030204" pitchFamily="34" charset="0"/>
                <a:cs typeface="Calibri" panose="020F0502020204030204" pitchFamily="34" charset="0"/>
              </a:rPr>
              <a:t>safeguard  your </a:t>
            </a:r>
            <a:r>
              <a:rPr sz="3000" spc="-15" dirty="0">
                <a:solidFill>
                  <a:srgbClr val="FFFFFF"/>
                </a:solidFill>
                <a:latin typeface="Calibri" panose="020F0502020204030204" pitchFamily="34" charset="0"/>
                <a:cs typeface="Calibri" panose="020F0502020204030204" pitchFamily="34" charset="0"/>
              </a:rPr>
              <a:t>most </a:t>
            </a:r>
            <a:r>
              <a:rPr sz="3000" dirty="0">
                <a:solidFill>
                  <a:srgbClr val="FFFFFF"/>
                </a:solidFill>
                <a:latin typeface="Calibri" panose="020F0502020204030204" pitchFamily="34" charset="0"/>
                <a:cs typeface="Calibri" panose="020F0502020204030204" pitchFamily="34" charset="0"/>
              </a:rPr>
              <a:t>important  </a:t>
            </a:r>
            <a:r>
              <a:rPr sz="3000" spc="-5" dirty="0">
                <a:solidFill>
                  <a:srgbClr val="FFFFFF"/>
                </a:solidFill>
                <a:latin typeface="Calibri" panose="020F0502020204030204" pitchFamily="34" charset="0"/>
                <a:cs typeface="Calibri" panose="020F0502020204030204" pitchFamily="34" charset="0"/>
              </a:rPr>
              <a:t>financial </a:t>
            </a:r>
            <a:r>
              <a:rPr sz="3000" dirty="0">
                <a:solidFill>
                  <a:srgbClr val="FFFFFF"/>
                </a:solidFill>
                <a:latin typeface="Calibri" panose="020F0502020204030204" pitchFamily="34" charset="0"/>
                <a:cs typeface="Calibri" panose="020F0502020204030204" pitchFamily="34" charset="0"/>
              </a:rPr>
              <a:t>assets:</a:t>
            </a:r>
            <a:endParaRPr sz="3000" dirty="0">
              <a:latin typeface="Calibri" panose="020F0502020204030204" pitchFamily="34" charset="0"/>
              <a:cs typeface="Calibri" panose="020F0502020204030204" pitchFamily="34" charset="0"/>
            </a:endParaRPr>
          </a:p>
          <a:p>
            <a:pPr marL="342900" marR="795020" indent="-330200">
              <a:lnSpc>
                <a:spcPct val="100000"/>
              </a:lnSpc>
              <a:spcBef>
                <a:spcPts val="3000"/>
              </a:spcBef>
              <a:buChar char="•"/>
              <a:tabLst>
                <a:tab pos="342900" algn="l"/>
                <a:tab pos="343535" algn="l"/>
              </a:tabLst>
            </a:pPr>
            <a:r>
              <a:rPr sz="3000" spc="-5" dirty="0">
                <a:solidFill>
                  <a:srgbClr val="FFFFFF"/>
                </a:solidFill>
                <a:latin typeface="Calibri" panose="020F0502020204030204" pitchFamily="34" charset="0"/>
                <a:cs typeface="Calibri" panose="020F0502020204030204" pitchFamily="34" charset="0"/>
              </a:rPr>
              <a:t>Money</a:t>
            </a:r>
            <a:r>
              <a:rPr sz="3000" spc="-65" dirty="0">
                <a:solidFill>
                  <a:srgbClr val="FFFFFF"/>
                </a:solidFill>
                <a:latin typeface="Calibri" panose="020F0502020204030204" pitchFamily="34" charset="0"/>
                <a:cs typeface="Calibri" panose="020F0502020204030204" pitchFamily="34" charset="0"/>
              </a:rPr>
              <a:t> </a:t>
            </a:r>
            <a:r>
              <a:rPr sz="3000" spc="-15" dirty="0">
                <a:solidFill>
                  <a:srgbClr val="FFFFFF"/>
                </a:solidFill>
                <a:latin typeface="Calibri" panose="020F0502020204030204" pitchFamily="34" charset="0"/>
                <a:cs typeface="Calibri" panose="020F0502020204030204" pitchFamily="34" charset="0"/>
              </a:rPr>
              <a:t>you’ve  </a:t>
            </a:r>
            <a:r>
              <a:rPr sz="3000" spc="-5" dirty="0">
                <a:solidFill>
                  <a:srgbClr val="FFFFFF"/>
                </a:solidFill>
                <a:latin typeface="Calibri" panose="020F0502020204030204" pitchFamily="34" charset="0"/>
                <a:cs typeface="Calibri" panose="020F0502020204030204" pitchFamily="34" charset="0"/>
              </a:rPr>
              <a:t>already</a:t>
            </a:r>
            <a:r>
              <a:rPr sz="3000" spc="-50" dirty="0">
                <a:solidFill>
                  <a:srgbClr val="FFFFFF"/>
                </a:solidFill>
                <a:latin typeface="Calibri" panose="020F0502020204030204" pitchFamily="34" charset="0"/>
                <a:cs typeface="Calibri" panose="020F0502020204030204" pitchFamily="34" charset="0"/>
              </a:rPr>
              <a:t> </a:t>
            </a:r>
            <a:r>
              <a:rPr sz="3000" spc="-10" dirty="0">
                <a:solidFill>
                  <a:srgbClr val="FFFFFF"/>
                </a:solidFill>
                <a:latin typeface="Calibri" panose="020F0502020204030204" pitchFamily="34" charset="0"/>
                <a:cs typeface="Calibri" panose="020F0502020204030204" pitchFamily="34" charset="0"/>
              </a:rPr>
              <a:t>saved</a:t>
            </a:r>
            <a:endParaRPr sz="3000" dirty="0">
              <a:latin typeface="Calibri" panose="020F0502020204030204" pitchFamily="34" charset="0"/>
              <a:cs typeface="Calibri" panose="020F0502020204030204" pitchFamily="34" charset="0"/>
            </a:endParaRPr>
          </a:p>
          <a:p>
            <a:pPr marL="342900" indent="-330200">
              <a:lnSpc>
                <a:spcPct val="100000"/>
              </a:lnSpc>
              <a:spcBef>
                <a:spcPts val="3000"/>
              </a:spcBef>
              <a:buChar char="•"/>
              <a:tabLst>
                <a:tab pos="342900" algn="l"/>
                <a:tab pos="343535" algn="l"/>
              </a:tabLst>
            </a:pPr>
            <a:r>
              <a:rPr sz="3000" spc="-30" dirty="0">
                <a:solidFill>
                  <a:srgbClr val="FFFFFF"/>
                </a:solidFill>
                <a:latin typeface="Calibri" panose="020F0502020204030204" pitchFamily="34" charset="0"/>
                <a:cs typeface="Calibri" panose="020F0502020204030204" pitchFamily="34" charset="0"/>
              </a:rPr>
              <a:t>Future</a:t>
            </a:r>
            <a:r>
              <a:rPr sz="3000" spc="-15" dirty="0">
                <a:solidFill>
                  <a:srgbClr val="FFFFFF"/>
                </a:solidFill>
                <a:latin typeface="Calibri" panose="020F0502020204030204" pitchFamily="34" charset="0"/>
                <a:cs typeface="Calibri" panose="020F0502020204030204" pitchFamily="34" charset="0"/>
              </a:rPr>
              <a:t> </a:t>
            </a:r>
            <a:r>
              <a:rPr sz="3000" spc="-10" dirty="0">
                <a:solidFill>
                  <a:srgbClr val="FFFFFF"/>
                </a:solidFill>
                <a:latin typeface="Calibri" panose="020F0502020204030204" pitchFamily="34" charset="0"/>
                <a:cs typeface="Calibri" panose="020F0502020204030204" pitchFamily="34" charset="0"/>
              </a:rPr>
              <a:t>paychecks</a:t>
            </a:r>
            <a:endParaRPr sz="3000" dirty="0">
              <a:latin typeface="Calibri" panose="020F0502020204030204" pitchFamily="34" charset="0"/>
              <a:cs typeface="Calibri" panose="020F0502020204030204" pitchFamily="34" charset="0"/>
            </a:endParaRPr>
          </a:p>
        </p:txBody>
      </p:sp>
      <p:sp>
        <p:nvSpPr>
          <p:cNvPr id="6" name="object 6"/>
          <p:cNvSpPr/>
          <p:nvPr/>
        </p:nvSpPr>
        <p:spPr>
          <a:xfrm>
            <a:off x="1235481" y="6972617"/>
            <a:ext cx="1885314" cy="2235200"/>
          </a:xfrm>
          <a:custGeom>
            <a:avLst/>
            <a:gdLst/>
            <a:ahLst/>
            <a:cxnLst/>
            <a:rect l="l" t="t" r="r" b="b"/>
            <a:pathLst>
              <a:path w="1885314" h="2235200">
                <a:moveTo>
                  <a:pt x="942568" y="0"/>
                </a:moveTo>
                <a:lnTo>
                  <a:pt x="886955" y="45402"/>
                </a:lnTo>
                <a:lnTo>
                  <a:pt x="853010" y="71723"/>
                </a:lnTo>
                <a:lnTo>
                  <a:pt x="798540" y="111619"/>
                </a:lnTo>
                <a:lnTo>
                  <a:pt x="763041" y="136458"/>
                </a:lnTo>
                <a:lnTo>
                  <a:pt x="722608" y="163750"/>
                </a:lnTo>
                <a:lnTo>
                  <a:pt x="677668" y="192890"/>
                </a:lnTo>
                <a:lnTo>
                  <a:pt x="628653" y="223275"/>
                </a:lnTo>
                <a:lnTo>
                  <a:pt x="575991" y="254299"/>
                </a:lnTo>
                <a:lnTo>
                  <a:pt x="520113" y="285356"/>
                </a:lnTo>
                <a:lnTo>
                  <a:pt x="461449" y="315843"/>
                </a:lnTo>
                <a:lnTo>
                  <a:pt x="400428" y="345155"/>
                </a:lnTo>
                <a:lnTo>
                  <a:pt x="337481" y="372686"/>
                </a:lnTo>
                <a:lnTo>
                  <a:pt x="273036" y="397831"/>
                </a:lnTo>
                <a:lnTo>
                  <a:pt x="207524" y="419986"/>
                </a:lnTo>
                <a:lnTo>
                  <a:pt x="141375" y="438547"/>
                </a:lnTo>
                <a:lnTo>
                  <a:pt x="75018" y="452907"/>
                </a:lnTo>
                <a:lnTo>
                  <a:pt x="0" y="466471"/>
                </a:lnTo>
                <a:lnTo>
                  <a:pt x="2921" y="542696"/>
                </a:lnTo>
                <a:lnTo>
                  <a:pt x="5423" y="581694"/>
                </a:lnTo>
                <a:lnTo>
                  <a:pt x="11542" y="642687"/>
                </a:lnTo>
                <a:lnTo>
                  <a:pt x="18612" y="696656"/>
                </a:lnTo>
                <a:lnTo>
                  <a:pt x="28679" y="760144"/>
                </a:lnTo>
                <a:lnTo>
                  <a:pt x="42261" y="832186"/>
                </a:lnTo>
                <a:lnTo>
                  <a:pt x="50532" y="871113"/>
                </a:lnTo>
                <a:lnTo>
                  <a:pt x="59876" y="911816"/>
                </a:lnTo>
                <a:lnTo>
                  <a:pt x="70358" y="954176"/>
                </a:lnTo>
                <a:lnTo>
                  <a:pt x="82042" y="998070"/>
                </a:lnTo>
                <a:lnTo>
                  <a:pt x="94993" y="1043380"/>
                </a:lnTo>
                <a:lnTo>
                  <a:pt x="109276" y="1089983"/>
                </a:lnTo>
                <a:lnTo>
                  <a:pt x="124956" y="1137759"/>
                </a:lnTo>
                <a:lnTo>
                  <a:pt x="142097" y="1186588"/>
                </a:lnTo>
                <a:lnTo>
                  <a:pt x="160765" y="1236349"/>
                </a:lnTo>
                <a:lnTo>
                  <a:pt x="181023" y="1286921"/>
                </a:lnTo>
                <a:lnTo>
                  <a:pt x="202937" y="1338184"/>
                </a:lnTo>
                <a:lnTo>
                  <a:pt x="226571" y="1390017"/>
                </a:lnTo>
                <a:lnTo>
                  <a:pt x="251990" y="1442299"/>
                </a:lnTo>
                <a:lnTo>
                  <a:pt x="279259" y="1494910"/>
                </a:lnTo>
                <a:lnTo>
                  <a:pt x="308443" y="1547729"/>
                </a:lnTo>
                <a:lnTo>
                  <a:pt x="339606" y="1600635"/>
                </a:lnTo>
                <a:lnTo>
                  <a:pt x="372813" y="1653508"/>
                </a:lnTo>
                <a:lnTo>
                  <a:pt x="408129" y="1706227"/>
                </a:lnTo>
                <a:lnTo>
                  <a:pt x="445618" y="1758671"/>
                </a:lnTo>
                <a:lnTo>
                  <a:pt x="485346" y="1810721"/>
                </a:lnTo>
                <a:lnTo>
                  <a:pt x="527377" y="1862254"/>
                </a:lnTo>
                <a:lnTo>
                  <a:pt x="571775" y="1913151"/>
                </a:lnTo>
                <a:lnTo>
                  <a:pt x="618606" y="1963290"/>
                </a:lnTo>
                <a:lnTo>
                  <a:pt x="667934" y="2012552"/>
                </a:lnTo>
                <a:lnTo>
                  <a:pt x="719824" y="2060815"/>
                </a:lnTo>
                <a:lnTo>
                  <a:pt x="774341" y="2107960"/>
                </a:lnTo>
                <a:lnTo>
                  <a:pt x="831550" y="2153864"/>
                </a:lnTo>
                <a:lnTo>
                  <a:pt x="891514" y="2198408"/>
                </a:lnTo>
                <a:lnTo>
                  <a:pt x="942568" y="2234882"/>
                </a:lnTo>
                <a:lnTo>
                  <a:pt x="993635" y="2198408"/>
                </a:lnTo>
                <a:lnTo>
                  <a:pt x="1053598" y="2153864"/>
                </a:lnTo>
                <a:lnTo>
                  <a:pt x="1110806" y="2107960"/>
                </a:lnTo>
                <a:lnTo>
                  <a:pt x="1165322" y="2060815"/>
                </a:lnTo>
                <a:lnTo>
                  <a:pt x="1211910" y="2017483"/>
                </a:lnTo>
                <a:lnTo>
                  <a:pt x="942568" y="2017483"/>
                </a:lnTo>
                <a:lnTo>
                  <a:pt x="890855" y="1976072"/>
                </a:lnTo>
                <a:lnTo>
                  <a:pt x="841522" y="1933448"/>
                </a:lnTo>
                <a:lnTo>
                  <a:pt x="794512" y="1889724"/>
                </a:lnTo>
                <a:lnTo>
                  <a:pt x="749770" y="1845015"/>
                </a:lnTo>
                <a:lnTo>
                  <a:pt x="707239" y="1799433"/>
                </a:lnTo>
                <a:lnTo>
                  <a:pt x="666865" y="1753093"/>
                </a:lnTo>
                <a:lnTo>
                  <a:pt x="628591" y="1706108"/>
                </a:lnTo>
                <a:lnTo>
                  <a:pt x="592361" y="1658592"/>
                </a:lnTo>
                <a:lnTo>
                  <a:pt x="558120" y="1610658"/>
                </a:lnTo>
                <a:lnTo>
                  <a:pt x="525812" y="1562419"/>
                </a:lnTo>
                <a:lnTo>
                  <a:pt x="495381" y="1513991"/>
                </a:lnTo>
                <a:lnTo>
                  <a:pt x="466772" y="1465485"/>
                </a:lnTo>
                <a:lnTo>
                  <a:pt x="439928" y="1417015"/>
                </a:lnTo>
                <a:lnTo>
                  <a:pt x="414793" y="1368696"/>
                </a:lnTo>
                <a:lnTo>
                  <a:pt x="391313" y="1320640"/>
                </a:lnTo>
                <a:lnTo>
                  <a:pt x="369431" y="1272962"/>
                </a:lnTo>
                <a:lnTo>
                  <a:pt x="349091" y="1225775"/>
                </a:lnTo>
                <a:lnTo>
                  <a:pt x="330237" y="1179192"/>
                </a:lnTo>
                <a:lnTo>
                  <a:pt x="312815" y="1133328"/>
                </a:lnTo>
                <a:lnTo>
                  <a:pt x="296767" y="1088295"/>
                </a:lnTo>
                <a:lnTo>
                  <a:pt x="282039" y="1044207"/>
                </a:lnTo>
                <a:lnTo>
                  <a:pt x="268574" y="1001178"/>
                </a:lnTo>
                <a:lnTo>
                  <a:pt x="256316" y="959322"/>
                </a:lnTo>
                <a:lnTo>
                  <a:pt x="245211" y="918752"/>
                </a:lnTo>
                <a:lnTo>
                  <a:pt x="235201" y="879582"/>
                </a:lnTo>
                <a:lnTo>
                  <a:pt x="226232" y="841924"/>
                </a:lnTo>
                <a:lnTo>
                  <a:pt x="211190" y="771604"/>
                </a:lnTo>
                <a:lnTo>
                  <a:pt x="199640" y="708700"/>
                </a:lnTo>
                <a:lnTo>
                  <a:pt x="191135" y="654120"/>
                </a:lnTo>
                <a:lnTo>
                  <a:pt x="185229" y="608774"/>
                </a:lnTo>
                <a:lnTo>
                  <a:pt x="242753" y="593009"/>
                </a:lnTo>
                <a:lnTo>
                  <a:pt x="299660" y="574876"/>
                </a:lnTo>
                <a:lnTo>
                  <a:pt x="355748" y="554677"/>
                </a:lnTo>
                <a:lnTo>
                  <a:pt x="410817" y="532716"/>
                </a:lnTo>
                <a:lnTo>
                  <a:pt x="464666" y="509295"/>
                </a:lnTo>
                <a:lnTo>
                  <a:pt x="517093" y="484716"/>
                </a:lnTo>
                <a:lnTo>
                  <a:pt x="567899" y="459282"/>
                </a:lnTo>
                <a:lnTo>
                  <a:pt x="616882" y="433297"/>
                </a:lnTo>
                <a:lnTo>
                  <a:pt x="663841" y="407062"/>
                </a:lnTo>
                <a:lnTo>
                  <a:pt x="708576" y="380880"/>
                </a:lnTo>
                <a:lnTo>
                  <a:pt x="750886" y="355055"/>
                </a:lnTo>
                <a:lnTo>
                  <a:pt x="790570" y="329887"/>
                </a:lnTo>
                <a:lnTo>
                  <a:pt x="827427" y="305681"/>
                </a:lnTo>
                <a:lnTo>
                  <a:pt x="861256" y="282739"/>
                </a:lnTo>
                <a:lnTo>
                  <a:pt x="919027" y="241857"/>
                </a:lnTo>
                <a:lnTo>
                  <a:pt x="942568" y="224523"/>
                </a:lnTo>
                <a:lnTo>
                  <a:pt x="1258574" y="224523"/>
                </a:lnTo>
                <a:lnTo>
                  <a:pt x="1207445" y="192890"/>
                </a:lnTo>
                <a:lnTo>
                  <a:pt x="1162510" y="163750"/>
                </a:lnTo>
                <a:lnTo>
                  <a:pt x="1122082" y="136458"/>
                </a:lnTo>
                <a:lnTo>
                  <a:pt x="1086589" y="111619"/>
                </a:lnTo>
                <a:lnTo>
                  <a:pt x="1032128" y="71723"/>
                </a:lnTo>
                <a:lnTo>
                  <a:pt x="998194" y="45402"/>
                </a:lnTo>
                <a:lnTo>
                  <a:pt x="942568" y="0"/>
                </a:lnTo>
                <a:close/>
              </a:path>
              <a:path w="1885314" h="2235200">
                <a:moveTo>
                  <a:pt x="1258574" y="224523"/>
                </a:moveTo>
                <a:lnTo>
                  <a:pt x="942568" y="224523"/>
                </a:lnTo>
                <a:lnTo>
                  <a:pt x="966109" y="241869"/>
                </a:lnTo>
                <a:lnTo>
                  <a:pt x="1023881" y="282767"/>
                </a:lnTo>
                <a:lnTo>
                  <a:pt x="1057710" y="305713"/>
                </a:lnTo>
                <a:lnTo>
                  <a:pt x="1094567" y="329921"/>
                </a:lnTo>
                <a:lnTo>
                  <a:pt x="1134251" y="355088"/>
                </a:lnTo>
                <a:lnTo>
                  <a:pt x="1176561" y="380913"/>
                </a:lnTo>
                <a:lnTo>
                  <a:pt x="1221296" y="407092"/>
                </a:lnTo>
                <a:lnTo>
                  <a:pt x="1268256" y="433324"/>
                </a:lnTo>
                <a:lnTo>
                  <a:pt x="1317240" y="459305"/>
                </a:lnTo>
                <a:lnTo>
                  <a:pt x="1368046" y="484734"/>
                </a:lnTo>
                <a:lnTo>
                  <a:pt x="1420475" y="509309"/>
                </a:lnTo>
                <a:lnTo>
                  <a:pt x="1474325" y="532726"/>
                </a:lnTo>
                <a:lnTo>
                  <a:pt x="1529395" y="554683"/>
                </a:lnTo>
                <a:lnTo>
                  <a:pt x="1585485" y="574878"/>
                </a:lnTo>
                <a:lnTo>
                  <a:pt x="1642393" y="593010"/>
                </a:lnTo>
                <a:lnTo>
                  <a:pt x="1699920" y="608774"/>
                </a:lnTo>
                <a:lnTo>
                  <a:pt x="1697264" y="630236"/>
                </a:lnTo>
                <a:lnTo>
                  <a:pt x="1690114" y="680312"/>
                </a:lnTo>
                <a:lnTo>
                  <a:pt x="1680141" y="739168"/>
                </a:lnTo>
                <a:lnTo>
                  <a:pt x="1666901" y="805894"/>
                </a:lnTo>
                <a:lnTo>
                  <a:pt x="1649946" y="879582"/>
                </a:lnTo>
                <a:lnTo>
                  <a:pt x="1639936" y="918752"/>
                </a:lnTo>
                <a:lnTo>
                  <a:pt x="1628829" y="959322"/>
                </a:lnTo>
                <a:lnTo>
                  <a:pt x="1616571" y="1001178"/>
                </a:lnTo>
                <a:lnTo>
                  <a:pt x="1603106" y="1044207"/>
                </a:lnTo>
                <a:lnTo>
                  <a:pt x="1588377" y="1088295"/>
                </a:lnTo>
                <a:lnTo>
                  <a:pt x="1572329" y="1133328"/>
                </a:lnTo>
                <a:lnTo>
                  <a:pt x="1554906" y="1179192"/>
                </a:lnTo>
                <a:lnTo>
                  <a:pt x="1536052" y="1225775"/>
                </a:lnTo>
                <a:lnTo>
                  <a:pt x="1515711" y="1272962"/>
                </a:lnTo>
                <a:lnTo>
                  <a:pt x="1493829" y="1320640"/>
                </a:lnTo>
                <a:lnTo>
                  <a:pt x="1470348" y="1368696"/>
                </a:lnTo>
                <a:lnTo>
                  <a:pt x="1445213" y="1417015"/>
                </a:lnTo>
                <a:lnTo>
                  <a:pt x="1418368" y="1465485"/>
                </a:lnTo>
                <a:lnTo>
                  <a:pt x="1389758" y="1513991"/>
                </a:lnTo>
                <a:lnTo>
                  <a:pt x="1359327" y="1562419"/>
                </a:lnTo>
                <a:lnTo>
                  <a:pt x="1327018" y="1610658"/>
                </a:lnTo>
                <a:lnTo>
                  <a:pt x="1292777" y="1658592"/>
                </a:lnTo>
                <a:lnTo>
                  <a:pt x="1256450" y="1706227"/>
                </a:lnTo>
                <a:lnTo>
                  <a:pt x="1218272" y="1753093"/>
                </a:lnTo>
                <a:lnTo>
                  <a:pt x="1177898" y="1799433"/>
                </a:lnTo>
                <a:lnTo>
                  <a:pt x="1135367" y="1845015"/>
                </a:lnTo>
                <a:lnTo>
                  <a:pt x="1090624" y="1889724"/>
                </a:lnTo>
                <a:lnTo>
                  <a:pt x="1043614" y="1933448"/>
                </a:lnTo>
                <a:lnTo>
                  <a:pt x="994281" y="1976072"/>
                </a:lnTo>
                <a:lnTo>
                  <a:pt x="942568" y="2017483"/>
                </a:lnTo>
                <a:lnTo>
                  <a:pt x="1211910" y="2017483"/>
                </a:lnTo>
                <a:lnTo>
                  <a:pt x="1266539" y="1963290"/>
                </a:lnTo>
                <a:lnTo>
                  <a:pt x="1313370" y="1913151"/>
                </a:lnTo>
                <a:lnTo>
                  <a:pt x="1357768" y="1862254"/>
                </a:lnTo>
                <a:lnTo>
                  <a:pt x="1399798" y="1810721"/>
                </a:lnTo>
                <a:lnTo>
                  <a:pt x="1439525" y="1758671"/>
                </a:lnTo>
                <a:lnTo>
                  <a:pt x="1477094" y="1706108"/>
                </a:lnTo>
                <a:lnTo>
                  <a:pt x="1512330" y="1653508"/>
                </a:lnTo>
                <a:lnTo>
                  <a:pt x="1545537" y="1600635"/>
                </a:lnTo>
                <a:lnTo>
                  <a:pt x="1576700" y="1547729"/>
                </a:lnTo>
                <a:lnTo>
                  <a:pt x="1605884" y="1494910"/>
                </a:lnTo>
                <a:lnTo>
                  <a:pt x="1633153" y="1442299"/>
                </a:lnTo>
                <a:lnTo>
                  <a:pt x="1658572" y="1390017"/>
                </a:lnTo>
                <a:lnTo>
                  <a:pt x="1682206" y="1338184"/>
                </a:lnTo>
                <a:lnTo>
                  <a:pt x="1704120" y="1286921"/>
                </a:lnTo>
                <a:lnTo>
                  <a:pt x="1724378" y="1236349"/>
                </a:lnTo>
                <a:lnTo>
                  <a:pt x="1743045" y="1186588"/>
                </a:lnTo>
                <a:lnTo>
                  <a:pt x="1760186" y="1137759"/>
                </a:lnTo>
                <a:lnTo>
                  <a:pt x="1775866" y="1089983"/>
                </a:lnTo>
                <a:lnTo>
                  <a:pt x="1790149" y="1043380"/>
                </a:lnTo>
                <a:lnTo>
                  <a:pt x="1803101" y="998070"/>
                </a:lnTo>
                <a:lnTo>
                  <a:pt x="1814785" y="954176"/>
                </a:lnTo>
                <a:lnTo>
                  <a:pt x="1825266" y="911816"/>
                </a:lnTo>
                <a:lnTo>
                  <a:pt x="1834610" y="871113"/>
                </a:lnTo>
                <a:lnTo>
                  <a:pt x="1842881" y="832186"/>
                </a:lnTo>
                <a:lnTo>
                  <a:pt x="1856463" y="760144"/>
                </a:lnTo>
                <a:lnTo>
                  <a:pt x="1866529" y="696656"/>
                </a:lnTo>
                <a:lnTo>
                  <a:pt x="1873599" y="642687"/>
                </a:lnTo>
                <a:lnTo>
                  <a:pt x="1878189" y="599203"/>
                </a:lnTo>
                <a:lnTo>
                  <a:pt x="1881616" y="554677"/>
                </a:lnTo>
                <a:lnTo>
                  <a:pt x="1885137" y="466471"/>
                </a:lnTo>
                <a:lnTo>
                  <a:pt x="1810118" y="452907"/>
                </a:lnTo>
                <a:lnTo>
                  <a:pt x="1743750" y="438547"/>
                </a:lnTo>
                <a:lnTo>
                  <a:pt x="1677592" y="419986"/>
                </a:lnTo>
                <a:lnTo>
                  <a:pt x="1612074" y="397831"/>
                </a:lnTo>
                <a:lnTo>
                  <a:pt x="1547625" y="372686"/>
                </a:lnTo>
                <a:lnTo>
                  <a:pt x="1484675" y="345155"/>
                </a:lnTo>
                <a:lnTo>
                  <a:pt x="1423654" y="315843"/>
                </a:lnTo>
                <a:lnTo>
                  <a:pt x="1364990" y="285356"/>
                </a:lnTo>
                <a:lnTo>
                  <a:pt x="1309115" y="254299"/>
                </a:lnTo>
                <a:lnTo>
                  <a:pt x="1258574" y="224523"/>
                </a:lnTo>
                <a:close/>
              </a:path>
            </a:pathLst>
          </a:custGeom>
          <a:solidFill>
            <a:srgbClr val="FFFFFF">
              <a:alpha val="29998"/>
            </a:srgbClr>
          </a:solidFill>
        </p:spPr>
        <p:txBody>
          <a:bodyPr wrap="square" lIns="0" tIns="0" rIns="0" bIns="0" rtlCol="0"/>
          <a:lstStyle/>
          <a:p>
            <a:endParaRPr/>
          </a:p>
        </p:txBody>
      </p:sp>
      <p:sp>
        <p:nvSpPr>
          <p:cNvPr id="7" name="object 7"/>
          <p:cNvSpPr/>
          <p:nvPr/>
        </p:nvSpPr>
        <p:spPr>
          <a:xfrm>
            <a:off x="1943305" y="7618076"/>
            <a:ext cx="439420" cy="803275"/>
          </a:xfrm>
          <a:custGeom>
            <a:avLst/>
            <a:gdLst/>
            <a:ahLst/>
            <a:cxnLst/>
            <a:rect l="l" t="t" r="r" b="b"/>
            <a:pathLst>
              <a:path w="439419" h="803275">
                <a:moveTo>
                  <a:pt x="29527" y="552259"/>
                </a:moveTo>
                <a:lnTo>
                  <a:pt x="0" y="667423"/>
                </a:lnTo>
                <a:lnTo>
                  <a:pt x="72593" y="695979"/>
                </a:lnTo>
                <a:lnTo>
                  <a:pt x="118496" y="705356"/>
                </a:lnTo>
                <a:lnTo>
                  <a:pt x="167360" y="709752"/>
                </a:lnTo>
                <a:lnTo>
                  <a:pt x="167360" y="803274"/>
                </a:lnTo>
                <a:lnTo>
                  <a:pt x="264833" y="803274"/>
                </a:lnTo>
                <a:lnTo>
                  <a:pt x="264833" y="702881"/>
                </a:lnTo>
                <a:lnTo>
                  <a:pt x="316692" y="688704"/>
                </a:lnTo>
                <a:lnTo>
                  <a:pt x="359860" y="666630"/>
                </a:lnTo>
                <a:lnTo>
                  <a:pt x="394007" y="637778"/>
                </a:lnTo>
                <a:lnTo>
                  <a:pt x="418806" y="603268"/>
                </a:lnTo>
                <a:lnTo>
                  <a:pt x="421778" y="595591"/>
                </a:lnTo>
                <a:lnTo>
                  <a:pt x="192963" y="595591"/>
                </a:lnTo>
                <a:lnTo>
                  <a:pt x="146249" y="591864"/>
                </a:lnTo>
                <a:lnTo>
                  <a:pt x="102758" y="582040"/>
                </a:lnTo>
                <a:lnTo>
                  <a:pt x="63511" y="568159"/>
                </a:lnTo>
                <a:lnTo>
                  <a:pt x="29527" y="552259"/>
                </a:lnTo>
                <a:close/>
              </a:path>
              <a:path w="439419" h="803275">
                <a:moveTo>
                  <a:pt x="268744" y="0"/>
                </a:moveTo>
                <a:lnTo>
                  <a:pt x="172262" y="0"/>
                </a:lnTo>
                <a:lnTo>
                  <a:pt x="172262" y="93522"/>
                </a:lnTo>
                <a:lnTo>
                  <a:pt x="122957" y="107326"/>
                </a:lnTo>
                <a:lnTo>
                  <a:pt x="81632" y="128458"/>
                </a:lnTo>
                <a:lnTo>
                  <a:pt x="48726" y="156041"/>
                </a:lnTo>
                <a:lnTo>
                  <a:pt x="24679" y="189202"/>
                </a:lnTo>
                <a:lnTo>
                  <a:pt x="9929" y="227066"/>
                </a:lnTo>
                <a:lnTo>
                  <a:pt x="4914" y="268757"/>
                </a:lnTo>
                <a:lnTo>
                  <a:pt x="10729" y="312863"/>
                </a:lnTo>
                <a:lnTo>
                  <a:pt x="27482" y="350237"/>
                </a:lnTo>
                <a:lnTo>
                  <a:pt x="54135" y="381704"/>
                </a:lnTo>
                <a:lnTo>
                  <a:pt x="89649" y="408087"/>
                </a:lnTo>
                <a:lnTo>
                  <a:pt x="132986" y="430209"/>
                </a:lnTo>
                <a:lnTo>
                  <a:pt x="183108" y="448894"/>
                </a:lnTo>
                <a:lnTo>
                  <a:pt x="230151" y="467818"/>
                </a:lnTo>
                <a:lnTo>
                  <a:pt x="262609" y="487292"/>
                </a:lnTo>
                <a:lnTo>
                  <a:pt x="281404" y="508976"/>
                </a:lnTo>
                <a:lnTo>
                  <a:pt x="287464" y="534530"/>
                </a:lnTo>
                <a:lnTo>
                  <a:pt x="280590" y="560680"/>
                </a:lnTo>
                <a:lnTo>
                  <a:pt x="261259" y="579824"/>
                </a:lnTo>
                <a:lnTo>
                  <a:pt x="231405" y="591587"/>
                </a:lnTo>
                <a:lnTo>
                  <a:pt x="192963" y="595591"/>
                </a:lnTo>
                <a:lnTo>
                  <a:pt x="421778" y="595591"/>
                </a:lnTo>
                <a:lnTo>
                  <a:pt x="433925" y="564220"/>
                </a:lnTo>
                <a:lnTo>
                  <a:pt x="439038" y="521754"/>
                </a:lnTo>
                <a:lnTo>
                  <a:pt x="434996" y="479731"/>
                </a:lnTo>
                <a:lnTo>
                  <a:pt x="422449" y="442909"/>
                </a:lnTo>
                <a:lnTo>
                  <a:pt x="400769" y="410740"/>
                </a:lnTo>
                <a:lnTo>
                  <a:pt x="369328" y="382674"/>
                </a:lnTo>
                <a:lnTo>
                  <a:pt x="327498" y="358165"/>
                </a:lnTo>
                <a:lnTo>
                  <a:pt x="221466" y="314714"/>
                </a:lnTo>
                <a:lnTo>
                  <a:pt x="185073" y="294708"/>
                </a:lnTo>
                <a:lnTo>
                  <a:pt x="164182" y="274519"/>
                </a:lnTo>
                <a:lnTo>
                  <a:pt x="157505" y="252018"/>
                </a:lnTo>
                <a:lnTo>
                  <a:pt x="161584" y="231783"/>
                </a:lnTo>
                <a:lnTo>
                  <a:pt x="175353" y="214123"/>
                </a:lnTo>
                <a:lnTo>
                  <a:pt x="201112" y="201628"/>
                </a:lnTo>
                <a:lnTo>
                  <a:pt x="241160" y="196888"/>
                </a:lnTo>
                <a:lnTo>
                  <a:pt x="391517" y="196888"/>
                </a:lnTo>
                <a:lnTo>
                  <a:pt x="411492" y="119125"/>
                </a:lnTo>
                <a:lnTo>
                  <a:pt x="384621" y="108234"/>
                </a:lnTo>
                <a:lnTo>
                  <a:pt x="352305" y="98451"/>
                </a:lnTo>
                <a:lnTo>
                  <a:pt x="313896" y="90881"/>
                </a:lnTo>
                <a:lnTo>
                  <a:pt x="268744" y="86626"/>
                </a:lnTo>
                <a:lnTo>
                  <a:pt x="268744" y="0"/>
                </a:lnTo>
                <a:close/>
              </a:path>
              <a:path w="439419" h="803275">
                <a:moveTo>
                  <a:pt x="391517" y="196888"/>
                </a:moveTo>
                <a:lnTo>
                  <a:pt x="241160" y="196888"/>
                </a:lnTo>
                <a:lnTo>
                  <a:pt x="289632" y="200593"/>
                </a:lnTo>
                <a:lnTo>
                  <a:pt x="329045" y="209559"/>
                </a:lnTo>
                <a:lnTo>
                  <a:pt x="359955" y="220558"/>
                </a:lnTo>
                <a:lnTo>
                  <a:pt x="382917" y="230365"/>
                </a:lnTo>
                <a:lnTo>
                  <a:pt x="391517" y="196888"/>
                </a:lnTo>
                <a:close/>
              </a:path>
            </a:pathLst>
          </a:custGeom>
          <a:solidFill>
            <a:srgbClr val="FFFFFF">
              <a:alpha val="29998"/>
            </a:srgbClr>
          </a:solidFill>
        </p:spPr>
        <p:txBody>
          <a:bodyPr wrap="square" lIns="0" tIns="0" rIns="0" bIns="0" rtlCol="0"/>
          <a:lstStyle/>
          <a:p>
            <a:endParaRPr/>
          </a:p>
        </p:txBody>
      </p:sp>
      <p:sp>
        <p:nvSpPr>
          <p:cNvPr id="8" name="object 8"/>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solidFill>
                  <a:schemeClr val="bg1"/>
                </a:solidFill>
                <a:latin typeface="Calibri" panose="020F0502020204030204" pitchFamily="34" charset="0"/>
                <a:cs typeface="Calibri" panose="020F0502020204030204" pitchFamily="34" charset="0"/>
              </a:rPr>
              <a:t>25</a:t>
            </a:fld>
            <a:endParaRPr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0" y="604515"/>
            <a:ext cx="10234930"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4A4A4A"/>
                </a:solidFill>
                <a:latin typeface="Calibri" panose="020F0502020204030204" pitchFamily="34" charset="0"/>
                <a:cs typeface="Calibri" panose="020F0502020204030204" pitchFamily="34" charset="0"/>
              </a:rPr>
              <a:t>Protect </a:t>
            </a:r>
            <a:r>
              <a:rPr sz="4000" spc="-95" dirty="0">
                <a:solidFill>
                  <a:srgbClr val="4A4A4A"/>
                </a:solidFill>
                <a:latin typeface="Calibri" panose="020F0502020204030204" pitchFamily="34" charset="0"/>
                <a:cs typeface="Calibri" panose="020F0502020204030204" pitchFamily="34" charset="0"/>
              </a:rPr>
              <a:t>Yours </a:t>
            </a:r>
            <a:r>
              <a:rPr sz="4000" spc="-25" dirty="0">
                <a:solidFill>
                  <a:srgbClr val="4A4A4A"/>
                </a:solidFill>
                <a:latin typeface="Calibri" panose="020F0502020204030204" pitchFamily="34" charset="0"/>
                <a:cs typeface="Calibri" panose="020F0502020204030204" pitchFamily="34" charset="0"/>
              </a:rPr>
              <a:t>Assets </a:t>
            </a:r>
            <a:r>
              <a:rPr sz="4000" spc="-45" dirty="0">
                <a:solidFill>
                  <a:srgbClr val="4A4A4A"/>
                </a:solidFill>
                <a:latin typeface="Calibri" panose="020F0502020204030204" pitchFamily="34" charset="0"/>
                <a:cs typeface="Calibri" panose="020F0502020204030204" pitchFamily="34" charset="0"/>
              </a:rPr>
              <a:t>and </a:t>
            </a:r>
            <a:r>
              <a:rPr sz="4000" spc="-55" dirty="0">
                <a:solidFill>
                  <a:srgbClr val="4A4A4A"/>
                </a:solidFill>
                <a:latin typeface="Calibri" panose="020F0502020204030204" pitchFamily="34" charset="0"/>
                <a:cs typeface="Calibri" panose="020F0502020204030204" pitchFamily="34" charset="0"/>
              </a:rPr>
              <a:t>Ability </a:t>
            </a:r>
            <a:r>
              <a:rPr sz="4000" spc="-50" dirty="0">
                <a:solidFill>
                  <a:srgbClr val="4A4A4A"/>
                </a:solidFill>
                <a:latin typeface="Calibri" panose="020F0502020204030204" pitchFamily="34" charset="0"/>
                <a:cs typeface="Calibri" panose="020F0502020204030204" pitchFamily="34" charset="0"/>
              </a:rPr>
              <a:t>to </a:t>
            </a:r>
            <a:r>
              <a:rPr sz="4000" spc="-55" dirty="0">
                <a:solidFill>
                  <a:srgbClr val="4A4A4A"/>
                </a:solidFill>
                <a:latin typeface="Calibri" panose="020F0502020204030204" pitchFamily="34" charset="0"/>
                <a:cs typeface="Calibri" panose="020F0502020204030204" pitchFamily="34" charset="0"/>
              </a:rPr>
              <a:t>Earn </a:t>
            </a:r>
            <a:r>
              <a:rPr sz="4000" spc="-35" dirty="0">
                <a:solidFill>
                  <a:srgbClr val="4A4A4A"/>
                </a:solidFill>
                <a:latin typeface="Calibri" panose="020F0502020204030204" pitchFamily="34" charset="0"/>
                <a:cs typeface="Calibri" panose="020F0502020204030204" pitchFamily="34" charset="0"/>
              </a:rPr>
              <a:t>an</a:t>
            </a:r>
            <a:r>
              <a:rPr lang="en-US" sz="4000" spc="400" dirty="0">
                <a:solidFill>
                  <a:srgbClr val="4A4A4A"/>
                </a:solidFill>
                <a:latin typeface="Calibri" panose="020F0502020204030204" pitchFamily="34" charset="0"/>
                <a:cs typeface="Calibri" panose="020F0502020204030204" pitchFamily="34" charset="0"/>
              </a:rPr>
              <a:t> </a:t>
            </a:r>
            <a:r>
              <a:rPr sz="4000" spc="-55" dirty="0">
                <a:solidFill>
                  <a:srgbClr val="4A4A4A"/>
                </a:solidFill>
                <a:latin typeface="Calibri" panose="020F0502020204030204" pitchFamily="34" charset="0"/>
                <a:cs typeface="Calibri" panose="020F0502020204030204" pitchFamily="34" charset="0"/>
              </a:rPr>
              <a:t>Income</a:t>
            </a:r>
            <a:endParaRPr sz="4000" dirty="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4" name="object 4"/>
          <p:cNvSpPr txBox="1"/>
          <p:nvPr/>
        </p:nvSpPr>
        <p:spPr>
          <a:xfrm>
            <a:off x="901700" y="2707637"/>
            <a:ext cx="9489440" cy="927735"/>
          </a:xfrm>
          <a:prstGeom prst="rect">
            <a:avLst/>
          </a:prstGeom>
        </p:spPr>
        <p:txBody>
          <a:bodyPr vert="horz" wrap="square" lIns="0" tIns="38100" rIns="0" bIns="0" rtlCol="0">
            <a:spAutoFit/>
          </a:bodyPr>
          <a:lstStyle/>
          <a:p>
            <a:pPr marL="12700" marR="5080">
              <a:lnSpc>
                <a:spcPts val="3500"/>
              </a:lnSpc>
              <a:spcBef>
                <a:spcPts val="300"/>
              </a:spcBef>
            </a:pPr>
            <a:r>
              <a:rPr sz="3000" spc="-10" dirty="0">
                <a:solidFill>
                  <a:srgbClr val="0E497B"/>
                </a:solidFill>
                <a:latin typeface="Calibri" panose="020F0502020204030204" pitchFamily="34" charset="0"/>
                <a:cs typeface="Calibri" panose="020F0502020204030204" pitchFamily="34" charset="0"/>
              </a:rPr>
              <a:t>There </a:t>
            </a:r>
            <a:r>
              <a:rPr sz="3000" dirty="0">
                <a:solidFill>
                  <a:srgbClr val="0E497B"/>
                </a:solidFill>
                <a:latin typeface="Calibri" panose="020F0502020204030204" pitchFamily="34" charset="0"/>
                <a:cs typeface="Calibri" panose="020F0502020204030204" pitchFamily="34" charset="0"/>
              </a:rPr>
              <a:t>are three basic threats to </a:t>
            </a:r>
            <a:r>
              <a:rPr sz="3000" spc="-10" dirty="0">
                <a:solidFill>
                  <a:srgbClr val="0E497B"/>
                </a:solidFill>
                <a:latin typeface="Calibri" panose="020F0502020204030204" pitchFamily="34" charset="0"/>
                <a:cs typeface="Calibri" panose="020F0502020204030204" pitchFamily="34" charset="0"/>
              </a:rPr>
              <a:t>your long-term </a:t>
            </a:r>
            <a:r>
              <a:rPr sz="3000" spc="-5" dirty="0">
                <a:solidFill>
                  <a:srgbClr val="0E497B"/>
                </a:solidFill>
                <a:latin typeface="Calibri" panose="020F0502020204030204" pitchFamily="34" charset="0"/>
                <a:cs typeface="Calibri" panose="020F0502020204030204" pitchFamily="34" charset="0"/>
              </a:rPr>
              <a:t>ability </a:t>
            </a:r>
            <a:r>
              <a:rPr sz="3000" dirty="0">
                <a:solidFill>
                  <a:srgbClr val="0E497B"/>
                </a:solidFill>
                <a:latin typeface="Calibri" panose="020F0502020204030204" pitchFamily="34" charset="0"/>
                <a:cs typeface="Calibri" panose="020F0502020204030204" pitchFamily="34" charset="0"/>
              </a:rPr>
              <a:t>to</a:t>
            </a:r>
            <a:r>
              <a:rPr sz="3000" spc="-5" dirty="0">
                <a:solidFill>
                  <a:srgbClr val="0E497B"/>
                </a:solidFill>
                <a:latin typeface="Calibri" panose="020F0502020204030204" pitchFamily="34" charset="0"/>
                <a:cs typeface="Calibri" panose="020F0502020204030204" pitchFamily="34" charset="0"/>
              </a:rPr>
              <a:t> </a:t>
            </a:r>
            <a:r>
              <a:rPr sz="3000" dirty="0">
                <a:solidFill>
                  <a:srgbClr val="0E497B"/>
                </a:solidFill>
                <a:latin typeface="Calibri" panose="020F0502020204030204" pitchFamily="34" charset="0"/>
                <a:cs typeface="Calibri" panose="020F0502020204030204" pitchFamily="34" charset="0"/>
              </a:rPr>
              <a:t>earn  and protect </a:t>
            </a:r>
            <a:r>
              <a:rPr sz="3000" spc="-10" dirty="0">
                <a:solidFill>
                  <a:srgbClr val="0E497B"/>
                </a:solidFill>
                <a:latin typeface="Calibri" panose="020F0502020204030204" pitchFamily="34" charset="0"/>
                <a:cs typeface="Calibri" panose="020F0502020204030204" pitchFamily="34" charset="0"/>
              </a:rPr>
              <a:t>your</a:t>
            </a:r>
            <a:r>
              <a:rPr sz="3000" spc="-5" dirty="0">
                <a:solidFill>
                  <a:srgbClr val="0E497B"/>
                </a:solidFill>
                <a:latin typeface="Calibri" panose="020F0502020204030204" pitchFamily="34" charset="0"/>
                <a:cs typeface="Calibri" panose="020F0502020204030204" pitchFamily="34" charset="0"/>
              </a:rPr>
              <a:t> income.</a:t>
            </a:r>
            <a:endParaRPr sz="3000">
              <a:latin typeface="Calibri" panose="020F0502020204030204" pitchFamily="34" charset="0"/>
              <a:cs typeface="Calibri" panose="020F0502020204030204" pitchFamily="34" charset="0"/>
            </a:endParaRPr>
          </a:p>
        </p:txBody>
      </p:sp>
      <p:sp>
        <p:nvSpPr>
          <p:cNvPr id="5" name="object 5"/>
          <p:cNvSpPr txBox="1"/>
          <p:nvPr/>
        </p:nvSpPr>
        <p:spPr>
          <a:xfrm>
            <a:off x="1871471" y="4492241"/>
            <a:ext cx="1659129" cy="1243930"/>
          </a:xfrm>
          <a:prstGeom prst="rect">
            <a:avLst/>
          </a:prstGeom>
        </p:spPr>
        <p:txBody>
          <a:bodyPr vert="horz" wrap="square" lIns="0" tIns="165100" rIns="0" bIns="0" rtlCol="0">
            <a:spAutoFit/>
          </a:bodyPr>
          <a:lstStyle/>
          <a:p>
            <a:pPr algn="ctr">
              <a:lnSpc>
                <a:spcPct val="100000"/>
              </a:lnSpc>
              <a:spcBef>
                <a:spcPts val="1300"/>
              </a:spcBef>
            </a:pPr>
            <a:r>
              <a:rPr sz="3000" dirty="0">
                <a:solidFill>
                  <a:srgbClr val="0E497B"/>
                </a:solidFill>
                <a:latin typeface="Calibri" panose="020F0502020204030204" pitchFamily="34" charset="0"/>
                <a:cs typeface="Calibri" panose="020F0502020204030204" pitchFamily="34" charset="0"/>
              </a:rPr>
              <a:t>1</a:t>
            </a:r>
            <a:endParaRPr sz="3000" dirty="0">
              <a:latin typeface="Calibri" panose="020F0502020204030204" pitchFamily="34" charset="0"/>
              <a:cs typeface="Calibri" panose="020F0502020204030204" pitchFamily="34" charset="0"/>
            </a:endParaRPr>
          </a:p>
          <a:p>
            <a:pPr algn="ctr">
              <a:lnSpc>
                <a:spcPct val="100000"/>
              </a:lnSpc>
              <a:spcBef>
                <a:spcPts val="1200"/>
              </a:spcBef>
            </a:pPr>
            <a:r>
              <a:rPr sz="3000" spc="-5" dirty="0">
                <a:solidFill>
                  <a:srgbClr val="4A4A4A"/>
                </a:solidFill>
                <a:latin typeface="Calibri" panose="020F0502020204030204" pitchFamily="34" charset="0"/>
                <a:cs typeface="Calibri" panose="020F0502020204030204" pitchFamily="34" charset="0"/>
              </a:rPr>
              <a:t>Disability</a:t>
            </a:r>
            <a:endParaRPr sz="3000" dirty="0">
              <a:latin typeface="Calibri" panose="020F0502020204030204" pitchFamily="34" charset="0"/>
              <a:cs typeface="Calibri" panose="020F0502020204030204" pitchFamily="34" charset="0"/>
            </a:endParaRPr>
          </a:p>
        </p:txBody>
      </p:sp>
      <p:sp>
        <p:nvSpPr>
          <p:cNvPr id="6" name="object 6"/>
          <p:cNvSpPr txBox="1"/>
          <p:nvPr/>
        </p:nvSpPr>
        <p:spPr>
          <a:xfrm>
            <a:off x="5319014" y="4492241"/>
            <a:ext cx="2367280" cy="1244600"/>
          </a:xfrm>
          <a:prstGeom prst="rect">
            <a:avLst/>
          </a:prstGeom>
        </p:spPr>
        <p:txBody>
          <a:bodyPr vert="horz" wrap="square" lIns="0" tIns="165100" rIns="0" bIns="0" rtlCol="0">
            <a:spAutoFit/>
          </a:bodyPr>
          <a:lstStyle/>
          <a:p>
            <a:pPr marL="24765" algn="ctr">
              <a:lnSpc>
                <a:spcPct val="100000"/>
              </a:lnSpc>
              <a:spcBef>
                <a:spcPts val="1300"/>
              </a:spcBef>
            </a:pPr>
            <a:r>
              <a:rPr sz="3000" dirty="0">
                <a:solidFill>
                  <a:srgbClr val="0E497B"/>
                </a:solidFill>
                <a:latin typeface="Calibri" panose="020F0502020204030204" pitchFamily="34" charset="0"/>
                <a:cs typeface="Calibri" panose="020F0502020204030204" pitchFamily="34" charset="0"/>
              </a:rPr>
              <a:t>2</a:t>
            </a:r>
            <a:endParaRPr sz="3000">
              <a:latin typeface="Calibri" panose="020F0502020204030204" pitchFamily="34" charset="0"/>
              <a:cs typeface="Calibri" panose="020F0502020204030204" pitchFamily="34" charset="0"/>
            </a:endParaRPr>
          </a:p>
          <a:p>
            <a:pPr algn="ctr">
              <a:lnSpc>
                <a:spcPct val="100000"/>
              </a:lnSpc>
              <a:spcBef>
                <a:spcPts val="1200"/>
              </a:spcBef>
            </a:pPr>
            <a:r>
              <a:rPr sz="3000" spc="-85" dirty="0">
                <a:solidFill>
                  <a:srgbClr val="4A4A4A"/>
                </a:solidFill>
                <a:latin typeface="Calibri" panose="020F0502020204030204" pitchFamily="34" charset="0"/>
                <a:cs typeface="Calibri" panose="020F0502020204030204" pitchFamily="34" charset="0"/>
              </a:rPr>
              <a:t>Long-Term</a:t>
            </a:r>
            <a:r>
              <a:rPr sz="3000" spc="-70" dirty="0">
                <a:solidFill>
                  <a:srgbClr val="4A4A4A"/>
                </a:solidFill>
                <a:latin typeface="Calibri" panose="020F0502020204030204" pitchFamily="34" charset="0"/>
                <a:cs typeface="Calibri" panose="020F0502020204030204" pitchFamily="34" charset="0"/>
              </a:rPr>
              <a:t> </a:t>
            </a:r>
            <a:r>
              <a:rPr sz="3000" spc="-10" dirty="0">
                <a:solidFill>
                  <a:srgbClr val="4A4A4A"/>
                </a:solidFill>
                <a:latin typeface="Calibri" panose="020F0502020204030204" pitchFamily="34" charset="0"/>
                <a:cs typeface="Calibri" panose="020F0502020204030204" pitchFamily="34" charset="0"/>
              </a:rPr>
              <a:t>Care</a:t>
            </a:r>
            <a:endParaRPr sz="3000">
              <a:latin typeface="Calibri" panose="020F0502020204030204" pitchFamily="34" charset="0"/>
              <a:cs typeface="Calibri" panose="020F0502020204030204" pitchFamily="34" charset="0"/>
            </a:endParaRPr>
          </a:p>
        </p:txBody>
      </p:sp>
      <p:sp>
        <p:nvSpPr>
          <p:cNvPr id="7" name="object 7"/>
          <p:cNvSpPr txBox="1"/>
          <p:nvPr/>
        </p:nvSpPr>
        <p:spPr>
          <a:xfrm>
            <a:off x="9819005" y="4492241"/>
            <a:ext cx="935990" cy="1244600"/>
          </a:xfrm>
          <a:prstGeom prst="rect">
            <a:avLst/>
          </a:prstGeom>
        </p:spPr>
        <p:txBody>
          <a:bodyPr vert="horz" wrap="square" lIns="0" tIns="165100" rIns="0" bIns="0" rtlCol="0">
            <a:spAutoFit/>
          </a:bodyPr>
          <a:lstStyle/>
          <a:p>
            <a:pPr algn="ctr">
              <a:lnSpc>
                <a:spcPct val="100000"/>
              </a:lnSpc>
              <a:spcBef>
                <a:spcPts val="1300"/>
              </a:spcBef>
            </a:pPr>
            <a:r>
              <a:rPr sz="3000" dirty="0">
                <a:solidFill>
                  <a:srgbClr val="0E497B"/>
                </a:solidFill>
                <a:latin typeface="Calibri" panose="020F0502020204030204" pitchFamily="34" charset="0"/>
                <a:cs typeface="Calibri" panose="020F0502020204030204" pitchFamily="34" charset="0"/>
              </a:rPr>
              <a:t>3</a:t>
            </a:r>
            <a:endParaRPr sz="3000">
              <a:latin typeface="Calibri" panose="020F0502020204030204" pitchFamily="34" charset="0"/>
              <a:cs typeface="Calibri" panose="020F0502020204030204" pitchFamily="34" charset="0"/>
            </a:endParaRPr>
          </a:p>
          <a:p>
            <a:pPr algn="ctr">
              <a:lnSpc>
                <a:spcPct val="100000"/>
              </a:lnSpc>
              <a:spcBef>
                <a:spcPts val="1200"/>
              </a:spcBef>
            </a:pPr>
            <a:r>
              <a:rPr sz="3000" dirty="0">
                <a:solidFill>
                  <a:srgbClr val="4A4A4A"/>
                </a:solidFill>
                <a:latin typeface="Calibri" panose="020F0502020204030204" pitchFamily="34" charset="0"/>
                <a:cs typeface="Calibri" panose="020F0502020204030204" pitchFamily="34" charset="0"/>
              </a:rPr>
              <a:t>Death</a:t>
            </a:r>
            <a:endParaRPr sz="3000">
              <a:latin typeface="Calibri" panose="020F0502020204030204" pitchFamily="34" charset="0"/>
              <a:cs typeface="Calibri" panose="020F0502020204030204" pitchFamily="34" charset="0"/>
            </a:endParaRPr>
          </a:p>
        </p:txBody>
      </p:sp>
      <p:sp>
        <p:nvSpPr>
          <p:cNvPr id="8" name="object 8"/>
          <p:cNvSpPr/>
          <p:nvPr/>
        </p:nvSpPr>
        <p:spPr>
          <a:xfrm>
            <a:off x="2451100" y="4635500"/>
            <a:ext cx="533400" cy="533400"/>
          </a:xfrm>
          <a:custGeom>
            <a:avLst/>
            <a:gdLst/>
            <a:ahLst/>
            <a:cxnLst/>
            <a:rect l="l" t="t" r="r" b="b"/>
            <a:pathLst>
              <a:path w="533400" h="533400">
                <a:moveTo>
                  <a:pt x="266700" y="533400"/>
                </a:moveTo>
                <a:lnTo>
                  <a:pt x="314639" y="529103"/>
                </a:lnTo>
                <a:lnTo>
                  <a:pt x="359760" y="516714"/>
                </a:lnTo>
                <a:lnTo>
                  <a:pt x="401308" y="496987"/>
                </a:lnTo>
                <a:lnTo>
                  <a:pt x="438531" y="470675"/>
                </a:lnTo>
                <a:lnTo>
                  <a:pt x="470675" y="438531"/>
                </a:lnTo>
                <a:lnTo>
                  <a:pt x="496987" y="401308"/>
                </a:lnTo>
                <a:lnTo>
                  <a:pt x="516714" y="359760"/>
                </a:lnTo>
                <a:lnTo>
                  <a:pt x="529103" y="314639"/>
                </a:lnTo>
                <a:lnTo>
                  <a:pt x="533400" y="266700"/>
                </a:lnTo>
                <a:lnTo>
                  <a:pt x="529103" y="218760"/>
                </a:lnTo>
                <a:lnTo>
                  <a:pt x="516714" y="173639"/>
                </a:lnTo>
                <a:lnTo>
                  <a:pt x="496987" y="132091"/>
                </a:lnTo>
                <a:lnTo>
                  <a:pt x="470675" y="94868"/>
                </a:lnTo>
                <a:lnTo>
                  <a:pt x="438531" y="62724"/>
                </a:lnTo>
                <a:lnTo>
                  <a:pt x="401308" y="36412"/>
                </a:lnTo>
                <a:lnTo>
                  <a:pt x="359760" y="16685"/>
                </a:lnTo>
                <a:lnTo>
                  <a:pt x="314639" y="4296"/>
                </a:lnTo>
                <a:lnTo>
                  <a:pt x="266700" y="0"/>
                </a:lnTo>
                <a:lnTo>
                  <a:pt x="218760" y="4296"/>
                </a:lnTo>
                <a:lnTo>
                  <a:pt x="173639" y="16685"/>
                </a:lnTo>
                <a:lnTo>
                  <a:pt x="132091" y="36412"/>
                </a:lnTo>
                <a:lnTo>
                  <a:pt x="94868" y="62724"/>
                </a:lnTo>
                <a:lnTo>
                  <a:pt x="62724" y="94868"/>
                </a:lnTo>
                <a:lnTo>
                  <a:pt x="36412" y="132091"/>
                </a:lnTo>
                <a:lnTo>
                  <a:pt x="16685" y="173639"/>
                </a:lnTo>
                <a:lnTo>
                  <a:pt x="4296" y="218760"/>
                </a:lnTo>
                <a:lnTo>
                  <a:pt x="0" y="266700"/>
                </a:lnTo>
                <a:lnTo>
                  <a:pt x="4296" y="314639"/>
                </a:lnTo>
                <a:lnTo>
                  <a:pt x="16685" y="359760"/>
                </a:lnTo>
                <a:lnTo>
                  <a:pt x="36412" y="401308"/>
                </a:lnTo>
                <a:lnTo>
                  <a:pt x="62724" y="438531"/>
                </a:lnTo>
                <a:lnTo>
                  <a:pt x="94868" y="470675"/>
                </a:lnTo>
                <a:lnTo>
                  <a:pt x="132091" y="496987"/>
                </a:lnTo>
                <a:lnTo>
                  <a:pt x="173639" y="516714"/>
                </a:lnTo>
                <a:lnTo>
                  <a:pt x="218760" y="529103"/>
                </a:lnTo>
                <a:lnTo>
                  <a:pt x="266700" y="533400"/>
                </a:lnTo>
                <a:close/>
              </a:path>
            </a:pathLst>
          </a:custGeom>
          <a:ln w="25400">
            <a:solidFill>
              <a:srgbClr val="FFB81C"/>
            </a:solidFill>
          </a:ln>
        </p:spPr>
        <p:txBody>
          <a:bodyPr wrap="square" lIns="0" tIns="0" rIns="0" bIns="0" rtlCol="0"/>
          <a:lstStyle/>
          <a:p>
            <a:endParaRPr/>
          </a:p>
        </p:txBody>
      </p:sp>
      <p:sp>
        <p:nvSpPr>
          <p:cNvPr id="9" name="object 9"/>
          <p:cNvSpPr/>
          <p:nvPr/>
        </p:nvSpPr>
        <p:spPr>
          <a:xfrm>
            <a:off x="6248400" y="4635500"/>
            <a:ext cx="533400" cy="533400"/>
          </a:xfrm>
          <a:custGeom>
            <a:avLst/>
            <a:gdLst/>
            <a:ahLst/>
            <a:cxnLst/>
            <a:rect l="l" t="t" r="r" b="b"/>
            <a:pathLst>
              <a:path w="533400" h="533400">
                <a:moveTo>
                  <a:pt x="266700" y="533400"/>
                </a:moveTo>
                <a:lnTo>
                  <a:pt x="314639" y="529103"/>
                </a:lnTo>
                <a:lnTo>
                  <a:pt x="359760" y="516714"/>
                </a:lnTo>
                <a:lnTo>
                  <a:pt x="401308" y="496987"/>
                </a:lnTo>
                <a:lnTo>
                  <a:pt x="438531" y="470675"/>
                </a:lnTo>
                <a:lnTo>
                  <a:pt x="470675" y="438531"/>
                </a:lnTo>
                <a:lnTo>
                  <a:pt x="496987" y="401308"/>
                </a:lnTo>
                <a:lnTo>
                  <a:pt x="516714" y="359760"/>
                </a:lnTo>
                <a:lnTo>
                  <a:pt x="529103" y="314639"/>
                </a:lnTo>
                <a:lnTo>
                  <a:pt x="533400" y="266700"/>
                </a:lnTo>
                <a:lnTo>
                  <a:pt x="529103" y="218760"/>
                </a:lnTo>
                <a:lnTo>
                  <a:pt x="516714" y="173639"/>
                </a:lnTo>
                <a:lnTo>
                  <a:pt x="496987" y="132091"/>
                </a:lnTo>
                <a:lnTo>
                  <a:pt x="470675" y="94868"/>
                </a:lnTo>
                <a:lnTo>
                  <a:pt x="438531" y="62724"/>
                </a:lnTo>
                <a:lnTo>
                  <a:pt x="401308" y="36412"/>
                </a:lnTo>
                <a:lnTo>
                  <a:pt x="359760" y="16685"/>
                </a:lnTo>
                <a:lnTo>
                  <a:pt x="314639" y="4296"/>
                </a:lnTo>
                <a:lnTo>
                  <a:pt x="266700" y="0"/>
                </a:lnTo>
                <a:lnTo>
                  <a:pt x="218760" y="4296"/>
                </a:lnTo>
                <a:lnTo>
                  <a:pt x="173639" y="16685"/>
                </a:lnTo>
                <a:lnTo>
                  <a:pt x="132091" y="36412"/>
                </a:lnTo>
                <a:lnTo>
                  <a:pt x="94868" y="62724"/>
                </a:lnTo>
                <a:lnTo>
                  <a:pt x="62724" y="94868"/>
                </a:lnTo>
                <a:lnTo>
                  <a:pt x="36412" y="132091"/>
                </a:lnTo>
                <a:lnTo>
                  <a:pt x="16685" y="173639"/>
                </a:lnTo>
                <a:lnTo>
                  <a:pt x="4296" y="218760"/>
                </a:lnTo>
                <a:lnTo>
                  <a:pt x="0" y="266700"/>
                </a:lnTo>
                <a:lnTo>
                  <a:pt x="4296" y="314639"/>
                </a:lnTo>
                <a:lnTo>
                  <a:pt x="16685" y="359760"/>
                </a:lnTo>
                <a:lnTo>
                  <a:pt x="36412" y="401308"/>
                </a:lnTo>
                <a:lnTo>
                  <a:pt x="62724" y="438531"/>
                </a:lnTo>
                <a:lnTo>
                  <a:pt x="94868" y="470675"/>
                </a:lnTo>
                <a:lnTo>
                  <a:pt x="132091" y="496987"/>
                </a:lnTo>
                <a:lnTo>
                  <a:pt x="173639" y="516714"/>
                </a:lnTo>
                <a:lnTo>
                  <a:pt x="218760" y="529103"/>
                </a:lnTo>
                <a:lnTo>
                  <a:pt x="266700" y="533400"/>
                </a:lnTo>
                <a:close/>
              </a:path>
            </a:pathLst>
          </a:custGeom>
          <a:ln w="25400">
            <a:solidFill>
              <a:srgbClr val="FFB81C"/>
            </a:solidFill>
          </a:ln>
        </p:spPr>
        <p:txBody>
          <a:bodyPr wrap="square" lIns="0" tIns="0" rIns="0" bIns="0" rtlCol="0"/>
          <a:lstStyle/>
          <a:p>
            <a:endParaRPr/>
          </a:p>
        </p:txBody>
      </p:sp>
      <p:sp>
        <p:nvSpPr>
          <p:cNvPr id="10" name="object 10"/>
          <p:cNvSpPr/>
          <p:nvPr/>
        </p:nvSpPr>
        <p:spPr>
          <a:xfrm>
            <a:off x="10020300" y="4635500"/>
            <a:ext cx="533400" cy="533400"/>
          </a:xfrm>
          <a:custGeom>
            <a:avLst/>
            <a:gdLst/>
            <a:ahLst/>
            <a:cxnLst/>
            <a:rect l="l" t="t" r="r" b="b"/>
            <a:pathLst>
              <a:path w="533400" h="533400">
                <a:moveTo>
                  <a:pt x="266700" y="533400"/>
                </a:moveTo>
                <a:lnTo>
                  <a:pt x="314639" y="529103"/>
                </a:lnTo>
                <a:lnTo>
                  <a:pt x="359760" y="516714"/>
                </a:lnTo>
                <a:lnTo>
                  <a:pt x="401308" y="496987"/>
                </a:lnTo>
                <a:lnTo>
                  <a:pt x="438531" y="470675"/>
                </a:lnTo>
                <a:lnTo>
                  <a:pt x="470675" y="438531"/>
                </a:lnTo>
                <a:lnTo>
                  <a:pt x="496987" y="401308"/>
                </a:lnTo>
                <a:lnTo>
                  <a:pt x="516714" y="359760"/>
                </a:lnTo>
                <a:lnTo>
                  <a:pt x="529103" y="314639"/>
                </a:lnTo>
                <a:lnTo>
                  <a:pt x="533400" y="266700"/>
                </a:lnTo>
                <a:lnTo>
                  <a:pt x="529103" y="218760"/>
                </a:lnTo>
                <a:lnTo>
                  <a:pt x="516714" y="173639"/>
                </a:lnTo>
                <a:lnTo>
                  <a:pt x="496987" y="132091"/>
                </a:lnTo>
                <a:lnTo>
                  <a:pt x="470675" y="94868"/>
                </a:lnTo>
                <a:lnTo>
                  <a:pt x="438531" y="62724"/>
                </a:lnTo>
                <a:lnTo>
                  <a:pt x="401308" y="36412"/>
                </a:lnTo>
                <a:lnTo>
                  <a:pt x="359760" y="16685"/>
                </a:lnTo>
                <a:lnTo>
                  <a:pt x="314639" y="4296"/>
                </a:lnTo>
                <a:lnTo>
                  <a:pt x="266700" y="0"/>
                </a:lnTo>
                <a:lnTo>
                  <a:pt x="218760" y="4296"/>
                </a:lnTo>
                <a:lnTo>
                  <a:pt x="173639" y="16685"/>
                </a:lnTo>
                <a:lnTo>
                  <a:pt x="132091" y="36412"/>
                </a:lnTo>
                <a:lnTo>
                  <a:pt x="94868" y="62724"/>
                </a:lnTo>
                <a:lnTo>
                  <a:pt x="62724" y="94868"/>
                </a:lnTo>
                <a:lnTo>
                  <a:pt x="36412" y="132091"/>
                </a:lnTo>
                <a:lnTo>
                  <a:pt x="16685" y="173639"/>
                </a:lnTo>
                <a:lnTo>
                  <a:pt x="4296" y="218760"/>
                </a:lnTo>
                <a:lnTo>
                  <a:pt x="0" y="266700"/>
                </a:lnTo>
                <a:lnTo>
                  <a:pt x="4296" y="314639"/>
                </a:lnTo>
                <a:lnTo>
                  <a:pt x="16685" y="359760"/>
                </a:lnTo>
                <a:lnTo>
                  <a:pt x="36412" y="401308"/>
                </a:lnTo>
                <a:lnTo>
                  <a:pt x="62724" y="438531"/>
                </a:lnTo>
                <a:lnTo>
                  <a:pt x="94868" y="470675"/>
                </a:lnTo>
                <a:lnTo>
                  <a:pt x="132091" y="496987"/>
                </a:lnTo>
                <a:lnTo>
                  <a:pt x="173639" y="516714"/>
                </a:lnTo>
                <a:lnTo>
                  <a:pt x="218760" y="529103"/>
                </a:lnTo>
                <a:lnTo>
                  <a:pt x="266700" y="533400"/>
                </a:lnTo>
                <a:close/>
              </a:path>
            </a:pathLst>
          </a:custGeom>
          <a:ln w="25400">
            <a:solidFill>
              <a:srgbClr val="FFB81C"/>
            </a:solidFill>
          </a:ln>
        </p:spPr>
        <p:txBody>
          <a:bodyPr wrap="square" lIns="0" tIns="0" rIns="0" bIns="0" rtlCol="0"/>
          <a:lstStyle/>
          <a:p>
            <a:endParaRPr/>
          </a:p>
        </p:txBody>
      </p:sp>
      <p:sp>
        <p:nvSpPr>
          <p:cNvPr id="11" name="object 11"/>
          <p:cNvSpPr/>
          <p:nvPr/>
        </p:nvSpPr>
        <p:spPr>
          <a:xfrm>
            <a:off x="4603750" y="4318000"/>
            <a:ext cx="0" cy="1778000"/>
          </a:xfrm>
          <a:custGeom>
            <a:avLst/>
            <a:gdLst/>
            <a:ahLst/>
            <a:cxnLst/>
            <a:rect l="l" t="t" r="r" b="b"/>
            <a:pathLst>
              <a:path h="1778000">
                <a:moveTo>
                  <a:pt x="0" y="1778000"/>
                </a:moveTo>
                <a:lnTo>
                  <a:pt x="0" y="0"/>
                </a:lnTo>
              </a:path>
            </a:pathLst>
          </a:custGeom>
          <a:ln w="12700">
            <a:solidFill>
              <a:srgbClr val="797D83"/>
            </a:solidFill>
            <a:prstDash val="dash"/>
          </a:ln>
        </p:spPr>
        <p:txBody>
          <a:bodyPr wrap="square" lIns="0" tIns="0" rIns="0" bIns="0" rtlCol="0"/>
          <a:lstStyle/>
          <a:p>
            <a:endParaRPr/>
          </a:p>
        </p:txBody>
      </p:sp>
      <p:sp>
        <p:nvSpPr>
          <p:cNvPr id="12" name="object 12"/>
          <p:cNvSpPr/>
          <p:nvPr/>
        </p:nvSpPr>
        <p:spPr>
          <a:xfrm>
            <a:off x="8388350" y="4318000"/>
            <a:ext cx="0" cy="1778000"/>
          </a:xfrm>
          <a:custGeom>
            <a:avLst/>
            <a:gdLst/>
            <a:ahLst/>
            <a:cxnLst/>
            <a:rect l="l" t="t" r="r" b="b"/>
            <a:pathLst>
              <a:path h="1778000">
                <a:moveTo>
                  <a:pt x="0" y="1778000"/>
                </a:moveTo>
                <a:lnTo>
                  <a:pt x="0" y="0"/>
                </a:lnTo>
              </a:path>
            </a:pathLst>
          </a:custGeom>
          <a:ln w="12700">
            <a:solidFill>
              <a:srgbClr val="797D83"/>
            </a:solidFill>
            <a:prstDash val="dash"/>
          </a:ln>
        </p:spPr>
        <p:txBody>
          <a:bodyPr wrap="square" lIns="0" tIns="0" rIns="0" bIns="0" rtlCol="0"/>
          <a:lstStyle/>
          <a:p>
            <a:endParaRPr/>
          </a:p>
        </p:txBody>
      </p:sp>
      <p:sp>
        <p:nvSpPr>
          <p:cNvPr id="13" name="object 13"/>
          <p:cNvSpPr txBox="1">
            <a:spLocks noGrp="1"/>
          </p:cNvSpPr>
          <p:nvPr>
            <p:ph type="sldNum" sz="quarter" idx="7"/>
          </p:nvPr>
        </p:nvSpPr>
        <p:spPr>
          <a:xfrm>
            <a:off x="12192000" y="9168751"/>
            <a:ext cx="20574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dirty="0">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0" y="604515"/>
            <a:ext cx="1877695" cy="635000"/>
          </a:xfrm>
          <a:prstGeom prst="rect">
            <a:avLst/>
          </a:prstGeom>
        </p:spPr>
        <p:txBody>
          <a:bodyPr vert="horz" wrap="square" lIns="0" tIns="12700" rIns="0" bIns="0" rtlCol="0">
            <a:spAutoFit/>
          </a:bodyPr>
          <a:lstStyle/>
          <a:p>
            <a:pPr marL="12700">
              <a:lnSpc>
                <a:spcPct val="100000"/>
              </a:lnSpc>
              <a:spcBef>
                <a:spcPts val="100"/>
              </a:spcBef>
            </a:pPr>
            <a:r>
              <a:rPr sz="4000" spc="-45" dirty="0">
                <a:solidFill>
                  <a:srgbClr val="4A4A4A"/>
                </a:solidFill>
                <a:latin typeface="Calibri" panose="020F0502020204030204" pitchFamily="34" charset="0"/>
                <a:cs typeface="Calibri" panose="020F0502020204030204" pitchFamily="34" charset="0"/>
              </a:rPr>
              <a:t>D</a:t>
            </a:r>
            <a:r>
              <a:rPr sz="4000" spc="-65" dirty="0">
                <a:solidFill>
                  <a:srgbClr val="4A4A4A"/>
                </a:solidFill>
                <a:latin typeface="Calibri" panose="020F0502020204030204" pitchFamily="34" charset="0"/>
                <a:cs typeface="Calibri" panose="020F0502020204030204" pitchFamily="34" charset="0"/>
              </a:rPr>
              <a:t>i</a:t>
            </a:r>
            <a:r>
              <a:rPr sz="4000" spc="-30" dirty="0">
                <a:solidFill>
                  <a:srgbClr val="4A4A4A"/>
                </a:solidFill>
                <a:latin typeface="Calibri" panose="020F0502020204030204" pitchFamily="34" charset="0"/>
                <a:cs typeface="Calibri" panose="020F0502020204030204" pitchFamily="34" charset="0"/>
              </a:rPr>
              <a:t>s</a:t>
            </a:r>
            <a:r>
              <a:rPr sz="4000" spc="-70" dirty="0">
                <a:solidFill>
                  <a:srgbClr val="4A4A4A"/>
                </a:solidFill>
                <a:latin typeface="Calibri" panose="020F0502020204030204" pitchFamily="34" charset="0"/>
                <a:cs typeface="Calibri" panose="020F0502020204030204" pitchFamily="34" charset="0"/>
              </a:rPr>
              <a:t>a</a:t>
            </a:r>
            <a:r>
              <a:rPr sz="4000" spc="-65" dirty="0">
                <a:solidFill>
                  <a:srgbClr val="4A4A4A"/>
                </a:solidFill>
                <a:latin typeface="Calibri" panose="020F0502020204030204" pitchFamily="34" charset="0"/>
                <a:cs typeface="Calibri" panose="020F0502020204030204" pitchFamily="34" charset="0"/>
              </a:rPr>
              <a:t>b</a:t>
            </a:r>
            <a:r>
              <a:rPr sz="4000" spc="-90" dirty="0">
                <a:solidFill>
                  <a:srgbClr val="4A4A4A"/>
                </a:solidFill>
                <a:latin typeface="Calibri" panose="020F0502020204030204" pitchFamily="34" charset="0"/>
                <a:cs typeface="Calibri" panose="020F0502020204030204" pitchFamily="34" charset="0"/>
              </a:rPr>
              <a:t>il</a:t>
            </a:r>
            <a:r>
              <a:rPr sz="4000" spc="-80" dirty="0">
                <a:solidFill>
                  <a:srgbClr val="4A4A4A"/>
                </a:solidFill>
                <a:latin typeface="Calibri" panose="020F0502020204030204" pitchFamily="34" charset="0"/>
                <a:cs typeface="Calibri" panose="020F0502020204030204" pitchFamily="34" charset="0"/>
              </a:rPr>
              <a:t>i</a:t>
            </a:r>
            <a:r>
              <a:rPr sz="4000" spc="5" dirty="0">
                <a:solidFill>
                  <a:srgbClr val="4A4A4A"/>
                </a:solidFill>
                <a:latin typeface="Calibri" panose="020F0502020204030204" pitchFamily="34" charset="0"/>
                <a:cs typeface="Calibri" panose="020F0502020204030204" pitchFamily="34" charset="0"/>
              </a:rPr>
              <a:t>t</a:t>
            </a:r>
            <a:r>
              <a:rPr sz="4000" dirty="0">
                <a:solidFill>
                  <a:srgbClr val="4A4A4A"/>
                </a:solidFill>
                <a:latin typeface="Calibri" panose="020F0502020204030204" pitchFamily="34" charset="0"/>
                <a:cs typeface="Calibri" panose="020F0502020204030204" pitchFamily="34" charset="0"/>
              </a:rPr>
              <a:t>y</a:t>
            </a:r>
            <a:endParaRPr sz="4000">
              <a:latin typeface="Calibri" panose="020F0502020204030204" pitchFamily="34" charset="0"/>
              <a:cs typeface="Calibri" panose="020F0502020204030204" pitchFamily="34" charset="0"/>
            </a:endParaRPr>
          </a:p>
        </p:txBody>
      </p:sp>
      <p:sp>
        <p:nvSpPr>
          <p:cNvPr id="3" name="object 3"/>
          <p:cNvSpPr txBox="1"/>
          <p:nvPr/>
        </p:nvSpPr>
        <p:spPr>
          <a:xfrm>
            <a:off x="914400" y="2066415"/>
            <a:ext cx="6394450" cy="3326765"/>
          </a:xfrm>
          <a:prstGeom prst="rect">
            <a:avLst/>
          </a:prstGeom>
        </p:spPr>
        <p:txBody>
          <a:bodyPr vert="horz" wrap="square" lIns="0" tIns="215265" rIns="0" bIns="0" rtlCol="0">
            <a:spAutoFit/>
          </a:bodyPr>
          <a:lstStyle/>
          <a:p>
            <a:pPr marL="12700">
              <a:lnSpc>
                <a:spcPct val="100000"/>
              </a:lnSpc>
              <a:spcBef>
                <a:spcPts val="1695"/>
              </a:spcBef>
            </a:pPr>
            <a:r>
              <a:rPr sz="3000" spc="-10" dirty="0">
                <a:solidFill>
                  <a:srgbClr val="0E497B"/>
                </a:solidFill>
                <a:latin typeface="Calibri" panose="020F0502020204030204" pitchFamily="34" charset="0"/>
                <a:cs typeface="Calibri" panose="020F0502020204030204" pitchFamily="34" charset="0"/>
              </a:rPr>
              <a:t>The </a:t>
            </a:r>
            <a:r>
              <a:rPr sz="3000" spc="-5" dirty="0">
                <a:solidFill>
                  <a:srgbClr val="0E497B"/>
                </a:solidFill>
                <a:latin typeface="Calibri" panose="020F0502020204030204" pitchFamily="34" charset="0"/>
                <a:cs typeface="Calibri" panose="020F0502020204030204" pitchFamily="34" charset="0"/>
              </a:rPr>
              <a:t>majority </a:t>
            </a:r>
            <a:r>
              <a:rPr sz="3000" dirty="0">
                <a:solidFill>
                  <a:srgbClr val="0E497B"/>
                </a:solidFill>
                <a:latin typeface="Calibri" panose="020F0502020204030204" pitchFamily="34" charset="0"/>
                <a:cs typeface="Calibri" panose="020F0502020204030204" pitchFamily="34" charset="0"/>
              </a:rPr>
              <a:t>of disabilities are caused</a:t>
            </a:r>
            <a:r>
              <a:rPr sz="3000" spc="-45" dirty="0">
                <a:solidFill>
                  <a:srgbClr val="0E497B"/>
                </a:solidFill>
                <a:latin typeface="Calibri" panose="020F0502020204030204" pitchFamily="34" charset="0"/>
                <a:cs typeface="Calibri" panose="020F0502020204030204" pitchFamily="34" charset="0"/>
              </a:rPr>
              <a:t> </a:t>
            </a:r>
            <a:r>
              <a:rPr sz="3000" spc="-40" dirty="0">
                <a:solidFill>
                  <a:srgbClr val="0E497B"/>
                </a:solidFill>
                <a:latin typeface="Calibri" panose="020F0502020204030204" pitchFamily="34" charset="0"/>
                <a:cs typeface="Calibri" panose="020F0502020204030204" pitchFamily="34" charset="0"/>
              </a:rPr>
              <a:t>by:</a:t>
            </a:r>
            <a:endParaRPr sz="3000" dirty="0">
              <a:latin typeface="Calibri" panose="020F0502020204030204" pitchFamily="34" charset="0"/>
              <a:cs typeface="Calibri" panose="020F0502020204030204" pitchFamily="34" charset="0"/>
            </a:endParaRPr>
          </a:p>
          <a:p>
            <a:pPr marL="469900" indent="-419100">
              <a:lnSpc>
                <a:spcPct val="100000"/>
              </a:lnSpc>
              <a:spcBef>
                <a:spcPts val="1600"/>
              </a:spcBef>
              <a:buClr>
                <a:srgbClr val="00254A"/>
              </a:buClr>
              <a:buSzPct val="75000"/>
              <a:buChar char="•"/>
              <a:tabLst>
                <a:tab pos="469265" algn="l"/>
                <a:tab pos="469900" algn="l"/>
              </a:tabLst>
            </a:pPr>
            <a:r>
              <a:rPr sz="3000" dirty="0">
                <a:solidFill>
                  <a:srgbClr val="4A4A4A"/>
                </a:solidFill>
                <a:latin typeface="Calibri" panose="020F0502020204030204" pitchFamily="34" charset="0"/>
                <a:cs typeface="Calibri" panose="020F0502020204030204" pitchFamily="34" charset="0"/>
              </a:rPr>
              <a:t>Back</a:t>
            </a:r>
            <a:r>
              <a:rPr sz="3000" spc="-5" dirty="0">
                <a:solidFill>
                  <a:srgbClr val="4A4A4A"/>
                </a:solidFill>
                <a:latin typeface="Calibri" panose="020F0502020204030204" pitchFamily="34" charset="0"/>
                <a:cs typeface="Calibri" panose="020F0502020204030204" pitchFamily="34" charset="0"/>
              </a:rPr>
              <a:t> </a:t>
            </a:r>
            <a:r>
              <a:rPr lang="en-US" sz="3000" spc="-5" dirty="0">
                <a:solidFill>
                  <a:srgbClr val="4A4A4A"/>
                </a:solidFill>
                <a:latin typeface="Calibri" panose="020F0502020204030204" pitchFamily="34" charset="0"/>
                <a:cs typeface="Calibri" panose="020F0502020204030204" pitchFamily="34" charset="0"/>
              </a:rPr>
              <a:t>p</a:t>
            </a:r>
            <a:r>
              <a:rPr sz="3000" spc="-5" dirty="0">
                <a:solidFill>
                  <a:srgbClr val="4A4A4A"/>
                </a:solidFill>
                <a:latin typeface="Calibri" panose="020F0502020204030204" pitchFamily="34" charset="0"/>
                <a:cs typeface="Calibri" panose="020F0502020204030204" pitchFamily="34" charset="0"/>
              </a:rPr>
              <a:t>roblems</a:t>
            </a:r>
            <a:endParaRPr sz="3000" dirty="0">
              <a:latin typeface="Calibri" panose="020F0502020204030204" pitchFamily="34" charset="0"/>
              <a:cs typeface="Calibri" panose="020F0502020204030204" pitchFamily="34" charset="0"/>
            </a:endParaRPr>
          </a:p>
          <a:p>
            <a:pPr marL="469900" indent="-419100">
              <a:lnSpc>
                <a:spcPct val="100000"/>
              </a:lnSpc>
              <a:spcBef>
                <a:spcPts val="1600"/>
              </a:spcBef>
              <a:buSzPct val="75000"/>
              <a:buChar char="•"/>
              <a:tabLst>
                <a:tab pos="469265" algn="l"/>
                <a:tab pos="469900" algn="l"/>
              </a:tabLst>
            </a:pPr>
            <a:r>
              <a:rPr sz="3000" spc="-5" dirty="0">
                <a:solidFill>
                  <a:srgbClr val="4A4A4A"/>
                </a:solidFill>
                <a:latin typeface="Calibri" panose="020F0502020204030204" pitchFamily="34" charset="0"/>
                <a:cs typeface="Calibri" panose="020F0502020204030204" pitchFamily="34" charset="0"/>
              </a:rPr>
              <a:t>Pregnancy </a:t>
            </a:r>
            <a:r>
              <a:rPr lang="en-US" sz="3000" spc="-5" dirty="0">
                <a:solidFill>
                  <a:srgbClr val="4A4A4A"/>
                </a:solidFill>
                <a:latin typeface="Calibri" panose="020F0502020204030204" pitchFamily="34" charset="0"/>
                <a:cs typeface="Calibri" panose="020F0502020204030204" pitchFamily="34" charset="0"/>
              </a:rPr>
              <a:t>c</a:t>
            </a:r>
            <a:r>
              <a:rPr sz="3000" spc="-5" dirty="0">
                <a:solidFill>
                  <a:srgbClr val="4A4A4A"/>
                </a:solidFill>
                <a:latin typeface="Calibri" panose="020F0502020204030204" pitchFamily="34" charset="0"/>
                <a:cs typeface="Calibri" panose="020F0502020204030204" pitchFamily="34" charset="0"/>
              </a:rPr>
              <a:t>omplications</a:t>
            </a:r>
            <a:endParaRPr sz="3000" dirty="0">
              <a:latin typeface="Calibri" panose="020F0502020204030204" pitchFamily="34" charset="0"/>
              <a:cs typeface="Calibri" panose="020F0502020204030204" pitchFamily="34" charset="0"/>
            </a:endParaRPr>
          </a:p>
          <a:p>
            <a:pPr marL="469900" indent="-419100">
              <a:lnSpc>
                <a:spcPct val="100000"/>
              </a:lnSpc>
              <a:spcBef>
                <a:spcPts val="1600"/>
              </a:spcBef>
              <a:buSzPct val="75000"/>
              <a:buChar char="•"/>
              <a:tabLst>
                <a:tab pos="469265" algn="l"/>
                <a:tab pos="469900" algn="l"/>
              </a:tabLst>
            </a:pPr>
            <a:r>
              <a:rPr sz="3000" dirty="0">
                <a:solidFill>
                  <a:srgbClr val="4A4A4A"/>
                </a:solidFill>
                <a:latin typeface="Calibri" panose="020F0502020204030204" pitchFamily="34" charset="0"/>
                <a:cs typeface="Calibri" panose="020F0502020204030204" pitchFamily="34" charset="0"/>
              </a:rPr>
              <a:t>Heart </a:t>
            </a:r>
            <a:r>
              <a:rPr lang="en-US" sz="3000" spc="-15" dirty="0">
                <a:solidFill>
                  <a:srgbClr val="4A4A4A"/>
                </a:solidFill>
                <a:latin typeface="Calibri" panose="020F0502020204030204" pitchFamily="34" charset="0"/>
                <a:cs typeface="Calibri" panose="020F0502020204030204" pitchFamily="34" charset="0"/>
              </a:rPr>
              <a:t>a</a:t>
            </a:r>
            <a:r>
              <a:rPr sz="3000" spc="-15" dirty="0">
                <a:solidFill>
                  <a:srgbClr val="4A4A4A"/>
                </a:solidFill>
                <a:latin typeface="Calibri" panose="020F0502020204030204" pitchFamily="34" charset="0"/>
                <a:cs typeface="Calibri" panose="020F0502020204030204" pitchFamily="34" charset="0"/>
              </a:rPr>
              <a:t>ttack </a:t>
            </a:r>
            <a:r>
              <a:rPr sz="3000" dirty="0">
                <a:solidFill>
                  <a:srgbClr val="4A4A4A"/>
                </a:solidFill>
                <a:latin typeface="Calibri" panose="020F0502020204030204" pitchFamily="34" charset="0"/>
                <a:cs typeface="Calibri" panose="020F0502020204030204" pitchFamily="34" charset="0"/>
              </a:rPr>
              <a:t>or</a:t>
            </a:r>
            <a:r>
              <a:rPr sz="3000" spc="10" dirty="0">
                <a:solidFill>
                  <a:srgbClr val="4A4A4A"/>
                </a:solidFill>
                <a:latin typeface="Calibri" panose="020F0502020204030204" pitchFamily="34" charset="0"/>
                <a:cs typeface="Calibri" panose="020F0502020204030204" pitchFamily="34" charset="0"/>
              </a:rPr>
              <a:t> </a:t>
            </a:r>
            <a:r>
              <a:rPr lang="en-US" sz="3000" spc="-20" dirty="0">
                <a:solidFill>
                  <a:srgbClr val="4A4A4A"/>
                </a:solidFill>
                <a:latin typeface="Calibri" panose="020F0502020204030204" pitchFamily="34" charset="0"/>
                <a:cs typeface="Calibri" panose="020F0502020204030204" pitchFamily="34" charset="0"/>
              </a:rPr>
              <a:t>s</a:t>
            </a:r>
            <a:r>
              <a:rPr sz="3000" spc="-20" dirty="0">
                <a:solidFill>
                  <a:srgbClr val="4A4A4A"/>
                </a:solidFill>
                <a:latin typeface="Calibri" panose="020F0502020204030204" pitchFamily="34" charset="0"/>
                <a:cs typeface="Calibri" panose="020F0502020204030204" pitchFamily="34" charset="0"/>
              </a:rPr>
              <a:t>troke</a:t>
            </a:r>
            <a:endParaRPr sz="3000" dirty="0">
              <a:latin typeface="Calibri" panose="020F0502020204030204" pitchFamily="34" charset="0"/>
              <a:cs typeface="Calibri" panose="020F0502020204030204" pitchFamily="34" charset="0"/>
            </a:endParaRPr>
          </a:p>
          <a:p>
            <a:pPr marL="469900" indent="-419100">
              <a:lnSpc>
                <a:spcPct val="100000"/>
              </a:lnSpc>
              <a:spcBef>
                <a:spcPts val="1600"/>
              </a:spcBef>
              <a:buSzPct val="75000"/>
              <a:buChar char="•"/>
              <a:tabLst>
                <a:tab pos="469265" algn="l"/>
                <a:tab pos="469900" algn="l"/>
              </a:tabLst>
            </a:pPr>
            <a:r>
              <a:rPr sz="3000" dirty="0">
                <a:solidFill>
                  <a:srgbClr val="4A4A4A"/>
                </a:solidFill>
                <a:latin typeface="Calibri" panose="020F0502020204030204" pitchFamily="34" charset="0"/>
                <a:cs typeface="Calibri" panose="020F0502020204030204" pitchFamily="34" charset="0"/>
              </a:rPr>
              <a:t>Cancer</a:t>
            </a:r>
            <a:r>
              <a:rPr sz="3000" spc="-10" dirty="0">
                <a:solidFill>
                  <a:srgbClr val="4A4A4A"/>
                </a:solidFill>
                <a:latin typeface="Calibri" panose="020F0502020204030204" pitchFamily="34" charset="0"/>
                <a:cs typeface="Calibri" panose="020F0502020204030204" pitchFamily="34" charset="0"/>
              </a:rPr>
              <a:t> </a:t>
            </a:r>
            <a:r>
              <a:rPr lang="en-US" sz="3000" spc="-5" dirty="0">
                <a:solidFill>
                  <a:srgbClr val="4A4A4A"/>
                </a:solidFill>
                <a:latin typeface="Calibri" panose="020F0502020204030204" pitchFamily="34" charset="0"/>
                <a:cs typeface="Calibri" panose="020F0502020204030204" pitchFamily="34" charset="0"/>
              </a:rPr>
              <a:t>d</a:t>
            </a:r>
            <a:r>
              <a:rPr sz="3000" spc="-5" dirty="0">
                <a:solidFill>
                  <a:srgbClr val="4A4A4A"/>
                </a:solidFill>
                <a:latin typeface="Calibri" panose="020F0502020204030204" pitchFamily="34" charset="0"/>
                <a:cs typeface="Calibri" panose="020F0502020204030204" pitchFamily="34" charset="0"/>
              </a:rPr>
              <a:t>iagnosis</a:t>
            </a:r>
            <a:endParaRPr sz="3000" dirty="0">
              <a:latin typeface="Calibri" panose="020F0502020204030204" pitchFamily="34" charset="0"/>
              <a:cs typeface="Calibri" panose="020F0502020204030204" pitchFamily="34" charset="0"/>
            </a:endParaRPr>
          </a:p>
        </p:txBody>
      </p:sp>
      <p:sp>
        <p:nvSpPr>
          <p:cNvPr id="4" name="object 4"/>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7774861" y="2100554"/>
            <a:ext cx="3843172" cy="3855370"/>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txBox="1"/>
          <p:nvPr/>
        </p:nvSpPr>
        <p:spPr>
          <a:xfrm>
            <a:off x="901700" y="9125506"/>
            <a:ext cx="3543300" cy="187231"/>
          </a:xfrm>
          <a:prstGeom prst="rect">
            <a:avLst/>
          </a:prstGeom>
        </p:spPr>
        <p:txBody>
          <a:bodyPr vert="horz" wrap="square" lIns="0" tIns="17780" rIns="0" bIns="0" rtlCol="0">
            <a:spAutoFit/>
          </a:bodyPr>
          <a:lstStyle/>
          <a:p>
            <a:pPr marL="12700">
              <a:lnSpc>
                <a:spcPct val="100000"/>
              </a:lnSpc>
              <a:spcBef>
                <a:spcPts val="140"/>
              </a:spcBef>
            </a:pPr>
            <a:r>
              <a:rPr sz="1100" spc="-15" dirty="0">
                <a:solidFill>
                  <a:srgbClr val="4A4A4A"/>
                </a:solidFill>
                <a:latin typeface="Calibri" panose="020F0502020204030204" pitchFamily="34" charset="0"/>
                <a:cs typeface="Calibri" panose="020F0502020204030204" pitchFamily="34" charset="0"/>
              </a:rPr>
              <a:t>U.S. </a:t>
            </a:r>
            <a:r>
              <a:rPr sz="1100" dirty="0">
                <a:solidFill>
                  <a:srgbClr val="4A4A4A"/>
                </a:solidFill>
                <a:latin typeface="Calibri" panose="020F0502020204030204" pitchFamily="34" charset="0"/>
                <a:cs typeface="Calibri" panose="020F0502020204030204" pitchFamily="34" charset="0"/>
              </a:rPr>
              <a:t>Social </a:t>
            </a:r>
            <a:r>
              <a:rPr sz="1100" spc="-5" dirty="0">
                <a:solidFill>
                  <a:srgbClr val="4A4A4A"/>
                </a:solidFill>
                <a:latin typeface="Calibri" panose="020F0502020204030204" pitchFamily="34" charset="0"/>
                <a:cs typeface="Calibri" panose="020F0502020204030204" pitchFamily="34" charset="0"/>
              </a:rPr>
              <a:t>Security Administration </a:t>
            </a:r>
            <a:r>
              <a:rPr sz="1100" spc="-15" dirty="0">
                <a:solidFill>
                  <a:srgbClr val="4A4A4A"/>
                </a:solidFill>
                <a:latin typeface="Calibri" panose="020F0502020204030204" pitchFamily="34" charset="0"/>
                <a:cs typeface="Calibri" panose="020F0502020204030204" pitchFamily="34" charset="0"/>
              </a:rPr>
              <a:t>Fact </a:t>
            </a:r>
            <a:r>
              <a:rPr sz="1100" dirty="0">
                <a:solidFill>
                  <a:srgbClr val="4A4A4A"/>
                </a:solidFill>
                <a:latin typeface="Calibri" panose="020F0502020204030204" pitchFamily="34" charset="0"/>
                <a:cs typeface="Calibri" panose="020F0502020204030204" pitchFamily="34" charset="0"/>
              </a:rPr>
              <a:t>Sheet, </a:t>
            </a:r>
            <a:r>
              <a:rPr sz="1100" spc="-5" dirty="0">
                <a:solidFill>
                  <a:srgbClr val="4A4A4A"/>
                </a:solidFill>
                <a:latin typeface="Calibri" panose="020F0502020204030204" pitchFamily="34" charset="0"/>
                <a:cs typeface="Calibri" panose="020F0502020204030204" pitchFamily="34" charset="0"/>
              </a:rPr>
              <a:t>February</a:t>
            </a:r>
            <a:r>
              <a:rPr sz="1100" spc="30" dirty="0">
                <a:solidFill>
                  <a:srgbClr val="4A4A4A"/>
                </a:solidFill>
                <a:latin typeface="Calibri" panose="020F0502020204030204" pitchFamily="34" charset="0"/>
                <a:cs typeface="Calibri" panose="020F0502020204030204" pitchFamily="34" charset="0"/>
              </a:rPr>
              <a:t> </a:t>
            </a:r>
            <a:r>
              <a:rPr sz="1100" spc="-10" dirty="0">
                <a:solidFill>
                  <a:srgbClr val="4A4A4A"/>
                </a:solidFill>
                <a:latin typeface="Calibri" panose="020F0502020204030204" pitchFamily="34" charset="0"/>
                <a:cs typeface="Calibri" panose="020F0502020204030204" pitchFamily="34" charset="0"/>
              </a:rPr>
              <a:t>2013</a:t>
            </a:r>
            <a:endParaRPr sz="1100" dirty="0">
              <a:latin typeface="Calibri" panose="020F0502020204030204" pitchFamily="34" charset="0"/>
              <a:cs typeface="Calibri" panose="020F0502020204030204" pitchFamily="34" charset="0"/>
            </a:endParaRPr>
          </a:p>
        </p:txBody>
      </p:sp>
      <p:sp>
        <p:nvSpPr>
          <p:cNvPr id="7" name="object 7"/>
          <p:cNvSpPr txBox="1"/>
          <p:nvPr/>
        </p:nvSpPr>
        <p:spPr>
          <a:xfrm>
            <a:off x="12192000" y="9168751"/>
            <a:ext cx="18288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27</a:t>
            </a:fld>
            <a:endParaRPr sz="1100">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0" y="604515"/>
            <a:ext cx="7722234"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4A4A4A"/>
                </a:solidFill>
                <a:latin typeface="Calibri" panose="020F0502020204030204" pitchFamily="34" charset="0"/>
                <a:cs typeface="Calibri" panose="020F0502020204030204" pitchFamily="34" charset="0"/>
              </a:rPr>
              <a:t>Protect </a:t>
            </a:r>
            <a:r>
              <a:rPr sz="4000" spc="-114" dirty="0">
                <a:solidFill>
                  <a:srgbClr val="4A4A4A"/>
                </a:solidFill>
                <a:latin typeface="Calibri" panose="020F0502020204030204" pitchFamily="34" charset="0"/>
                <a:cs typeface="Calibri" panose="020F0502020204030204" pitchFamily="34" charset="0"/>
              </a:rPr>
              <a:t>Your </a:t>
            </a:r>
            <a:r>
              <a:rPr sz="4000" spc="-55" dirty="0">
                <a:solidFill>
                  <a:srgbClr val="4A4A4A"/>
                </a:solidFill>
                <a:latin typeface="Calibri" panose="020F0502020204030204" pitchFamily="34" charset="0"/>
                <a:cs typeface="Calibri" panose="020F0502020204030204" pitchFamily="34" charset="0"/>
              </a:rPr>
              <a:t>Ability </a:t>
            </a:r>
            <a:r>
              <a:rPr sz="4000" spc="-50" dirty="0">
                <a:solidFill>
                  <a:srgbClr val="4A4A4A"/>
                </a:solidFill>
                <a:latin typeface="Calibri" panose="020F0502020204030204" pitchFamily="34" charset="0"/>
                <a:cs typeface="Calibri" panose="020F0502020204030204" pitchFamily="34" charset="0"/>
              </a:rPr>
              <a:t>to </a:t>
            </a:r>
            <a:r>
              <a:rPr sz="4000" spc="-55" dirty="0">
                <a:solidFill>
                  <a:srgbClr val="4A4A4A"/>
                </a:solidFill>
                <a:latin typeface="Calibri" panose="020F0502020204030204" pitchFamily="34" charset="0"/>
                <a:cs typeface="Calibri" panose="020F0502020204030204" pitchFamily="34" charset="0"/>
              </a:rPr>
              <a:t>Earn </a:t>
            </a:r>
            <a:r>
              <a:rPr sz="4000" spc="-35" dirty="0">
                <a:solidFill>
                  <a:srgbClr val="4A4A4A"/>
                </a:solidFill>
                <a:latin typeface="Calibri" panose="020F0502020204030204" pitchFamily="34" charset="0"/>
                <a:cs typeface="Calibri" panose="020F0502020204030204" pitchFamily="34" charset="0"/>
              </a:rPr>
              <a:t>an</a:t>
            </a:r>
            <a:r>
              <a:rPr sz="4000" spc="330" dirty="0">
                <a:solidFill>
                  <a:srgbClr val="4A4A4A"/>
                </a:solidFill>
                <a:latin typeface="Calibri" panose="020F0502020204030204" pitchFamily="34" charset="0"/>
                <a:cs typeface="Calibri" panose="020F0502020204030204" pitchFamily="34" charset="0"/>
              </a:rPr>
              <a:t> </a:t>
            </a:r>
            <a:r>
              <a:rPr sz="4000" spc="-55" dirty="0">
                <a:solidFill>
                  <a:srgbClr val="4A4A4A"/>
                </a:solidFill>
                <a:latin typeface="Calibri" panose="020F0502020204030204" pitchFamily="34" charset="0"/>
                <a:cs typeface="Calibri" panose="020F0502020204030204" pitchFamily="34" charset="0"/>
              </a:rPr>
              <a:t>Income</a:t>
            </a:r>
            <a:endParaRPr sz="4000">
              <a:latin typeface="Calibri" panose="020F0502020204030204" pitchFamily="34" charset="0"/>
              <a:cs typeface="Calibri" panose="020F0502020204030204" pitchFamily="34" charset="0"/>
            </a:endParaRPr>
          </a:p>
        </p:txBody>
      </p:sp>
      <p:sp>
        <p:nvSpPr>
          <p:cNvPr id="3" name="object 3"/>
          <p:cNvSpPr txBox="1"/>
          <p:nvPr/>
        </p:nvSpPr>
        <p:spPr>
          <a:xfrm>
            <a:off x="914400" y="1685414"/>
            <a:ext cx="8959215" cy="1346200"/>
          </a:xfrm>
          <a:prstGeom prst="rect">
            <a:avLst/>
          </a:prstGeom>
        </p:spPr>
        <p:txBody>
          <a:bodyPr vert="horz" wrap="square" lIns="0" tIns="215265" rIns="0" bIns="0" rtlCol="0">
            <a:spAutoFit/>
          </a:bodyPr>
          <a:lstStyle/>
          <a:p>
            <a:pPr marL="12700">
              <a:lnSpc>
                <a:spcPct val="100000"/>
              </a:lnSpc>
              <a:spcBef>
                <a:spcPts val="1695"/>
              </a:spcBef>
            </a:pPr>
            <a:r>
              <a:rPr sz="3000" dirty="0">
                <a:solidFill>
                  <a:srgbClr val="0E497B"/>
                </a:solidFill>
                <a:latin typeface="Calibri" panose="020F0502020204030204" pitchFamily="34" charset="0"/>
                <a:cs typeface="Calibri" panose="020F0502020204030204" pitchFamily="34" charset="0"/>
              </a:rPr>
              <a:t>Group </a:t>
            </a:r>
            <a:r>
              <a:rPr sz="3000" spc="-5" dirty="0">
                <a:solidFill>
                  <a:srgbClr val="0E497B"/>
                </a:solidFill>
                <a:latin typeface="Calibri" panose="020F0502020204030204" pitchFamily="34" charset="0"/>
                <a:cs typeface="Calibri" panose="020F0502020204030204" pitchFamily="34" charset="0"/>
              </a:rPr>
              <a:t>disability </a:t>
            </a:r>
            <a:r>
              <a:rPr sz="3000" dirty="0">
                <a:solidFill>
                  <a:srgbClr val="0E497B"/>
                </a:solidFill>
                <a:latin typeface="Calibri" panose="020F0502020204030204" pitchFamily="34" charset="0"/>
                <a:cs typeface="Calibri" panose="020F0502020204030204" pitchFamily="34" charset="0"/>
              </a:rPr>
              <a:t>income </a:t>
            </a:r>
            <a:r>
              <a:rPr sz="3000" spc="-5" dirty="0">
                <a:solidFill>
                  <a:srgbClr val="0E497B"/>
                </a:solidFill>
                <a:latin typeface="Calibri" panose="020F0502020204030204" pitchFamily="34" charset="0"/>
                <a:cs typeface="Calibri" panose="020F0502020204030204" pitchFamily="34" charset="0"/>
              </a:rPr>
              <a:t>insurance </a:t>
            </a:r>
            <a:r>
              <a:rPr sz="3000" dirty="0">
                <a:solidFill>
                  <a:srgbClr val="0E497B"/>
                </a:solidFill>
                <a:latin typeface="Calibri" panose="020F0502020204030204" pitchFamily="34" charset="0"/>
                <a:cs typeface="Calibri" panose="020F0502020204030204" pitchFamily="34" charset="0"/>
              </a:rPr>
              <a:t>through </a:t>
            </a:r>
            <a:r>
              <a:rPr sz="3000" spc="-10" dirty="0">
                <a:solidFill>
                  <a:srgbClr val="0E497B"/>
                </a:solidFill>
                <a:latin typeface="Calibri" panose="020F0502020204030204" pitchFamily="34" charset="0"/>
                <a:cs typeface="Calibri" panose="020F0502020204030204" pitchFamily="34" charset="0"/>
              </a:rPr>
              <a:t>your</a:t>
            </a:r>
            <a:r>
              <a:rPr sz="3000" spc="-20" dirty="0">
                <a:solidFill>
                  <a:srgbClr val="0E497B"/>
                </a:solidFill>
                <a:latin typeface="Calibri" panose="020F0502020204030204" pitchFamily="34" charset="0"/>
                <a:cs typeface="Calibri" panose="020F0502020204030204" pitchFamily="34" charset="0"/>
              </a:rPr>
              <a:t> </a:t>
            </a:r>
            <a:r>
              <a:rPr sz="3000" spc="-10" dirty="0">
                <a:solidFill>
                  <a:srgbClr val="0E497B"/>
                </a:solidFill>
                <a:latin typeface="Calibri" panose="020F0502020204030204" pitchFamily="34" charset="0"/>
                <a:cs typeface="Calibri" panose="020F0502020204030204" pitchFamily="34" charset="0"/>
              </a:rPr>
              <a:t>employer</a:t>
            </a:r>
            <a:endParaRPr sz="3000">
              <a:latin typeface="Calibri" panose="020F0502020204030204" pitchFamily="34" charset="0"/>
              <a:cs typeface="Calibri" panose="020F0502020204030204" pitchFamily="34" charset="0"/>
            </a:endParaRPr>
          </a:p>
          <a:p>
            <a:pPr marL="12700">
              <a:lnSpc>
                <a:spcPct val="100000"/>
              </a:lnSpc>
              <a:spcBef>
                <a:spcPts val="1600"/>
              </a:spcBef>
            </a:pPr>
            <a:r>
              <a:rPr sz="3000" spc="-15" dirty="0">
                <a:solidFill>
                  <a:srgbClr val="4A4A4A"/>
                </a:solidFill>
                <a:latin typeface="Calibri" panose="020F0502020204030204" pitchFamily="34" charset="0"/>
                <a:cs typeface="Calibri" panose="020F0502020204030204" pitchFamily="34" charset="0"/>
              </a:rPr>
              <a:t>Most </a:t>
            </a:r>
            <a:r>
              <a:rPr sz="3000" spc="-10" dirty="0">
                <a:solidFill>
                  <a:srgbClr val="4A4A4A"/>
                </a:solidFill>
                <a:latin typeface="Calibri" panose="020F0502020204030204" pitchFamily="34" charset="0"/>
                <a:cs typeface="Calibri" panose="020F0502020204030204" pitchFamily="34" charset="0"/>
              </a:rPr>
              <a:t>group </a:t>
            </a:r>
            <a:r>
              <a:rPr sz="3000" dirty="0">
                <a:solidFill>
                  <a:srgbClr val="4A4A4A"/>
                </a:solidFill>
                <a:latin typeface="Calibri" panose="020F0502020204030204" pitchFamily="34" charset="0"/>
                <a:cs typeface="Calibri" panose="020F0502020204030204" pitchFamily="34" charset="0"/>
              </a:rPr>
              <a:t>plans </a:t>
            </a:r>
            <a:r>
              <a:rPr sz="3000" spc="-15" dirty="0">
                <a:solidFill>
                  <a:srgbClr val="4A4A4A"/>
                </a:solidFill>
                <a:latin typeface="Calibri" panose="020F0502020204030204" pitchFamily="34" charset="0"/>
                <a:cs typeface="Calibri" panose="020F0502020204030204" pitchFamily="34" charset="0"/>
              </a:rPr>
              <a:t>have </a:t>
            </a:r>
            <a:r>
              <a:rPr sz="3000" dirty="0">
                <a:solidFill>
                  <a:srgbClr val="4A4A4A"/>
                </a:solidFill>
                <a:latin typeface="Calibri" panose="020F0502020204030204" pitchFamily="34" charset="0"/>
                <a:cs typeface="Calibri" panose="020F0502020204030204" pitchFamily="34" charset="0"/>
              </a:rPr>
              <a:t>some sort </a:t>
            </a:r>
            <a:r>
              <a:rPr sz="3000" spc="-10" dirty="0">
                <a:solidFill>
                  <a:srgbClr val="4A4A4A"/>
                </a:solidFill>
                <a:latin typeface="Calibri" panose="020F0502020204030204" pitchFamily="34" charset="0"/>
                <a:cs typeface="Calibri" panose="020F0502020204030204" pitchFamily="34" charset="0"/>
              </a:rPr>
              <a:t>of </a:t>
            </a:r>
            <a:r>
              <a:rPr sz="3000" dirty="0">
                <a:solidFill>
                  <a:srgbClr val="4A4A4A"/>
                </a:solidFill>
                <a:latin typeface="Calibri" panose="020F0502020204030204" pitchFamily="34" charset="0"/>
                <a:cs typeface="Calibri" panose="020F0502020204030204" pitchFamily="34" charset="0"/>
              </a:rPr>
              <a:t>cap</a:t>
            </a:r>
            <a:r>
              <a:rPr sz="3000" spc="40"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a:t>
            </a:r>
            <a:endParaRPr sz="3000">
              <a:latin typeface="Calibri" panose="020F0502020204030204" pitchFamily="34" charset="0"/>
              <a:cs typeface="Calibri" panose="020F0502020204030204" pitchFamily="34" charset="0"/>
            </a:endParaRPr>
          </a:p>
        </p:txBody>
      </p:sp>
      <p:sp>
        <p:nvSpPr>
          <p:cNvPr id="4" name="object 4"/>
          <p:cNvSpPr/>
          <p:nvPr/>
        </p:nvSpPr>
        <p:spPr>
          <a:xfrm>
            <a:off x="6531599" y="3336202"/>
            <a:ext cx="1842770" cy="3302635"/>
          </a:xfrm>
          <a:custGeom>
            <a:avLst/>
            <a:gdLst/>
            <a:ahLst/>
            <a:cxnLst/>
            <a:rect l="l" t="t" r="r" b="b"/>
            <a:pathLst>
              <a:path w="1842770" h="3302634">
                <a:moveTo>
                  <a:pt x="1082915" y="3302101"/>
                </a:moveTo>
                <a:lnTo>
                  <a:pt x="0" y="1825350"/>
                </a:lnTo>
                <a:lnTo>
                  <a:pt x="0" y="0"/>
                </a:lnTo>
                <a:lnTo>
                  <a:pt x="52108" y="643"/>
                </a:lnTo>
                <a:lnTo>
                  <a:pt x="103769" y="2570"/>
                </a:lnTo>
                <a:lnTo>
                  <a:pt x="154972" y="5775"/>
                </a:lnTo>
                <a:lnTo>
                  <a:pt x="205707" y="10253"/>
                </a:lnTo>
                <a:lnTo>
                  <a:pt x="255963" y="16000"/>
                </a:lnTo>
                <a:lnTo>
                  <a:pt x="305730" y="23009"/>
                </a:lnTo>
                <a:lnTo>
                  <a:pt x="354999" y="31276"/>
                </a:lnTo>
                <a:lnTo>
                  <a:pt x="403758" y="40795"/>
                </a:lnTo>
                <a:lnTo>
                  <a:pt x="451998" y="51562"/>
                </a:lnTo>
                <a:lnTo>
                  <a:pt x="499709" y="63571"/>
                </a:lnTo>
                <a:lnTo>
                  <a:pt x="546880" y="76817"/>
                </a:lnTo>
                <a:lnTo>
                  <a:pt x="593501" y="91295"/>
                </a:lnTo>
                <a:lnTo>
                  <a:pt x="639561" y="107000"/>
                </a:lnTo>
                <a:lnTo>
                  <a:pt x="685051" y="123926"/>
                </a:lnTo>
                <a:lnTo>
                  <a:pt x="729961" y="142069"/>
                </a:lnTo>
                <a:lnTo>
                  <a:pt x="774280" y="161423"/>
                </a:lnTo>
                <a:lnTo>
                  <a:pt x="817998" y="181983"/>
                </a:lnTo>
                <a:lnTo>
                  <a:pt x="861104" y="203745"/>
                </a:lnTo>
                <a:lnTo>
                  <a:pt x="903590" y="226702"/>
                </a:lnTo>
                <a:lnTo>
                  <a:pt x="945443" y="250850"/>
                </a:lnTo>
                <a:lnTo>
                  <a:pt x="986655" y="276184"/>
                </a:lnTo>
                <a:lnTo>
                  <a:pt x="1027215" y="302697"/>
                </a:lnTo>
                <a:lnTo>
                  <a:pt x="1067112" y="330387"/>
                </a:lnTo>
                <a:lnTo>
                  <a:pt x="1106337" y="359246"/>
                </a:lnTo>
                <a:lnTo>
                  <a:pt x="1144879" y="389270"/>
                </a:lnTo>
                <a:lnTo>
                  <a:pt x="1182729" y="420454"/>
                </a:lnTo>
                <a:lnTo>
                  <a:pt x="1219875" y="452793"/>
                </a:lnTo>
                <a:lnTo>
                  <a:pt x="1256308" y="486281"/>
                </a:lnTo>
                <a:lnTo>
                  <a:pt x="1292018" y="520914"/>
                </a:lnTo>
                <a:lnTo>
                  <a:pt x="1326994" y="556685"/>
                </a:lnTo>
                <a:lnTo>
                  <a:pt x="1361225" y="593591"/>
                </a:lnTo>
                <a:lnTo>
                  <a:pt x="1394703" y="631626"/>
                </a:lnTo>
                <a:lnTo>
                  <a:pt x="1427416" y="670784"/>
                </a:lnTo>
                <a:lnTo>
                  <a:pt x="1459355" y="711061"/>
                </a:lnTo>
                <a:lnTo>
                  <a:pt x="1490509" y="752451"/>
                </a:lnTo>
                <a:lnTo>
                  <a:pt x="1518400" y="791531"/>
                </a:lnTo>
                <a:lnTo>
                  <a:pt x="1545113" y="831082"/>
                </a:lnTo>
                <a:lnTo>
                  <a:pt x="1570654" y="871084"/>
                </a:lnTo>
                <a:lnTo>
                  <a:pt x="1595024" y="911516"/>
                </a:lnTo>
                <a:lnTo>
                  <a:pt x="1618228" y="952357"/>
                </a:lnTo>
                <a:lnTo>
                  <a:pt x="1640269" y="993585"/>
                </a:lnTo>
                <a:lnTo>
                  <a:pt x="1661150" y="1035181"/>
                </a:lnTo>
                <a:lnTo>
                  <a:pt x="1680874" y="1077122"/>
                </a:lnTo>
                <a:lnTo>
                  <a:pt x="1699445" y="1119387"/>
                </a:lnTo>
                <a:lnTo>
                  <a:pt x="1716867" y="1161957"/>
                </a:lnTo>
                <a:lnTo>
                  <a:pt x="1733142" y="1204809"/>
                </a:lnTo>
                <a:lnTo>
                  <a:pt x="1748273" y="1247924"/>
                </a:lnTo>
                <a:lnTo>
                  <a:pt x="1762266" y="1291279"/>
                </a:lnTo>
                <a:lnTo>
                  <a:pt x="1775121" y="1334854"/>
                </a:lnTo>
                <a:lnTo>
                  <a:pt x="1786844" y="1378627"/>
                </a:lnTo>
                <a:lnTo>
                  <a:pt x="1797437" y="1422579"/>
                </a:lnTo>
                <a:lnTo>
                  <a:pt x="1806904" y="1466687"/>
                </a:lnTo>
                <a:lnTo>
                  <a:pt x="1815248" y="1510931"/>
                </a:lnTo>
                <a:lnTo>
                  <a:pt x="1822472" y="1555290"/>
                </a:lnTo>
                <a:lnTo>
                  <a:pt x="1828580" y="1599743"/>
                </a:lnTo>
                <a:lnTo>
                  <a:pt x="1833575" y="1644269"/>
                </a:lnTo>
                <a:lnTo>
                  <a:pt x="1837461" y="1688847"/>
                </a:lnTo>
                <a:lnTo>
                  <a:pt x="1840240" y="1733455"/>
                </a:lnTo>
                <a:lnTo>
                  <a:pt x="1841917" y="1778073"/>
                </a:lnTo>
                <a:lnTo>
                  <a:pt x="1842494" y="1822681"/>
                </a:lnTo>
                <a:lnTo>
                  <a:pt x="1841976" y="1867256"/>
                </a:lnTo>
                <a:lnTo>
                  <a:pt x="1840364" y="1911778"/>
                </a:lnTo>
                <a:lnTo>
                  <a:pt x="1837663" y="1956226"/>
                </a:lnTo>
                <a:lnTo>
                  <a:pt x="1833876" y="2000579"/>
                </a:lnTo>
                <a:lnTo>
                  <a:pt x="1829007" y="2044816"/>
                </a:lnTo>
                <a:lnTo>
                  <a:pt x="1823058" y="2088915"/>
                </a:lnTo>
                <a:lnTo>
                  <a:pt x="1816033" y="2132857"/>
                </a:lnTo>
                <a:lnTo>
                  <a:pt x="1807935" y="2176620"/>
                </a:lnTo>
                <a:lnTo>
                  <a:pt x="1798769" y="2220182"/>
                </a:lnTo>
                <a:lnTo>
                  <a:pt x="1788536" y="2263524"/>
                </a:lnTo>
                <a:lnTo>
                  <a:pt x="1777241" y="2306623"/>
                </a:lnTo>
                <a:lnTo>
                  <a:pt x="1764887" y="2349459"/>
                </a:lnTo>
                <a:lnTo>
                  <a:pt x="1751477" y="2392012"/>
                </a:lnTo>
                <a:lnTo>
                  <a:pt x="1737015" y="2434259"/>
                </a:lnTo>
                <a:lnTo>
                  <a:pt x="1721503" y="2476180"/>
                </a:lnTo>
                <a:lnTo>
                  <a:pt x="1704946" y="2517755"/>
                </a:lnTo>
                <a:lnTo>
                  <a:pt x="1687347" y="2558961"/>
                </a:lnTo>
                <a:lnTo>
                  <a:pt x="1668708" y="2599778"/>
                </a:lnTo>
                <a:lnTo>
                  <a:pt x="1649034" y="2640186"/>
                </a:lnTo>
                <a:lnTo>
                  <a:pt x="1628327" y="2680162"/>
                </a:lnTo>
                <a:lnTo>
                  <a:pt x="1606592" y="2719686"/>
                </a:lnTo>
                <a:lnTo>
                  <a:pt x="1583831" y="2758737"/>
                </a:lnTo>
                <a:lnTo>
                  <a:pt x="1560048" y="2797295"/>
                </a:lnTo>
                <a:lnTo>
                  <a:pt x="1535245" y="2835337"/>
                </a:lnTo>
                <a:lnTo>
                  <a:pt x="1509428" y="2872843"/>
                </a:lnTo>
                <a:lnTo>
                  <a:pt x="1482598" y="2909793"/>
                </a:lnTo>
                <a:lnTo>
                  <a:pt x="1454759" y="2946164"/>
                </a:lnTo>
                <a:lnTo>
                  <a:pt x="1425915" y="2981937"/>
                </a:lnTo>
                <a:lnTo>
                  <a:pt x="1396069" y="3017089"/>
                </a:lnTo>
                <a:lnTo>
                  <a:pt x="1365224" y="3051601"/>
                </a:lnTo>
                <a:lnTo>
                  <a:pt x="1333384" y="3085451"/>
                </a:lnTo>
                <a:lnTo>
                  <a:pt x="1300552" y="3118618"/>
                </a:lnTo>
                <a:lnTo>
                  <a:pt x="1266731" y="3151081"/>
                </a:lnTo>
                <a:lnTo>
                  <a:pt x="1231925" y="3182819"/>
                </a:lnTo>
                <a:lnTo>
                  <a:pt x="1196137" y="3213811"/>
                </a:lnTo>
                <a:lnTo>
                  <a:pt x="1159370" y="3244036"/>
                </a:lnTo>
                <a:lnTo>
                  <a:pt x="1121628" y="3273473"/>
                </a:lnTo>
                <a:lnTo>
                  <a:pt x="1082915" y="3302101"/>
                </a:lnTo>
                <a:close/>
              </a:path>
            </a:pathLst>
          </a:custGeom>
          <a:solidFill>
            <a:srgbClr val="FFB81C"/>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6531599" y="3336202"/>
            <a:ext cx="1842770" cy="3302635"/>
          </a:xfrm>
          <a:custGeom>
            <a:avLst/>
            <a:gdLst/>
            <a:ahLst/>
            <a:cxnLst/>
            <a:rect l="l" t="t" r="r" b="b"/>
            <a:pathLst>
              <a:path w="1842770" h="3302634">
                <a:moveTo>
                  <a:pt x="0" y="1825350"/>
                </a:moveTo>
                <a:lnTo>
                  <a:pt x="1082915" y="3302101"/>
                </a:lnTo>
                <a:lnTo>
                  <a:pt x="1121628" y="3273473"/>
                </a:lnTo>
                <a:lnTo>
                  <a:pt x="1159370" y="3244036"/>
                </a:lnTo>
                <a:lnTo>
                  <a:pt x="1196137" y="3213811"/>
                </a:lnTo>
                <a:lnTo>
                  <a:pt x="1231925" y="3182818"/>
                </a:lnTo>
                <a:lnTo>
                  <a:pt x="1266731" y="3151081"/>
                </a:lnTo>
                <a:lnTo>
                  <a:pt x="1300552" y="3118618"/>
                </a:lnTo>
                <a:lnTo>
                  <a:pt x="1333384" y="3085451"/>
                </a:lnTo>
                <a:lnTo>
                  <a:pt x="1365224" y="3051601"/>
                </a:lnTo>
                <a:lnTo>
                  <a:pt x="1396069" y="3017089"/>
                </a:lnTo>
                <a:lnTo>
                  <a:pt x="1425915" y="2981937"/>
                </a:lnTo>
                <a:lnTo>
                  <a:pt x="1454759" y="2946164"/>
                </a:lnTo>
                <a:lnTo>
                  <a:pt x="1482598" y="2909793"/>
                </a:lnTo>
                <a:lnTo>
                  <a:pt x="1509428" y="2872843"/>
                </a:lnTo>
                <a:lnTo>
                  <a:pt x="1535245" y="2835337"/>
                </a:lnTo>
                <a:lnTo>
                  <a:pt x="1560048" y="2797295"/>
                </a:lnTo>
                <a:lnTo>
                  <a:pt x="1583831" y="2758737"/>
                </a:lnTo>
                <a:lnTo>
                  <a:pt x="1606592" y="2719686"/>
                </a:lnTo>
                <a:lnTo>
                  <a:pt x="1628327" y="2680162"/>
                </a:lnTo>
                <a:lnTo>
                  <a:pt x="1649034" y="2640185"/>
                </a:lnTo>
                <a:lnTo>
                  <a:pt x="1668708" y="2599778"/>
                </a:lnTo>
                <a:lnTo>
                  <a:pt x="1687347" y="2558961"/>
                </a:lnTo>
                <a:lnTo>
                  <a:pt x="1704946" y="2517755"/>
                </a:lnTo>
                <a:lnTo>
                  <a:pt x="1721503" y="2476180"/>
                </a:lnTo>
                <a:lnTo>
                  <a:pt x="1737015" y="2434259"/>
                </a:lnTo>
                <a:lnTo>
                  <a:pt x="1751477" y="2392012"/>
                </a:lnTo>
                <a:lnTo>
                  <a:pt x="1764887" y="2349459"/>
                </a:lnTo>
                <a:lnTo>
                  <a:pt x="1777241" y="2306623"/>
                </a:lnTo>
                <a:lnTo>
                  <a:pt x="1788536" y="2263524"/>
                </a:lnTo>
                <a:lnTo>
                  <a:pt x="1798769" y="2220182"/>
                </a:lnTo>
                <a:lnTo>
                  <a:pt x="1807935" y="2176620"/>
                </a:lnTo>
                <a:lnTo>
                  <a:pt x="1816033" y="2132857"/>
                </a:lnTo>
                <a:lnTo>
                  <a:pt x="1823058" y="2088915"/>
                </a:lnTo>
                <a:lnTo>
                  <a:pt x="1829006" y="2044816"/>
                </a:lnTo>
                <a:lnTo>
                  <a:pt x="1833876" y="2000579"/>
                </a:lnTo>
                <a:lnTo>
                  <a:pt x="1837663" y="1956226"/>
                </a:lnTo>
                <a:lnTo>
                  <a:pt x="1840364" y="1911778"/>
                </a:lnTo>
                <a:lnTo>
                  <a:pt x="1841975" y="1867256"/>
                </a:lnTo>
                <a:lnTo>
                  <a:pt x="1842494" y="1822681"/>
                </a:lnTo>
                <a:lnTo>
                  <a:pt x="1841917" y="1778073"/>
                </a:lnTo>
                <a:lnTo>
                  <a:pt x="1840240" y="1733455"/>
                </a:lnTo>
                <a:lnTo>
                  <a:pt x="1837461" y="1688847"/>
                </a:lnTo>
                <a:lnTo>
                  <a:pt x="1833575" y="1644269"/>
                </a:lnTo>
                <a:lnTo>
                  <a:pt x="1828580" y="1599743"/>
                </a:lnTo>
                <a:lnTo>
                  <a:pt x="1822472" y="1555290"/>
                </a:lnTo>
                <a:lnTo>
                  <a:pt x="1815248" y="1510931"/>
                </a:lnTo>
                <a:lnTo>
                  <a:pt x="1806904" y="1466687"/>
                </a:lnTo>
                <a:lnTo>
                  <a:pt x="1797437" y="1422579"/>
                </a:lnTo>
                <a:lnTo>
                  <a:pt x="1786844" y="1378627"/>
                </a:lnTo>
                <a:lnTo>
                  <a:pt x="1775121" y="1334854"/>
                </a:lnTo>
                <a:lnTo>
                  <a:pt x="1762265" y="1291279"/>
                </a:lnTo>
                <a:lnTo>
                  <a:pt x="1748273" y="1247924"/>
                </a:lnTo>
                <a:lnTo>
                  <a:pt x="1733141" y="1204809"/>
                </a:lnTo>
                <a:lnTo>
                  <a:pt x="1716867" y="1161957"/>
                </a:lnTo>
                <a:lnTo>
                  <a:pt x="1699445" y="1119387"/>
                </a:lnTo>
                <a:lnTo>
                  <a:pt x="1680874" y="1077122"/>
                </a:lnTo>
                <a:lnTo>
                  <a:pt x="1661150" y="1035181"/>
                </a:lnTo>
                <a:lnTo>
                  <a:pt x="1640269" y="993585"/>
                </a:lnTo>
                <a:lnTo>
                  <a:pt x="1618228" y="952357"/>
                </a:lnTo>
                <a:lnTo>
                  <a:pt x="1595024" y="911516"/>
                </a:lnTo>
                <a:lnTo>
                  <a:pt x="1570654" y="871084"/>
                </a:lnTo>
                <a:lnTo>
                  <a:pt x="1545113" y="831082"/>
                </a:lnTo>
                <a:lnTo>
                  <a:pt x="1518400" y="791531"/>
                </a:lnTo>
                <a:lnTo>
                  <a:pt x="1490509" y="752451"/>
                </a:lnTo>
                <a:lnTo>
                  <a:pt x="1459355" y="711061"/>
                </a:lnTo>
                <a:lnTo>
                  <a:pt x="1427416" y="670784"/>
                </a:lnTo>
                <a:lnTo>
                  <a:pt x="1394703" y="631626"/>
                </a:lnTo>
                <a:lnTo>
                  <a:pt x="1361225" y="593591"/>
                </a:lnTo>
                <a:lnTo>
                  <a:pt x="1326993" y="556685"/>
                </a:lnTo>
                <a:lnTo>
                  <a:pt x="1292018" y="520914"/>
                </a:lnTo>
                <a:lnTo>
                  <a:pt x="1256308" y="486281"/>
                </a:lnTo>
                <a:lnTo>
                  <a:pt x="1219875" y="452793"/>
                </a:lnTo>
                <a:lnTo>
                  <a:pt x="1182729" y="420454"/>
                </a:lnTo>
                <a:lnTo>
                  <a:pt x="1144879" y="389270"/>
                </a:lnTo>
                <a:lnTo>
                  <a:pt x="1106337" y="359246"/>
                </a:lnTo>
                <a:lnTo>
                  <a:pt x="1067112" y="330387"/>
                </a:lnTo>
                <a:lnTo>
                  <a:pt x="1027215" y="302697"/>
                </a:lnTo>
                <a:lnTo>
                  <a:pt x="986655" y="276184"/>
                </a:lnTo>
                <a:lnTo>
                  <a:pt x="945443" y="250850"/>
                </a:lnTo>
                <a:lnTo>
                  <a:pt x="903590" y="226702"/>
                </a:lnTo>
                <a:lnTo>
                  <a:pt x="861104" y="203745"/>
                </a:lnTo>
                <a:lnTo>
                  <a:pt x="817998" y="181983"/>
                </a:lnTo>
                <a:lnTo>
                  <a:pt x="774280" y="161423"/>
                </a:lnTo>
                <a:lnTo>
                  <a:pt x="729961" y="142069"/>
                </a:lnTo>
                <a:lnTo>
                  <a:pt x="685051" y="123926"/>
                </a:lnTo>
                <a:lnTo>
                  <a:pt x="639561" y="107000"/>
                </a:lnTo>
                <a:lnTo>
                  <a:pt x="593500" y="91295"/>
                </a:lnTo>
                <a:lnTo>
                  <a:pt x="546880" y="76817"/>
                </a:lnTo>
                <a:lnTo>
                  <a:pt x="499709" y="63571"/>
                </a:lnTo>
                <a:lnTo>
                  <a:pt x="451998" y="51562"/>
                </a:lnTo>
                <a:lnTo>
                  <a:pt x="403758" y="40795"/>
                </a:lnTo>
                <a:lnTo>
                  <a:pt x="354999" y="31276"/>
                </a:lnTo>
                <a:lnTo>
                  <a:pt x="305730" y="23009"/>
                </a:lnTo>
                <a:lnTo>
                  <a:pt x="255963" y="16000"/>
                </a:lnTo>
                <a:lnTo>
                  <a:pt x="205707" y="10253"/>
                </a:lnTo>
                <a:lnTo>
                  <a:pt x="154972" y="5775"/>
                </a:lnTo>
                <a:lnTo>
                  <a:pt x="103769" y="2570"/>
                </a:lnTo>
                <a:lnTo>
                  <a:pt x="52108" y="643"/>
                </a:lnTo>
                <a:lnTo>
                  <a:pt x="0" y="0"/>
                </a:lnTo>
                <a:lnTo>
                  <a:pt x="0" y="1825350"/>
                </a:lnTo>
                <a:close/>
              </a:path>
            </a:pathLst>
          </a:custGeom>
          <a:ln w="40017">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4689242" y="3336202"/>
            <a:ext cx="2925445" cy="3651250"/>
          </a:xfrm>
          <a:custGeom>
            <a:avLst/>
            <a:gdLst/>
            <a:ahLst/>
            <a:cxnLst/>
            <a:rect l="l" t="t" r="r" b="b"/>
            <a:pathLst>
              <a:path w="2925445" h="3651250">
                <a:moveTo>
                  <a:pt x="1842357" y="3650701"/>
                </a:moveTo>
                <a:lnTo>
                  <a:pt x="1794052" y="3650086"/>
                </a:lnTo>
                <a:lnTo>
                  <a:pt x="1746055" y="3648250"/>
                </a:lnTo>
                <a:lnTo>
                  <a:pt x="1698378" y="3645209"/>
                </a:lnTo>
                <a:lnTo>
                  <a:pt x="1651038" y="3640978"/>
                </a:lnTo>
                <a:lnTo>
                  <a:pt x="1604051" y="3635571"/>
                </a:lnTo>
                <a:lnTo>
                  <a:pt x="1557430" y="3629005"/>
                </a:lnTo>
                <a:lnTo>
                  <a:pt x="1511192" y="3621292"/>
                </a:lnTo>
                <a:lnTo>
                  <a:pt x="1465351" y="3612450"/>
                </a:lnTo>
                <a:lnTo>
                  <a:pt x="1419922" y="3602492"/>
                </a:lnTo>
                <a:lnTo>
                  <a:pt x="1374922" y="3591435"/>
                </a:lnTo>
                <a:lnTo>
                  <a:pt x="1330364" y="3579292"/>
                </a:lnTo>
                <a:lnTo>
                  <a:pt x="1286264" y="3566079"/>
                </a:lnTo>
                <a:lnTo>
                  <a:pt x="1242638" y="3551810"/>
                </a:lnTo>
                <a:lnTo>
                  <a:pt x="1199500" y="3536502"/>
                </a:lnTo>
                <a:lnTo>
                  <a:pt x="1156866" y="3520169"/>
                </a:lnTo>
                <a:lnTo>
                  <a:pt x="1114750" y="3502826"/>
                </a:lnTo>
                <a:lnTo>
                  <a:pt x="1073169" y="3484488"/>
                </a:lnTo>
                <a:lnTo>
                  <a:pt x="1032136" y="3465170"/>
                </a:lnTo>
                <a:lnTo>
                  <a:pt x="991668" y="3444887"/>
                </a:lnTo>
                <a:lnTo>
                  <a:pt x="951779" y="3423654"/>
                </a:lnTo>
                <a:lnTo>
                  <a:pt x="912485" y="3401487"/>
                </a:lnTo>
                <a:lnTo>
                  <a:pt x="873801" y="3378399"/>
                </a:lnTo>
                <a:lnTo>
                  <a:pt x="835742" y="3354407"/>
                </a:lnTo>
                <a:lnTo>
                  <a:pt x="798323" y="3329525"/>
                </a:lnTo>
                <a:lnTo>
                  <a:pt x="761559" y="3303768"/>
                </a:lnTo>
                <a:lnTo>
                  <a:pt x="725465" y="3277152"/>
                </a:lnTo>
                <a:lnTo>
                  <a:pt x="690058" y="3249691"/>
                </a:lnTo>
                <a:lnTo>
                  <a:pt x="655351" y="3221401"/>
                </a:lnTo>
                <a:lnTo>
                  <a:pt x="621360" y="3192295"/>
                </a:lnTo>
                <a:lnTo>
                  <a:pt x="588100" y="3162391"/>
                </a:lnTo>
                <a:lnTo>
                  <a:pt x="555587" y="3131701"/>
                </a:lnTo>
                <a:lnTo>
                  <a:pt x="523835" y="3100243"/>
                </a:lnTo>
                <a:lnTo>
                  <a:pt x="492860" y="3068029"/>
                </a:lnTo>
                <a:lnTo>
                  <a:pt x="462676" y="3035077"/>
                </a:lnTo>
                <a:lnTo>
                  <a:pt x="433300" y="3001399"/>
                </a:lnTo>
                <a:lnTo>
                  <a:pt x="404746" y="2967013"/>
                </a:lnTo>
                <a:lnTo>
                  <a:pt x="377029" y="2931932"/>
                </a:lnTo>
                <a:lnTo>
                  <a:pt x="350165" y="2896172"/>
                </a:lnTo>
                <a:lnTo>
                  <a:pt x="324168" y="2859747"/>
                </a:lnTo>
                <a:lnTo>
                  <a:pt x="299054" y="2822674"/>
                </a:lnTo>
                <a:lnTo>
                  <a:pt x="274839" y="2784966"/>
                </a:lnTo>
                <a:lnTo>
                  <a:pt x="251536" y="2746639"/>
                </a:lnTo>
                <a:lnTo>
                  <a:pt x="229162" y="2707707"/>
                </a:lnTo>
                <a:lnTo>
                  <a:pt x="207731" y="2668187"/>
                </a:lnTo>
                <a:lnTo>
                  <a:pt x="187259" y="2628092"/>
                </a:lnTo>
                <a:lnTo>
                  <a:pt x="167761" y="2587438"/>
                </a:lnTo>
                <a:lnTo>
                  <a:pt x="149252" y="2546241"/>
                </a:lnTo>
                <a:lnTo>
                  <a:pt x="131748" y="2504514"/>
                </a:lnTo>
                <a:lnTo>
                  <a:pt x="115262" y="2462273"/>
                </a:lnTo>
                <a:lnTo>
                  <a:pt x="99812" y="2419533"/>
                </a:lnTo>
                <a:lnTo>
                  <a:pt x="85411" y="2376310"/>
                </a:lnTo>
                <a:lnTo>
                  <a:pt x="72074" y="2332617"/>
                </a:lnTo>
                <a:lnTo>
                  <a:pt x="59818" y="2288471"/>
                </a:lnTo>
                <a:lnTo>
                  <a:pt x="48658" y="2243886"/>
                </a:lnTo>
                <a:lnTo>
                  <a:pt x="38607" y="2198877"/>
                </a:lnTo>
                <a:lnTo>
                  <a:pt x="29682" y="2153459"/>
                </a:lnTo>
                <a:lnTo>
                  <a:pt x="21898" y="2107647"/>
                </a:lnTo>
                <a:lnTo>
                  <a:pt x="15270" y="2061457"/>
                </a:lnTo>
                <a:lnTo>
                  <a:pt x="9813" y="2014903"/>
                </a:lnTo>
                <a:lnTo>
                  <a:pt x="5542" y="1968000"/>
                </a:lnTo>
                <a:lnTo>
                  <a:pt x="2473" y="1920764"/>
                </a:lnTo>
                <a:lnTo>
                  <a:pt x="620" y="1873209"/>
                </a:lnTo>
                <a:lnTo>
                  <a:pt x="0" y="1825350"/>
                </a:lnTo>
                <a:lnTo>
                  <a:pt x="620" y="1777492"/>
                </a:lnTo>
                <a:lnTo>
                  <a:pt x="2473" y="1729937"/>
                </a:lnTo>
                <a:lnTo>
                  <a:pt x="5542" y="1682701"/>
                </a:lnTo>
                <a:lnTo>
                  <a:pt x="9813" y="1635798"/>
                </a:lnTo>
                <a:lnTo>
                  <a:pt x="15270" y="1589244"/>
                </a:lnTo>
                <a:lnTo>
                  <a:pt x="21898" y="1543054"/>
                </a:lnTo>
                <a:lnTo>
                  <a:pt x="29682" y="1497242"/>
                </a:lnTo>
                <a:lnTo>
                  <a:pt x="38607" y="1451824"/>
                </a:lnTo>
                <a:lnTo>
                  <a:pt x="48658" y="1406815"/>
                </a:lnTo>
                <a:lnTo>
                  <a:pt x="59818" y="1362230"/>
                </a:lnTo>
                <a:lnTo>
                  <a:pt x="72074" y="1318084"/>
                </a:lnTo>
                <a:lnTo>
                  <a:pt x="85411" y="1274391"/>
                </a:lnTo>
                <a:lnTo>
                  <a:pt x="99812" y="1231167"/>
                </a:lnTo>
                <a:lnTo>
                  <a:pt x="115262" y="1188428"/>
                </a:lnTo>
                <a:lnTo>
                  <a:pt x="131748" y="1146187"/>
                </a:lnTo>
                <a:lnTo>
                  <a:pt x="149252" y="1104460"/>
                </a:lnTo>
                <a:lnTo>
                  <a:pt x="167761" y="1063262"/>
                </a:lnTo>
                <a:lnTo>
                  <a:pt x="187259" y="1022609"/>
                </a:lnTo>
                <a:lnTo>
                  <a:pt x="207731" y="982514"/>
                </a:lnTo>
                <a:lnTo>
                  <a:pt x="229162" y="942994"/>
                </a:lnTo>
                <a:lnTo>
                  <a:pt x="251536" y="904062"/>
                </a:lnTo>
                <a:lnTo>
                  <a:pt x="274839" y="865735"/>
                </a:lnTo>
                <a:lnTo>
                  <a:pt x="299054" y="828027"/>
                </a:lnTo>
                <a:lnTo>
                  <a:pt x="324168" y="790953"/>
                </a:lnTo>
                <a:lnTo>
                  <a:pt x="350165" y="754529"/>
                </a:lnTo>
                <a:lnTo>
                  <a:pt x="377029" y="718769"/>
                </a:lnTo>
                <a:lnTo>
                  <a:pt x="404746" y="683688"/>
                </a:lnTo>
                <a:lnTo>
                  <a:pt x="433300" y="649301"/>
                </a:lnTo>
                <a:lnTo>
                  <a:pt x="462676" y="615624"/>
                </a:lnTo>
                <a:lnTo>
                  <a:pt x="492860" y="582672"/>
                </a:lnTo>
                <a:lnTo>
                  <a:pt x="523835" y="550458"/>
                </a:lnTo>
                <a:lnTo>
                  <a:pt x="555587" y="518999"/>
                </a:lnTo>
                <a:lnTo>
                  <a:pt x="588100" y="488310"/>
                </a:lnTo>
                <a:lnTo>
                  <a:pt x="621360" y="458405"/>
                </a:lnTo>
                <a:lnTo>
                  <a:pt x="655351" y="429300"/>
                </a:lnTo>
                <a:lnTo>
                  <a:pt x="690058" y="401010"/>
                </a:lnTo>
                <a:lnTo>
                  <a:pt x="725465" y="373549"/>
                </a:lnTo>
                <a:lnTo>
                  <a:pt x="761559" y="346932"/>
                </a:lnTo>
                <a:lnTo>
                  <a:pt x="798323" y="321176"/>
                </a:lnTo>
                <a:lnTo>
                  <a:pt x="835742" y="296294"/>
                </a:lnTo>
                <a:lnTo>
                  <a:pt x="873801" y="272302"/>
                </a:lnTo>
                <a:lnTo>
                  <a:pt x="912485" y="249214"/>
                </a:lnTo>
                <a:lnTo>
                  <a:pt x="951779" y="227047"/>
                </a:lnTo>
                <a:lnTo>
                  <a:pt x="991668" y="205814"/>
                </a:lnTo>
                <a:lnTo>
                  <a:pt x="1032136" y="185531"/>
                </a:lnTo>
                <a:lnTo>
                  <a:pt x="1073169" y="166213"/>
                </a:lnTo>
                <a:lnTo>
                  <a:pt x="1114750" y="147875"/>
                </a:lnTo>
                <a:lnTo>
                  <a:pt x="1156866" y="130532"/>
                </a:lnTo>
                <a:lnTo>
                  <a:pt x="1199500" y="114198"/>
                </a:lnTo>
                <a:lnTo>
                  <a:pt x="1242638" y="98890"/>
                </a:lnTo>
                <a:lnTo>
                  <a:pt x="1286264" y="84622"/>
                </a:lnTo>
                <a:lnTo>
                  <a:pt x="1330364" y="71409"/>
                </a:lnTo>
                <a:lnTo>
                  <a:pt x="1374922" y="59266"/>
                </a:lnTo>
                <a:lnTo>
                  <a:pt x="1419922" y="48208"/>
                </a:lnTo>
                <a:lnTo>
                  <a:pt x="1465351" y="38251"/>
                </a:lnTo>
                <a:lnTo>
                  <a:pt x="1511192" y="29408"/>
                </a:lnTo>
                <a:lnTo>
                  <a:pt x="1557430" y="21696"/>
                </a:lnTo>
                <a:lnTo>
                  <a:pt x="1604051" y="15129"/>
                </a:lnTo>
                <a:lnTo>
                  <a:pt x="1651038" y="9723"/>
                </a:lnTo>
                <a:lnTo>
                  <a:pt x="1698378" y="5491"/>
                </a:lnTo>
                <a:lnTo>
                  <a:pt x="1746055" y="2450"/>
                </a:lnTo>
                <a:lnTo>
                  <a:pt x="1794052" y="615"/>
                </a:lnTo>
                <a:lnTo>
                  <a:pt x="1842357" y="0"/>
                </a:lnTo>
                <a:lnTo>
                  <a:pt x="1842357" y="1825350"/>
                </a:lnTo>
                <a:lnTo>
                  <a:pt x="2925272" y="3302101"/>
                </a:lnTo>
                <a:lnTo>
                  <a:pt x="2882222" y="3332307"/>
                </a:lnTo>
                <a:lnTo>
                  <a:pt x="2838953" y="3361097"/>
                </a:lnTo>
                <a:lnTo>
                  <a:pt x="2795445" y="3388477"/>
                </a:lnTo>
                <a:lnTo>
                  <a:pt x="2751676" y="3414456"/>
                </a:lnTo>
                <a:lnTo>
                  <a:pt x="2707626" y="3439039"/>
                </a:lnTo>
                <a:lnTo>
                  <a:pt x="2663272" y="3462233"/>
                </a:lnTo>
                <a:lnTo>
                  <a:pt x="2618594" y="3484045"/>
                </a:lnTo>
                <a:lnTo>
                  <a:pt x="2573570" y="3504483"/>
                </a:lnTo>
                <a:lnTo>
                  <a:pt x="2528180" y="3523552"/>
                </a:lnTo>
                <a:lnTo>
                  <a:pt x="2482402" y="3541260"/>
                </a:lnTo>
                <a:lnTo>
                  <a:pt x="2436215" y="3557614"/>
                </a:lnTo>
                <a:lnTo>
                  <a:pt x="2389598" y="3572620"/>
                </a:lnTo>
                <a:lnTo>
                  <a:pt x="2342529" y="3586285"/>
                </a:lnTo>
                <a:lnTo>
                  <a:pt x="2294988" y="3598617"/>
                </a:lnTo>
                <a:lnTo>
                  <a:pt x="2246953" y="3609621"/>
                </a:lnTo>
                <a:lnTo>
                  <a:pt x="2198403" y="3619305"/>
                </a:lnTo>
                <a:lnTo>
                  <a:pt x="2149317" y="3627676"/>
                </a:lnTo>
                <a:lnTo>
                  <a:pt x="2099674" y="3634740"/>
                </a:lnTo>
                <a:lnTo>
                  <a:pt x="2049452" y="3640504"/>
                </a:lnTo>
                <a:lnTo>
                  <a:pt x="1998631" y="3644976"/>
                </a:lnTo>
                <a:lnTo>
                  <a:pt x="1947188" y="3648161"/>
                </a:lnTo>
                <a:lnTo>
                  <a:pt x="1895104" y="3650067"/>
                </a:lnTo>
                <a:lnTo>
                  <a:pt x="1842357" y="3650701"/>
                </a:lnTo>
                <a:close/>
              </a:path>
            </a:pathLst>
          </a:custGeom>
          <a:solidFill>
            <a:srgbClr val="0E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4689242" y="3336202"/>
            <a:ext cx="2925445" cy="3651250"/>
          </a:xfrm>
          <a:custGeom>
            <a:avLst/>
            <a:gdLst/>
            <a:ahLst/>
            <a:cxnLst/>
            <a:rect l="l" t="t" r="r" b="b"/>
            <a:pathLst>
              <a:path w="2925445" h="3651250">
                <a:moveTo>
                  <a:pt x="1842357" y="1825350"/>
                </a:moveTo>
                <a:lnTo>
                  <a:pt x="1842357" y="0"/>
                </a:lnTo>
                <a:lnTo>
                  <a:pt x="1794052" y="615"/>
                </a:lnTo>
                <a:lnTo>
                  <a:pt x="1746054" y="2450"/>
                </a:lnTo>
                <a:lnTo>
                  <a:pt x="1698378" y="5491"/>
                </a:lnTo>
                <a:lnTo>
                  <a:pt x="1651038" y="9723"/>
                </a:lnTo>
                <a:lnTo>
                  <a:pt x="1604051" y="15129"/>
                </a:lnTo>
                <a:lnTo>
                  <a:pt x="1557430" y="21696"/>
                </a:lnTo>
                <a:lnTo>
                  <a:pt x="1511192" y="29408"/>
                </a:lnTo>
                <a:lnTo>
                  <a:pt x="1465351" y="38251"/>
                </a:lnTo>
                <a:lnTo>
                  <a:pt x="1419922" y="48208"/>
                </a:lnTo>
                <a:lnTo>
                  <a:pt x="1374922" y="59266"/>
                </a:lnTo>
                <a:lnTo>
                  <a:pt x="1330364" y="71409"/>
                </a:lnTo>
                <a:lnTo>
                  <a:pt x="1286264" y="84622"/>
                </a:lnTo>
                <a:lnTo>
                  <a:pt x="1242638" y="98890"/>
                </a:lnTo>
                <a:lnTo>
                  <a:pt x="1199500" y="114198"/>
                </a:lnTo>
                <a:lnTo>
                  <a:pt x="1156866" y="130532"/>
                </a:lnTo>
                <a:lnTo>
                  <a:pt x="1114750" y="147875"/>
                </a:lnTo>
                <a:lnTo>
                  <a:pt x="1073169" y="166213"/>
                </a:lnTo>
                <a:lnTo>
                  <a:pt x="1032136" y="185531"/>
                </a:lnTo>
                <a:lnTo>
                  <a:pt x="991668" y="205814"/>
                </a:lnTo>
                <a:lnTo>
                  <a:pt x="951779" y="227047"/>
                </a:lnTo>
                <a:lnTo>
                  <a:pt x="912485" y="249214"/>
                </a:lnTo>
                <a:lnTo>
                  <a:pt x="873801" y="272302"/>
                </a:lnTo>
                <a:lnTo>
                  <a:pt x="835742" y="296294"/>
                </a:lnTo>
                <a:lnTo>
                  <a:pt x="798323" y="321176"/>
                </a:lnTo>
                <a:lnTo>
                  <a:pt x="761559" y="346932"/>
                </a:lnTo>
                <a:lnTo>
                  <a:pt x="725465" y="373549"/>
                </a:lnTo>
                <a:lnTo>
                  <a:pt x="690058" y="401010"/>
                </a:lnTo>
                <a:lnTo>
                  <a:pt x="655351" y="429300"/>
                </a:lnTo>
                <a:lnTo>
                  <a:pt x="621360" y="458405"/>
                </a:lnTo>
                <a:lnTo>
                  <a:pt x="588100" y="488310"/>
                </a:lnTo>
                <a:lnTo>
                  <a:pt x="555587" y="518999"/>
                </a:lnTo>
                <a:lnTo>
                  <a:pt x="523835" y="550458"/>
                </a:lnTo>
                <a:lnTo>
                  <a:pt x="492860" y="582672"/>
                </a:lnTo>
                <a:lnTo>
                  <a:pt x="462676" y="615624"/>
                </a:lnTo>
                <a:lnTo>
                  <a:pt x="433300" y="649301"/>
                </a:lnTo>
                <a:lnTo>
                  <a:pt x="404746" y="683688"/>
                </a:lnTo>
                <a:lnTo>
                  <a:pt x="377029" y="718769"/>
                </a:lnTo>
                <a:lnTo>
                  <a:pt x="350165" y="754529"/>
                </a:lnTo>
                <a:lnTo>
                  <a:pt x="324168" y="790953"/>
                </a:lnTo>
                <a:lnTo>
                  <a:pt x="299054" y="828027"/>
                </a:lnTo>
                <a:lnTo>
                  <a:pt x="274839" y="865735"/>
                </a:lnTo>
                <a:lnTo>
                  <a:pt x="251536" y="904062"/>
                </a:lnTo>
                <a:lnTo>
                  <a:pt x="229162" y="942994"/>
                </a:lnTo>
                <a:lnTo>
                  <a:pt x="207731" y="982514"/>
                </a:lnTo>
                <a:lnTo>
                  <a:pt x="187259" y="1022609"/>
                </a:lnTo>
                <a:lnTo>
                  <a:pt x="167761" y="1063262"/>
                </a:lnTo>
                <a:lnTo>
                  <a:pt x="149252" y="1104460"/>
                </a:lnTo>
                <a:lnTo>
                  <a:pt x="131748" y="1146187"/>
                </a:lnTo>
                <a:lnTo>
                  <a:pt x="115262" y="1188428"/>
                </a:lnTo>
                <a:lnTo>
                  <a:pt x="99812" y="1231167"/>
                </a:lnTo>
                <a:lnTo>
                  <a:pt x="85411" y="1274391"/>
                </a:lnTo>
                <a:lnTo>
                  <a:pt x="72074" y="1318083"/>
                </a:lnTo>
                <a:lnTo>
                  <a:pt x="59818" y="1362230"/>
                </a:lnTo>
                <a:lnTo>
                  <a:pt x="48658" y="1406815"/>
                </a:lnTo>
                <a:lnTo>
                  <a:pt x="38607" y="1451824"/>
                </a:lnTo>
                <a:lnTo>
                  <a:pt x="29682" y="1497242"/>
                </a:lnTo>
                <a:lnTo>
                  <a:pt x="21898" y="1543054"/>
                </a:lnTo>
                <a:lnTo>
                  <a:pt x="15270" y="1589244"/>
                </a:lnTo>
                <a:lnTo>
                  <a:pt x="9813" y="1635798"/>
                </a:lnTo>
                <a:lnTo>
                  <a:pt x="5542" y="1682701"/>
                </a:lnTo>
                <a:lnTo>
                  <a:pt x="2473" y="1729937"/>
                </a:lnTo>
                <a:lnTo>
                  <a:pt x="620" y="1777492"/>
                </a:lnTo>
                <a:lnTo>
                  <a:pt x="0" y="1825350"/>
                </a:lnTo>
                <a:lnTo>
                  <a:pt x="620" y="1873209"/>
                </a:lnTo>
                <a:lnTo>
                  <a:pt x="2473" y="1920764"/>
                </a:lnTo>
                <a:lnTo>
                  <a:pt x="5542" y="1968000"/>
                </a:lnTo>
                <a:lnTo>
                  <a:pt x="9813" y="2014903"/>
                </a:lnTo>
                <a:lnTo>
                  <a:pt x="15270" y="2061457"/>
                </a:lnTo>
                <a:lnTo>
                  <a:pt x="21898" y="2107647"/>
                </a:lnTo>
                <a:lnTo>
                  <a:pt x="29682" y="2153459"/>
                </a:lnTo>
                <a:lnTo>
                  <a:pt x="38607" y="2198876"/>
                </a:lnTo>
                <a:lnTo>
                  <a:pt x="48658" y="2243886"/>
                </a:lnTo>
                <a:lnTo>
                  <a:pt x="59818" y="2288471"/>
                </a:lnTo>
                <a:lnTo>
                  <a:pt x="72074" y="2332617"/>
                </a:lnTo>
                <a:lnTo>
                  <a:pt x="85411" y="2376310"/>
                </a:lnTo>
                <a:lnTo>
                  <a:pt x="99812" y="2419533"/>
                </a:lnTo>
                <a:lnTo>
                  <a:pt x="115262" y="2462273"/>
                </a:lnTo>
                <a:lnTo>
                  <a:pt x="131748" y="2504514"/>
                </a:lnTo>
                <a:lnTo>
                  <a:pt x="149252" y="2546241"/>
                </a:lnTo>
                <a:lnTo>
                  <a:pt x="167761" y="2587438"/>
                </a:lnTo>
                <a:lnTo>
                  <a:pt x="187259" y="2628092"/>
                </a:lnTo>
                <a:lnTo>
                  <a:pt x="207731" y="2668187"/>
                </a:lnTo>
                <a:lnTo>
                  <a:pt x="229162" y="2707707"/>
                </a:lnTo>
                <a:lnTo>
                  <a:pt x="251536" y="2746638"/>
                </a:lnTo>
                <a:lnTo>
                  <a:pt x="274839" y="2784966"/>
                </a:lnTo>
                <a:lnTo>
                  <a:pt x="299054" y="2822674"/>
                </a:lnTo>
                <a:lnTo>
                  <a:pt x="324168" y="2859747"/>
                </a:lnTo>
                <a:lnTo>
                  <a:pt x="350165" y="2896172"/>
                </a:lnTo>
                <a:lnTo>
                  <a:pt x="377029" y="2931932"/>
                </a:lnTo>
                <a:lnTo>
                  <a:pt x="404746" y="2967013"/>
                </a:lnTo>
                <a:lnTo>
                  <a:pt x="433300" y="3001399"/>
                </a:lnTo>
                <a:lnTo>
                  <a:pt x="462676" y="3035076"/>
                </a:lnTo>
                <a:lnTo>
                  <a:pt x="492860" y="3068029"/>
                </a:lnTo>
                <a:lnTo>
                  <a:pt x="523835" y="3100242"/>
                </a:lnTo>
                <a:lnTo>
                  <a:pt x="555587" y="3131701"/>
                </a:lnTo>
                <a:lnTo>
                  <a:pt x="588100" y="3162391"/>
                </a:lnTo>
                <a:lnTo>
                  <a:pt x="621360" y="3192295"/>
                </a:lnTo>
                <a:lnTo>
                  <a:pt x="655351" y="3221401"/>
                </a:lnTo>
                <a:lnTo>
                  <a:pt x="690058" y="3249691"/>
                </a:lnTo>
                <a:lnTo>
                  <a:pt x="725465" y="3277152"/>
                </a:lnTo>
                <a:lnTo>
                  <a:pt x="761559" y="3303768"/>
                </a:lnTo>
                <a:lnTo>
                  <a:pt x="798323" y="3329525"/>
                </a:lnTo>
                <a:lnTo>
                  <a:pt x="835742" y="3354407"/>
                </a:lnTo>
                <a:lnTo>
                  <a:pt x="873801" y="3378399"/>
                </a:lnTo>
                <a:lnTo>
                  <a:pt x="912485" y="3401487"/>
                </a:lnTo>
                <a:lnTo>
                  <a:pt x="951779" y="3423654"/>
                </a:lnTo>
                <a:lnTo>
                  <a:pt x="991668" y="3444887"/>
                </a:lnTo>
                <a:lnTo>
                  <a:pt x="1032136" y="3465170"/>
                </a:lnTo>
                <a:lnTo>
                  <a:pt x="1073169" y="3484488"/>
                </a:lnTo>
                <a:lnTo>
                  <a:pt x="1114750" y="3502826"/>
                </a:lnTo>
                <a:lnTo>
                  <a:pt x="1156866" y="3520169"/>
                </a:lnTo>
                <a:lnTo>
                  <a:pt x="1199500" y="3536502"/>
                </a:lnTo>
                <a:lnTo>
                  <a:pt x="1242638" y="3551810"/>
                </a:lnTo>
                <a:lnTo>
                  <a:pt x="1286264" y="3566079"/>
                </a:lnTo>
                <a:lnTo>
                  <a:pt x="1330364" y="3579292"/>
                </a:lnTo>
                <a:lnTo>
                  <a:pt x="1374922" y="3591434"/>
                </a:lnTo>
                <a:lnTo>
                  <a:pt x="1419922" y="3602492"/>
                </a:lnTo>
                <a:lnTo>
                  <a:pt x="1465351" y="3612450"/>
                </a:lnTo>
                <a:lnTo>
                  <a:pt x="1511192" y="3621292"/>
                </a:lnTo>
                <a:lnTo>
                  <a:pt x="1557430" y="3629004"/>
                </a:lnTo>
                <a:lnTo>
                  <a:pt x="1604051" y="3635571"/>
                </a:lnTo>
                <a:lnTo>
                  <a:pt x="1651038" y="3640978"/>
                </a:lnTo>
                <a:lnTo>
                  <a:pt x="1698378" y="3645209"/>
                </a:lnTo>
                <a:lnTo>
                  <a:pt x="1746054" y="3648250"/>
                </a:lnTo>
                <a:lnTo>
                  <a:pt x="1794052" y="3650086"/>
                </a:lnTo>
                <a:lnTo>
                  <a:pt x="1842357" y="3650701"/>
                </a:lnTo>
                <a:lnTo>
                  <a:pt x="1895104" y="3650067"/>
                </a:lnTo>
                <a:lnTo>
                  <a:pt x="1947188" y="3648161"/>
                </a:lnTo>
                <a:lnTo>
                  <a:pt x="1998631" y="3644976"/>
                </a:lnTo>
                <a:lnTo>
                  <a:pt x="2049452" y="3640504"/>
                </a:lnTo>
                <a:lnTo>
                  <a:pt x="2099674" y="3634740"/>
                </a:lnTo>
                <a:lnTo>
                  <a:pt x="2149317" y="3627676"/>
                </a:lnTo>
                <a:lnTo>
                  <a:pt x="2198403" y="3619305"/>
                </a:lnTo>
                <a:lnTo>
                  <a:pt x="2246953" y="3609621"/>
                </a:lnTo>
                <a:lnTo>
                  <a:pt x="2294988" y="3598616"/>
                </a:lnTo>
                <a:lnTo>
                  <a:pt x="2342529" y="3586285"/>
                </a:lnTo>
                <a:lnTo>
                  <a:pt x="2389597" y="3572620"/>
                </a:lnTo>
                <a:lnTo>
                  <a:pt x="2436215" y="3557614"/>
                </a:lnTo>
                <a:lnTo>
                  <a:pt x="2482402" y="3541260"/>
                </a:lnTo>
                <a:lnTo>
                  <a:pt x="2528180" y="3523552"/>
                </a:lnTo>
                <a:lnTo>
                  <a:pt x="2573570" y="3504483"/>
                </a:lnTo>
                <a:lnTo>
                  <a:pt x="2618594" y="3484045"/>
                </a:lnTo>
                <a:lnTo>
                  <a:pt x="2663272" y="3462233"/>
                </a:lnTo>
                <a:lnTo>
                  <a:pt x="2707626" y="3439039"/>
                </a:lnTo>
                <a:lnTo>
                  <a:pt x="2751676" y="3414456"/>
                </a:lnTo>
                <a:lnTo>
                  <a:pt x="2795445" y="3388477"/>
                </a:lnTo>
                <a:lnTo>
                  <a:pt x="2838953" y="3361097"/>
                </a:lnTo>
                <a:lnTo>
                  <a:pt x="2882222" y="3332307"/>
                </a:lnTo>
                <a:lnTo>
                  <a:pt x="2925272" y="3302101"/>
                </a:lnTo>
                <a:lnTo>
                  <a:pt x="1842357" y="1825350"/>
                </a:lnTo>
                <a:close/>
              </a:path>
            </a:pathLst>
          </a:custGeom>
          <a:ln w="3996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txBox="1"/>
          <p:nvPr/>
        </p:nvSpPr>
        <p:spPr>
          <a:xfrm>
            <a:off x="2372488" y="4858754"/>
            <a:ext cx="2041525" cy="1313180"/>
          </a:xfrm>
          <a:prstGeom prst="rect">
            <a:avLst/>
          </a:prstGeom>
        </p:spPr>
        <p:txBody>
          <a:bodyPr vert="horz" wrap="square" lIns="0" tIns="12065" rIns="0" bIns="0" rtlCol="0">
            <a:spAutoFit/>
          </a:bodyPr>
          <a:lstStyle/>
          <a:p>
            <a:pPr marL="12700" marR="5080">
              <a:lnSpc>
                <a:spcPct val="100600"/>
              </a:lnSpc>
              <a:spcBef>
                <a:spcPts val="95"/>
              </a:spcBef>
            </a:pPr>
            <a:r>
              <a:rPr sz="2800" spc="15" dirty="0">
                <a:solidFill>
                  <a:srgbClr val="0E497B"/>
                </a:solidFill>
                <a:latin typeface="Calibri" panose="020F0502020204030204" pitchFamily="34" charset="0"/>
                <a:cs typeface="Calibri" panose="020F0502020204030204" pitchFamily="34" charset="0"/>
              </a:rPr>
              <a:t>Usually</a:t>
            </a:r>
            <a:r>
              <a:rPr sz="2800" spc="-75" dirty="0">
                <a:solidFill>
                  <a:srgbClr val="0E497B"/>
                </a:solidFill>
                <a:latin typeface="Calibri" panose="020F0502020204030204" pitchFamily="34" charset="0"/>
                <a:cs typeface="Calibri" panose="020F0502020204030204" pitchFamily="34" charset="0"/>
              </a:rPr>
              <a:t> </a:t>
            </a:r>
            <a:r>
              <a:rPr sz="2800" spc="20" dirty="0">
                <a:solidFill>
                  <a:srgbClr val="0E497B"/>
                </a:solidFill>
                <a:latin typeface="Calibri" panose="020F0502020204030204" pitchFamily="34" charset="0"/>
                <a:cs typeface="Calibri" panose="020F0502020204030204" pitchFamily="34" charset="0"/>
              </a:rPr>
              <a:t>about  60% </a:t>
            </a:r>
            <a:r>
              <a:rPr sz="2800" spc="15" dirty="0">
                <a:solidFill>
                  <a:srgbClr val="0E497B"/>
                </a:solidFill>
                <a:latin typeface="Calibri" panose="020F0502020204030204" pitchFamily="34" charset="0"/>
                <a:cs typeface="Calibri" panose="020F0502020204030204" pitchFamily="34" charset="0"/>
              </a:rPr>
              <a:t>of </a:t>
            </a:r>
            <a:r>
              <a:rPr sz="2800" spc="10" dirty="0">
                <a:solidFill>
                  <a:srgbClr val="0E497B"/>
                </a:solidFill>
                <a:latin typeface="Calibri" panose="020F0502020204030204" pitchFamily="34" charset="0"/>
                <a:cs typeface="Calibri" panose="020F0502020204030204" pitchFamily="34" charset="0"/>
              </a:rPr>
              <a:t>your  </a:t>
            </a:r>
            <a:r>
              <a:rPr sz="2800" spc="15" dirty="0">
                <a:solidFill>
                  <a:srgbClr val="0E497B"/>
                </a:solidFill>
                <a:latin typeface="Calibri" panose="020F0502020204030204" pitchFamily="34" charset="0"/>
                <a:cs typeface="Calibri" panose="020F0502020204030204" pitchFamily="34" charset="0"/>
              </a:rPr>
              <a:t>income.</a:t>
            </a:r>
            <a:endParaRPr sz="2800" dirty="0">
              <a:latin typeface="Calibri" panose="020F0502020204030204" pitchFamily="34" charset="0"/>
              <a:cs typeface="Calibri" panose="020F0502020204030204" pitchFamily="34" charset="0"/>
            </a:endParaRPr>
          </a:p>
        </p:txBody>
      </p:sp>
      <p:sp>
        <p:nvSpPr>
          <p:cNvPr id="9" name="object 9"/>
          <p:cNvSpPr txBox="1"/>
          <p:nvPr/>
        </p:nvSpPr>
        <p:spPr>
          <a:xfrm>
            <a:off x="5072937" y="4797249"/>
            <a:ext cx="1117600" cy="645795"/>
          </a:xfrm>
          <a:prstGeom prst="rect">
            <a:avLst/>
          </a:prstGeom>
        </p:spPr>
        <p:txBody>
          <a:bodyPr vert="horz" wrap="square" lIns="0" tIns="14604" rIns="0" bIns="0" rtlCol="0">
            <a:spAutoFit/>
          </a:bodyPr>
          <a:lstStyle/>
          <a:p>
            <a:pPr marL="12700">
              <a:lnSpc>
                <a:spcPct val="100000"/>
              </a:lnSpc>
              <a:spcBef>
                <a:spcPts val="114"/>
              </a:spcBef>
            </a:pPr>
            <a:r>
              <a:rPr sz="4050" spc="5" dirty="0">
                <a:solidFill>
                  <a:srgbClr val="FFFFFF"/>
                </a:solidFill>
                <a:latin typeface="Calibri" panose="020F0502020204030204" pitchFamily="34" charset="0"/>
                <a:cs typeface="Calibri" panose="020F0502020204030204" pitchFamily="34" charset="0"/>
              </a:rPr>
              <a:t>6</a:t>
            </a:r>
            <a:r>
              <a:rPr sz="4050" spc="40" dirty="0">
                <a:solidFill>
                  <a:srgbClr val="FFFFFF"/>
                </a:solidFill>
                <a:latin typeface="Calibri" panose="020F0502020204030204" pitchFamily="34" charset="0"/>
                <a:cs typeface="Calibri" panose="020F0502020204030204" pitchFamily="34" charset="0"/>
              </a:rPr>
              <a:t>0%</a:t>
            </a:r>
            <a:endParaRPr sz="4050">
              <a:latin typeface="Calibri" panose="020F0502020204030204" pitchFamily="34" charset="0"/>
              <a:cs typeface="Calibri" panose="020F0502020204030204" pitchFamily="34" charset="0"/>
            </a:endParaRPr>
          </a:p>
        </p:txBody>
      </p:sp>
      <p:sp>
        <p:nvSpPr>
          <p:cNvPr id="10" name="object 10"/>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p:nvPr/>
        </p:nvSpPr>
        <p:spPr>
          <a:xfrm>
            <a:off x="2955238" y="7575870"/>
            <a:ext cx="7094855" cy="939800"/>
          </a:xfrm>
          <a:prstGeom prst="rect">
            <a:avLst/>
          </a:prstGeom>
        </p:spPr>
        <p:txBody>
          <a:bodyPr vert="horz" wrap="square" lIns="0" tIns="12700" rIns="0" bIns="0" rtlCol="0">
            <a:spAutoFit/>
          </a:bodyPr>
          <a:lstStyle/>
          <a:p>
            <a:pPr marL="1333500" marR="5080" indent="-1321435">
              <a:lnSpc>
                <a:spcPct val="100000"/>
              </a:lnSpc>
              <a:spcBef>
                <a:spcPts val="100"/>
              </a:spcBef>
            </a:pPr>
            <a:r>
              <a:rPr sz="3000" dirty="0">
                <a:solidFill>
                  <a:srgbClr val="4A4A4A"/>
                </a:solidFill>
                <a:latin typeface="Calibri" panose="020F0502020204030204" pitchFamily="34" charset="0"/>
                <a:cs typeface="Calibri" panose="020F0502020204030204" pitchFamily="34" charset="0"/>
              </a:rPr>
              <a:t>Health </a:t>
            </a:r>
            <a:r>
              <a:rPr sz="3000" spc="-10" dirty="0">
                <a:solidFill>
                  <a:srgbClr val="4A4A4A"/>
                </a:solidFill>
                <a:latin typeface="Calibri" panose="020F0502020204030204" pitchFamily="34" charset="0"/>
                <a:cs typeface="Calibri" panose="020F0502020204030204" pitchFamily="34" charset="0"/>
              </a:rPr>
              <a:t>insurance </a:t>
            </a:r>
            <a:r>
              <a:rPr sz="3000" dirty="0">
                <a:solidFill>
                  <a:srgbClr val="4A4A4A"/>
                </a:solidFill>
                <a:latin typeface="Calibri" panose="020F0502020204030204" pitchFamily="34" charset="0"/>
                <a:cs typeface="Calibri" panose="020F0502020204030204" pitchFamily="34" charset="0"/>
              </a:rPr>
              <a:t>can help </a:t>
            </a:r>
            <a:r>
              <a:rPr sz="3000" spc="-15" dirty="0">
                <a:solidFill>
                  <a:srgbClr val="4A4A4A"/>
                </a:solidFill>
                <a:latin typeface="Calibri" panose="020F0502020204030204" pitchFamily="34" charset="0"/>
                <a:cs typeface="Calibri" panose="020F0502020204030204" pitchFamily="34" charset="0"/>
              </a:rPr>
              <a:t>cover </a:t>
            </a:r>
            <a:r>
              <a:rPr sz="3000" dirty="0">
                <a:solidFill>
                  <a:srgbClr val="4A4A4A"/>
                </a:solidFill>
                <a:latin typeface="Calibri" panose="020F0502020204030204" pitchFamily="34" charset="0"/>
                <a:cs typeface="Calibri" panose="020F0502020204030204" pitchFamily="34" charset="0"/>
              </a:rPr>
              <a:t>medical </a:t>
            </a:r>
            <a:r>
              <a:rPr sz="3000" spc="-10" dirty="0">
                <a:solidFill>
                  <a:srgbClr val="4A4A4A"/>
                </a:solidFill>
                <a:latin typeface="Calibri" panose="020F0502020204030204" pitchFamily="34" charset="0"/>
                <a:cs typeface="Calibri" panose="020F0502020204030204" pitchFamily="34" charset="0"/>
              </a:rPr>
              <a:t>costs </a:t>
            </a:r>
            <a:r>
              <a:rPr sz="3000" dirty="0">
                <a:solidFill>
                  <a:srgbClr val="4A4A4A"/>
                </a:solidFill>
                <a:latin typeface="Calibri" panose="020F0502020204030204" pitchFamily="34" charset="0"/>
                <a:cs typeface="Calibri" panose="020F0502020204030204" pitchFamily="34" charset="0"/>
              </a:rPr>
              <a:t>...  but </a:t>
            </a:r>
            <a:r>
              <a:rPr sz="3000" spc="-20" dirty="0">
                <a:solidFill>
                  <a:srgbClr val="4A4A4A"/>
                </a:solidFill>
                <a:latin typeface="Calibri" panose="020F0502020204030204" pitchFamily="34" charset="0"/>
                <a:cs typeface="Calibri" panose="020F0502020204030204" pitchFamily="34" charset="0"/>
              </a:rPr>
              <a:t>won’t </a:t>
            </a:r>
            <a:r>
              <a:rPr sz="3000" spc="-5" dirty="0">
                <a:solidFill>
                  <a:srgbClr val="4A4A4A"/>
                </a:solidFill>
                <a:latin typeface="Calibri" panose="020F0502020204030204" pitchFamily="34" charset="0"/>
                <a:cs typeface="Calibri" panose="020F0502020204030204" pitchFamily="34" charset="0"/>
              </a:rPr>
              <a:t>replace </a:t>
            </a:r>
            <a:r>
              <a:rPr sz="3000" spc="-15" dirty="0">
                <a:solidFill>
                  <a:srgbClr val="4A4A4A"/>
                </a:solidFill>
                <a:latin typeface="Calibri" panose="020F0502020204030204" pitchFamily="34" charset="0"/>
                <a:cs typeface="Calibri" panose="020F0502020204030204" pitchFamily="34" charset="0"/>
              </a:rPr>
              <a:t>lost</a:t>
            </a:r>
            <a:r>
              <a:rPr sz="3000" spc="15" dirty="0">
                <a:solidFill>
                  <a:srgbClr val="4A4A4A"/>
                </a:solidFill>
                <a:latin typeface="Calibri" panose="020F0502020204030204" pitchFamily="34" charset="0"/>
                <a:cs typeface="Calibri" panose="020F0502020204030204" pitchFamily="34" charset="0"/>
              </a:rPr>
              <a:t> </a:t>
            </a:r>
            <a:r>
              <a:rPr sz="3000" spc="-5" dirty="0">
                <a:solidFill>
                  <a:srgbClr val="4A4A4A"/>
                </a:solidFill>
                <a:latin typeface="Calibri" panose="020F0502020204030204" pitchFamily="34" charset="0"/>
                <a:cs typeface="Calibri" panose="020F0502020204030204" pitchFamily="34" charset="0"/>
              </a:rPr>
              <a:t>income.</a:t>
            </a:r>
            <a:endParaRPr sz="3000">
              <a:latin typeface="Calibri" panose="020F0502020204030204" pitchFamily="34" charset="0"/>
              <a:cs typeface="Calibri" panose="020F0502020204030204" pitchFamily="34" charset="0"/>
            </a:endParaRPr>
          </a:p>
        </p:txBody>
      </p:sp>
      <p:sp>
        <p:nvSpPr>
          <p:cNvPr id="12" name="object 12"/>
          <p:cNvSpPr/>
          <p:nvPr/>
        </p:nvSpPr>
        <p:spPr>
          <a:xfrm>
            <a:off x="914400" y="7321550"/>
            <a:ext cx="11176000" cy="0"/>
          </a:xfrm>
          <a:custGeom>
            <a:avLst/>
            <a:gdLst/>
            <a:ahLst/>
            <a:cxnLst/>
            <a:rect l="l" t="t" r="r" b="b"/>
            <a:pathLst>
              <a:path w="11176000">
                <a:moveTo>
                  <a:pt x="11176000" y="0"/>
                </a:moveTo>
                <a:lnTo>
                  <a:pt x="0" y="0"/>
                </a:lnTo>
              </a:path>
            </a:pathLst>
          </a:custGeom>
          <a:ln w="12700">
            <a:solidFill>
              <a:srgbClr val="797D83"/>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latin typeface="Calibri" panose="020F0502020204030204" pitchFamily="34" charset="0"/>
                <a:cs typeface="Calibri" panose="020F0502020204030204" pitchFamily="34" charset="0"/>
              </a:rPr>
              <a:pPr marL="25400">
                <a:lnSpc>
                  <a:spcPct val="100000"/>
                </a:lnSpc>
                <a:spcBef>
                  <a:spcPts val="140"/>
                </a:spcBef>
              </a:pPr>
              <a:t>28</a:t>
            </a:fld>
            <a:endParaRPr sz="1100" dirty="0">
              <a:latin typeface="Calibri" panose="020F0502020204030204" pitchFamily="34" charset="0"/>
              <a:cs typeface="Calibri" panose="020F0502020204030204" pitchFamily="34" charset="0"/>
            </a:endParaRPr>
          </a:p>
        </p:txBody>
      </p:sp>
      <p:sp>
        <p:nvSpPr>
          <p:cNvPr id="14" name="Slide Number Placeholder 1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69347" y="9168751"/>
            <a:ext cx="238476"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chemeClr val="bg1"/>
                </a:solidFill>
                <a:latin typeface="Calibri" panose="020F0502020204030204" pitchFamily="34" charset="0"/>
                <a:cs typeface="Calibri" panose="020F0502020204030204" pitchFamily="34" charset="0"/>
              </a:rPr>
              <a:t>29</a:t>
            </a:fld>
            <a:endParaRPr sz="1100"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E0B49B7-0B71-AD49-8DE0-AB9B6E3FA0DB}"/>
              </a:ext>
            </a:extLst>
          </p:cNvPr>
          <p:cNvSpPr txBox="1"/>
          <p:nvPr/>
        </p:nvSpPr>
        <p:spPr>
          <a:xfrm>
            <a:off x="939799" y="3657600"/>
            <a:ext cx="11229547" cy="2862322"/>
          </a:xfrm>
          <a:prstGeom prst="rect">
            <a:avLst/>
          </a:prstGeom>
          <a:noFill/>
        </p:spPr>
        <p:txBody>
          <a:bodyPr wrap="square" rtlCol="0">
            <a:spAutoFit/>
          </a:bodyPr>
          <a:lstStyle/>
          <a:p>
            <a:pPr algn="ctr"/>
            <a:r>
              <a:rPr lang="en-US" sz="6000" spc="-105" dirty="0">
                <a:solidFill>
                  <a:schemeClr val="bg1"/>
                </a:solidFill>
                <a:latin typeface="Calibri" panose="020F0502020204030204" pitchFamily="34" charset="0"/>
                <a:cs typeface="Calibri" panose="020F0502020204030204" pitchFamily="34" charset="0"/>
              </a:rPr>
              <a:t>How </a:t>
            </a:r>
            <a:r>
              <a:rPr lang="en-US" sz="6000" spc="-135" dirty="0">
                <a:solidFill>
                  <a:schemeClr val="bg1"/>
                </a:solidFill>
                <a:latin typeface="Calibri" panose="020F0502020204030204" pitchFamily="34" charset="0"/>
                <a:cs typeface="Calibri" panose="020F0502020204030204" pitchFamily="34" charset="0"/>
              </a:rPr>
              <a:t>many </a:t>
            </a:r>
            <a:r>
              <a:rPr lang="en-US" sz="6000" spc="-105" dirty="0">
                <a:solidFill>
                  <a:schemeClr val="bg1"/>
                </a:solidFill>
                <a:latin typeface="Calibri" panose="020F0502020204030204" pitchFamily="34" charset="0"/>
                <a:cs typeface="Calibri" panose="020F0502020204030204" pitchFamily="34" charset="0"/>
              </a:rPr>
              <a:t>of you </a:t>
            </a:r>
            <a:r>
              <a:rPr lang="en-US" sz="6000" spc="-130" dirty="0">
                <a:solidFill>
                  <a:schemeClr val="bg1"/>
                </a:solidFill>
                <a:latin typeface="Calibri" panose="020F0502020204030204" pitchFamily="34" charset="0"/>
                <a:cs typeface="Calibri" panose="020F0502020204030204" pitchFamily="34" charset="0"/>
              </a:rPr>
              <a:t>are </a:t>
            </a:r>
            <a:r>
              <a:rPr lang="en-US" sz="6000" spc="-150" dirty="0">
                <a:solidFill>
                  <a:schemeClr val="bg1"/>
                </a:solidFill>
                <a:latin typeface="Calibri" panose="020F0502020204030204" pitchFamily="34" charset="0"/>
                <a:cs typeface="Calibri" panose="020F0502020204030204" pitchFamily="34" charset="0"/>
              </a:rPr>
              <a:t>currently  </a:t>
            </a:r>
            <a:r>
              <a:rPr lang="en-US" sz="6000" spc="-105" dirty="0">
                <a:solidFill>
                  <a:schemeClr val="bg1"/>
                </a:solidFill>
                <a:latin typeface="Calibri" panose="020F0502020204030204" pitchFamily="34" charset="0"/>
                <a:cs typeface="Calibri" panose="020F0502020204030204" pitchFamily="34" charset="0"/>
              </a:rPr>
              <a:t>p</a:t>
            </a:r>
            <a:r>
              <a:rPr lang="en-US" sz="6000" spc="-240" dirty="0">
                <a:solidFill>
                  <a:schemeClr val="bg1"/>
                </a:solidFill>
                <a:latin typeface="Calibri" panose="020F0502020204030204" pitchFamily="34" charset="0"/>
                <a:cs typeface="Calibri" panose="020F0502020204030204" pitchFamily="34" charset="0"/>
              </a:rPr>
              <a:t>r</a:t>
            </a:r>
            <a:r>
              <a:rPr lang="en-US" sz="6000" spc="-220" dirty="0">
                <a:solidFill>
                  <a:schemeClr val="bg1"/>
                </a:solidFill>
                <a:latin typeface="Calibri" panose="020F0502020204030204" pitchFamily="34" charset="0"/>
                <a:cs typeface="Calibri" panose="020F0502020204030204" pitchFamily="34" charset="0"/>
              </a:rPr>
              <a:t>o</a:t>
            </a:r>
            <a:r>
              <a:rPr lang="en-US" sz="6000" spc="-145" dirty="0">
                <a:solidFill>
                  <a:schemeClr val="bg1"/>
                </a:solidFill>
                <a:latin typeface="Calibri" panose="020F0502020204030204" pitchFamily="34" charset="0"/>
                <a:cs typeface="Calibri" panose="020F0502020204030204" pitchFamily="34" charset="0"/>
              </a:rPr>
              <a:t>v</a:t>
            </a:r>
            <a:r>
              <a:rPr lang="en-US" sz="6000" spc="-125" dirty="0">
                <a:solidFill>
                  <a:schemeClr val="bg1"/>
                </a:solidFill>
                <a:latin typeface="Calibri" panose="020F0502020204030204" pitchFamily="34" charset="0"/>
                <a:cs typeface="Calibri" panose="020F0502020204030204" pitchFamily="34" charset="0"/>
              </a:rPr>
              <a:t>i</a:t>
            </a:r>
            <a:r>
              <a:rPr lang="en-US" sz="6000" spc="-160" dirty="0">
                <a:solidFill>
                  <a:schemeClr val="bg1"/>
                </a:solidFill>
                <a:latin typeface="Calibri" panose="020F0502020204030204" pitchFamily="34" charset="0"/>
                <a:cs typeface="Calibri" panose="020F0502020204030204" pitchFamily="34" charset="0"/>
              </a:rPr>
              <a:t>d</a:t>
            </a:r>
            <a:r>
              <a:rPr lang="en-US" sz="6000" spc="-165" dirty="0">
                <a:solidFill>
                  <a:schemeClr val="bg1"/>
                </a:solidFill>
                <a:latin typeface="Calibri" panose="020F0502020204030204" pitchFamily="34" charset="0"/>
                <a:cs typeface="Calibri" panose="020F0502020204030204" pitchFamily="34" charset="0"/>
              </a:rPr>
              <a:t>in</a:t>
            </a:r>
            <a:r>
              <a:rPr lang="en-US" sz="6000" dirty="0">
                <a:solidFill>
                  <a:schemeClr val="bg1"/>
                </a:solidFill>
                <a:latin typeface="Calibri" panose="020F0502020204030204" pitchFamily="34" charset="0"/>
                <a:cs typeface="Calibri" panose="020F0502020204030204" pitchFamily="34" charset="0"/>
              </a:rPr>
              <a:t>g </a:t>
            </a:r>
            <a:r>
              <a:rPr lang="en-US" sz="6000" spc="-80" dirty="0">
                <a:solidFill>
                  <a:schemeClr val="bg1"/>
                </a:solidFill>
                <a:latin typeface="Calibri" panose="020F0502020204030204" pitchFamily="34" charset="0"/>
                <a:cs typeface="Calibri" panose="020F0502020204030204" pitchFamily="34" charset="0"/>
              </a:rPr>
              <a:t>c</a:t>
            </a:r>
            <a:r>
              <a:rPr lang="en-US" sz="6000" spc="-150" dirty="0">
                <a:solidFill>
                  <a:schemeClr val="bg1"/>
                </a:solidFill>
                <a:latin typeface="Calibri" panose="020F0502020204030204" pitchFamily="34" charset="0"/>
                <a:cs typeface="Calibri" panose="020F0502020204030204" pitchFamily="34" charset="0"/>
              </a:rPr>
              <a:t>a</a:t>
            </a:r>
            <a:r>
              <a:rPr lang="en-US" sz="6000" spc="-235" dirty="0">
                <a:solidFill>
                  <a:schemeClr val="bg1"/>
                </a:solidFill>
                <a:latin typeface="Calibri" panose="020F0502020204030204" pitchFamily="34" charset="0"/>
                <a:cs typeface="Calibri" panose="020F0502020204030204" pitchFamily="34" charset="0"/>
              </a:rPr>
              <a:t>r</a:t>
            </a:r>
            <a:r>
              <a:rPr lang="en-US" sz="6000" dirty="0">
                <a:solidFill>
                  <a:schemeClr val="bg1"/>
                </a:solidFill>
                <a:latin typeface="Calibri" panose="020F0502020204030204" pitchFamily="34" charset="0"/>
                <a:cs typeface="Calibri" panose="020F0502020204030204" pitchFamily="34" charset="0"/>
              </a:rPr>
              <a:t>e </a:t>
            </a:r>
            <a:r>
              <a:rPr lang="en-US" sz="6000" spc="-225" dirty="0">
                <a:solidFill>
                  <a:schemeClr val="bg1"/>
                </a:solidFill>
                <a:latin typeface="Calibri" panose="020F0502020204030204" pitchFamily="34" charset="0"/>
                <a:cs typeface="Calibri" panose="020F0502020204030204" pitchFamily="34" charset="0"/>
              </a:rPr>
              <a:t>t</a:t>
            </a:r>
            <a:r>
              <a:rPr lang="en-US" sz="6000" dirty="0">
                <a:solidFill>
                  <a:schemeClr val="bg1"/>
                </a:solidFill>
                <a:latin typeface="Calibri" panose="020F0502020204030204" pitchFamily="34" charset="0"/>
                <a:cs typeface="Calibri" panose="020F0502020204030204" pitchFamily="34" charset="0"/>
              </a:rPr>
              <a:t>o a </a:t>
            </a:r>
            <a:r>
              <a:rPr lang="en-US" sz="6000" spc="-120" dirty="0">
                <a:solidFill>
                  <a:schemeClr val="bg1"/>
                </a:solidFill>
                <a:latin typeface="Calibri" panose="020F0502020204030204" pitchFamily="34" charset="0"/>
                <a:cs typeface="Calibri" panose="020F0502020204030204" pitchFamily="34" charset="0"/>
              </a:rPr>
              <a:t>l</a:t>
            </a:r>
            <a:r>
              <a:rPr lang="en-US" sz="6000" spc="-220" dirty="0">
                <a:solidFill>
                  <a:schemeClr val="bg1"/>
                </a:solidFill>
                <a:latin typeface="Calibri" panose="020F0502020204030204" pitchFamily="34" charset="0"/>
                <a:cs typeface="Calibri" panose="020F0502020204030204" pitchFamily="34" charset="0"/>
              </a:rPr>
              <a:t>o</a:t>
            </a:r>
            <a:r>
              <a:rPr lang="en-US" sz="6000" spc="-225" dirty="0">
                <a:solidFill>
                  <a:schemeClr val="bg1"/>
                </a:solidFill>
                <a:latin typeface="Calibri" panose="020F0502020204030204" pitchFamily="34" charset="0"/>
                <a:cs typeface="Calibri" panose="020F0502020204030204" pitchFamily="34" charset="0"/>
              </a:rPr>
              <a:t>v</a:t>
            </a:r>
            <a:r>
              <a:rPr lang="en-US" sz="6000" spc="-85" dirty="0">
                <a:solidFill>
                  <a:schemeClr val="bg1"/>
                </a:solidFill>
                <a:latin typeface="Calibri" panose="020F0502020204030204" pitchFamily="34" charset="0"/>
                <a:cs typeface="Calibri" panose="020F0502020204030204" pitchFamily="34" charset="0"/>
              </a:rPr>
              <a:t>e</a:t>
            </a:r>
            <a:r>
              <a:rPr lang="en-US" sz="6000" dirty="0">
                <a:solidFill>
                  <a:schemeClr val="bg1"/>
                </a:solidFill>
                <a:latin typeface="Calibri" panose="020F0502020204030204" pitchFamily="34" charset="0"/>
                <a:cs typeface="Calibri" panose="020F0502020204030204" pitchFamily="34" charset="0"/>
              </a:rPr>
              <a:t>d </a:t>
            </a:r>
            <a:r>
              <a:rPr lang="en-US" sz="6000" spc="-114" dirty="0">
                <a:solidFill>
                  <a:schemeClr val="bg1"/>
                </a:solidFill>
                <a:latin typeface="Calibri" panose="020F0502020204030204" pitchFamily="34" charset="0"/>
                <a:cs typeface="Calibri" panose="020F0502020204030204" pitchFamily="34" charset="0"/>
              </a:rPr>
              <a:t>o</a:t>
            </a:r>
            <a:r>
              <a:rPr lang="en-US" sz="6000" spc="-110" dirty="0">
                <a:solidFill>
                  <a:schemeClr val="bg1"/>
                </a:solidFill>
                <a:latin typeface="Calibri" panose="020F0502020204030204" pitchFamily="34" charset="0"/>
                <a:cs typeface="Calibri" panose="020F0502020204030204" pitchFamily="34" charset="0"/>
              </a:rPr>
              <a:t>n</a:t>
            </a:r>
            <a:r>
              <a:rPr lang="en-US" sz="6000" dirty="0">
                <a:solidFill>
                  <a:schemeClr val="bg1"/>
                </a:solidFill>
                <a:latin typeface="Calibri" panose="020F0502020204030204" pitchFamily="34" charset="0"/>
                <a:cs typeface="Calibri" panose="020F0502020204030204" pitchFamily="34" charset="0"/>
              </a:rPr>
              <a:t>e </a:t>
            </a:r>
            <a:r>
              <a:rPr lang="en-US" sz="6000" spc="-114" dirty="0">
                <a:solidFill>
                  <a:schemeClr val="bg1"/>
                </a:solidFill>
                <a:latin typeface="Calibri" panose="020F0502020204030204" pitchFamily="34" charset="0"/>
                <a:cs typeface="Calibri" panose="020F0502020204030204" pitchFamily="34" charset="0"/>
              </a:rPr>
              <a:t>o</a:t>
            </a:r>
            <a:r>
              <a:rPr lang="en-US" sz="6000" dirty="0">
                <a:solidFill>
                  <a:schemeClr val="bg1"/>
                </a:solidFill>
                <a:latin typeface="Calibri" panose="020F0502020204030204" pitchFamily="34" charset="0"/>
                <a:cs typeface="Calibri" panose="020F0502020204030204" pitchFamily="34" charset="0"/>
              </a:rPr>
              <a:t>r</a:t>
            </a:r>
            <a:br>
              <a:rPr lang="en-US" sz="6000" dirty="0">
                <a:solidFill>
                  <a:schemeClr val="bg1"/>
                </a:solidFill>
                <a:latin typeface="Calibri" panose="020F0502020204030204" pitchFamily="34" charset="0"/>
                <a:cs typeface="Calibri" panose="020F0502020204030204" pitchFamily="34" charset="0"/>
              </a:rPr>
            </a:br>
            <a:r>
              <a:rPr lang="en-US" sz="6000" spc="-160" dirty="0">
                <a:solidFill>
                  <a:schemeClr val="bg1"/>
                </a:solidFill>
                <a:latin typeface="Calibri" panose="020F0502020204030204" pitchFamily="34" charset="0"/>
                <a:cs typeface="Calibri" panose="020F0502020204030204" pitchFamily="34" charset="0"/>
              </a:rPr>
              <a:t>have </a:t>
            </a:r>
            <a:r>
              <a:rPr lang="en-US" sz="6000" spc="-85" dirty="0">
                <a:solidFill>
                  <a:schemeClr val="bg1"/>
                </a:solidFill>
                <a:latin typeface="Calibri" panose="020F0502020204030204" pitchFamily="34" charset="0"/>
                <a:cs typeface="Calibri" panose="020F0502020204030204" pitchFamily="34" charset="0"/>
              </a:rPr>
              <a:t>done </a:t>
            </a:r>
            <a:r>
              <a:rPr lang="en-US" sz="6000" spc="-55" dirty="0">
                <a:solidFill>
                  <a:schemeClr val="bg1"/>
                </a:solidFill>
                <a:latin typeface="Calibri" panose="020F0502020204030204" pitchFamily="34" charset="0"/>
                <a:cs typeface="Calibri" panose="020F0502020204030204" pitchFamily="34" charset="0"/>
              </a:rPr>
              <a:t>so </a:t>
            </a:r>
            <a:r>
              <a:rPr lang="en-US" sz="6000" spc="-85" dirty="0">
                <a:solidFill>
                  <a:schemeClr val="bg1"/>
                </a:solidFill>
                <a:latin typeface="Calibri" panose="020F0502020204030204" pitchFamily="34" charset="0"/>
                <a:cs typeface="Calibri" panose="020F0502020204030204" pitchFamily="34" charset="0"/>
              </a:rPr>
              <a:t>in </a:t>
            </a:r>
            <a:r>
              <a:rPr lang="en-US" sz="6000" spc="-95" dirty="0">
                <a:solidFill>
                  <a:schemeClr val="bg1"/>
                </a:solidFill>
                <a:latin typeface="Calibri" panose="020F0502020204030204" pitchFamily="34" charset="0"/>
                <a:cs typeface="Calibri" panose="020F0502020204030204" pitchFamily="34" charset="0"/>
              </a:rPr>
              <a:t>the </a:t>
            </a:r>
            <a:r>
              <a:rPr lang="en-US" sz="6000" spc="-155" dirty="0">
                <a:solidFill>
                  <a:schemeClr val="bg1"/>
                </a:solidFill>
                <a:latin typeface="Calibri" panose="020F0502020204030204" pitchFamily="34" charset="0"/>
                <a:cs typeface="Calibri" panose="020F0502020204030204" pitchFamily="34" charset="0"/>
              </a:rPr>
              <a:t>past?</a:t>
            </a:r>
            <a:endParaRPr lang="en-US" sz="6000" dirty="0">
              <a:solidFill>
                <a:schemeClr val="bg1"/>
              </a:solidFill>
            </a:endParaRPr>
          </a:p>
        </p:txBody>
      </p:sp>
      <p:sp>
        <p:nvSpPr>
          <p:cNvPr id="2" name="Slide Number Placeholder 1"/>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92000" y="9168751"/>
            <a:ext cx="120014"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FFFFFF"/>
                </a:solidFill>
                <a:latin typeface="Calibri" panose="020F0502020204030204" pitchFamily="34" charset="0"/>
                <a:cs typeface="Calibri" panose="020F0502020204030204" pitchFamily="34" charset="0"/>
              </a:rPr>
              <a:t>3</a:t>
            </a:fld>
            <a:endParaRPr sz="11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8DC36B3-25EF-914C-BA08-3F9C577BE956}"/>
              </a:ext>
            </a:extLst>
          </p:cNvPr>
          <p:cNvSpPr txBox="1"/>
          <p:nvPr/>
        </p:nvSpPr>
        <p:spPr>
          <a:xfrm>
            <a:off x="939800" y="3352800"/>
            <a:ext cx="11049000" cy="2862322"/>
          </a:xfrm>
          <a:prstGeom prst="rect">
            <a:avLst/>
          </a:prstGeom>
          <a:noFill/>
        </p:spPr>
        <p:txBody>
          <a:bodyPr wrap="square" rtlCol="0">
            <a:spAutoFit/>
          </a:bodyPr>
          <a:lstStyle/>
          <a:p>
            <a:pPr algn="ctr"/>
            <a:r>
              <a:rPr lang="en-US" sz="6000" spc="-105" dirty="0">
                <a:solidFill>
                  <a:schemeClr val="bg1"/>
                </a:solidFill>
                <a:latin typeface="Calibri" panose="020F0502020204030204" pitchFamily="34" charset="0"/>
                <a:cs typeface="Calibri" panose="020F0502020204030204" pitchFamily="34" charset="0"/>
              </a:rPr>
              <a:t>H</a:t>
            </a:r>
            <a:r>
              <a:rPr lang="en-US" sz="6000" spc="-200" dirty="0">
                <a:solidFill>
                  <a:schemeClr val="bg1"/>
                </a:solidFill>
                <a:latin typeface="Calibri" panose="020F0502020204030204" pitchFamily="34" charset="0"/>
                <a:cs typeface="Calibri" panose="020F0502020204030204" pitchFamily="34" charset="0"/>
              </a:rPr>
              <a:t>o</a:t>
            </a:r>
            <a:r>
              <a:rPr lang="en-US" sz="6000" dirty="0">
                <a:solidFill>
                  <a:schemeClr val="bg1"/>
                </a:solidFill>
                <a:latin typeface="Calibri" panose="020F0502020204030204" pitchFamily="34" charset="0"/>
                <a:cs typeface="Calibri" panose="020F0502020204030204" pitchFamily="34" charset="0"/>
              </a:rPr>
              <a:t>w </a:t>
            </a:r>
            <a:r>
              <a:rPr lang="en-US" sz="6000" spc="-165" dirty="0">
                <a:solidFill>
                  <a:schemeClr val="bg1"/>
                </a:solidFill>
                <a:latin typeface="Calibri" panose="020F0502020204030204" pitchFamily="34" charset="0"/>
                <a:cs typeface="Calibri" panose="020F0502020204030204" pitchFamily="34" charset="0"/>
              </a:rPr>
              <a:t>m</a:t>
            </a:r>
            <a:r>
              <a:rPr lang="en-US" sz="6000" spc="-155" dirty="0">
                <a:solidFill>
                  <a:schemeClr val="bg1"/>
                </a:solidFill>
                <a:latin typeface="Calibri" panose="020F0502020204030204" pitchFamily="34" charset="0"/>
                <a:cs typeface="Calibri" panose="020F0502020204030204" pitchFamily="34" charset="0"/>
              </a:rPr>
              <a:t>a</a:t>
            </a:r>
            <a:r>
              <a:rPr lang="en-US" sz="6000" spc="-210" dirty="0">
                <a:solidFill>
                  <a:schemeClr val="bg1"/>
                </a:solidFill>
                <a:latin typeface="Calibri" panose="020F0502020204030204" pitchFamily="34" charset="0"/>
                <a:cs typeface="Calibri" panose="020F0502020204030204" pitchFamily="34" charset="0"/>
              </a:rPr>
              <a:t>n</a:t>
            </a:r>
            <a:r>
              <a:rPr lang="en-US" sz="6000" dirty="0">
                <a:solidFill>
                  <a:schemeClr val="bg1"/>
                </a:solidFill>
                <a:latin typeface="Calibri" panose="020F0502020204030204" pitchFamily="34" charset="0"/>
                <a:cs typeface="Calibri" panose="020F0502020204030204" pitchFamily="34" charset="0"/>
              </a:rPr>
              <a:t>y </a:t>
            </a:r>
            <a:r>
              <a:rPr lang="en-US" sz="6000" spc="-210" dirty="0">
                <a:solidFill>
                  <a:schemeClr val="bg1"/>
                </a:solidFill>
                <a:latin typeface="Calibri" panose="020F0502020204030204" pitchFamily="34" charset="0"/>
                <a:cs typeface="Calibri" panose="020F0502020204030204" pitchFamily="34" charset="0"/>
              </a:rPr>
              <a:t>o</a:t>
            </a:r>
            <a:r>
              <a:rPr lang="en-US" sz="6000" dirty="0">
                <a:solidFill>
                  <a:schemeClr val="bg1"/>
                </a:solidFill>
                <a:latin typeface="Calibri" panose="020F0502020204030204" pitchFamily="34" charset="0"/>
                <a:cs typeface="Calibri" panose="020F0502020204030204" pitchFamily="34" charset="0"/>
              </a:rPr>
              <a:t>f </a:t>
            </a:r>
            <a:r>
              <a:rPr lang="en-US" sz="6000" spc="-210" dirty="0">
                <a:solidFill>
                  <a:schemeClr val="bg1"/>
                </a:solidFill>
                <a:latin typeface="Calibri" panose="020F0502020204030204" pitchFamily="34" charset="0"/>
                <a:cs typeface="Calibri" panose="020F0502020204030204" pitchFamily="34" charset="0"/>
              </a:rPr>
              <a:t>y</a:t>
            </a:r>
            <a:r>
              <a:rPr lang="en-US" sz="6000" spc="-105" dirty="0">
                <a:solidFill>
                  <a:schemeClr val="bg1"/>
                </a:solidFill>
                <a:latin typeface="Calibri" panose="020F0502020204030204" pitchFamily="34" charset="0"/>
                <a:cs typeface="Calibri" panose="020F0502020204030204" pitchFamily="34" charset="0"/>
              </a:rPr>
              <a:t>o</a:t>
            </a:r>
            <a:r>
              <a:rPr lang="en-US" sz="6000" dirty="0">
                <a:solidFill>
                  <a:schemeClr val="bg1"/>
                </a:solidFill>
                <a:latin typeface="Calibri" panose="020F0502020204030204" pitchFamily="34" charset="0"/>
                <a:cs typeface="Calibri" panose="020F0502020204030204" pitchFamily="34" charset="0"/>
              </a:rPr>
              <a:t>u </a:t>
            </a:r>
            <a:r>
              <a:rPr lang="en-US" sz="6000" spc="-180" dirty="0">
                <a:solidFill>
                  <a:schemeClr val="bg1"/>
                </a:solidFill>
                <a:latin typeface="Calibri" panose="020F0502020204030204" pitchFamily="34" charset="0"/>
                <a:cs typeface="Calibri" panose="020F0502020204030204" pitchFamily="34" charset="0"/>
              </a:rPr>
              <a:t>c</a:t>
            </a:r>
            <a:r>
              <a:rPr lang="en-US" sz="6000" spc="-155" dirty="0">
                <a:solidFill>
                  <a:schemeClr val="bg1"/>
                </a:solidFill>
                <a:latin typeface="Calibri" panose="020F0502020204030204" pitchFamily="34" charset="0"/>
                <a:cs typeface="Calibri" panose="020F0502020204030204" pitchFamily="34" charset="0"/>
              </a:rPr>
              <a:t>u</a:t>
            </a:r>
            <a:r>
              <a:rPr lang="en-US" sz="6000" spc="-150" dirty="0">
                <a:solidFill>
                  <a:schemeClr val="bg1"/>
                </a:solidFill>
                <a:latin typeface="Calibri" panose="020F0502020204030204" pitchFamily="34" charset="0"/>
                <a:cs typeface="Calibri" panose="020F0502020204030204" pitchFamily="34" charset="0"/>
              </a:rPr>
              <a:t>r</a:t>
            </a:r>
            <a:r>
              <a:rPr lang="en-US" sz="6000" spc="-235" dirty="0">
                <a:solidFill>
                  <a:schemeClr val="bg1"/>
                </a:solidFill>
                <a:latin typeface="Calibri" panose="020F0502020204030204" pitchFamily="34" charset="0"/>
                <a:cs typeface="Calibri" panose="020F0502020204030204" pitchFamily="34" charset="0"/>
              </a:rPr>
              <a:t>r</a:t>
            </a:r>
            <a:r>
              <a:rPr lang="en-US" sz="6000" spc="-125" dirty="0">
                <a:solidFill>
                  <a:schemeClr val="bg1"/>
                </a:solidFill>
                <a:latin typeface="Calibri" panose="020F0502020204030204" pitchFamily="34" charset="0"/>
                <a:cs typeface="Calibri" panose="020F0502020204030204" pitchFamily="34" charset="0"/>
              </a:rPr>
              <a:t>e</a:t>
            </a:r>
            <a:r>
              <a:rPr lang="en-US" sz="6000" spc="-180" dirty="0">
                <a:solidFill>
                  <a:schemeClr val="bg1"/>
                </a:solidFill>
                <a:latin typeface="Calibri" panose="020F0502020204030204" pitchFamily="34" charset="0"/>
                <a:cs typeface="Calibri" panose="020F0502020204030204" pitchFamily="34" charset="0"/>
              </a:rPr>
              <a:t>n</a:t>
            </a:r>
            <a:r>
              <a:rPr lang="en-US" sz="6000" spc="-175" dirty="0">
                <a:solidFill>
                  <a:schemeClr val="bg1"/>
                </a:solidFill>
                <a:latin typeface="Calibri" panose="020F0502020204030204" pitchFamily="34" charset="0"/>
                <a:cs typeface="Calibri" panose="020F0502020204030204" pitchFamily="34" charset="0"/>
              </a:rPr>
              <a:t>t</a:t>
            </a:r>
            <a:r>
              <a:rPr lang="en-US" sz="6000" spc="-145" dirty="0">
                <a:solidFill>
                  <a:schemeClr val="bg1"/>
                </a:solidFill>
                <a:latin typeface="Calibri" panose="020F0502020204030204" pitchFamily="34" charset="0"/>
                <a:cs typeface="Calibri" panose="020F0502020204030204" pitchFamily="34" charset="0"/>
              </a:rPr>
              <a:t>l</a:t>
            </a:r>
            <a:r>
              <a:rPr lang="en-US" sz="6000" dirty="0">
                <a:solidFill>
                  <a:schemeClr val="bg1"/>
                </a:solidFill>
                <a:latin typeface="Calibri" panose="020F0502020204030204" pitchFamily="34" charset="0"/>
                <a:cs typeface="Calibri" panose="020F0502020204030204" pitchFamily="34" charset="0"/>
              </a:rPr>
              <a:t>y </a:t>
            </a:r>
            <a:r>
              <a:rPr lang="en-US" sz="6000" spc="-175" dirty="0">
                <a:solidFill>
                  <a:schemeClr val="bg1"/>
                </a:solidFill>
                <a:latin typeface="Calibri" panose="020F0502020204030204" pitchFamily="34" charset="0"/>
                <a:cs typeface="Calibri" panose="020F0502020204030204" pitchFamily="34" charset="0"/>
              </a:rPr>
              <a:t>h</a:t>
            </a:r>
            <a:r>
              <a:rPr lang="en-US" sz="6000" spc="-229" dirty="0">
                <a:solidFill>
                  <a:schemeClr val="bg1"/>
                </a:solidFill>
                <a:latin typeface="Calibri" panose="020F0502020204030204" pitchFamily="34" charset="0"/>
                <a:cs typeface="Calibri" panose="020F0502020204030204" pitchFamily="34" charset="0"/>
              </a:rPr>
              <a:t>a</a:t>
            </a:r>
            <a:r>
              <a:rPr lang="en-US" sz="6000" spc="-225" dirty="0">
                <a:solidFill>
                  <a:schemeClr val="bg1"/>
                </a:solidFill>
                <a:latin typeface="Calibri" panose="020F0502020204030204" pitchFamily="34" charset="0"/>
                <a:cs typeface="Calibri" panose="020F0502020204030204" pitchFamily="34" charset="0"/>
              </a:rPr>
              <a:t>v</a:t>
            </a:r>
            <a:r>
              <a:rPr lang="en-US" sz="6000" dirty="0">
                <a:solidFill>
                  <a:schemeClr val="bg1"/>
                </a:solidFill>
                <a:latin typeface="Calibri" panose="020F0502020204030204" pitchFamily="34" charset="0"/>
                <a:cs typeface="Calibri" panose="020F0502020204030204" pitchFamily="34" charset="0"/>
              </a:rPr>
              <a:t>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a </a:t>
            </a:r>
            <a:r>
              <a:rPr lang="en-US" sz="6000" spc="-110" dirty="0">
                <a:solidFill>
                  <a:schemeClr val="bg1"/>
                </a:solidFill>
                <a:latin typeface="Calibri" panose="020F0502020204030204" pitchFamily="34" charset="0"/>
                <a:cs typeface="Calibri" panose="020F0502020204030204" pitchFamily="34" charset="0"/>
              </a:rPr>
              <a:t>p</a:t>
            </a:r>
            <a:r>
              <a:rPr lang="en-US" sz="6000" spc="-195" dirty="0">
                <a:solidFill>
                  <a:schemeClr val="bg1"/>
                </a:solidFill>
                <a:latin typeface="Calibri" panose="020F0502020204030204" pitchFamily="34" charset="0"/>
                <a:cs typeface="Calibri" panose="020F0502020204030204" pitchFamily="34" charset="0"/>
              </a:rPr>
              <a:t>l</a:t>
            </a:r>
            <a:r>
              <a:rPr lang="en-US" sz="6000" spc="-150" dirty="0">
                <a:solidFill>
                  <a:schemeClr val="bg1"/>
                </a:solidFill>
                <a:latin typeface="Calibri" panose="020F0502020204030204" pitchFamily="34" charset="0"/>
                <a:cs typeface="Calibri" panose="020F0502020204030204" pitchFamily="34" charset="0"/>
              </a:rPr>
              <a:t>a</a:t>
            </a:r>
            <a:r>
              <a:rPr lang="en-US" sz="6000" dirty="0">
                <a:solidFill>
                  <a:schemeClr val="bg1"/>
                </a:solidFill>
                <a:latin typeface="Calibri" panose="020F0502020204030204" pitchFamily="34" charset="0"/>
                <a:cs typeface="Calibri" panose="020F0502020204030204" pitchFamily="34" charset="0"/>
              </a:rPr>
              <a:t>n </a:t>
            </a:r>
            <a:r>
              <a:rPr lang="en-US" sz="6000" spc="-85" dirty="0">
                <a:solidFill>
                  <a:schemeClr val="bg1"/>
                </a:solidFill>
                <a:latin typeface="Calibri" panose="020F0502020204030204" pitchFamily="34" charset="0"/>
                <a:cs typeface="Calibri" panose="020F0502020204030204" pitchFamily="34" charset="0"/>
              </a:rPr>
              <a:t>in </a:t>
            </a:r>
            <a:r>
              <a:rPr lang="en-US" sz="6000" spc="-125" dirty="0">
                <a:solidFill>
                  <a:schemeClr val="bg1"/>
                </a:solidFill>
                <a:latin typeface="Calibri" panose="020F0502020204030204" pitchFamily="34" charset="0"/>
                <a:cs typeface="Calibri" panose="020F0502020204030204" pitchFamily="34" charset="0"/>
              </a:rPr>
              <a:t>place </a:t>
            </a:r>
            <a:r>
              <a:rPr lang="en-US" sz="6000" spc="-114" dirty="0">
                <a:solidFill>
                  <a:schemeClr val="bg1"/>
                </a:solidFill>
                <a:latin typeface="Calibri" panose="020F0502020204030204" pitchFamily="34" charset="0"/>
                <a:cs typeface="Calibri" panose="020F0502020204030204" pitchFamily="34" charset="0"/>
              </a:rPr>
              <a:t>to </a:t>
            </a:r>
            <a:r>
              <a:rPr lang="en-US" sz="6000" spc="-135" dirty="0">
                <a:solidFill>
                  <a:schemeClr val="bg1"/>
                </a:solidFill>
                <a:latin typeface="Calibri" panose="020F0502020204030204" pitchFamily="34" charset="0"/>
                <a:cs typeface="Calibri" panose="020F0502020204030204" pitchFamily="34" charset="0"/>
              </a:rPr>
              <a:t>reach </a:t>
            </a:r>
            <a:r>
              <a:rPr lang="en-US" sz="6000" spc="-120" dirty="0">
                <a:solidFill>
                  <a:schemeClr val="bg1"/>
                </a:solidFill>
                <a:latin typeface="Calibri" panose="020F0502020204030204" pitchFamily="34" charset="0"/>
                <a:cs typeface="Calibri" panose="020F0502020204030204" pitchFamily="34" charset="0"/>
              </a:rPr>
              <a:t>your </a:t>
            </a:r>
            <a:r>
              <a:rPr lang="en-US" sz="6000" spc="-145" dirty="0">
                <a:solidFill>
                  <a:schemeClr val="bg1"/>
                </a:solidFill>
                <a:latin typeface="Calibri" panose="020F0502020204030204" pitchFamily="34" charset="0"/>
                <a:cs typeface="Calibri" panose="020F0502020204030204" pitchFamily="34" charset="0"/>
              </a:rPr>
              <a:t>financial </a:t>
            </a:r>
            <a:r>
              <a:rPr lang="en-US" sz="6000" spc="-120" dirty="0">
                <a:solidFill>
                  <a:schemeClr val="bg1"/>
                </a:solidFill>
                <a:latin typeface="Calibri" panose="020F0502020204030204" pitchFamily="34" charset="0"/>
                <a:cs typeface="Calibri" panose="020F0502020204030204" pitchFamily="34" charset="0"/>
              </a:rPr>
              <a:t>goals</a:t>
            </a:r>
            <a:r>
              <a:rPr lang="en-US" sz="6000" dirty="0">
                <a:solidFill>
                  <a:schemeClr val="bg1"/>
                </a:solidFill>
                <a:latin typeface="Calibri" panose="020F0502020204030204" pitchFamily="34" charset="0"/>
                <a:cs typeface="Calibri" panose="020F0502020204030204" pitchFamily="34" charset="0"/>
              </a:rPr>
              <a:t>?</a:t>
            </a:r>
            <a:endParaRPr lang="en-US" sz="6000" dirty="0">
              <a:solidFill>
                <a:schemeClr val="bg1"/>
              </a:solidFill>
            </a:endParaRPr>
          </a:p>
        </p:txBody>
      </p:sp>
      <p:sp>
        <p:nvSpPr>
          <p:cNvPr id="2" name="Slide Number Placeholder 1"/>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3216275" cy="635000"/>
          </a:xfrm>
          <a:prstGeom prst="rect">
            <a:avLst/>
          </a:prstGeom>
        </p:spPr>
        <p:txBody>
          <a:bodyPr vert="horz" wrap="square" lIns="0" tIns="12700" rIns="0" bIns="0" rtlCol="0">
            <a:spAutoFit/>
          </a:bodyPr>
          <a:lstStyle/>
          <a:p>
            <a:pPr marL="12700">
              <a:lnSpc>
                <a:spcPct val="100000"/>
              </a:lnSpc>
              <a:spcBef>
                <a:spcPts val="100"/>
              </a:spcBef>
            </a:pPr>
            <a:r>
              <a:rPr sz="4000" spc="-140" dirty="0">
                <a:solidFill>
                  <a:srgbClr val="4A4A4A"/>
                </a:solidFill>
                <a:latin typeface="Calibri" panose="020F0502020204030204" pitchFamily="34" charset="0"/>
                <a:cs typeface="Calibri" panose="020F0502020204030204" pitchFamily="34" charset="0"/>
              </a:rPr>
              <a:t>Long-Term</a:t>
            </a:r>
            <a:r>
              <a:rPr sz="4000" spc="-60" dirty="0">
                <a:solidFill>
                  <a:srgbClr val="4A4A4A"/>
                </a:solidFill>
                <a:latin typeface="Calibri" panose="020F0502020204030204" pitchFamily="34" charset="0"/>
                <a:cs typeface="Calibri" panose="020F0502020204030204" pitchFamily="34" charset="0"/>
              </a:rPr>
              <a:t> </a:t>
            </a:r>
            <a:r>
              <a:rPr sz="4000" spc="-45" dirty="0">
                <a:solidFill>
                  <a:srgbClr val="4A4A4A"/>
                </a:solidFill>
                <a:latin typeface="Calibri" panose="020F0502020204030204" pitchFamily="34" charset="0"/>
                <a:cs typeface="Calibri" panose="020F0502020204030204" pitchFamily="34" charset="0"/>
              </a:rPr>
              <a:t>Care</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901700" y="2125710"/>
            <a:ext cx="8590283" cy="2526333"/>
          </a:xfrm>
          <a:prstGeom prst="rect">
            <a:avLst/>
          </a:prstGeom>
        </p:spPr>
        <p:txBody>
          <a:bodyPr vert="horz" wrap="square" lIns="0" tIns="12700" rIns="0" bIns="0" rtlCol="0">
            <a:spAutoFit/>
          </a:bodyPr>
          <a:lstStyle/>
          <a:p>
            <a:pPr marL="12700" marR="5080">
              <a:lnSpc>
                <a:spcPct val="100000"/>
              </a:lnSpc>
              <a:spcBef>
                <a:spcPts val="100"/>
              </a:spcBef>
            </a:pPr>
            <a:r>
              <a:rPr sz="3000" spc="-10" dirty="0">
                <a:solidFill>
                  <a:srgbClr val="4A4A4A"/>
                </a:solidFill>
                <a:latin typeface="Calibri" panose="020F0502020204030204" pitchFamily="34" charset="0"/>
                <a:cs typeface="Calibri" panose="020F0502020204030204" pitchFamily="34" charset="0"/>
              </a:rPr>
              <a:t>Anyone </a:t>
            </a:r>
            <a:r>
              <a:rPr sz="3000" dirty="0">
                <a:solidFill>
                  <a:srgbClr val="4A4A4A"/>
                </a:solidFill>
                <a:latin typeface="Calibri" panose="020F0502020204030204" pitchFamily="34" charset="0"/>
                <a:cs typeface="Calibri" panose="020F0502020204030204" pitchFamily="34" charset="0"/>
              </a:rPr>
              <a:t>at </a:t>
            </a:r>
            <a:r>
              <a:rPr sz="3000" spc="-10" dirty="0">
                <a:solidFill>
                  <a:srgbClr val="4A4A4A"/>
                </a:solidFill>
                <a:latin typeface="Calibri" panose="020F0502020204030204" pitchFamily="34" charset="0"/>
                <a:cs typeface="Calibri" panose="020F0502020204030204" pitchFamily="34" charset="0"/>
              </a:rPr>
              <a:t>any </a:t>
            </a:r>
            <a:r>
              <a:rPr sz="3000" spc="-5" dirty="0">
                <a:solidFill>
                  <a:srgbClr val="4A4A4A"/>
                </a:solidFill>
                <a:latin typeface="Calibri" panose="020F0502020204030204" pitchFamily="34" charset="0"/>
                <a:cs typeface="Calibri" panose="020F0502020204030204" pitchFamily="34" charset="0"/>
              </a:rPr>
              <a:t>age </a:t>
            </a:r>
            <a:r>
              <a:rPr sz="3000" dirty="0">
                <a:solidFill>
                  <a:srgbClr val="4A4A4A"/>
                </a:solidFill>
                <a:latin typeface="Calibri" panose="020F0502020204030204" pitchFamily="34" charset="0"/>
                <a:cs typeface="Calibri" panose="020F0502020204030204" pitchFamily="34" charset="0"/>
              </a:rPr>
              <a:t>might need </a:t>
            </a:r>
            <a:r>
              <a:rPr sz="3000" spc="-15" dirty="0">
                <a:solidFill>
                  <a:srgbClr val="4A4A4A"/>
                </a:solidFill>
                <a:latin typeface="Calibri" panose="020F0502020204030204" pitchFamily="34" charset="0"/>
                <a:cs typeface="Calibri" panose="020F0502020204030204" pitchFamily="34" charset="0"/>
              </a:rPr>
              <a:t>long-term </a:t>
            </a:r>
            <a:r>
              <a:rPr sz="3000" spc="-10" dirty="0">
                <a:solidFill>
                  <a:srgbClr val="4A4A4A"/>
                </a:solidFill>
                <a:latin typeface="Calibri" panose="020F0502020204030204" pitchFamily="34" charset="0"/>
                <a:cs typeface="Calibri" panose="020F0502020204030204" pitchFamily="34" charset="0"/>
              </a:rPr>
              <a:t>care </a:t>
            </a:r>
            <a:r>
              <a:rPr sz="3000" dirty="0">
                <a:solidFill>
                  <a:srgbClr val="4A4A4A"/>
                </a:solidFill>
                <a:latin typeface="Calibri" panose="020F0502020204030204" pitchFamily="34" charset="0"/>
                <a:cs typeface="Calibri" panose="020F0502020204030204" pitchFamily="34" charset="0"/>
              </a:rPr>
              <a:t>if he or  she </a:t>
            </a:r>
            <a:r>
              <a:rPr sz="3000" spc="-25" dirty="0">
                <a:solidFill>
                  <a:srgbClr val="4A4A4A"/>
                </a:solidFill>
                <a:latin typeface="Calibri" panose="020F0502020204030204" pitchFamily="34" charset="0"/>
                <a:cs typeface="Calibri" panose="020F0502020204030204" pitchFamily="34" charset="0"/>
              </a:rPr>
              <a:t>suffers </a:t>
            </a:r>
            <a:r>
              <a:rPr sz="3000" spc="-10" dirty="0">
                <a:solidFill>
                  <a:srgbClr val="4A4A4A"/>
                </a:solidFill>
                <a:latin typeface="Calibri" panose="020F0502020204030204" pitchFamily="34" charset="0"/>
                <a:cs typeface="Calibri" panose="020F0502020204030204" pitchFamily="34" charset="0"/>
              </a:rPr>
              <a:t>from </a:t>
            </a:r>
            <a:r>
              <a:rPr sz="3000" dirty="0">
                <a:solidFill>
                  <a:srgbClr val="4A4A4A"/>
                </a:solidFill>
                <a:latin typeface="Calibri" panose="020F0502020204030204" pitchFamily="34" charset="0"/>
                <a:cs typeface="Calibri" panose="020F0502020204030204" pitchFamily="34" charset="0"/>
              </a:rPr>
              <a:t>a </a:t>
            </a:r>
            <a:r>
              <a:rPr sz="3000" spc="-5" dirty="0">
                <a:solidFill>
                  <a:srgbClr val="4A4A4A"/>
                </a:solidFill>
                <a:latin typeface="Calibri" panose="020F0502020204030204" pitchFamily="34" charset="0"/>
                <a:cs typeface="Calibri" panose="020F0502020204030204" pitchFamily="34" charset="0"/>
              </a:rPr>
              <a:t>chronic </a:t>
            </a:r>
            <a:r>
              <a:rPr sz="3000" dirty="0">
                <a:solidFill>
                  <a:srgbClr val="4A4A4A"/>
                </a:solidFill>
                <a:latin typeface="Calibri" panose="020F0502020204030204" pitchFamily="34" charset="0"/>
                <a:cs typeface="Calibri" panose="020F0502020204030204" pitchFamily="34" charset="0"/>
              </a:rPr>
              <a:t>illness, </a:t>
            </a:r>
            <a:r>
              <a:rPr sz="3000" spc="-5" dirty="0">
                <a:solidFill>
                  <a:srgbClr val="4A4A4A"/>
                </a:solidFill>
                <a:latin typeface="Calibri" panose="020F0502020204030204" pitchFamily="34" charset="0"/>
                <a:cs typeface="Calibri" panose="020F0502020204030204" pitchFamily="34" charset="0"/>
              </a:rPr>
              <a:t>disabling </a:t>
            </a:r>
            <a:r>
              <a:rPr sz="3000" dirty="0">
                <a:solidFill>
                  <a:srgbClr val="4A4A4A"/>
                </a:solidFill>
                <a:latin typeface="Calibri" panose="020F0502020204030204" pitchFamily="34" charset="0"/>
                <a:cs typeface="Calibri" panose="020F0502020204030204" pitchFamily="34" charset="0"/>
              </a:rPr>
              <a:t>condition  or </a:t>
            </a:r>
            <a:r>
              <a:rPr sz="3000" spc="-5" dirty="0">
                <a:solidFill>
                  <a:srgbClr val="4A4A4A"/>
                </a:solidFill>
                <a:latin typeface="Calibri" panose="020F0502020204030204" pitchFamily="34" charset="0"/>
                <a:cs typeface="Calibri" panose="020F0502020204030204" pitchFamily="34" charset="0"/>
              </a:rPr>
              <a:t>cognitive </a:t>
            </a:r>
            <a:r>
              <a:rPr sz="3000" dirty="0">
                <a:solidFill>
                  <a:srgbClr val="4A4A4A"/>
                </a:solidFill>
                <a:latin typeface="Calibri" panose="020F0502020204030204" pitchFamily="34" charset="0"/>
                <a:cs typeface="Calibri" panose="020F0502020204030204" pitchFamily="34" charset="0"/>
              </a:rPr>
              <a:t>impairment.</a:t>
            </a:r>
            <a:endParaRPr sz="3000" dirty="0">
              <a:latin typeface="Calibri" panose="020F0502020204030204" pitchFamily="34" charset="0"/>
              <a:cs typeface="Calibri" panose="020F0502020204030204" pitchFamily="34" charset="0"/>
            </a:endParaRPr>
          </a:p>
          <a:p>
            <a:pPr marL="12700" marR="681355">
              <a:lnSpc>
                <a:spcPct val="100000"/>
              </a:lnSpc>
              <a:spcBef>
                <a:spcPts val="1600"/>
              </a:spcBef>
            </a:pPr>
            <a:r>
              <a:rPr sz="3000" dirty="0">
                <a:solidFill>
                  <a:srgbClr val="4A4A4A"/>
                </a:solidFill>
                <a:latin typeface="Calibri" panose="020F0502020204030204" pitchFamily="34" charset="0"/>
                <a:cs typeface="Calibri" panose="020F0502020204030204" pitchFamily="34" charset="0"/>
              </a:rPr>
              <a:t>Often, the </a:t>
            </a:r>
            <a:r>
              <a:rPr sz="3000" spc="-10" dirty="0">
                <a:solidFill>
                  <a:srgbClr val="4A4A4A"/>
                </a:solidFill>
                <a:latin typeface="Calibri" panose="020F0502020204030204" pitchFamily="34" charset="0"/>
                <a:cs typeface="Calibri" panose="020F0502020204030204" pitchFamily="34" charset="0"/>
              </a:rPr>
              <a:t>care </a:t>
            </a:r>
            <a:r>
              <a:rPr sz="3000" dirty="0">
                <a:solidFill>
                  <a:srgbClr val="4A4A4A"/>
                </a:solidFill>
                <a:latin typeface="Calibri" panose="020F0502020204030204" pitchFamily="34" charset="0"/>
                <a:cs typeface="Calibri" panose="020F0502020204030204" pitchFamily="34" charset="0"/>
              </a:rPr>
              <a:t>is </a:t>
            </a:r>
            <a:r>
              <a:rPr sz="3000" spc="-10" dirty="0">
                <a:solidFill>
                  <a:srgbClr val="4A4A4A"/>
                </a:solidFill>
                <a:latin typeface="Calibri" panose="020F0502020204030204" pitchFamily="34" charset="0"/>
                <a:cs typeface="Calibri" panose="020F0502020204030204" pitchFamily="34" charset="0"/>
              </a:rPr>
              <a:t>provided </a:t>
            </a:r>
            <a:r>
              <a:rPr sz="3000" dirty="0">
                <a:solidFill>
                  <a:srgbClr val="4A4A4A"/>
                </a:solidFill>
                <a:latin typeface="Calibri" panose="020F0502020204030204" pitchFamily="34" charset="0"/>
                <a:cs typeface="Calibri" panose="020F0502020204030204" pitchFamily="34" charset="0"/>
              </a:rPr>
              <a:t>in the </a:t>
            </a:r>
            <a:r>
              <a:rPr sz="3000" spc="-10" dirty="0">
                <a:solidFill>
                  <a:srgbClr val="4A4A4A"/>
                </a:solidFill>
                <a:latin typeface="Calibri" panose="020F0502020204030204" pitchFamily="34" charset="0"/>
                <a:cs typeface="Calibri" panose="020F0502020204030204" pitchFamily="34" charset="0"/>
              </a:rPr>
              <a:t>patient’s</a:t>
            </a:r>
            <a:r>
              <a:rPr sz="3000" spc="-50"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home;  but it can also be </a:t>
            </a:r>
            <a:r>
              <a:rPr sz="3000" spc="-10" dirty="0">
                <a:solidFill>
                  <a:srgbClr val="4A4A4A"/>
                </a:solidFill>
                <a:latin typeface="Calibri" panose="020F0502020204030204" pitchFamily="34" charset="0"/>
                <a:cs typeface="Calibri" panose="020F0502020204030204" pitchFamily="34" charset="0"/>
              </a:rPr>
              <a:t>provided</a:t>
            </a:r>
            <a:r>
              <a:rPr sz="3000" spc="-15" dirty="0">
                <a:solidFill>
                  <a:srgbClr val="4A4A4A"/>
                </a:solidFill>
                <a:latin typeface="Calibri" panose="020F0502020204030204" pitchFamily="34" charset="0"/>
                <a:cs typeface="Calibri" panose="020F0502020204030204" pitchFamily="34" charset="0"/>
              </a:rPr>
              <a:t> </a:t>
            </a:r>
            <a:r>
              <a:rPr sz="3000" dirty="0">
                <a:solidFill>
                  <a:srgbClr val="4A4A4A"/>
                </a:solidFill>
                <a:latin typeface="Calibri" panose="020F0502020204030204" pitchFamily="34" charset="0"/>
                <a:cs typeface="Calibri" panose="020F0502020204030204" pitchFamily="34" charset="0"/>
              </a:rPr>
              <a:t>in:</a:t>
            </a:r>
            <a:endParaRPr sz="3000" dirty="0">
              <a:latin typeface="Calibri" panose="020F0502020204030204" pitchFamily="34" charset="0"/>
              <a:cs typeface="Calibri" panose="020F0502020204030204" pitchFamily="34" charset="0"/>
            </a:endParaRPr>
          </a:p>
        </p:txBody>
      </p:sp>
      <p:sp>
        <p:nvSpPr>
          <p:cNvPr id="5" name="object 5"/>
          <p:cNvSpPr txBox="1"/>
          <p:nvPr/>
        </p:nvSpPr>
        <p:spPr>
          <a:xfrm>
            <a:off x="1955800" y="5290055"/>
            <a:ext cx="3037840"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4A4A4A"/>
                </a:solidFill>
                <a:latin typeface="Calibri" panose="020F0502020204030204" pitchFamily="34" charset="0"/>
                <a:cs typeface="Calibri" panose="020F0502020204030204" pitchFamily="34" charset="0"/>
              </a:rPr>
              <a:t>Assisted Living</a:t>
            </a:r>
            <a:r>
              <a:rPr sz="2600" spc="-40" dirty="0">
                <a:solidFill>
                  <a:srgbClr val="4A4A4A"/>
                </a:solidFill>
                <a:latin typeface="Calibri" panose="020F0502020204030204" pitchFamily="34" charset="0"/>
                <a:cs typeface="Calibri" panose="020F0502020204030204" pitchFamily="34" charset="0"/>
              </a:rPr>
              <a:t> </a:t>
            </a:r>
            <a:r>
              <a:rPr sz="2600" spc="-20" dirty="0">
                <a:solidFill>
                  <a:srgbClr val="4A4A4A"/>
                </a:solidFill>
                <a:latin typeface="Calibri" panose="020F0502020204030204" pitchFamily="34" charset="0"/>
                <a:cs typeface="Calibri" panose="020F0502020204030204" pitchFamily="34" charset="0"/>
              </a:rPr>
              <a:t>Facility</a:t>
            </a:r>
            <a:endParaRPr sz="2600">
              <a:latin typeface="Calibri" panose="020F0502020204030204" pitchFamily="34" charset="0"/>
              <a:cs typeface="Calibri" panose="020F0502020204030204" pitchFamily="34" charset="0"/>
            </a:endParaRPr>
          </a:p>
        </p:txBody>
      </p:sp>
      <p:sp>
        <p:nvSpPr>
          <p:cNvPr id="6" name="object 6"/>
          <p:cNvSpPr txBox="1"/>
          <p:nvPr/>
        </p:nvSpPr>
        <p:spPr>
          <a:xfrm>
            <a:off x="6489776" y="5290055"/>
            <a:ext cx="2031364"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4A4A4A"/>
                </a:solidFill>
                <a:latin typeface="Calibri" panose="020F0502020204030204" pitchFamily="34" charset="0"/>
                <a:cs typeface="Calibri" panose="020F0502020204030204" pitchFamily="34" charset="0"/>
              </a:rPr>
              <a:t>Adult </a:t>
            </a:r>
            <a:r>
              <a:rPr sz="2600" spc="-15" dirty="0">
                <a:solidFill>
                  <a:srgbClr val="4A4A4A"/>
                </a:solidFill>
                <a:latin typeface="Calibri" panose="020F0502020204030204" pitchFamily="34" charset="0"/>
                <a:cs typeface="Calibri" panose="020F0502020204030204" pitchFamily="34" charset="0"/>
              </a:rPr>
              <a:t>Day</a:t>
            </a:r>
            <a:r>
              <a:rPr sz="2600" spc="-95" dirty="0">
                <a:solidFill>
                  <a:srgbClr val="4A4A4A"/>
                </a:solidFill>
                <a:latin typeface="Calibri" panose="020F0502020204030204" pitchFamily="34" charset="0"/>
                <a:cs typeface="Calibri" panose="020F0502020204030204" pitchFamily="34" charset="0"/>
              </a:rPr>
              <a:t> </a:t>
            </a:r>
            <a:r>
              <a:rPr sz="2600" dirty="0">
                <a:solidFill>
                  <a:srgbClr val="4A4A4A"/>
                </a:solidFill>
                <a:latin typeface="Calibri" panose="020F0502020204030204" pitchFamily="34" charset="0"/>
                <a:cs typeface="Calibri" panose="020F0502020204030204" pitchFamily="34" charset="0"/>
              </a:rPr>
              <a:t>Care</a:t>
            </a:r>
            <a:endParaRPr sz="2600">
              <a:latin typeface="Calibri" panose="020F0502020204030204" pitchFamily="34" charset="0"/>
              <a:cs typeface="Calibri" panose="020F0502020204030204" pitchFamily="34" charset="0"/>
            </a:endParaRPr>
          </a:p>
        </p:txBody>
      </p:sp>
      <p:sp>
        <p:nvSpPr>
          <p:cNvPr id="7" name="object 7"/>
          <p:cNvSpPr txBox="1"/>
          <p:nvPr/>
        </p:nvSpPr>
        <p:spPr>
          <a:xfrm>
            <a:off x="9982301" y="5290055"/>
            <a:ext cx="1971039"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4A4A4A"/>
                </a:solidFill>
                <a:latin typeface="Calibri" panose="020F0502020204030204" pitchFamily="34" charset="0"/>
                <a:cs typeface="Calibri" panose="020F0502020204030204" pitchFamily="34" charset="0"/>
              </a:rPr>
              <a:t>Nursing</a:t>
            </a:r>
            <a:r>
              <a:rPr sz="2600" spc="-70" dirty="0">
                <a:solidFill>
                  <a:srgbClr val="4A4A4A"/>
                </a:solidFill>
                <a:latin typeface="Calibri" panose="020F0502020204030204" pitchFamily="34" charset="0"/>
                <a:cs typeface="Calibri" panose="020F0502020204030204" pitchFamily="34" charset="0"/>
              </a:rPr>
              <a:t> </a:t>
            </a:r>
            <a:r>
              <a:rPr sz="2600" dirty="0">
                <a:solidFill>
                  <a:srgbClr val="4A4A4A"/>
                </a:solidFill>
                <a:latin typeface="Calibri" panose="020F0502020204030204" pitchFamily="34" charset="0"/>
                <a:cs typeface="Calibri" panose="020F0502020204030204" pitchFamily="34" charset="0"/>
              </a:rPr>
              <a:t>Home</a:t>
            </a:r>
            <a:endParaRPr sz="2600">
              <a:latin typeface="Calibri" panose="020F0502020204030204" pitchFamily="34" charset="0"/>
              <a:cs typeface="Calibri" panose="020F0502020204030204" pitchFamily="34" charset="0"/>
            </a:endParaRPr>
          </a:p>
        </p:txBody>
      </p:sp>
      <p:sp>
        <p:nvSpPr>
          <p:cNvPr id="8" name="object 8"/>
          <p:cNvSpPr txBox="1"/>
          <p:nvPr/>
        </p:nvSpPr>
        <p:spPr>
          <a:xfrm>
            <a:off x="2501900" y="7349487"/>
            <a:ext cx="9690100" cy="936154"/>
          </a:xfrm>
          <a:prstGeom prst="rect">
            <a:avLst/>
          </a:prstGeom>
        </p:spPr>
        <p:txBody>
          <a:bodyPr vert="horz" wrap="square" lIns="0" tIns="12700" rIns="0" bIns="0" rtlCol="0">
            <a:spAutoFit/>
          </a:bodyPr>
          <a:lstStyle/>
          <a:p>
            <a:pPr marL="12700" marR="5080">
              <a:lnSpc>
                <a:spcPct val="100000"/>
              </a:lnSpc>
              <a:spcBef>
                <a:spcPts val="100"/>
              </a:spcBef>
            </a:pPr>
            <a:r>
              <a:rPr sz="3000" spc="-10" dirty="0" smtClean="0">
                <a:solidFill>
                  <a:srgbClr val="4A4A4A"/>
                </a:solidFill>
                <a:latin typeface="Calibri" panose="020F0502020204030204" pitchFamily="34" charset="0"/>
                <a:cs typeface="Calibri" panose="020F0502020204030204" pitchFamily="34" charset="0"/>
              </a:rPr>
              <a:t>Exten</a:t>
            </a:r>
            <a:r>
              <a:rPr lang="en-US" sz="3000" spc="-10" dirty="0" smtClean="0">
                <a:solidFill>
                  <a:srgbClr val="4A4A4A"/>
                </a:solidFill>
                <a:latin typeface="Calibri" panose="020F0502020204030204" pitchFamily="34" charset="0"/>
                <a:cs typeface="Calibri" panose="020F0502020204030204" pitchFamily="34" charset="0"/>
              </a:rPr>
              <a:t>d</a:t>
            </a:r>
            <a:r>
              <a:rPr sz="3000" spc="-10" dirty="0" smtClean="0">
                <a:solidFill>
                  <a:srgbClr val="4A4A4A"/>
                </a:solidFill>
                <a:latin typeface="Calibri" panose="020F0502020204030204" pitchFamily="34" charset="0"/>
                <a:cs typeface="Calibri" panose="020F0502020204030204" pitchFamily="34" charset="0"/>
              </a:rPr>
              <a:t>ed </a:t>
            </a:r>
            <a:r>
              <a:rPr sz="3000" spc="-15" dirty="0">
                <a:solidFill>
                  <a:srgbClr val="4A4A4A"/>
                </a:solidFill>
                <a:latin typeface="Calibri" panose="020F0502020204030204" pitchFamily="34" charset="0"/>
                <a:cs typeface="Calibri" panose="020F0502020204030204" pitchFamily="34" charset="0"/>
              </a:rPr>
              <a:t>long-term </a:t>
            </a:r>
            <a:r>
              <a:rPr sz="3000" spc="-10" dirty="0">
                <a:solidFill>
                  <a:srgbClr val="4A4A4A"/>
                </a:solidFill>
                <a:latin typeface="Calibri" panose="020F0502020204030204" pitchFamily="34" charset="0"/>
                <a:cs typeface="Calibri" panose="020F0502020204030204" pitchFamily="34" charset="0"/>
              </a:rPr>
              <a:t>care </a:t>
            </a:r>
            <a:r>
              <a:rPr sz="3000" dirty="0">
                <a:solidFill>
                  <a:srgbClr val="4A4A4A"/>
                </a:solidFill>
                <a:latin typeface="Calibri" panose="020F0502020204030204" pitchFamily="34" charset="0"/>
                <a:cs typeface="Calibri" panose="020F0502020204030204" pitchFamily="34" charset="0"/>
              </a:rPr>
              <a:t>is </a:t>
            </a:r>
            <a:r>
              <a:rPr sz="3000" spc="-5" dirty="0">
                <a:solidFill>
                  <a:srgbClr val="4A4A4A"/>
                </a:solidFill>
                <a:latin typeface="Calibri" panose="020F0502020204030204" pitchFamily="34" charset="0"/>
                <a:cs typeface="Calibri" panose="020F0502020204030204" pitchFamily="34" charset="0"/>
              </a:rPr>
              <a:t>typically </a:t>
            </a:r>
            <a:r>
              <a:rPr sz="3000" spc="-10" dirty="0">
                <a:solidFill>
                  <a:srgbClr val="4A4A4A"/>
                </a:solidFill>
                <a:latin typeface="Calibri" panose="020F0502020204030204" pitchFamily="34" charset="0"/>
                <a:cs typeface="Calibri" panose="020F0502020204030204" pitchFamily="34" charset="0"/>
              </a:rPr>
              <a:t>not </a:t>
            </a:r>
            <a:r>
              <a:rPr sz="3000" spc="-15" dirty="0">
                <a:solidFill>
                  <a:srgbClr val="4A4A4A"/>
                </a:solidFill>
                <a:latin typeface="Calibri" panose="020F0502020204030204" pitchFamily="34" charset="0"/>
                <a:cs typeface="Calibri" panose="020F0502020204030204" pitchFamily="34" charset="0"/>
              </a:rPr>
              <a:t>covered by </a:t>
            </a:r>
            <a:r>
              <a:rPr sz="3000" dirty="0">
                <a:solidFill>
                  <a:srgbClr val="4A4A4A"/>
                </a:solidFill>
                <a:latin typeface="Calibri" panose="020F0502020204030204" pitchFamily="34" charset="0"/>
                <a:cs typeface="Calibri" panose="020F0502020204030204" pitchFamily="34" charset="0"/>
              </a:rPr>
              <a:t>health  health </a:t>
            </a:r>
            <a:r>
              <a:rPr sz="3000" spc="-10" dirty="0">
                <a:solidFill>
                  <a:srgbClr val="4A4A4A"/>
                </a:solidFill>
                <a:latin typeface="Calibri" panose="020F0502020204030204" pitchFamily="34" charset="0"/>
                <a:cs typeface="Calibri" panose="020F0502020204030204" pitchFamily="34" charset="0"/>
              </a:rPr>
              <a:t>insurance </a:t>
            </a:r>
            <a:r>
              <a:rPr sz="3000" dirty="0">
                <a:solidFill>
                  <a:srgbClr val="4A4A4A"/>
                </a:solidFill>
                <a:latin typeface="Calibri" panose="020F0502020204030204" pitchFamily="34" charset="0"/>
                <a:cs typeface="Calibri" panose="020F0502020204030204" pitchFamily="34" charset="0"/>
              </a:rPr>
              <a:t>plans and is minimally </a:t>
            </a:r>
            <a:r>
              <a:rPr sz="3000" spc="-15" dirty="0">
                <a:solidFill>
                  <a:srgbClr val="4A4A4A"/>
                </a:solidFill>
                <a:latin typeface="Calibri" panose="020F0502020204030204" pitchFamily="34" charset="0"/>
                <a:cs typeface="Calibri" panose="020F0502020204030204" pitchFamily="34" charset="0"/>
              </a:rPr>
              <a:t>covered by</a:t>
            </a:r>
            <a:r>
              <a:rPr sz="3000" spc="10" dirty="0">
                <a:solidFill>
                  <a:srgbClr val="4A4A4A"/>
                </a:solidFill>
                <a:latin typeface="Calibri" panose="020F0502020204030204" pitchFamily="34" charset="0"/>
                <a:cs typeface="Calibri" panose="020F0502020204030204" pitchFamily="34" charset="0"/>
              </a:rPr>
              <a:t> </a:t>
            </a:r>
            <a:r>
              <a:rPr sz="3000" spc="-10" dirty="0">
                <a:solidFill>
                  <a:srgbClr val="4A4A4A"/>
                </a:solidFill>
                <a:latin typeface="Calibri" panose="020F0502020204030204" pitchFamily="34" charset="0"/>
                <a:cs typeface="Calibri" panose="020F0502020204030204" pitchFamily="34" charset="0"/>
              </a:rPr>
              <a:t>Medicare.</a:t>
            </a:r>
            <a:endParaRPr sz="3000" dirty="0">
              <a:latin typeface="Calibri" panose="020F0502020204030204" pitchFamily="34" charset="0"/>
              <a:cs typeface="Calibri" panose="020F0502020204030204" pitchFamily="34" charset="0"/>
            </a:endParaRPr>
          </a:p>
        </p:txBody>
      </p:sp>
      <p:sp>
        <p:nvSpPr>
          <p:cNvPr id="9" name="object 9"/>
          <p:cNvSpPr/>
          <p:nvPr/>
        </p:nvSpPr>
        <p:spPr>
          <a:xfrm>
            <a:off x="914400" y="6800850"/>
            <a:ext cx="11176000" cy="0"/>
          </a:xfrm>
          <a:custGeom>
            <a:avLst/>
            <a:gdLst/>
            <a:ahLst/>
            <a:cxnLst/>
            <a:rect l="l" t="t" r="r" b="b"/>
            <a:pathLst>
              <a:path w="11176000">
                <a:moveTo>
                  <a:pt x="11176000" y="0"/>
                </a:moveTo>
                <a:lnTo>
                  <a:pt x="0" y="0"/>
                </a:lnTo>
              </a:path>
            </a:pathLst>
          </a:custGeom>
          <a:ln w="12700">
            <a:solidFill>
              <a:srgbClr val="797D83"/>
            </a:solidFill>
            <a:prstDash val="dash"/>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662AC79-189F-964D-A2B5-A1ED2DD7C6D9}"/>
              </a:ext>
            </a:extLst>
          </p:cNvPr>
          <p:cNvGrpSpPr/>
          <p:nvPr/>
        </p:nvGrpSpPr>
        <p:grpSpPr>
          <a:xfrm>
            <a:off x="1079503" y="5136946"/>
            <a:ext cx="629509" cy="787919"/>
            <a:chOff x="1079503" y="5136946"/>
            <a:chExt cx="629509" cy="787919"/>
          </a:xfrm>
        </p:grpSpPr>
        <p:sp>
          <p:nvSpPr>
            <p:cNvPr id="10" name="object 10"/>
            <p:cNvSpPr/>
            <p:nvPr/>
          </p:nvSpPr>
          <p:spPr>
            <a:xfrm>
              <a:off x="1119826" y="5136946"/>
              <a:ext cx="548640" cy="457834"/>
            </a:xfrm>
            <a:custGeom>
              <a:avLst/>
              <a:gdLst/>
              <a:ahLst/>
              <a:cxnLst/>
              <a:rect l="l" t="t" r="r" b="b"/>
              <a:pathLst>
                <a:path w="548639" h="457835">
                  <a:moveTo>
                    <a:pt x="130577" y="0"/>
                  </a:moveTo>
                  <a:lnTo>
                    <a:pt x="89633" y="7245"/>
                  </a:lnTo>
                  <a:lnTo>
                    <a:pt x="51138" y="28854"/>
                  </a:lnTo>
                  <a:lnTo>
                    <a:pt x="8682" y="85477"/>
                  </a:lnTo>
                  <a:lnTo>
                    <a:pt x="0" y="121051"/>
                  </a:lnTo>
                  <a:lnTo>
                    <a:pt x="97" y="160388"/>
                  </a:lnTo>
                  <a:lnTo>
                    <a:pt x="7672" y="197803"/>
                  </a:lnTo>
                  <a:lnTo>
                    <a:pt x="21755" y="235092"/>
                  </a:lnTo>
                  <a:lnTo>
                    <a:pt x="41950" y="271823"/>
                  </a:lnTo>
                  <a:lnTo>
                    <a:pt x="67866" y="307564"/>
                  </a:lnTo>
                  <a:lnTo>
                    <a:pt x="99107" y="341881"/>
                  </a:lnTo>
                  <a:lnTo>
                    <a:pt x="135281" y="374343"/>
                  </a:lnTo>
                  <a:lnTo>
                    <a:pt x="175994" y="404517"/>
                  </a:lnTo>
                  <a:lnTo>
                    <a:pt x="220853" y="431971"/>
                  </a:lnTo>
                  <a:lnTo>
                    <a:pt x="269464" y="456272"/>
                  </a:lnTo>
                  <a:lnTo>
                    <a:pt x="272651" y="457314"/>
                  </a:lnTo>
                  <a:lnTo>
                    <a:pt x="275953" y="457314"/>
                  </a:lnTo>
                  <a:lnTo>
                    <a:pt x="277604" y="456971"/>
                  </a:lnTo>
                  <a:lnTo>
                    <a:pt x="279141" y="456272"/>
                  </a:lnTo>
                  <a:lnTo>
                    <a:pt x="327752" y="431971"/>
                  </a:lnTo>
                  <a:lnTo>
                    <a:pt x="329879" y="430669"/>
                  </a:lnTo>
                  <a:lnTo>
                    <a:pt x="274302" y="430669"/>
                  </a:lnTo>
                  <a:lnTo>
                    <a:pt x="214981" y="399704"/>
                  </a:lnTo>
                  <a:lnTo>
                    <a:pt x="164567" y="365960"/>
                  </a:lnTo>
                  <a:lnTo>
                    <a:pt x="122618" y="330372"/>
                  </a:lnTo>
                  <a:lnTo>
                    <a:pt x="88694" y="293873"/>
                  </a:lnTo>
                  <a:lnTo>
                    <a:pt x="62351" y="257395"/>
                  </a:lnTo>
                  <a:lnTo>
                    <a:pt x="43150" y="221873"/>
                  </a:lnTo>
                  <a:lnTo>
                    <a:pt x="24405" y="157429"/>
                  </a:lnTo>
                  <a:lnTo>
                    <a:pt x="24174" y="124707"/>
                  </a:lnTo>
                  <a:lnTo>
                    <a:pt x="31082" y="95527"/>
                  </a:lnTo>
                  <a:lnTo>
                    <a:pt x="65743" y="49314"/>
                  </a:lnTo>
                  <a:lnTo>
                    <a:pt x="113779" y="26988"/>
                  </a:lnTo>
                  <a:lnTo>
                    <a:pt x="130577" y="25488"/>
                  </a:lnTo>
                  <a:lnTo>
                    <a:pt x="209815" y="25488"/>
                  </a:lnTo>
                  <a:lnTo>
                    <a:pt x="178158" y="8943"/>
                  </a:lnTo>
                  <a:lnTo>
                    <a:pt x="130577" y="0"/>
                  </a:lnTo>
                  <a:close/>
                </a:path>
                <a:path w="548639" h="457835">
                  <a:moveTo>
                    <a:pt x="492399" y="25488"/>
                  </a:moveTo>
                  <a:lnTo>
                    <a:pt x="418028" y="25488"/>
                  </a:lnTo>
                  <a:lnTo>
                    <a:pt x="434824" y="26988"/>
                  </a:lnTo>
                  <a:lnTo>
                    <a:pt x="451264" y="31472"/>
                  </a:lnTo>
                  <a:lnTo>
                    <a:pt x="503614" y="70270"/>
                  </a:lnTo>
                  <a:lnTo>
                    <a:pt x="524424" y="124707"/>
                  </a:lnTo>
                  <a:lnTo>
                    <a:pt x="524188" y="157429"/>
                  </a:lnTo>
                  <a:lnTo>
                    <a:pt x="505442" y="221873"/>
                  </a:lnTo>
                  <a:lnTo>
                    <a:pt x="486241" y="257395"/>
                  </a:lnTo>
                  <a:lnTo>
                    <a:pt x="459900" y="293873"/>
                  </a:lnTo>
                  <a:lnTo>
                    <a:pt x="425977" y="330372"/>
                  </a:lnTo>
                  <a:lnTo>
                    <a:pt x="384031" y="365960"/>
                  </a:lnTo>
                  <a:lnTo>
                    <a:pt x="333620" y="399704"/>
                  </a:lnTo>
                  <a:lnTo>
                    <a:pt x="274302" y="430669"/>
                  </a:lnTo>
                  <a:lnTo>
                    <a:pt x="329879" y="430669"/>
                  </a:lnTo>
                  <a:lnTo>
                    <a:pt x="372610" y="404517"/>
                  </a:lnTo>
                  <a:lnTo>
                    <a:pt x="413323" y="374343"/>
                  </a:lnTo>
                  <a:lnTo>
                    <a:pt x="449497" y="341881"/>
                  </a:lnTo>
                  <a:lnTo>
                    <a:pt x="480737" y="307564"/>
                  </a:lnTo>
                  <a:lnTo>
                    <a:pt x="506651" y="271823"/>
                  </a:lnTo>
                  <a:lnTo>
                    <a:pt x="526844" y="235092"/>
                  </a:lnTo>
                  <a:lnTo>
                    <a:pt x="540924" y="197803"/>
                  </a:lnTo>
                  <a:lnTo>
                    <a:pt x="548495" y="160388"/>
                  </a:lnTo>
                  <a:lnTo>
                    <a:pt x="548598" y="121051"/>
                  </a:lnTo>
                  <a:lnTo>
                    <a:pt x="539915" y="85477"/>
                  </a:lnTo>
                  <a:lnTo>
                    <a:pt x="522762" y="54475"/>
                  </a:lnTo>
                  <a:lnTo>
                    <a:pt x="497454" y="28854"/>
                  </a:lnTo>
                  <a:lnTo>
                    <a:pt x="492399" y="25488"/>
                  </a:lnTo>
                  <a:close/>
                </a:path>
                <a:path w="548639" h="457835">
                  <a:moveTo>
                    <a:pt x="209815" y="25488"/>
                  </a:moveTo>
                  <a:lnTo>
                    <a:pt x="130577" y="25488"/>
                  </a:lnTo>
                  <a:lnTo>
                    <a:pt x="181972" y="38108"/>
                  </a:lnTo>
                  <a:lnTo>
                    <a:pt x="224518" y="65932"/>
                  </a:lnTo>
                  <a:lnTo>
                    <a:pt x="253606" y="93908"/>
                  </a:lnTo>
                  <a:lnTo>
                    <a:pt x="264625" y="106984"/>
                  </a:lnTo>
                  <a:lnTo>
                    <a:pt x="266949" y="110096"/>
                  </a:lnTo>
                  <a:lnTo>
                    <a:pt x="270518" y="111912"/>
                  </a:lnTo>
                  <a:lnTo>
                    <a:pt x="278087" y="111912"/>
                  </a:lnTo>
                  <a:lnTo>
                    <a:pt x="281656" y="110096"/>
                  </a:lnTo>
                  <a:lnTo>
                    <a:pt x="283980" y="106972"/>
                  </a:lnTo>
                  <a:lnTo>
                    <a:pt x="294967" y="93897"/>
                  </a:lnTo>
                  <a:lnTo>
                    <a:pt x="309856" y="79552"/>
                  </a:lnTo>
                  <a:lnTo>
                    <a:pt x="274302" y="79552"/>
                  </a:lnTo>
                  <a:lnTo>
                    <a:pt x="252110" y="56664"/>
                  </a:lnTo>
                  <a:lnTo>
                    <a:pt x="219365" y="30480"/>
                  </a:lnTo>
                  <a:lnTo>
                    <a:pt x="209815" y="25488"/>
                  </a:lnTo>
                  <a:close/>
                </a:path>
                <a:path w="548639" h="457835">
                  <a:moveTo>
                    <a:pt x="418028" y="0"/>
                  </a:moveTo>
                  <a:lnTo>
                    <a:pt x="370439" y="8943"/>
                  </a:lnTo>
                  <a:lnTo>
                    <a:pt x="329230" y="30480"/>
                  </a:lnTo>
                  <a:lnTo>
                    <a:pt x="296488" y="56664"/>
                  </a:lnTo>
                  <a:lnTo>
                    <a:pt x="274302" y="79552"/>
                  </a:lnTo>
                  <a:lnTo>
                    <a:pt x="309856" y="79552"/>
                  </a:lnTo>
                  <a:lnTo>
                    <a:pt x="324001" y="65925"/>
                  </a:lnTo>
                  <a:lnTo>
                    <a:pt x="366537" y="38106"/>
                  </a:lnTo>
                  <a:lnTo>
                    <a:pt x="418028" y="25488"/>
                  </a:lnTo>
                  <a:lnTo>
                    <a:pt x="492399" y="25488"/>
                  </a:lnTo>
                  <a:lnTo>
                    <a:pt x="478547" y="16266"/>
                  </a:lnTo>
                  <a:lnTo>
                    <a:pt x="458960" y="7245"/>
                  </a:lnTo>
                  <a:lnTo>
                    <a:pt x="438765" y="1815"/>
                  </a:lnTo>
                  <a:lnTo>
                    <a:pt x="418028" y="0"/>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1079503" y="5440355"/>
              <a:ext cx="297180" cy="484505"/>
            </a:xfrm>
            <a:custGeom>
              <a:avLst/>
              <a:gdLst/>
              <a:ahLst/>
              <a:cxnLst/>
              <a:rect l="l" t="t" r="r" b="b"/>
              <a:pathLst>
                <a:path w="297180" h="484504">
                  <a:moveTo>
                    <a:pt x="32317" y="0"/>
                  </a:moveTo>
                  <a:lnTo>
                    <a:pt x="3236" y="30572"/>
                  </a:lnTo>
                  <a:lnTo>
                    <a:pt x="372" y="91610"/>
                  </a:lnTo>
                  <a:lnTo>
                    <a:pt x="0" y="120999"/>
                  </a:lnTo>
                  <a:lnTo>
                    <a:pt x="556" y="153381"/>
                  </a:lnTo>
                  <a:lnTo>
                    <a:pt x="8160" y="197963"/>
                  </a:lnTo>
                  <a:lnTo>
                    <a:pt x="20009" y="237158"/>
                  </a:lnTo>
                  <a:lnTo>
                    <a:pt x="34552" y="275434"/>
                  </a:lnTo>
                  <a:lnTo>
                    <a:pt x="55122" y="299531"/>
                  </a:lnTo>
                  <a:lnTo>
                    <a:pt x="65097" y="310145"/>
                  </a:lnTo>
                  <a:lnTo>
                    <a:pt x="109033" y="357489"/>
                  </a:lnTo>
                  <a:lnTo>
                    <a:pt x="121534" y="370666"/>
                  </a:lnTo>
                  <a:lnTo>
                    <a:pt x="134223" y="383708"/>
                  </a:lnTo>
                  <a:lnTo>
                    <a:pt x="139234" y="390057"/>
                  </a:lnTo>
                  <a:lnTo>
                    <a:pt x="147404" y="429835"/>
                  </a:lnTo>
                  <a:lnTo>
                    <a:pt x="148262" y="453634"/>
                  </a:lnTo>
                  <a:lnTo>
                    <a:pt x="148693" y="464791"/>
                  </a:lnTo>
                  <a:lnTo>
                    <a:pt x="149362" y="479072"/>
                  </a:lnTo>
                  <a:lnTo>
                    <a:pt x="154747" y="484394"/>
                  </a:lnTo>
                  <a:lnTo>
                    <a:pt x="291437" y="484394"/>
                  </a:lnTo>
                  <a:lnTo>
                    <a:pt x="296923" y="478679"/>
                  </a:lnTo>
                  <a:lnTo>
                    <a:pt x="296923" y="458892"/>
                  </a:lnTo>
                  <a:lnTo>
                    <a:pt x="172946" y="458892"/>
                  </a:lnTo>
                  <a:lnTo>
                    <a:pt x="172659" y="451224"/>
                  </a:lnTo>
                  <a:lnTo>
                    <a:pt x="171041" y="412283"/>
                  </a:lnTo>
                  <a:lnTo>
                    <a:pt x="158970" y="374991"/>
                  </a:lnTo>
                  <a:lnTo>
                    <a:pt x="138978" y="352786"/>
                  </a:lnTo>
                  <a:lnTo>
                    <a:pt x="126499" y="339633"/>
                  </a:lnTo>
                  <a:lnTo>
                    <a:pt x="82585" y="292314"/>
                  </a:lnTo>
                  <a:lnTo>
                    <a:pt x="72513" y="281594"/>
                  </a:lnTo>
                  <a:lnTo>
                    <a:pt x="62278" y="270881"/>
                  </a:lnTo>
                  <a:lnTo>
                    <a:pt x="56639" y="265039"/>
                  </a:lnTo>
                  <a:lnTo>
                    <a:pt x="53121" y="259210"/>
                  </a:lnTo>
                  <a:lnTo>
                    <a:pt x="36945" y="208893"/>
                  </a:lnTo>
                  <a:lnTo>
                    <a:pt x="26197" y="170615"/>
                  </a:lnTo>
                  <a:lnTo>
                    <a:pt x="24472" y="120905"/>
                  </a:lnTo>
                  <a:lnTo>
                    <a:pt x="24862" y="91610"/>
                  </a:lnTo>
                  <a:lnTo>
                    <a:pt x="25964" y="63410"/>
                  </a:lnTo>
                  <a:lnTo>
                    <a:pt x="27836" y="29150"/>
                  </a:lnTo>
                  <a:lnTo>
                    <a:pt x="29398" y="26952"/>
                  </a:lnTo>
                  <a:lnTo>
                    <a:pt x="34706" y="24857"/>
                  </a:lnTo>
                  <a:lnTo>
                    <a:pt x="65105" y="24857"/>
                  </a:lnTo>
                  <a:lnTo>
                    <a:pt x="64541" y="22717"/>
                  </a:lnTo>
                  <a:lnTo>
                    <a:pt x="56652" y="9604"/>
                  </a:lnTo>
                  <a:lnTo>
                    <a:pt x="49393" y="3879"/>
                  </a:lnTo>
                  <a:lnTo>
                    <a:pt x="41126" y="641"/>
                  </a:lnTo>
                  <a:lnTo>
                    <a:pt x="32317" y="0"/>
                  </a:lnTo>
                  <a:close/>
                </a:path>
                <a:path w="297180" h="484504">
                  <a:moveTo>
                    <a:pt x="133866" y="156175"/>
                  </a:moveTo>
                  <a:lnTo>
                    <a:pt x="96809" y="156175"/>
                  </a:lnTo>
                  <a:lnTo>
                    <a:pt x="98816" y="157254"/>
                  </a:lnTo>
                  <a:lnTo>
                    <a:pt x="100924" y="159134"/>
                  </a:lnTo>
                  <a:lnTo>
                    <a:pt x="113728" y="171243"/>
                  </a:lnTo>
                  <a:lnTo>
                    <a:pt x="125708" y="183694"/>
                  </a:lnTo>
                  <a:lnTo>
                    <a:pt x="137079" y="196305"/>
                  </a:lnTo>
                  <a:lnTo>
                    <a:pt x="148422" y="209312"/>
                  </a:lnTo>
                  <a:lnTo>
                    <a:pt x="163748" y="226787"/>
                  </a:lnTo>
                  <a:lnTo>
                    <a:pt x="180432" y="244613"/>
                  </a:lnTo>
                  <a:lnTo>
                    <a:pt x="198831" y="261994"/>
                  </a:lnTo>
                  <a:lnTo>
                    <a:pt x="219669" y="278552"/>
                  </a:lnTo>
                  <a:lnTo>
                    <a:pt x="243312" y="298457"/>
                  </a:lnTo>
                  <a:lnTo>
                    <a:pt x="259741" y="319260"/>
                  </a:lnTo>
                  <a:lnTo>
                    <a:pt x="269325" y="341576"/>
                  </a:lnTo>
                  <a:lnTo>
                    <a:pt x="272438" y="366017"/>
                  </a:lnTo>
                  <a:lnTo>
                    <a:pt x="272438" y="458892"/>
                  </a:lnTo>
                  <a:lnTo>
                    <a:pt x="296923" y="458892"/>
                  </a:lnTo>
                  <a:lnTo>
                    <a:pt x="296923" y="366017"/>
                  </a:lnTo>
                  <a:lnTo>
                    <a:pt x="290849" y="328020"/>
                  </a:lnTo>
                  <a:lnTo>
                    <a:pt x="275444" y="297964"/>
                  </a:lnTo>
                  <a:lnTo>
                    <a:pt x="254939" y="274824"/>
                  </a:lnTo>
                  <a:lnTo>
                    <a:pt x="233563" y="257572"/>
                  </a:lnTo>
                  <a:lnTo>
                    <a:pt x="214378" y="242330"/>
                  </a:lnTo>
                  <a:lnTo>
                    <a:pt x="197327" y="226200"/>
                  </a:lnTo>
                  <a:lnTo>
                    <a:pt x="181482" y="209228"/>
                  </a:lnTo>
                  <a:lnTo>
                    <a:pt x="165348" y="190805"/>
                  </a:lnTo>
                  <a:lnTo>
                    <a:pt x="154842" y="178765"/>
                  </a:lnTo>
                  <a:lnTo>
                    <a:pt x="143004" y="165652"/>
                  </a:lnTo>
                  <a:lnTo>
                    <a:pt x="133866" y="156175"/>
                  </a:lnTo>
                  <a:close/>
                </a:path>
                <a:path w="297180" h="484504">
                  <a:moveTo>
                    <a:pt x="97892" y="130918"/>
                  </a:moveTo>
                  <a:lnTo>
                    <a:pt x="66962" y="159134"/>
                  </a:lnTo>
                  <a:lnTo>
                    <a:pt x="66863" y="162182"/>
                  </a:lnTo>
                  <a:lnTo>
                    <a:pt x="66958" y="168323"/>
                  </a:lnTo>
                  <a:lnTo>
                    <a:pt x="84838" y="217721"/>
                  </a:lnTo>
                  <a:lnTo>
                    <a:pt x="111433" y="253708"/>
                  </a:lnTo>
                  <a:lnTo>
                    <a:pt x="139011" y="280152"/>
                  </a:lnTo>
                  <a:lnTo>
                    <a:pt x="146720" y="279365"/>
                  </a:lnTo>
                  <a:lnTo>
                    <a:pt x="155318" y="268506"/>
                  </a:lnTo>
                  <a:lnTo>
                    <a:pt x="154582" y="260467"/>
                  </a:lnTo>
                  <a:lnTo>
                    <a:pt x="149362" y="255997"/>
                  </a:lnTo>
                  <a:lnTo>
                    <a:pt x="139161" y="246610"/>
                  </a:lnTo>
                  <a:lnTo>
                    <a:pt x="111884" y="214062"/>
                  </a:lnTo>
                  <a:lnTo>
                    <a:pt x="92110" y="171885"/>
                  </a:lnTo>
                  <a:lnTo>
                    <a:pt x="90472" y="162182"/>
                  </a:lnTo>
                  <a:lnTo>
                    <a:pt x="91392" y="159888"/>
                  </a:lnTo>
                  <a:lnTo>
                    <a:pt x="91488" y="159604"/>
                  </a:lnTo>
                  <a:lnTo>
                    <a:pt x="92834" y="157762"/>
                  </a:lnTo>
                  <a:lnTo>
                    <a:pt x="94511" y="156454"/>
                  </a:lnTo>
                  <a:lnTo>
                    <a:pt x="95666" y="156327"/>
                  </a:lnTo>
                  <a:lnTo>
                    <a:pt x="96809" y="156175"/>
                  </a:lnTo>
                  <a:lnTo>
                    <a:pt x="133866" y="156175"/>
                  </a:lnTo>
                  <a:lnTo>
                    <a:pt x="130371" y="152555"/>
                  </a:lnTo>
                  <a:lnTo>
                    <a:pt x="116850" y="139792"/>
                  </a:lnTo>
                  <a:lnTo>
                    <a:pt x="109975" y="134788"/>
                  </a:lnTo>
                  <a:lnTo>
                    <a:pt x="103580" y="132008"/>
                  </a:lnTo>
                  <a:lnTo>
                    <a:pt x="97892" y="130918"/>
                  </a:lnTo>
                  <a:close/>
                </a:path>
                <a:path w="297180" h="484504">
                  <a:moveTo>
                    <a:pt x="65105" y="24857"/>
                  </a:moveTo>
                  <a:lnTo>
                    <a:pt x="34706" y="24857"/>
                  </a:lnTo>
                  <a:lnTo>
                    <a:pt x="37259" y="25454"/>
                  </a:lnTo>
                  <a:lnTo>
                    <a:pt x="39266" y="27549"/>
                  </a:lnTo>
                  <a:lnTo>
                    <a:pt x="48951" y="77963"/>
                  </a:lnTo>
                  <a:lnTo>
                    <a:pt x="50594" y="104727"/>
                  </a:lnTo>
                  <a:lnTo>
                    <a:pt x="56525" y="110150"/>
                  </a:lnTo>
                  <a:lnTo>
                    <a:pt x="63129" y="109642"/>
                  </a:lnTo>
                  <a:lnTo>
                    <a:pt x="69885" y="109236"/>
                  </a:lnTo>
                  <a:lnTo>
                    <a:pt x="75029" y="103191"/>
                  </a:lnTo>
                  <a:lnTo>
                    <a:pt x="74622" y="96167"/>
                  </a:lnTo>
                  <a:lnTo>
                    <a:pt x="72570" y="66188"/>
                  </a:lnTo>
                  <a:lnTo>
                    <a:pt x="69528" y="41642"/>
                  </a:lnTo>
                  <a:lnTo>
                    <a:pt x="65105" y="24857"/>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1411832" y="5440360"/>
              <a:ext cx="297180" cy="484505"/>
            </a:xfrm>
            <a:custGeom>
              <a:avLst/>
              <a:gdLst/>
              <a:ahLst/>
              <a:cxnLst/>
              <a:rect l="l" t="t" r="r" b="b"/>
              <a:pathLst>
                <a:path w="297180" h="484504">
                  <a:moveTo>
                    <a:pt x="199013" y="130923"/>
                  </a:moveTo>
                  <a:lnTo>
                    <a:pt x="166485" y="152606"/>
                  </a:lnTo>
                  <a:lnTo>
                    <a:pt x="131517" y="190863"/>
                  </a:lnTo>
                  <a:lnTo>
                    <a:pt x="115294" y="209370"/>
                  </a:lnTo>
                  <a:lnTo>
                    <a:pt x="99579" y="226196"/>
                  </a:lnTo>
                  <a:lnTo>
                    <a:pt x="82530" y="242325"/>
                  </a:lnTo>
                  <a:lnTo>
                    <a:pt x="63347" y="257566"/>
                  </a:lnTo>
                  <a:lnTo>
                    <a:pt x="41978" y="274818"/>
                  </a:lnTo>
                  <a:lnTo>
                    <a:pt x="21477" y="297959"/>
                  </a:lnTo>
                  <a:lnTo>
                    <a:pt x="6074" y="328015"/>
                  </a:lnTo>
                  <a:lnTo>
                    <a:pt x="0" y="366012"/>
                  </a:lnTo>
                  <a:lnTo>
                    <a:pt x="0" y="478673"/>
                  </a:lnTo>
                  <a:lnTo>
                    <a:pt x="5486" y="484388"/>
                  </a:lnTo>
                  <a:lnTo>
                    <a:pt x="142189" y="484388"/>
                  </a:lnTo>
                  <a:lnTo>
                    <a:pt x="147561" y="479067"/>
                  </a:lnTo>
                  <a:lnTo>
                    <a:pt x="148222" y="464788"/>
                  </a:lnTo>
                  <a:lnTo>
                    <a:pt x="148461" y="458887"/>
                  </a:lnTo>
                  <a:lnTo>
                    <a:pt x="24485" y="458887"/>
                  </a:lnTo>
                  <a:lnTo>
                    <a:pt x="24485" y="366012"/>
                  </a:lnTo>
                  <a:lnTo>
                    <a:pt x="37180" y="319255"/>
                  </a:lnTo>
                  <a:lnTo>
                    <a:pt x="77241" y="278547"/>
                  </a:lnTo>
                  <a:lnTo>
                    <a:pt x="98078" y="261990"/>
                  </a:lnTo>
                  <a:lnTo>
                    <a:pt x="116478" y="244612"/>
                  </a:lnTo>
                  <a:lnTo>
                    <a:pt x="133162" y="226787"/>
                  </a:lnTo>
                  <a:lnTo>
                    <a:pt x="148484" y="209312"/>
                  </a:lnTo>
                  <a:lnTo>
                    <a:pt x="159833" y="196305"/>
                  </a:lnTo>
                  <a:lnTo>
                    <a:pt x="171208" y="183694"/>
                  </a:lnTo>
                  <a:lnTo>
                    <a:pt x="183193" y="171240"/>
                  </a:lnTo>
                  <a:lnTo>
                    <a:pt x="195999" y="159129"/>
                  </a:lnTo>
                  <a:lnTo>
                    <a:pt x="198107" y="157249"/>
                  </a:lnTo>
                  <a:lnTo>
                    <a:pt x="199936" y="156132"/>
                  </a:lnTo>
                  <a:lnTo>
                    <a:pt x="229471" y="156132"/>
                  </a:lnTo>
                  <a:lnTo>
                    <a:pt x="228610" y="151490"/>
                  </a:lnTo>
                  <a:lnTo>
                    <a:pt x="224840" y="144067"/>
                  </a:lnTo>
                  <a:lnTo>
                    <a:pt x="221602" y="139672"/>
                  </a:lnTo>
                  <a:lnTo>
                    <a:pt x="214553" y="132129"/>
                  </a:lnTo>
                  <a:lnTo>
                    <a:pt x="203771" y="130973"/>
                  </a:lnTo>
                  <a:lnTo>
                    <a:pt x="199013" y="130923"/>
                  </a:lnTo>
                  <a:close/>
                </a:path>
                <a:path w="297180" h="484504">
                  <a:moveTo>
                    <a:pt x="292561" y="24852"/>
                  </a:moveTo>
                  <a:lnTo>
                    <a:pt x="262191" y="24852"/>
                  </a:lnTo>
                  <a:lnTo>
                    <a:pt x="267525" y="26947"/>
                  </a:lnTo>
                  <a:lnTo>
                    <a:pt x="269074" y="29144"/>
                  </a:lnTo>
                  <a:lnTo>
                    <a:pt x="269252" y="32091"/>
                  </a:lnTo>
                  <a:lnTo>
                    <a:pt x="270951" y="63419"/>
                  </a:lnTo>
                  <a:lnTo>
                    <a:pt x="272049" y="91623"/>
                  </a:lnTo>
                  <a:lnTo>
                    <a:pt x="272437" y="121008"/>
                  </a:lnTo>
                  <a:lnTo>
                    <a:pt x="271894" y="152550"/>
                  </a:lnTo>
                  <a:lnTo>
                    <a:pt x="265239" y="190863"/>
                  </a:lnTo>
                  <a:lnTo>
                    <a:pt x="253575" y="229429"/>
                  </a:lnTo>
                  <a:lnTo>
                    <a:pt x="224401" y="281596"/>
                  </a:lnTo>
                  <a:lnTo>
                    <a:pt x="214318" y="292322"/>
                  </a:lnTo>
                  <a:lnTo>
                    <a:pt x="170403" y="339635"/>
                  </a:lnTo>
                  <a:lnTo>
                    <a:pt x="157930" y="352783"/>
                  </a:lnTo>
                  <a:lnTo>
                    <a:pt x="144919" y="366151"/>
                  </a:lnTo>
                  <a:lnTo>
                    <a:pt x="144335" y="366850"/>
                  </a:lnTo>
                  <a:lnTo>
                    <a:pt x="125869" y="412278"/>
                  </a:lnTo>
                  <a:lnTo>
                    <a:pt x="124180" y="453629"/>
                  </a:lnTo>
                  <a:lnTo>
                    <a:pt x="123964" y="458887"/>
                  </a:lnTo>
                  <a:lnTo>
                    <a:pt x="148461" y="458887"/>
                  </a:lnTo>
                  <a:lnTo>
                    <a:pt x="149566" y="428624"/>
                  </a:lnTo>
                  <a:lnTo>
                    <a:pt x="149934" y="420687"/>
                  </a:lnTo>
                  <a:lnTo>
                    <a:pt x="162661" y="383741"/>
                  </a:lnTo>
                  <a:lnTo>
                    <a:pt x="175490" y="370547"/>
                  </a:lnTo>
                  <a:lnTo>
                    <a:pt x="188013" y="357346"/>
                  </a:lnTo>
                  <a:lnTo>
                    <a:pt x="231811" y="310154"/>
                  </a:lnTo>
                  <a:lnTo>
                    <a:pt x="241793" y="299533"/>
                  </a:lnTo>
                  <a:lnTo>
                    <a:pt x="251904" y="288948"/>
                  </a:lnTo>
                  <a:lnTo>
                    <a:pt x="257589" y="282395"/>
                  </a:lnTo>
                  <a:lnTo>
                    <a:pt x="276840" y="237363"/>
                  </a:lnTo>
                  <a:lnTo>
                    <a:pt x="288752" y="197966"/>
                  </a:lnTo>
                  <a:lnTo>
                    <a:pt x="296225" y="156132"/>
                  </a:lnTo>
                  <a:lnTo>
                    <a:pt x="296915" y="120914"/>
                  </a:lnTo>
                  <a:lnTo>
                    <a:pt x="296545" y="91623"/>
                  </a:lnTo>
                  <a:lnTo>
                    <a:pt x="295411" y="62412"/>
                  </a:lnTo>
                  <a:lnTo>
                    <a:pt x="293687" y="30567"/>
                  </a:lnTo>
                  <a:lnTo>
                    <a:pt x="292561" y="24852"/>
                  </a:lnTo>
                  <a:close/>
                </a:path>
                <a:path w="297180" h="484504">
                  <a:moveTo>
                    <a:pt x="229471" y="156132"/>
                  </a:moveTo>
                  <a:lnTo>
                    <a:pt x="199936" y="156132"/>
                  </a:lnTo>
                  <a:lnTo>
                    <a:pt x="201256" y="156322"/>
                  </a:lnTo>
                  <a:lnTo>
                    <a:pt x="202399" y="156449"/>
                  </a:lnTo>
                  <a:lnTo>
                    <a:pt x="204089" y="157757"/>
                  </a:lnTo>
                  <a:lnTo>
                    <a:pt x="205320" y="159421"/>
                  </a:lnTo>
                  <a:lnTo>
                    <a:pt x="205447" y="159675"/>
                  </a:lnTo>
                  <a:lnTo>
                    <a:pt x="206438" y="162177"/>
                  </a:lnTo>
                  <a:lnTo>
                    <a:pt x="204812" y="171829"/>
                  </a:lnTo>
                  <a:lnTo>
                    <a:pt x="185039" y="214056"/>
                  </a:lnTo>
                  <a:lnTo>
                    <a:pt x="157767" y="246605"/>
                  </a:lnTo>
                  <a:lnTo>
                    <a:pt x="142354" y="260475"/>
                  </a:lnTo>
                  <a:lnTo>
                    <a:pt x="141605" y="268501"/>
                  </a:lnTo>
                  <a:lnTo>
                    <a:pt x="150190" y="279360"/>
                  </a:lnTo>
                  <a:lnTo>
                    <a:pt x="157911" y="280147"/>
                  </a:lnTo>
                  <a:lnTo>
                    <a:pt x="163131" y="275677"/>
                  </a:lnTo>
                  <a:lnTo>
                    <a:pt x="195667" y="241538"/>
                  </a:lnTo>
                  <a:lnTo>
                    <a:pt x="219100" y="204812"/>
                  </a:lnTo>
                  <a:lnTo>
                    <a:pt x="230005" y="168020"/>
                  </a:lnTo>
                  <a:lnTo>
                    <a:pt x="230027" y="159129"/>
                  </a:lnTo>
                  <a:lnTo>
                    <a:pt x="229471" y="156132"/>
                  </a:lnTo>
                  <a:close/>
                </a:path>
                <a:path w="297180" h="484504">
                  <a:moveTo>
                    <a:pt x="264606" y="0"/>
                  </a:moveTo>
                  <a:lnTo>
                    <a:pt x="232380" y="22712"/>
                  </a:lnTo>
                  <a:lnTo>
                    <a:pt x="224347" y="66183"/>
                  </a:lnTo>
                  <a:lnTo>
                    <a:pt x="221894" y="103185"/>
                  </a:lnTo>
                  <a:lnTo>
                    <a:pt x="227025" y="109230"/>
                  </a:lnTo>
                  <a:lnTo>
                    <a:pt x="240538" y="110081"/>
                  </a:lnTo>
                  <a:lnTo>
                    <a:pt x="246316" y="104709"/>
                  </a:lnTo>
                  <a:lnTo>
                    <a:pt x="247105" y="91623"/>
                  </a:lnTo>
                  <a:lnTo>
                    <a:pt x="247966" y="77957"/>
                  </a:lnTo>
                  <a:lnTo>
                    <a:pt x="253036" y="38472"/>
                  </a:lnTo>
                  <a:lnTo>
                    <a:pt x="262191" y="24852"/>
                  </a:lnTo>
                  <a:lnTo>
                    <a:pt x="292561" y="24852"/>
                  </a:lnTo>
                  <a:lnTo>
                    <a:pt x="291855" y="21270"/>
                  </a:lnTo>
                  <a:lnTo>
                    <a:pt x="287691" y="13153"/>
                  </a:lnTo>
                  <a:lnTo>
                    <a:pt x="281477" y="6615"/>
                  </a:lnTo>
                  <a:lnTo>
                    <a:pt x="273494" y="2055"/>
                  </a:lnTo>
                  <a:lnTo>
                    <a:pt x="264606" y="0"/>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3" name="object 13"/>
          <p:cNvSpPr/>
          <p:nvPr/>
        </p:nvSpPr>
        <p:spPr>
          <a:xfrm>
            <a:off x="5679126" y="5136946"/>
            <a:ext cx="548640" cy="457834"/>
          </a:xfrm>
          <a:custGeom>
            <a:avLst/>
            <a:gdLst/>
            <a:ahLst/>
            <a:cxnLst/>
            <a:rect l="l" t="t" r="r" b="b"/>
            <a:pathLst>
              <a:path w="548639" h="457835">
                <a:moveTo>
                  <a:pt x="130577" y="0"/>
                </a:moveTo>
                <a:lnTo>
                  <a:pt x="89633" y="7245"/>
                </a:lnTo>
                <a:lnTo>
                  <a:pt x="51138" y="28854"/>
                </a:lnTo>
                <a:lnTo>
                  <a:pt x="8682" y="85477"/>
                </a:lnTo>
                <a:lnTo>
                  <a:pt x="0" y="121051"/>
                </a:lnTo>
                <a:lnTo>
                  <a:pt x="97" y="160388"/>
                </a:lnTo>
                <a:lnTo>
                  <a:pt x="7672" y="197803"/>
                </a:lnTo>
                <a:lnTo>
                  <a:pt x="21755" y="235092"/>
                </a:lnTo>
                <a:lnTo>
                  <a:pt x="41950" y="271823"/>
                </a:lnTo>
                <a:lnTo>
                  <a:pt x="67866" y="307564"/>
                </a:lnTo>
                <a:lnTo>
                  <a:pt x="99107" y="341881"/>
                </a:lnTo>
                <a:lnTo>
                  <a:pt x="135281" y="374343"/>
                </a:lnTo>
                <a:lnTo>
                  <a:pt x="175994" y="404517"/>
                </a:lnTo>
                <a:lnTo>
                  <a:pt x="220853" y="431971"/>
                </a:lnTo>
                <a:lnTo>
                  <a:pt x="269464" y="456272"/>
                </a:lnTo>
                <a:lnTo>
                  <a:pt x="272651" y="457314"/>
                </a:lnTo>
                <a:lnTo>
                  <a:pt x="275953" y="457314"/>
                </a:lnTo>
                <a:lnTo>
                  <a:pt x="277604" y="456971"/>
                </a:lnTo>
                <a:lnTo>
                  <a:pt x="279141" y="456272"/>
                </a:lnTo>
                <a:lnTo>
                  <a:pt x="327752" y="431971"/>
                </a:lnTo>
                <a:lnTo>
                  <a:pt x="329879" y="430669"/>
                </a:lnTo>
                <a:lnTo>
                  <a:pt x="274302" y="430669"/>
                </a:lnTo>
                <a:lnTo>
                  <a:pt x="214981" y="399704"/>
                </a:lnTo>
                <a:lnTo>
                  <a:pt x="164567" y="365960"/>
                </a:lnTo>
                <a:lnTo>
                  <a:pt x="122618" y="330372"/>
                </a:lnTo>
                <a:lnTo>
                  <a:pt x="88694" y="293873"/>
                </a:lnTo>
                <a:lnTo>
                  <a:pt x="62351" y="257395"/>
                </a:lnTo>
                <a:lnTo>
                  <a:pt x="43150" y="221873"/>
                </a:lnTo>
                <a:lnTo>
                  <a:pt x="24405" y="157429"/>
                </a:lnTo>
                <a:lnTo>
                  <a:pt x="24174" y="124707"/>
                </a:lnTo>
                <a:lnTo>
                  <a:pt x="31082" y="95527"/>
                </a:lnTo>
                <a:lnTo>
                  <a:pt x="65743" y="49314"/>
                </a:lnTo>
                <a:lnTo>
                  <a:pt x="113779" y="26988"/>
                </a:lnTo>
                <a:lnTo>
                  <a:pt x="130577" y="25488"/>
                </a:lnTo>
                <a:lnTo>
                  <a:pt x="209815" y="25488"/>
                </a:lnTo>
                <a:lnTo>
                  <a:pt x="178158" y="8943"/>
                </a:lnTo>
                <a:lnTo>
                  <a:pt x="130577" y="0"/>
                </a:lnTo>
                <a:close/>
              </a:path>
              <a:path w="548639" h="457835">
                <a:moveTo>
                  <a:pt x="492399" y="25488"/>
                </a:moveTo>
                <a:lnTo>
                  <a:pt x="418028" y="25488"/>
                </a:lnTo>
                <a:lnTo>
                  <a:pt x="434824" y="26988"/>
                </a:lnTo>
                <a:lnTo>
                  <a:pt x="451264" y="31472"/>
                </a:lnTo>
                <a:lnTo>
                  <a:pt x="503614" y="70270"/>
                </a:lnTo>
                <a:lnTo>
                  <a:pt x="524424" y="124707"/>
                </a:lnTo>
                <a:lnTo>
                  <a:pt x="524188" y="157429"/>
                </a:lnTo>
                <a:lnTo>
                  <a:pt x="505442" y="221873"/>
                </a:lnTo>
                <a:lnTo>
                  <a:pt x="486241" y="257395"/>
                </a:lnTo>
                <a:lnTo>
                  <a:pt x="459900" y="293873"/>
                </a:lnTo>
                <a:lnTo>
                  <a:pt x="425977" y="330372"/>
                </a:lnTo>
                <a:lnTo>
                  <a:pt x="384031" y="365960"/>
                </a:lnTo>
                <a:lnTo>
                  <a:pt x="333620" y="399704"/>
                </a:lnTo>
                <a:lnTo>
                  <a:pt x="274302" y="430669"/>
                </a:lnTo>
                <a:lnTo>
                  <a:pt x="329879" y="430669"/>
                </a:lnTo>
                <a:lnTo>
                  <a:pt x="372610" y="404517"/>
                </a:lnTo>
                <a:lnTo>
                  <a:pt x="413323" y="374343"/>
                </a:lnTo>
                <a:lnTo>
                  <a:pt x="449497" y="341881"/>
                </a:lnTo>
                <a:lnTo>
                  <a:pt x="480737" y="307564"/>
                </a:lnTo>
                <a:lnTo>
                  <a:pt x="506651" y="271823"/>
                </a:lnTo>
                <a:lnTo>
                  <a:pt x="526844" y="235092"/>
                </a:lnTo>
                <a:lnTo>
                  <a:pt x="540924" y="197803"/>
                </a:lnTo>
                <a:lnTo>
                  <a:pt x="548495" y="160388"/>
                </a:lnTo>
                <a:lnTo>
                  <a:pt x="548598" y="121051"/>
                </a:lnTo>
                <a:lnTo>
                  <a:pt x="539915" y="85477"/>
                </a:lnTo>
                <a:lnTo>
                  <a:pt x="522762" y="54475"/>
                </a:lnTo>
                <a:lnTo>
                  <a:pt x="497454" y="28854"/>
                </a:lnTo>
                <a:lnTo>
                  <a:pt x="492399" y="25488"/>
                </a:lnTo>
                <a:close/>
              </a:path>
              <a:path w="548639" h="457835">
                <a:moveTo>
                  <a:pt x="209815" y="25488"/>
                </a:moveTo>
                <a:lnTo>
                  <a:pt x="130577" y="25488"/>
                </a:lnTo>
                <a:lnTo>
                  <a:pt x="181972" y="38108"/>
                </a:lnTo>
                <a:lnTo>
                  <a:pt x="224518" y="65932"/>
                </a:lnTo>
                <a:lnTo>
                  <a:pt x="253606" y="93908"/>
                </a:lnTo>
                <a:lnTo>
                  <a:pt x="264625" y="106984"/>
                </a:lnTo>
                <a:lnTo>
                  <a:pt x="266949" y="110096"/>
                </a:lnTo>
                <a:lnTo>
                  <a:pt x="270518" y="111912"/>
                </a:lnTo>
                <a:lnTo>
                  <a:pt x="278087" y="111912"/>
                </a:lnTo>
                <a:lnTo>
                  <a:pt x="281656" y="110096"/>
                </a:lnTo>
                <a:lnTo>
                  <a:pt x="283980" y="106972"/>
                </a:lnTo>
                <a:lnTo>
                  <a:pt x="294967" y="93897"/>
                </a:lnTo>
                <a:lnTo>
                  <a:pt x="309856" y="79552"/>
                </a:lnTo>
                <a:lnTo>
                  <a:pt x="274302" y="79552"/>
                </a:lnTo>
                <a:lnTo>
                  <a:pt x="252110" y="56664"/>
                </a:lnTo>
                <a:lnTo>
                  <a:pt x="219365" y="30480"/>
                </a:lnTo>
                <a:lnTo>
                  <a:pt x="209815" y="25488"/>
                </a:lnTo>
                <a:close/>
              </a:path>
              <a:path w="548639" h="457835">
                <a:moveTo>
                  <a:pt x="418028" y="0"/>
                </a:moveTo>
                <a:lnTo>
                  <a:pt x="370439" y="8943"/>
                </a:lnTo>
                <a:lnTo>
                  <a:pt x="329230" y="30480"/>
                </a:lnTo>
                <a:lnTo>
                  <a:pt x="296488" y="56664"/>
                </a:lnTo>
                <a:lnTo>
                  <a:pt x="274302" y="79552"/>
                </a:lnTo>
                <a:lnTo>
                  <a:pt x="309856" y="79552"/>
                </a:lnTo>
                <a:lnTo>
                  <a:pt x="324001" y="65925"/>
                </a:lnTo>
                <a:lnTo>
                  <a:pt x="366537" y="38106"/>
                </a:lnTo>
                <a:lnTo>
                  <a:pt x="418028" y="25488"/>
                </a:lnTo>
                <a:lnTo>
                  <a:pt x="492399" y="25488"/>
                </a:lnTo>
                <a:lnTo>
                  <a:pt x="478547" y="16266"/>
                </a:lnTo>
                <a:lnTo>
                  <a:pt x="458960" y="7245"/>
                </a:lnTo>
                <a:lnTo>
                  <a:pt x="438765" y="1815"/>
                </a:lnTo>
                <a:lnTo>
                  <a:pt x="418028" y="0"/>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5638803" y="5440355"/>
            <a:ext cx="297180" cy="484505"/>
          </a:xfrm>
          <a:custGeom>
            <a:avLst/>
            <a:gdLst/>
            <a:ahLst/>
            <a:cxnLst/>
            <a:rect l="l" t="t" r="r" b="b"/>
            <a:pathLst>
              <a:path w="297179" h="484504">
                <a:moveTo>
                  <a:pt x="32317" y="0"/>
                </a:moveTo>
                <a:lnTo>
                  <a:pt x="3236" y="30572"/>
                </a:lnTo>
                <a:lnTo>
                  <a:pt x="372" y="91610"/>
                </a:lnTo>
                <a:lnTo>
                  <a:pt x="0" y="120999"/>
                </a:lnTo>
                <a:lnTo>
                  <a:pt x="556" y="153381"/>
                </a:lnTo>
                <a:lnTo>
                  <a:pt x="8160" y="197963"/>
                </a:lnTo>
                <a:lnTo>
                  <a:pt x="20009" y="237158"/>
                </a:lnTo>
                <a:lnTo>
                  <a:pt x="34552" y="275434"/>
                </a:lnTo>
                <a:lnTo>
                  <a:pt x="55122" y="299531"/>
                </a:lnTo>
                <a:lnTo>
                  <a:pt x="65097" y="310145"/>
                </a:lnTo>
                <a:lnTo>
                  <a:pt x="109033" y="357489"/>
                </a:lnTo>
                <a:lnTo>
                  <a:pt x="121534" y="370666"/>
                </a:lnTo>
                <a:lnTo>
                  <a:pt x="134223" y="383708"/>
                </a:lnTo>
                <a:lnTo>
                  <a:pt x="139234" y="390057"/>
                </a:lnTo>
                <a:lnTo>
                  <a:pt x="147404" y="429835"/>
                </a:lnTo>
                <a:lnTo>
                  <a:pt x="148262" y="453634"/>
                </a:lnTo>
                <a:lnTo>
                  <a:pt x="148693" y="464791"/>
                </a:lnTo>
                <a:lnTo>
                  <a:pt x="149362" y="479072"/>
                </a:lnTo>
                <a:lnTo>
                  <a:pt x="154747" y="484394"/>
                </a:lnTo>
                <a:lnTo>
                  <a:pt x="291437" y="484394"/>
                </a:lnTo>
                <a:lnTo>
                  <a:pt x="296923" y="478679"/>
                </a:lnTo>
                <a:lnTo>
                  <a:pt x="296923" y="458892"/>
                </a:lnTo>
                <a:lnTo>
                  <a:pt x="172946" y="458892"/>
                </a:lnTo>
                <a:lnTo>
                  <a:pt x="172659" y="451224"/>
                </a:lnTo>
                <a:lnTo>
                  <a:pt x="171041" y="412283"/>
                </a:lnTo>
                <a:lnTo>
                  <a:pt x="158970" y="374991"/>
                </a:lnTo>
                <a:lnTo>
                  <a:pt x="138978" y="352786"/>
                </a:lnTo>
                <a:lnTo>
                  <a:pt x="126499" y="339633"/>
                </a:lnTo>
                <a:lnTo>
                  <a:pt x="82585" y="292314"/>
                </a:lnTo>
                <a:lnTo>
                  <a:pt x="72513" y="281594"/>
                </a:lnTo>
                <a:lnTo>
                  <a:pt x="62278" y="270881"/>
                </a:lnTo>
                <a:lnTo>
                  <a:pt x="56639" y="265039"/>
                </a:lnTo>
                <a:lnTo>
                  <a:pt x="53121" y="259210"/>
                </a:lnTo>
                <a:lnTo>
                  <a:pt x="36945" y="208893"/>
                </a:lnTo>
                <a:lnTo>
                  <a:pt x="26197" y="170615"/>
                </a:lnTo>
                <a:lnTo>
                  <a:pt x="24472" y="120905"/>
                </a:lnTo>
                <a:lnTo>
                  <a:pt x="24862" y="91610"/>
                </a:lnTo>
                <a:lnTo>
                  <a:pt x="25964" y="63410"/>
                </a:lnTo>
                <a:lnTo>
                  <a:pt x="27836" y="29150"/>
                </a:lnTo>
                <a:lnTo>
                  <a:pt x="29398" y="26952"/>
                </a:lnTo>
                <a:lnTo>
                  <a:pt x="34706" y="24857"/>
                </a:lnTo>
                <a:lnTo>
                  <a:pt x="65105" y="24857"/>
                </a:lnTo>
                <a:lnTo>
                  <a:pt x="64541" y="22717"/>
                </a:lnTo>
                <a:lnTo>
                  <a:pt x="56652" y="9604"/>
                </a:lnTo>
                <a:lnTo>
                  <a:pt x="49393" y="3879"/>
                </a:lnTo>
                <a:lnTo>
                  <a:pt x="41126" y="641"/>
                </a:lnTo>
                <a:lnTo>
                  <a:pt x="32317" y="0"/>
                </a:lnTo>
                <a:close/>
              </a:path>
              <a:path w="297179" h="484504">
                <a:moveTo>
                  <a:pt x="133866" y="156175"/>
                </a:moveTo>
                <a:lnTo>
                  <a:pt x="96809" y="156175"/>
                </a:lnTo>
                <a:lnTo>
                  <a:pt x="98816" y="157254"/>
                </a:lnTo>
                <a:lnTo>
                  <a:pt x="100924" y="159134"/>
                </a:lnTo>
                <a:lnTo>
                  <a:pt x="113728" y="171243"/>
                </a:lnTo>
                <a:lnTo>
                  <a:pt x="125708" y="183694"/>
                </a:lnTo>
                <a:lnTo>
                  <a:pt x="137079" y="196305"/>
                </a:lnTo>
                <a:lnTo>
                  <a:pt x="148422" y="209312"/>
                </a:lnTo>
                <a:lnTo>
                  <a:pt x="163748" y="226787"/>
                </a:lnTo>
                <a:lnTo>
                  <a:pt x="180432" y="244613"/>
                </a:lnTo>
                <a:lnTo>
                  <a:pt x="198831" y="261994"/>
                </a:lnTo>
                <a:lnTo>
                  <a:pt x="219669" y="278552"/>
                </a:lnTo>
                <a:lnTo>
                  <a:pt x="243312" y="298457"/>
                </a:lnTo>
                <a:lnTo>
                  <a:pt x="259741" y="319260"/>
                </a:lnTo>
                <a:lnTo>
                  <a:pt x="269325" y="341576"/>
                </a:lnTo>
                <a:lnTo>
                  <a:pt x="272438" y="366017"/>
                </a:lnTo>
                <a:lnTo>
                  <a:pt x="272438" y="458892"/>
                </a:lnTo>
                <a:lnTo>
                  <a:pt x="296923" y="458892"/>
                </a:lnTo>
                <a:lnTo>
                  <a:pt x="296923" y="366017"/>
                </a:lnTo>
                <a:lnTo>
                  <a:pt x="290849" y="328020"/>
                </a:lnTo>
                <a:lnTo>
                  <a:pt x="275444" y="297964"/>
                </a:lnTo>
                <a:lnTo>
                  <a:pt x="254939" y="274824"/>
                </a:lnTo>
                <a:lnTo>
                  <a:pt x="233563" y="257572"/>
                </a:lnTo>
                <a:lnTo>
                  <a:pt x="214378" y="242330"/>
                </a:lnTo>
                <a:lnTo>
                  <a:pt x="197327" y="226200"/>
                </a:lnTo>
                <a:lnTo>
                  <a:pt x="181482" y="209228"/>
                </a:lnTo>
                <a:lnTo>
                  <a:pt x="165348" y="190805"/>
                </a:lnTo>
                <a:lnTo>
                  <a:pt x="154842" y="178765"/>
                </a:lnTo>
                <a:lnTo>
                  <a:pt x="143004" y="165652"/>
                </a:lnTo>
                <a:lnTo>
                  <a:pt x="133866" y="156175"/>
                </a:lnTo>
                <a:close/>
              </a:path>
              <a:path w="297179" h="484504">
                <a:moveTo>
                  <a:pt x="97892" y="130918"/>
                </a:moveTo>
                <a:lnTo>
                  <a:pt x="66962" y="159134"/>
                </a:lnTo>
                <a:lnTo>
                  <a:pt x="66863" y="162182"/>
                </a:lnTo>
                <a:lnTo>
                  <a:pt x="66958" y="168323"/>
                </a:lnTo>
                <a:lnTo>
                  <a:pt x="84838" y="217721"/>
                </a:lnTo>
                <a:lnTo>
                  <a:pt x="111433" y="253708"/>
                </a:lnTo>
                <a:lnTo>
                  <a:pt x="139011" y="280152"/>
                </a:lnTo>
                <a:lnTo>
                  <a:pt x="146720" y="279365"/>
                </a:lnTo>
                <a:lnTo>
                  <a:pt x="155318" y="268506"/>
                </a:lnTo>
                <a:lnTo>
                  <a:pt x="154582" y="260467"/>
                </a:lnTo>
                <a:lnTo>
                  <a:pt x="149362" y="255997"/>
                </a:lnTo>
                <a:lnTo>
                  <a:pt x="139161" y="246610"/>
                </a:lnTo>
                <a:lnTo>
                  <a:pt x="111884" y="214062"/>
                </a:lnTo>
                <a:lnTo>
                  <a:pt x="92110" y="171885"/>
                </a:lnTo>
                <a:lnTo>
                  <a:pt x="90472" y="162182"/>
                </a:lnTo>
                <a:lnTo>
                  <a:pt x="91392" y="159888"/>
                </a:lnTo>
                <a:lnTo>
                  <a:pt x="91488" y="159604"/>
                </a:lnTo>
                <a:lnTo>
                  <a:pt x="92834" y="157762"/>
                </a:lnTo>
                <a:lnTo>
                  <a:pt x="94511" y="156454"/>
                </a:lnTo>
                <a:lnTo>
                  <a:pt x="95666" y="156327"/>
                </a:lnTo>
                <a:lnTo>
                  <a:pt x="96809" y="156175"/>
                </a:lnTo>
                <a:lnTo>
                  <a:pt x="133866" y="156175"/>
                </a:lnTo>
                <a:lnTo>
                  <a:pt x="130371" y="152555"/>
                </a:lnTo>
                <a:lnTo>
                  <a:pt x="116850" y="139792"/>
                </a:lnTo>
                <a:lnTo>
                  <a:pt x="109975" y="134788"/>
                </a:lnTo>
                <a:lnTo>
                  <a:pt x="103580" y="132008"/>
                </a:lnTo>
                <a:lnTo>
                  <a:pt x="97892" y="130918"/>
                </a:lnTo>
                <a:close/>
              </a:path>
              <a:path w="297179" h="484504">
                <a:moveTo>
                  <a:pt x="65105" y="24857"/>
                </a:moveTo>
                <a:lnTo>
                  <a:pt x="34706" y="24857"/>
                </a:lnTo>
                <a:lnTo>
                  <a:pt x="37259" y="25454"/>
                </a:lnTo>
                <a:lnTo>
                  <a:pt x="39266" y="27549"/>
                </a:lnTo>
                <a:lnTo>
                  <a:pt x="48951" y="77963"/>
                </a:lnTo>
                <a:lnTo>
                  <a:pt x="50594" y="104727"/>
                </a:lnTo>
                <a:lnTo>
                  <a:pt x="56525" y="110150"/>
                </a:lnTo>
                <a:lnTo>
                  <a:pt x="63129" y="109642"/>
                </a:lnTo>
                <a:lnTo>
                  <a:pt x="69885" y="109236"/>
                </a:lnTo>
                <a:lnTo>
                  <a:pt x="75029" y="103191"/>
                </a:lnTo>
                <a:lnTo>
                  <a:pt x="74622" y="96167"/>
                </a:lnTo>
                <a:lnTo>
                  <a:pt x="72570" y="66188"/>
                </a:lnTo>
                <a:lnTo>
                  <a:pt x="69528" y="41642"/>
                </a:lnTo>
                <a:lnTo>
                  <a:pt x="65105" y="24857"/>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5971132" y="5440360"/>
            <a:ext cx="297180" cy="484505"/>
          </a:xfrm>
          <a:custGeom>
            <a:avLst/>
            <a:gdLst/>
            <a:ahLst/>
            <a:cxnLst/>
            <a:rect l="l" t="t" r="r" b="b"/>
            <a:pathLst>
              <a:path w="297179" h="484504">
                <a:moveTo>
                  <a:pt x="199013" y="130923"/>
                </a:moveTo>
                <a:lnTo>
                  <a:pt x="166485" y="152606"/>
                </a:lnTo>
                <a:lnTo>
                  <a:pt x="131517" y="190863"/>
                </a:lnTo>
                <a:lnTo>
                  <a:pt x="115294" y="209370"/>
                </a:lnTo>
                <a:lnTo>
                  <a:pt x="99579" y="226196"/>
                </a:lnTo>
                <a:lnTo>
                  <a:pt x="82530" y="242325"/>
                </a:lnTo>
                <a:lnTo>
                  <a:pt x="63347" y="257566"/>
                </a:lnTo>
                <a:lnTo>
                  <a:pt x="41978" y="274818"/>
                </a:lnTo>
                <a:lnTo>
                  <a:pt x="21477" y="297959"/>
                </a:lnTo>
                <a:lnTo>
                  <a:pt x="6074" y="328015"/>
                </a:lnTo>
                <a:lnTo>
                  <a:pt x="0" y="366012"/>
                </a:lnTo>
                <a:lnTo>
                  <a:pt x="0" y="478673"/>
                </a:lnTo>
                <a:lnTo>
                  <a:pt x="5486" y="484388"/>
                </a:lnTo>
                <a:lnTo>
                  <a:pt x="142189" y="484388"/>
                </a:lnTo>
                <a:lnTo>
                  <a:pt x="147561" y="479067"/>
                </a:lnTo>
                <a:lnTo>
                  <a:pt x="148222" y="464788"/>
                </a:lnTo>
                <a:lnTo>
                  <a:pt x="148461" y="458887"/>
                </a:lnTo>
                <a:lnTo>
                  <a:pt x="24485" y="458887"/>
                </a:lnTo>
                <a:lnTo>
                  <a:pt x="24485" y="366012"/>
                </a:lnTo>
                <a:lnTo>
                  <a:pt x="37180" y="319255"/>
                </a:lnTo>
                <a:lnTo>
                  <a:pt x="77241" y="278547"/>
                </a:lnTo>
                <a:lnTo>
                  <a:pt x="98078" y="261990"/>
                </a:lnTo>
                <a:lnTo>
                  <a:pt x="116478" y="244612"/>
                </a:lnTo>
                <a:lnTo>
                  <a:pt x="133162" y="226787"/>
                </a:lnTo>
                <a:lnTo>
                  <a:pt x="148484" y="209312"/>
                </a:lnTo>
                <a:lnTo>
                  <a:pt x="159833" y="196305"/>
                </a:lnTo>
                <a:lnTo>
                  <a:pt x="171208" y="183694"/>
                </a:lnTo>
                <a:lnTo>
                  <a:pt x="183193" y="171240"/>
                </a:lnTo>
                <a:lnTo>
                  <a:pt x="195999" y="159129"/>
                </a:lnTo>
                <a:lnTo>
                  <a:pt x="198107" y="157249"/>
                </a:lnTo>
                <a:lnTo>
                  <a:pt x="199936" y="156132"/>
                </a:lnTo>
                <a:lnTo>
                  <a:pt x="229471" y="156132"/>
                </a:lnTo>
                <a:lnTo>
                  <a:pt x="228610" y="151490"/>
                </a:lnTo>
                <a:lnTo>
                  <a:pt x="224840" y="144067"/>
                </a:lnTo>
                <a:lnTo>
                  <a:pt x="221602" y="139672"/>
                </a:lnTo>
                <a:lnTo>
                  <a:pt x="214553" y="132129"/>
                </a:lnTo>
                <a:lnTo>
                  <a:pt x="203771" y="130973"/>
                </a:lnTo>
                <a:lnTo>
                  <a:pt x="199013" y="130923"/>
                </a:lnTo>
                <a:close/>
              </a:path>
              <a:path w="297179" h="484504">
                <a:moveTo>
                  <a:pt x="292561" y="24852"/>
                </a:moveTo>
                <a:lnTo>
                  <a:pt x="262191" y="24852"/>
                </a:lnTo>
                <a:lnTo>
                  <a:pt x="267525" y="26947"/>
                </a:lnTo>
                <a:lnTo>
                  <a:pt x="269074" y="29144"/>
                </a:lnTo>
                <a:lnTo>
                  <a:pt x="269252" y="32091"/>
                </a:lnTo>
                <a:lnTo>
                  <a:pt x="270951" y="63419"/>
                </a:lnTo>
                <a:lnTo>
                  <a:pt x="272049" y="91623"/>
                </a:lnTo>
                <a:lnTo>
                  <a:pt x="272437" y="121008"/>
                </a:lnTo>
                <a:lnTo>
                  <a:pt x="271894" y="152550"/>
                </a:lnTo>
                <a:lnTo>
                  <a:pt x="265239" y="190863"/>
                </a:lnTo>
                <a:lnTo>
                  <a:pt x="253575" y="229429"/>
                </a:lnTo>
                <a:lnTo>
                  <a:pt x="224401" y="281596"/>
                </a:lnTo>
                <a:lnTo>
                  <a:pt x="214318" y="292322"/>
                </a:lnTo>
                <a:lnTo>
                  <a:pt x="170403" y="339635"/>
                </a:lnTo>
                <a:lnTo>
                  <a:pt x="157930" y="352783"/>
                </a:lnTo>
                <a:lnTo>
                  <a:pt x="144919" y="366151"/>
                </a:lnTo>
                <a:lnTo>
                  <a:pt x="144335" y="366850"/>
                </a:lnTo>
                <a:lnTo>
                  <a:pt x="125869" y="412278"/>
                </a:lnTo>
                <a:lnTo>
                  <a:pt x="124180" y="453629"/>
                </a:lnTo>
                <a:lnTo>
                  <a:pt x="123964" y="458887"/>
                </a:lnTo>
                <a:lnTo>
                  <a:pt x="148461" y="458887"/>
                </a:lnTo>
                <a:lnTo>
                  <a:pt x="149566" y="428624"/>
                </a:lnTo>
                <a:lnTo>
                  <a:pt x="149934" y="420687"/>
                </a:lnTo>
                <a:lnTo>
                  <a:pt x="162661" y="383741"/>
                </a:lnTo>
                <a:lnTo>
                  <a:pt x="175490" y="370547"/>
                </a:lnTo>
                <a:lnTo>
                  <a:pt x="188013" y="357346"/>
                </a:lnTo>
                <a:lnTo>
                  <a:pt x="231811" y="310154"/>
                </a:lnTo>
                <a:lnTo>
                  <a:pt x="241793" y="299533"/>
                </a:lnTo>
                <a:lnTo>
                  <a:pt x="251904" y="288948"/>
                </a:lnTo>
                <a:lnTo>
                  <a:pt x="257589" y="282395"/>
                </a:lnTo>
                <a:lnTo>
                  <a:pt x="276840" y="237363"/>
                </a:lnTo>
                <a:lnTo>
                  <a:pt x="288752" y="197966"/>
                </a:lnTo>
                <a:lnTo>
                  <a:pt x="296225" y="156132"/>
                </a:lnTo>
                <a:lnTo>
                  <a:pt x="296915" y="120914"/>
                </a:lnTo>
                <a:lnTo>
                  <a:pt x="296545" y="91623"/>
                </a:lnTo>
                <a:lnTo>
                  <a:pt x="295411" y="62412"/>
                </a:lnTo>
                <a:lnTo>
                  <a:pt x="293687" y="30567"/>
                </a:lnTo>
                <a:lnTo>
                  <a:pt x="292561" y="24852"/>
                </a:lnTo>
                <a:close/>
              </a:path>
              <a:path w="297179" h="484504">
                <a:moveTo>
                  <a:pt x="229471" y="156132"/>
                </a:moveTo>
                <a:lnTo>
                  <a:pt x="199936" y="156132"/>
                </a:lnTo>
                <a:lnTo>
                  <a:pt x="201256" y="156322"/>
                </a:lnTo>
                <a:lnTo>
                  <a:pt x="202399" y="156449"/>
                </a:lnTo>
                <a:lnTo>
                  <a:pt x="204089" y="157757"/>
                </a:lnTo>
                <a:lnTo>
                  <a:pt x="205320" y="159421"/>
                </a:lnTo>
                <a:lnTo>
                  <a:pt x="205447" y="159675"/>
                </a:lnTo>
                <a:lnTo>
                  <a:pt x="206438" y="162177"/>
                </a:lnTo>
                <a:lnTo>
                  <a:pt x="204812" y="171829"/>
                </a:lnTo>
                <a:lnTo>
                  <a:pt x="185039" y="214056"/>
                </a:lnTo>
                <a:lnTo>
                  <a:pt x="157767" y="246605"/>
                </a:lnTo>
                <a:lnTo>
                  <a:pt x="142354" y="260475"/>
                </a:lnTo>
                <a:lnTo>
                  <a:pt x="141605" y="268501"/>
                </a:lnTo>
                <a:lnTo>
                  <a:pt x="150190" y="279360"/>
                </a:lnTo>
                <a:lnTo>
                  <a:pt x="157911" y="280147"/>
                </a:lnTo>
                <a:lnTo>
                  <a:pt x="163131" y="275677"/>
                </a:lnTo>
                <a:lnTo>
                  <a:pt x="195667" y="241538"/>
                </a:lnTo>
                <a:lnTo>
                  <a:pt x="219100" y="204812"/>
                </a:lnTo>
                <a:lnTo>
                  <a:pt x="230005" y="168020"/>
                </a:lnTo>
                <a:lnTo>
                  <a:pt x="230027" y="159129"/>
                </a:lnTo>
                <a:lnTo>
                  <a:pt x="229471" y="156132"/>
                </a:lnTo>
                <a:close/>
              </a:path>
              <a:path w="297179" h="484504">
                <a:moveTo>
                  <a:pt x="264606" y="0"/>
                </a:moveTo>
                <a:lnTo>
                  <a:pt x="232380" y="22712"/>
                </a:lnTo>
                <a:lnTo>
                  <a:pt x="224347" y="66183"/>
                </a:lnTo>
                <a:lnTo>
                  <a:pt x="221894" y="103185"/>
                </a:lnTo>
                <a:lnTo>
                  <a:pt x="227025" y="109230"/>
                </a:lnTo>
                <a:lnTo>
                  <a:pt x="240538" y="110081"/>
                </a:lnTo>
                <a:lnTo>
                  <a:pt x="246316" y="104709"/>
                </a:lnTo>
                <a:lnTo>
                  <a:pt x="247105" y="91623"/>
                </a:lnTo>
                <a:lnTo>
                  <a:pt x="247966" y="77957"/>
                </a:lnTo>
                <a:lnTo>
                  <a:pt x="253036" y="38472"/>
                </a:lnTo>
                <a:lnTo>
                  <a:pt x="262191" y="24852"/>
                </a:lnTo>
                <a:lnTo>
                  <a:pt x="292561" y="24852"/>
                </a:lnTo>
                <a:lnTo>
                  <a:pt x="291855" y="21270"/>
                </a:lnTo>
                <a:lnTo>
                  <a:pt x="287691" y="13153"/>
                </a:lnTo>
                <a:lnTo>
                  <a:pt x="281477" y="6615"/>
                </a:lnTo>
                <a:lnTo>
                  <a:pt x="273494" y="2055"/>
                </a:lnTo>
                <a:lnTo>
                  <a:pt x="264606" y="0"/>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9235125" y="5136946"/>
            <a:ext cx="548640" cy="457834"/>
          </a:xfrm>
          <a:custGeom>
            <a:avLst/>
            <a:gdLst/>
            <a:ahLst/>
            <a:cxnLst/>
            <a:rect l="l" t="t" r="r" b="b"/>
            <a:pathLst>
              <a:path w="548640" h="457835">
                <a:moveTo>
                  <a:pt x="130577" y="0"/>
                </a:moveTo>
                <a:lnTo>
                  <a:pt x="89633" y="7245"/>
                </a:lnTo>
                <a:lnTo>
                  <a:pt x="51138" y="28854"/>
                </a:lnTo>
                <a:lnTo>
                  <a:pt x="8682" y="85477"/>
                </a:lnTo>
                <a:lnTo>
                  <a:pt x="0" y="121051"/>
                </a:lnTo>
                <a:lnTo>
                  <a:pt x="97" y="160388"/>
                </a:lnTo>
                <a:lnTo>
                  <a:pt x="7672" y="197803"/>
                </a:lnTo>
                <a:lnTo>
                  <a:pt x="21755" y="235092"/>
                </a:lnTo>
                <a:lnTo>
                  <a:pt x="41950" y="271823"/>
                </a:lnTo>
                <a:lnTo>
                  <a:pt x="67866" y="307564"/>
                </a:lnTo>
                <a:lnTo>
                  <a:pt x="99107" y="341881"/>
                </a:lnTo>
                <a:lnTo>
                  <a:pt x="135281" y="374343"/>
                </a:lnTo>
                <a:lnTo>
                  <a:pt x="175994" y="404517"/>
                </a:lnTo>
                <a:lnTo>
                  <a:pt x="220853" y="431971"/>
                </a:lnTo>
                <a:lnTo>
                  <a:pt x="269464" y="456272"/>
                </a:lnTo>
                <a:lnTo>
                  <a:pt x="272651" y="457314"/>
                </a:lnTo>
                <a:lnTo>
                  <a:pt x="275953" y="457314"/>
                </a:lnTo>
                <a:lnTo>
                  <a:pt x="277604" y="456971"/>
                </a:lnTo>
                <a:lnTo>
                  <a:pt x="279141" y="456272"/>
                </a:lnTo>
                <a:lnTo>
                  <a:pt x="327752" y="431971"/>
                </a:lnTo>
                <a:lnTo>
                  <a:pt x="329879" y="430669"/>
                </a:lnTo>
                <a:lnTo>
                  <a:pt x="274302" y="430669"/>
                </a:lnTo>
                <a:lnTo>
                  <a:pt x="214981" y="399704"/>
                </a:lnTo>
                <a:lnTo>
                  <a:pt x="164567" y="365960"/>
                </a:lnTo>
                <a:lnTo>
                  <a:pt x="122618" y="330372"/>
                </a:lnTo>
                <a:lnTo>
                  <a:pt x="88694" y="293873"/>
                </a:lnTo>
                <a:lnTo>
                  <a:pt x="62351" y="257395"/>
                </a:lnTo>
                <a:lnTo>
                  <a:pt x="43150" y="221873"/>
                </a:lnTo>
                <a:lnTo>
                  <a:pt x="24405" y="157429"/>
                </a:lnTo>
                <a:lnTo>
                  <a:pt x="24174" y="124707"/>
                </a:lnTo>
                <a:lnTo>
                  <a:pt x="31082" y="95527"/>
                </a:lnTo>
                <a:lnTo>
                  <a:pt x="65743" y="49314"/>
                </a:lnTo>
                <a:lnTo>
                  <a:pt x="113779" y="26988"/>
                </a:lnTo>
                <a:lnTo>
                  <a:pt x="130577" y="25488"/>
                </a:lnTo>
                <a:lnTo>
                  <a:pt x="209815" y="25488"/>
                </a:lnTo>
                <a:lnTo>
                  <a:pt x="178158" y="8943"/>
                </a:lnTo>
                <a:lnTo>
                  <a:pt x="130577" y="0"/>
                </a:lnTo>
                <a:close/>
              </a:path>
              <a:path w="548640" h="457835">
                <a:moveTo>
                  <a:pt x="492399" y="25488"/>
                </a:moveTo>
                <a:lnTo>
                  <a:pt x="418028" y="25488"/>
                </a:lnTo>
                <a:lnTo>
                  <a:pt x="434824" y="26988"/>
                </a:lnTo>
                <a:lnTo>
                  <a:pt x="451264" y="31472"/>
                </a:lnTo>
                <a:lnTo>
                  <a:pt x="503614" y="70270"/>
                </a:lnTo>
                <a:lnTo>
                  <a:pt x="524424" y="124707"/>
                </a:lnTo>
                <a:lnTo>
                  <a:pt x="524188" y="157429"/>
                </a:lnTo>
                <a:lnTo>
                  <a:pt x="505442" y="221873"/>
                </a:lnTo>
                <a:lnTo>
                  <a:pt x="486241" y="257395"/>
                </a:lnTo>
                <a:lnTo>
                  <a:pt x="459900" y="293873"/>
                </a:lnTo>
                <a:lnTo>
                  <a:pt x="425977" y="330372"/>
                </a:lnTo>
                <a:lnTo>
                  <a:pt x="384031" y="365960"/>
                </a:lnTo>
                <a:lnTo>
                  <a:pt x="333620" y="399704"/>
                </a:lnTo>
                <a:lnTo>
                  <a:pt x="274302" y="430669"/>
                </a:lnTo>
                <a:lnTo>
                  <a:pt x="329879" y="430669"/>
                </a:lnTo>
                <a:lnTo>
                  <a:pt x="372610" y="404517"/>
                </a:lnTo>
                <a:lnTo>
                  <a:pt x="413323" y="374343"/>
                </a:lnTo>
                <a:lnTo>
                  <a:pt x="449497" y="341881"/>
                </a:lnTo>
                <a:lnTo>
                  <a:pt x="480737" y="307564"/>
                </a:lnTo>
                <a:lnTo>
                  <a:pt x="506651" y="271823"/>
                </a:lnTo>
                <a:lnTo>
                  <a:pt x="526844" y="235092"/>
                </a:lnTo>
                <a:lnTo>
                  <a:pt x="540924" y="197803"/>
                </a:lnTo>
                <a:lnTo>
                  <a:pt x="548495" y="160388"/>
                </a:lnTo>
                <a:lnTo>
                  <a:pt x="548598" y="121051"/>
                </a:lnTo>
                <a:lnTo>
                  <a:pt x="539915" y="85477"/>
                </a:lnTo>
                <a:lnTo>
                  <a:pt x="522762" y="54475"/>
                </a:lnTo>
                <a:lnTo>
                  <a:pt x="497454" y="28854"/>
                </a:lnTo>
                <a:lnTo>
                  <a:pt x="492399" y="25488"/>
                </a:lnTo>
                <a:close/>
              </a:path>
              <a:path w="548640" h="457835">
                <a:moveTo>
                  <a:pt x="209815" y="25488"/>
                </a:moveTo>
                <a:lnTo>
                  <a:pt x="130577" y="25488"/>
                </a:lnTo>
                <a:lnTo>
                  <a:pt x="181972" y="38108"/>
                </a:lnTo>
                <a:lnTo>
                  <a:pt x="224518" y="65932"/>
                </a:lnTo>
                <a:lnTo>
                  <a:pt x="253606" y="93908"/>
                </a:lnTo>
                <a:lnTo>
                  <a:pt x="264625" y="106984"/>
                </a:lnTo>
                <a:lnTo>
                  <a:pt x="266949" y="110096"/>
                </a:lnTo>
                <a:lnTo>
                  <a:pt x="270518" y="111912"/>
                </a:lnTo>
                <a:lnTo>
                  <a:pt x="278087" y="111912"/>
                </a:lnTo>
                <a:lnTo>
                  <a:pt x="281656" y="110096"/>
                </a:lnTo>
                <a:lnTo>
                  <a:pt x="283980" y="106972"/>
                </a:lnTo>
                <a:lnTo>
                  <a:pt x="294967" y="93897"/>
                </a:lnTo>
                <a:lnTo>
                  <a:pt x="309856" y="79552"/>
                </a:lnTo>
                <a:lnTo>
                  <a:pt x="274302" y="79552"/>
                </a:lnTo>
                <a:lnTo>
                  <a:pt x="252110" y="56664"/>
                </a:lnTo>
                <a:lnTo>
                  <a:pt x="219365" y="30480"/>
                </a:lnTo>
                <a:lnTo>
                  <a:pt x="209815" y="25488"/>
                </a:lnTo>
                <a:close/>
              </a:path>
              <a:path w="548640" h="457835">
                <a:moveTo>
                  <a:pt x="418028" y="0"/>
                </a:moveTo>
                <a:lnTo>
                  <a:pt x="370441" y="8943"/>
                </a:lnTo>
                <a:lnTo>
                  <a:pt x="329235" y="30480"/>
                </a:lnTo>
                <a:lnTo>
                  <a:pt x="296494" y="56664"/>
                </a:lnTo>
                <a:lnTo>
                  <a:pt x="274302" y="79552"/>
                </a:lnTo>
                <a:lnTo>
                  <a:pt x="309856" y="79552"/>
                </a:lnTo>
                <a:lnTo>
                  <a:pt x="324001" y="65925"/>
                </a:lnTo>
                <a:lnTo>
                  <a:pt x="366537" y="38106"/>
                </a:lnTo>
                <a:lnTo>
                  <a:pt x="418028" y="25488"/>
                </a:lnTo>
                <a:lnTo>
                  <a:pt x="492399" y="25488"/>
                </a:lnTo>
                <a:lnTo>
                  <a:pt x="478547" y="16266"/>
                </a:lnTo>
                <a:lnTo>
                  <a:pt x="458960" y="7245"/>
                </a:lnTo>
                <a:lnTo>
                  <a:pt x="438765" y="1815"/>
                </a:lnTo>
                <a:lnTo>
                  <a:pt x="418028" y="0"/>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9194803" y="5440355"/>
            <a:ext cx="297180" cy="484505"/>
          </a:xfrm>
          <a:custGeom>
            <a:avLst/>
            <a:gdLst/>
            <a:ahLst/>
            <a:cxnLst/>
            <a:rect l="l" t="t" r="r" b="b"/>
            <a:pathLst>
              <a:path w="297179" h="484504">
                <a:moveTo>
                  <a:pt x="32317" y="0"/>
                </a:moveTo>
                <a:lnTo>
                  <a:pt x="3236" y="30572"/>
                </a:lnTo>
                <a:lnTo>
                  <a:pt x="372" y="91610"/>
                </a:lnTo>
                <a:lnTo>
                  <a:pt x="0" y="120999"/>
                </a:lnTo>
                <a:lnTo>
                  <a:pt x="556" y="153381"/>
                </a:lnTo>
                <a:lnTo>
                  <a:pt x="8160" y="197963"/>
                </a:lnTo>
                <a:lnTo>
                  <a:pt x="20009" y="237158"/>
                </a:lnTo>
                <a:lnTo>
                  <a:pt x="34552" y="275434"/>
                </a:lnTo>
                <a:lnTo>
                  <a:pt x="55122" y="299531"/>
                </a:lnTo>
                <a:lnTo>
                  <a:pt x="65097" y="310145"/>
                </a:lnTo>
                <a:lnTo>
                  <a:pt x="109033" y="357489"/>
                </a:lnTo>
                <a:lnTo>
                  <a:pt x="121534" y="370666"/>
                </a:lnTo>
                <a:lnTo>
                  <a:pt x="134223" y="383708"/>
                </a:lnTo>
                <a:lnTo>
                  <a:pt x="139234" y="390057"/>
                </a:lnTo>
                <a:lnTo>
                  <a:pt x="147404" y="429835"/>
                </a:lnTo>
                <a:lnTo>
                  <a:pt x="148262" y="453634"/>
                </a:lnTo>
                <a:lnTo>
                  <a:pt x="148693" y="464791"/>
                </a:lnTo>
                <a:lnTo>
                  <a:pt x="149362" y="479072"/>
                </a:lnTo>
                <a:lnTo>
                  <a:pt x="154747" y="484394"/>
                </a:lnTo>
                <a:lnTo>
                  <a:pt x="291437" y="484394"/>
                </a:lnTo>
                <a:lnTo>
                  <a:pt x="296923" y="478679"/>
                </a:lnTo>
                <a:lnTo>
                  <a:pt x="296923" y="458892"/>
                </a:lnTo>
                <a:lnTo>
                  <a:pt x="172946" y="458892"/>
                </a:lnTo>
                <a:lnTo>
                  <a:pt x="172659" y="451224"/>
                </a:lnTo>
                <a:lnTo>
                  <a:pt x="171041" y="412283"/>
                </a:lnTo>
                <a:lnTo>
                  <a:pt x="158970" y="374991"/>
                </a:lnTo>
                <a:lnTo>
                  <a:pt x="138978" y="352786"/>
                </a:lnTo>
                <a:lnTo>
                  <a:pt x="126499" y="339633"/>
                </a:lnTo>
                <a:lnTo>
                  <a:pt x="82585" y="292314"/>
                </a:lnTo>
                <a:lnTo>
                  <a:pt x="72513" y="281594"/>
                </a:lnTo>
                <a:lnTo>
                  <a:pt x="62278" y="270881"/>
                </a:lnTo>
                <a:lnTo>
                  <a:pt x="56639" y="265039"/>
                </a:lnTo>
                <a:lnTo>
                  <a:pt x="53121" y="259210"/>
                </a:lnTo>
                <a:lnTo>
                  <a:pt x="36945" y="208893"/>
                </a:lnTo>
                <a:lnTo>
                  <a:pt x="26197" y="170615"/>
                </a:lnTo>
                <a:lnTo>
                  <a:pt x="24472" y="120905"/>
                </a:lnTo>
                <a:lnTo>
                  <a:pt x="24862" y="91610"/>
                </a:lnTo>
                <a:lnTo>
                  <a:pt x="25964" y="63410"/>
                </a:lnTo>
                <a:lnTo>
                  <a:pt x="27836" y="29150"/>
                </a:lnTo>
                <a:lnTo>
                  <a:pt x="29398" y="26952"/>
                </a:lnTo>
                <a:lnTo>
                  <a:pt x="34706" y="24857"/>
                </a:lnTo>
                <a:lnTo>
                  <a:pt x="65105" y="24857"/>
                </a:lnTo>
                <a:lnTo>
                  <a:pt x="64541" y="22717"/>
                </a:lnTo>
                <a:lnTo>
                  <a:pt x="56652" y="9604"/>
                </a:lnTo>
                <a:lnTo>
                  <a:pt x="49393" y="3879"/>
                </a:lnTo>
                <a:lnTo>
                  <a:pt x="41126" y="641"/>
                </a:lnTo>
                <a:lnTo>
                  <a:pt x="32317" y="0"/>
                </a:lnTo>
                <a:close/>
              </a:path>
              <a:path w="297179" h="484504">
                <a:moveTo>
                  <a:pt x="133871" y="156175"/>
                </a:moveTo>
                <a:lnTo>
                  <a:pt x="96809" y="156175"/>
                </a:lnTo>
                <a:lnTo>
                  <a:pt x="98816" y="157254"/>
                </a:lnTo>
                <a:lnTo>
                  <a:pt x="100924" y="159134"/>
                </a:lnTo>
                <a:lnTo>
                  <a:pt x="113728" y="171243"/>
                </a:lnTo>
                <a:lnTo>
                  <a:pt x="125708" y="183694"/>
                </a:lnTo>
                <a:lnTo>
                  <a:pt x="137079" y="196305"/>
                </a:lnTo>
                <a:lnTo>
                  <a:pt x="148422" y="209312"/>
                </a:lnTo>
                <a:lnTo>
                  <a:pt x="163748" y="226787"/>
                </a:lnTo>
                <a:lnTo>
                  <a:pt x="180432" y="244613"/>
                </a:lnTo>
                <a:lnTo>
                  <a:pt x="198831" y="261994"/>
                </a:lnTo>
                <a:lnTo>
                  <a:pt x="219669" y="278552"/>
                </a:lnTo>
                <a:lnTo>
                  <a:pt x="243312" y="298457"/>
                </a:lnTo>
                <a:lnTo>
                  <a:pt x="259741" y="319260"/>
                </a:lnTo>
                <a:lnTo>
                  <a:pt x="269325" y="341576"/>
                </a:lnTo>
                <a:lnTo>
                  <a:pt x="272438" y="366017"/>
                </a:lnTo>
                <a:lnTo>
                  <a:pt x="272438" y="458892"/>
                </a:lnTo>
                <a:lnTo>
                  <a:pt x="296923" y="458892"/>
                </a:lnTo>
                <a:lnTo>
                  <a:pt x="296923" y="366017"/>
                </a:lnTo>
                <a:lnTo>
                  <a:pt x="290849" y="328020"/>
                </a:lnTo>
                <a:lnTo>
                  <a:pt x="275444" y="297964"/>
                </a:lnTo>
                <a:lnTo>
                  <a:pt x="254939" y="274824"/>
                </a:lnTo>
                <a:lnTo>
                  <a:pt x="233563" y="257572"/>
                </a:lnTo>
                <a:lnTo>
                  <a:pt x="214378" y="242330"/>
                </a:lnTo>
                <a:lnTo>
                  <a:pt x="197327" y="226200"/>
                </a:lnTo>
                <a:lnTo>
                  <a:pt x="181482" y="209228"/>
                </a:lnTo>
                <a:lnTo>
                  <a:pt x="165348" y="190805"/>
                </a:lnTo>
                <a:lnTo>
                  <a:pt x="154844" y="178765"/>
                </a:lnTo>
                <a:lnTo>
                  <a:pt x="143009" y="165652"/>
                </a:lnTo>
                <a:lnTo>
                  <a:pt x="133871" y="156175"/>
                </a:lnTo>
                <a:close/>
              </a:path>
              <a:path w="297179" h="484504">
                <a:moveTo>
                  <a:pt x="97892" y="130918"/>
                </a:moveTo>
                <a:lnTo>
                  <a:pt x="66962" y="159134"/>
                </a:lnTo>
                <a:lnTo>
                  <a:pt x="66863" y="162182"/>
                </a:lnTo>
                <a:lnTo>
                  <a:pt x="66958" y="168323"/>
                </a:lnTo>
                <a:lnTo>
                  <a:pt x="84838" y="217721"/>
                </a:lnTo>
                <a:lnTo>
                  <a:pt x="111433" y="253708"/>
                </a:lnTo>
                <a:lnTo>
                  <a:pt x="139011" y="280152"/>
                </a:lnTo>
                <a:lnTo>
                  <a:pt x="146720" y="279365"/>
                </a:lnTo>
                <a:lnTo>
                  <a:pt x="155318" y="268506"/>
                </a:lnTo>
                <a:lnTo>
                  <a:pt x="154582" y="260467"/>
                </a:lnTo>
                <a:lnTo>
                  <a:pt x="149362" y="255997"/>
                </a:lnTo>
                <a:lnTo>
                  <a:pt x="139161" y="246610"/>
                </a:lnTo>
                <a:lnTo>
                  <a:pt x="111884" y="214062"/>
                </a:lnTo>
                <a:lnTo>
                  <a:pt x="92110" y="171885"/>
                </a:lnTo>
                <a:lnTo>
                  <a:pt x="90472" y="162182"/>
                </a:lnTo>
                <a:lnTo>
                  <a:pt x="91392" y="159888"/>
                </a:lnTo>
                <a:lnTo>
                  <a:pt x="91488" y="159604"/>
                </a:lnTo>
                <a:lnTo>
                  <a:pt x="92834" y="157762"/>
                </a:lnTo>
                <a:lnTo>
                  <a:pt x="94511" y="156454"/>
                </a:lnTo>
                <a:lnTo>
                  <a:pt x="95666" y="156327"/>
                </a:lnTo>
                <a:lnTo>
                  <a:pt x="96809" y="156175"/>
                </a:lnTo>
                <a:lnTo>
                  <a:pt x="133871" y="156175"/>
                </a:lnTo>
                <a:lnTo>
                  <a:pt x="130376" y="152555"/>
                </a:lnTo>
                <a:lnTo>
                  <a:pt x="116850" y="139792"/>
                </a:lnTo>
                <a:lnTo>
                  <a:pt x="109975" y="134788"/>
                </a:lnTo>
                <a:lnTo>
                  <a:pt x="103580" y="132008"/>
                </a:lnTo>
                <a:lnTo>
                  <a:pt x="97892" y="130918"/>
                </a:lnTo>
                <a:close/>
              </a:path>
              <a:path w="297179" h="484504">
                <a:moveTo>
                  <a:pt x="65105" y="24857"/>
                </a:moveTo>
                <a:lnTo>
                  <a:pt x="34706" y="24857"/>
                </a:lnTo>
                <a:lnTo>
                  <a:pt x="37259" y="25454"/>
                </a:lnTo>
                <a:lnTo>
                  <a:pt x="39266" y="27549"/>
                </a:lnTo>
                <a:lnTo>
                  <a:pt x="48951" y="77963"/>
                </a:lnTo>
                <a:lnTo>
                  <a:pt x="50594" y="104727"/>
                </a:lnTo>
                <a:lnTo>
                  <a:pt x="56525" y="110150"/>
                </a:lnTo>
                <a:lnTo>
                  <a:pt x="63129" y="109642"/>
                </a:lnTo>
                <a:lnTo>
                  <a:pt x="69885" y="109236"/>
                </a:lnTo>
                <a:lnTo>
                  <a:pt x="75029" y="103191"/>
                </a:lnTo>
                <a:lnTo>
                  <a:pt x="74622" y="96167"/>
                </a:lnTo>
                <a:lnTo>
                  <a:pt x="72570" y="66188"/>
                </a:lnTo>
                <a:lnTo>
                  <a:pt x="69528" y="41642"/>
                </a:lnTo>
                <a:lnTo>
                  <a:pt x="65105" y="24857"/>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9527132" y="5440360"/>
            <a:ext cx="297180" cy="484505"/>
          </a:xfrm>
          <a:custGeom>
            <a:avLst/>
            <a:gdLst/>
            <a:ahLst/>
            <a:cxnLst/>
            <a:rect l="l" t="t" r="r" b="b"/>
            <a:pathLst>
              <a:path w="297179" h="484504">
                <a:moveTo>
                  <a:pt x="199013" y="130923"/>
                </a:moveTo>
                <a:lnTo>
                  <a:pt x="166485" y="152606"/>
                </a:lnTo>
                <a:lnTo>
                  <a:pt x="131517" y="190863"/>
                </a:lnTo>
                <a:lnTo>
                  <a:pt x="115294" y="209370"/>
                </a:lnTo>
                <a:lnTo>
                  <a:pt x="99579" y="226196"/>
                </a:lnTo>
                <a:lnTo>
                  <a:pt x="82530" y="242325"/>
                </a:lnTo>
                <a:lnTo>
                  <a:pt x="63347" y="257566"/>
                </a:lnTo>
                <a:lnTo>
                  <a:pt x="41978" y="274818"/>
                </a:lnTo>
                <a:lnTo>
                  <a:pt x="21477" y="297959"/>
                </a:lnTo>
                <a:lnTo>
                  <a:pt x="6074" y="328015"/>
                </a:lnTo>
                <a:lnTo>
                  <a:pt x="0" y="366012"/>
                </a:lnTo>
                <a:lnTo>
                  <a:pt x="0" y="478673"/>
                </a:lnTo>
                <a:lnTo>
                  <a:pt x="5486" y="484388"/>
                </a:lnTo>
                <a:lnTo>
                  <a:pt x="142189" y="484388"/>
                </a:lnTo>
                <a:lnTo>
                  <a:pt x="147561" y="479067"/>
                </a:lnTo>
                <a:lnTo>
                  <a:pt x="148222" y="464788"/>
                </a:lnTo>
                <a:lnTo>
                  <a:pt x="148461" y="458887"/>
                </a:lnTo>
                <a:lnTo>
                  <a:pt x="24485" y="458887"/>
                </a:lnTo>
                <a:lnTo>
                  <a:pt x="24485" y="366012"/>
                </a:lnTo>
                <a:lnTo>
                  <a:pt x="37180" y="319255"/>
                </a:lnTo>
                <a:lnTo>
                  <a:pt x="77241" y="278547"/>
                </a:lnTo>
                <a:lnTo>
                  <a:pt x="98078" y="261990"/>
                </a:lnTo>
                <a:lnTo>
                  <a:pt x="116478" y="244612"/>
                </a:lnTo>
                <a:lnTo>
                  <a:pt x="133162" y="226787"/>
                </a:lnTo>
                <a:lnTo>
                  <a:pt x="148484" y="209312"/>
                </a:lnTo>
                <a:lnTo>
                  <a:pt x="159833" y="196305"/>
                </a:lnTo>
                <a:lnTo>
                  <a:pt x="171208" y="183694"/>
                </a:lnTo>
                <a:lnTo>
                  <a:pt x="183193" y="171240"/>
                </a:lnTo>
                <a:lnTo>
                  <a:pt x="195999" y="159129"/>
                </a:lnTo>
                <a:lnTo>
                  <a:pt x="198107" y="157249"/>
                </a:lnTo>
                <a:lnTo>
                  <a:pt x="199936" y="156132"/>
                </a:lnTo>
                <a:lnTo>
                  <a:pt x="229471" y="156132"/>
                </a:lnTo>
                <a:lnTo>
                  <a:pt x="228610" y="151490"/>
                </a:lnTo>
                <a:lnTo>
                  <a:pt x="224840" y="144067"/>
                </a:lnTo>
                <a:lnTo>
                  <a:pt x="221602" y="139672"/>
                </a:lnTo>
                <a:lnTo>
                  <a:pt x="214553" y="132129"/>
                </a:lnTo>
                <a:lnTo>
                  <a:pt x="203771" y="130973"/>
                </a:lnTo>
                <a:lnTo>
                  <a:pt x="199013" y="130923"/>
                </a:lnTo>
                <a:close/>
              </a:path>
              <a:path w="297179" h="484504">
                <a:moveTo>
                  <a:pt x="292561" y="24852"/>
                </a:moveTo>
                <a:lnTo>
                  <a:pt x="262191" y="24852"/>
                </a:lnTo>
                <a:lnTo>
                  <a:pt x="267525" y="26947"/>
                </a:lnTo>
                <a:lnTo>
                  <a:pt x="269074" y="29144"/>
                </a:lnTo>
                <a:lnTo>
                  <a:pt x="269252" y="32091"/>
                </a:lnTo>
                <a:lnTo>
                  <a:pt x="270951" y="63419"/>
                </a:lnTo>
                <a:lnTo>
                  <a:pt x="272049" y="91623"/>
                </a:lnTo>
                <a:lnTo>
                  <a:pt x="272437" y="121008"/>
                </a:lnTo>
                <a:lnTo>
                  <a:pt x="271894" y="152550"/>
                </a:lnTo>
                <a:lnTo>
                  <a:pt x="265239" y="190863"/>
                </a:lnTo>
                <a:lnTo>
                  <a:pt x="253575" y="229429"/>
                </a:lnTo>
                <a:lnTo>
                  <a:pt x="224401" y="281596"/>
                </a:lnTo>
                <a:lnTo>
                  <a:pt x="214318" y="292322"/>
                </a:lnTo>
                <a:lnTo>
                  <a:pt x="170403" y="339635"/>
                </a:lnTo>
                <a:lnTo>
                  <a:pt x="157930" y="352783"/>
                </a:lnTo>
                <a:lnTo>
                  <a:pt x="144919" y="366151"/>
                </a:lnTo>
                <a:lnTo>
                  <a:pt x="144335" y="366850"/>
                </a:lnTo>
                <a:lnTo>
                  <a:pt x="125869" y="412278"/>
                </a:lnTo>
                <a:lnTo>
                  <a:pt x="124180" y="453629"/>
                </a:lnTo>
                <a:lnTo>
                  <a:pt x="123964" y="458887"/>
                </a:lnTo>
                <a:lnTo>
                  <a:pt x="148461" y="458887"/>
                </a:lnTo>
                <a:lnTo>
                  <a:pt x="149566" y="428624"/>
                </a:lnTo>
                <a:lnTo>
                  <a:pt x="149934" y="420687"/>
                </a:lnTo>
                <a:lnTo>
                  <a:pt x="162661" y="383741"/>
                </a:lnTo>
                <a:lnTo>
                  <a:pt x="175490" y="370547"/>
                </a:lnTo>
                <a:lnTo>
                  <a:pt x="188013" y="357346"/>
                </a:lnTo>
                <a:lnTo>
                  <a:pt x="231811" y="310154"/>
                </a:lnTo>
                <a:lnTo>
                  <a:pt x="241793" y="299533"/>
                </a:lnTo>
                <a:lnTo>
                  <a:pt x="251904" y="288948"/>
                </a:lnTo>
                <a:lnTo>
                  <a:pt x="257589" y="282395"/>
                </a:lnTo>
                <a:lnTo>
                  <a:pt x="276840" y="237363"/>
                </a:lnTo>
                <a:lnTo>
                  <a:pt x="288752" y="197966"/>
                </a:lnTo>
                <a:lnTo>
                  <a:pt x="296225" y="156132"/>
                </a:lnTo>
                <a:lnTo>
                  <a:pt x="296915" y="120914"/>
                </a:lnTo>
                <a:lnTo>
                  <a:pt x="296545" y="91623"/>
                </a:lnTo>
                <a:lnTo>
                  <a:pt x="295411" y="62412"/>
                </a:lnTo>
                <a:lnTo>
                  <a:pt x="293687" y="30567"/>
                </a:lnTo>
                <a:lnTo>
                  <a:pt x="292561" y="24852"/>
                </a:lnTo>
                <a:close/>
              </a:path>
              <a:path w="297179" h="484504">
                <a:moveTo>
                  <a:pt x="229471" y="156132"/>
                </a:moveTo>
                <a:lnTo>
                  <a:pt x="199936" y="156132"/>
                </a:lnTo>
                <a:lnTo>
                  <a:pt x="201256" y="156322"/>
                </a:lnTo>
                <a:lnTo>
                  <a:pt x="202399" y="156449"/>
                </a:lnTo>
                <a:lnTo>
                  <a:pt x="204089" y="157757"/>
                </a:lnTo>
                <a:lnTo>
                  <a:pt x="205320" y="159421"/>
                </a:lnTo>
                <a:lnTo>
                  <a:pt x="205447" y="159675"/>
                </a:lnTo>
                <a:lnTo>
                  <a:pt x="206438" y="162177"/>
                </a:lnTo>
                <a:lnTo>
                  <a:pt x="204812" y="171829"/>
                </a:lnTo>
                <a:lnTo>
                  <a:pt x="185039" y="214056"/>
                </a:lnTo>
                <a:lnTo>
                  <a:pt x="157767" y="246605"/>
                </a:lnTo>
                <a:lnTo>
                  <a:pt x="142354" y="260475"/>
                </a:lnTo>
                <a:lnTo>
                  <a:pt x="141605" y="268501"/>
                </a:lnTo>
                <a:lnTo>
                  <a:pt x="150190" y="279360"/>
                </a:lnTo>
                <a:lnTo>
                  <a:pt x="157911" y="280147"/>
                </a:lnTo>
                <a:lnTo>
                  <a:pt x="163131" y="275677"/>
                </a:lnTo>
                <a:lnTo>
                  <a:pt x="195667" y="241538"/>
                </a:lnTo>
                <a:lnTo>
                  <a:pt x="219100" y="204812"/>
                </a:lnTo>
                <a:lnTo>
                  <a:pt x="230005" y="168020"/>
                </a:lnTo>
                <a:lnTo>
                  <a:pt x="230027" y="159129"/>
                </a:lnTo>
                <a:lnTo>
                  <a:pt x="229471" y="156132"/>
                </a:lnTo>
                <a:close/>
              </a:path>
              <a:path w="297179" h="484504">
                <a:moveTo>
                  <a:pt x="264606" y="0"/>
                </a:moveTo>
                <a:lnTo>
                  <a:pt x="232380" y="22712"/>
                </a:lnTo>
                <a:lnTo>
                  <a:pt x="224347" y="66183"/>
                </a:lnTo>
                <a:lnTo>
                  <a:pt x="221894" y="103185"/>
                </a:lnTo>
                <a:lnTo>
                  <a:pt x="227025" y="109230"/>
                </a:lnTo>
                <a:lnTo>
                  <a:pt x="240538" y="110081"/>
                </a:lnTo>
                <a:lnTo>
                  <a:pt x="246316" y="104709"/>
                </a:lnTo>
                <a:lnTo>
                  <a:pt x="247105" y="91623"/>
                </a:lnTo>
                <a:lnTo>
                  <a:pt x="247966" y="77957"/>
                </a:lnTo>
                <a:lnTo>
                  <a:pt x="253036" y="38472"/>
                </a:lnTo>
                <a:lnTo>
                  <a:pt x="262191" y="24852"/>
                </a:lnTo>
                <a:lnTo>
                  <a:pt x="292561" y="24852"/>
                </a:lnTo>
                <a:lnTo>
                  <a:pt x="291855" y="21270"/>
                </a:lnTo>
                <a:lnTo>
                  <a:pt x="287691" y="13153"/>
                </a:lnTo>
                <a:lnTo>
                  <a:pt x="281477" y="6615"/>
                </a:lnTo>
                <a:lnTo>
                  <a:pt x="273494" y="2055"/>
                </a:lnTo>
                <a:lnTo>
                  <a:pt x="264606" y="0"/>
                </a:lnTo>
                <a:close/>
              </a:path>
            </a:pathLst>
          </a:custGeom>
          <a:solidFill>
            <a:srgbClr val="0D497B"/>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1092198" y="7319009"/>
            <a:ext cx="957580" cy="957580"/>
          </a:xfrm>
          <a:custGeom>
            <a:avLst/>
            <a:gdLst/>
            <a:ahLst/>
            <a:cxnLst/>
            <a:rect l="l" t="t" r="r" b="b"/>
            <a:pathLst>
              <a:path w="957580" h="957579">
                <a:moveTo>
                  <a:pt x="957580" y="478790"/>
                </a:moveTo>
                <a:lnTo>
                  <a:pt x="955108" y="527743"/>
                </a:lnTo>
                <a:lnTo>
                  <a:pt x="947852" y="575282"/>
                </a:lnTo>
                <a:lnTo>
                  <a:pt x="936054" y="621166"/>
                </a:lnTo>
                <a:lnTo>
                  <a:pt x="919954" y="665155"/>
                </a:lnTo>
                <a:lnTo>
                  <a:pt x="899792" y="707008"/>
                </a:lnTo>
                <a:lnTo>
                  <a:pt x="875809" y="746485"/>
                </a:lnTo>
                <a:lnTo>
                  <a:pt x="848247" y="783344"/>
                </a:lnTo>
                <a:lnTo>
                  <a:pt x="817345" y="817345"/>
                </a:lnTo>
                <a:lnTo>
                  <a:pt x="783344" y="848247"/>
                </a:lnTo>
                <a:lnTo>
                  <a:pt x="746485" y="875809"/>
                </a:lnTo>
                <a:lnTo>
                  <a:pt x="707008" y="899792"/>
                </a:lnTo>
                <a:lnTo>
                  <a:pt x="665155" y="919954"/>
                </a:lnTo>
                <a:lnTo>
                  <a:pt x="621166" y="936054"/>
                </a:lnTo>
                <a:lnTo>
                  <a:pt x="575282" y="947852"/>
                </a:lnTo>
                <a:lnTo>
                  <a:pt x="527743" y="955108"/>
                </a:lnTo>
                <a:lnTo>
                  <a:pt x="478790" y="957580"/>
                </a:lnTo>
                <a:lnTo>
                  <a:pt x="429836" y="955108"/>
                </a:lnTo>
                <a:lnTo>
                  <a:pt x="382297" y="947852"/>
                </a:lnTo>
                <a:lnTo>
                  <a:pt x="336413" y="936054"/>
                </a:lnTo>
                <a:lnTo>
                  <a:pt x="292424" y="919954"/>
                </a:lnTo>
                <a:lnTo>
                  <a:pt x="250571" y="899792"/>
                </a:lnTo>
                <a:lnTo>
                  <a:pt x="211094" y="875809"/>
                </a:lnTo>
                <a:lnTo>
                  <a:pt x="174235" y="848247"/>
                </a:lnTo>
                <a:lnTo>
                  <a:pt x="140234" y="817345"/>
                </a:lnTo>
                <a:lnTo>
                  <a:pt x="109332" y="783344"/>
                </a:lnTo>
                <a:lnTo>
                  <a:pt x="81770" y="746485"/>
                </a:lnTo>
                <a:lnTo>
                  <a:pt x="57787" y="707008"/>
                </a:lnTo>
                <a:lnTo>
                  <a:pt x="37625" y="665155"/>
                </a:lnTo>
                <a:lnTo>
                  <a:pt x="21525" y="621166"/>
                </a:lnTo>
                <a:lnTo>
                  <a:pt x="9727" y="575282"/>
                </a:lnTo>
                <a:lnTo>
                  <a:pt x="2471" y="527743"/>
                </a:lnTo>
                <a:lnTo>
                  <a:pt x="0" y="478790"/>
                </a:lnTo>
                <a:lnTo>
                  <a:pt x="2471" y="429836"/>
                </a:lnTo>
                <a:lnTo>
                  <a:pt x="9727" y="382297"/>
                </a:lnTo>
                <a:lnTo>
                  <a:pt x="21525" y="336413"/>
                </a:lnTo>
                <a:lnTo>
                  <a:pt x="37625" y="292424"/>
                </a:lnTo>
                <a:lnTo>
                  <a:pt x="57787" y="250571"/>
                </a:lnTo>
                <a:lnTo>
                  <a:pt x="81770" y="211094"/>
                </a:lnTo>
                <a:lnTo>
                  <a:pt x="109332" y="174235"/>
                </a:lnTo>
                <a:lnTo>
                  <a:pt x="140234" y="140234"/>
                </a:lnTo>
                <a:lnTo>
                  <a:pt x="174235" y="109332"/>
                </a:lnTo>
                <a:lnTo>
                  <a:pt x="211094" y="81770"/>
                </a:lnTo>
                <a:lnTo>
                  <a:pt x="250571" y="57787"/>
                </a:lnTo>
                <a:lnTo>
                  <a:pt x="292424" y="37625"/>
                </a:lnTo>
                <a:lnTo>
                  <a:pt x="336413" y="21525"/>
                </a:lnTo>
                <a:lnTo>
                  <a:pt x="382297" y="9727"/>
                </a:lnTo>
                <a:lnTo>
                  <a:pt x="429836" y="2471"/>
                </a:lnTo>
                <a:lnTo>
                  <a:pt x="478790" y="0"/>
                </a:lnTo>
                <a:lnTo>
                  <a:pt x="527743" y="2471"/>
                </a:lnTo>
                <a:lnTo>
                  <a:pt x="575282" y="9727"/>
                </a:lnTo>
                <a:lnTo>
                  <a:pt x="621166" y="21525"/>
                </a:lnTo>
                <a:lnTo>
                  <a:pt x="665155" y="37625"/>
                </a:lnTo>
                <a:lnTo>
                  <a:pt x="707008" y="57787"/>
                </a:lnTo>
                <a:lnTo>
                  <a:pt x="746485" y="81770"/>
                </a:lnTo>
                <a:lnTo>
                  <a:pt x="783344" y="109332"/>
                </a:lnTo>
                <a:lnTo>
                  <a:pt x="817345" y="140234"/>
                </a:lnTo>
                <a:lnTo>
                  <a:pt x="848247" y="174235"/>
                </a:lnTo>
                <a:lnTo>
                  <a:pt x="875809" y="211094"/>
                </a:lnTo>
                <a:lnTo>
                  <a:pt x="899792" y="250571"/>
                </a:lnTo>
                <a:lnTo>
                  <a:pt x="919954" y="292424"/>
                </a:lnTo>
                <a:lnTo>
                  <a:pt x="936054" y="336413"/>
                </a:lnTo>
                <a:lnTo>
                  <a:pt x="947852" y="382297"/>
                </a:lnTo>
                <a:lnTo>
                  <a:pt x="955108" y="429836"/>
                </a:lnTo>
                <a:lnTo>
                  <a:pt x="957580" y="478790"/>
                </a:lnTo>
                <a:close/>
              </a:path>
            </a:pathLst>
          </a:custGeom>
          <a:ln w="25400">
            <a:solidFill>
              <a:srgbClr val="06487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1499616" y="7498677"/>
            <a:ext cx="142875" cy="108585"/>
          </a:xfrm>
          <a:custGeom>
            <a:avLst/>
            <a:gdLst/>
            <a:ahLst/>
            <a:cxnLst/>
            <a:rect l="l" t="t" r="r" b="b"/>
            <a:pathLst>
              <a:path w="142875" h="108584">
                <a:moveTo>
                  <a:pt x="0" y="0"/>
                </a:moveTo>
                <a:lnTo>
                  <a:pt x="142760" y="0"/>
                </a:lnTo>
                <a:lnTo>
                  <a:pt x="142760" y="108076"/>
                </a:lnTo>
                <a:lnTo>
                  <a:pt x="0" y="108076"/>
                </a:lnTo>
                <a:lnTo>
                  <a:pt x="0" y="0"/>
                </a:lnTo>
                <a:close/>
              </a:path>
            </a:pathLst>
          </a:custGeom>
          <a:ln w="25400">
            <a:solidFill>
              <a:srgbClr val="FFB81C"/>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1500416" y="7667841"/>
            <a:ext cx="141605" cy="429259"/>
          </a:xfrm>
          <a:custGeom>
            <a:avLst/>
            <a:gdLst/>
            <a:ahLst/>
            <a:cxnLst/>
            <a:rect l="l" t="t" r="r" b="b"/>
            <a:pathLst>
              <a:path w="141605" h="429259">
                <a:moveTo>
                  <a:pt x="0" y="0"/>
                </a:moveTo>
                <a:lnTo>
                  <a:pt x="141147" y="0"/>
                </a:lnTo>
                <a:lnTo>
                  <a:pt x="141147" y="429082"/>
                </a:lnTo>
                <a:lnTo>
                  <a:pt x="0" y="429082"/>
                </a:lnTo>
                <a:lnTo>
                  <a:pt x="0" y="0"/>
                </a:lnTo>
                <a:close/>
              </a:path>
            </a:pathLst>
          </a:custGeom>
          <a:ln w="25399">
            <a:solidFill>
              <a:srgbClr val="FFB81C"/>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30</a:t>
            </a:fld>
            <a:endParaRPr sz="1100">
              <a:latin typeface="Calibri" panose="020F0502020204030204" pitchFamily="34" charset="0"/>
              <a:cs typeface="Calibri" panose="020F0502020204030204" pitchFamily="34" charset="0"/>
            </a:endParaRPr>
          </a:p>
        </p:txBody>
      </p:sp>
      <p:sp>
        <p:nvSpPr>
          <p:cNvPr id="24" name="Slide Number Placeholder 2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1485900" cy="628377"/>
          </a:xfrm>
          <a:prstGeom prst="rect">
            <a:avLst/>
          </a:prstGeom>
        </p:spPr>
        <p:txBody>
          <a:bodyPr vert="horz" wrap="square" lIns="0" tIns="12700" rIns="0" bIns="0" rtlCol="0">
            <a:spAutoFit/>
          </a:bodyPr>
          <a:lstStyle/>
          <a:p>
            <a:pPr marL="12700">
              <a:lnSpc>
                <a:spcPct val="100000"/>
              </a:lnSpc>
              <a:spcBef>
                <a:spcPts val="100"/>
              </a:spcBef>
            </a:pPr>
            <a:r>
              <a:rPr sz="4000" spc="-30" dirty="0" smtClean="0">
                <a:solidFill>
                  <a:srgbClr val="4A4A4A"/>
                </a:solidFill>
                <a:latin typeface="Guardian Sans"/>
                <a:cs typeface="Guardian Sans"/>
              </a:rPr>
              <a:t>D</a:t>
            </a:r>
            <a:r>
              <a:rPr sz="4000" spc="-60" dirty="0" smtClean="0">
                <a:solidFill>
                  <a:srgbClr val="4A4A4A"/>
                </a:solidFill>
                <a:latin typeface="Guardian Sans"/>
                <a:cs typeface="Guardian Sans"/>
              </a:rPr>
              <a:t>e</a:t>
            </a:r>
            <a:r>
              <a:rPr sz="4000" spc="-80" dirty="0" smtClean="0">
                <a:solidFill>
                  <a:srgbClr val="4A4A4A"/>
                </a:solidFill>
                <a:latin typeface="Guardian Sans"/>
                <a:cs typeface="Guardian Sans"/>
              </a:rPr>
              <a:t>a</a:t>
            </a:r>
            <a:r>
              <a:rPr sz="4000" spc="-90" dirty="0" smtClean="0">
                <a:solidFill>
                  <a:srgbClr val="4A4A4A"/>
                </a:solidFill>
                <a:latin typeface="Guardian Sans"/>
                <a:cs typeface="Guardian Sans"/>
              </a:rPr>
              <a:t>t</a:t>
            </a:r>
            <a:r>
              <a:rPr lang="en-US" sz="4000" spc="-90" dirty="0" smtClean="0">
                <a:solidFill>
                  <a:srgbClr val="4A4A4A"/>
                </a:solidFill>
                <a:latin typeface="Guardian Sans"/>
                <a:cs typeface="Guardian Sans"/>
              </a:rPr>
              <a:t>h</a:t>
            </a:r>
            <a:endParaRPr sz="4000" dirty="0">
              <a:latin typeface="Guardian Sans"/>
              <a:cs typeface="Guardian Sans"/>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4" name="object 4"/>
          <p:cNvSpPr txBox="1"/>
          <p:nvPr/>
        </p:nvSpPr>
        <p:spPr>
          <a:xfrm>
            <a:off x="901700" y="2117087"/>
            <a:ext cx="600265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D497B"/>
                </a:solidFill>
                <a:latin typeface="Guardian Sans"/>
                <a:cs typeface="Guardian Sans"/>
              </a:rPr>
              <a:t>How </a:t>
            </a:r>
            <a:r>
              <a:rPr sz="3000" dirty="0">
                <a:solidFill>
                  <a:srgbClr val="0D497B"/>
                </a:solidFill>
                <a:latin typeface="Guardian Sans"/>
                <a:cs typeface="Guardian Sans"/>
              </a:rPr>
              <a:t>much </a:t>
            </a:r>
            <a:r>
              <a:rPr sz="3000" spc="-5" dirty="0">
                <a:solidFill>
                  <a:srgbClr val="0D497B"/>
                </a:solidFill>
                <a:latin typeface="Guardian Sans"/>
                <a:cs typeface="Guardian Sans"/>
              </a:rPr>
              <a:t>life insurance </a:t>
            </a:r>
            <a:r>
              <a:rPr sz="3000" dirty="0">
                <a:solidFill>
                  <a:srgbClr val="0D497B"/>
                </a:solidFill>
                <a:latin typeface="Guardian Sans"/>
                <a:cs typeface="Guardian Sans"/>
              </a:rPr>
              <a:t>do </a:t>
            </a:r>
            <a:r>
              <a:rPr sz="3000" spc="-15" dirty="0">
                <a:solidFill>
                  <a:srgbClr val="0D497B"/>
                </a:solidFill>
                <a:latin typeface="Guardian Sans"/>
                <a:cs typeface="Guardian Sans"/>
              </a:rPr>
              <a:t>you</a:t>
            </a:r>
            <a:r>
              <a:rPr sz="3000" spc="-60" dirty="0">
                <a:solidFill>
                  <a:srgbClr val="0D497B"/>
                </a:solidFill>
                <a:latin typeface="Guardian Sans"/>
                <a:cs typeface="Guardian Sans"/>
              </a:rPr>
              <a:t> </a:t>
            </a:r>
            <a:r>
              <a:rPr sz="3000" dirty="0">
                <a:solidFill>
                  <a:srgbClr val="0D497B"/>
                </a:solidFill>
                <a:latin typeface="Guardian Sans"/>
                <a:cs typeface="Guardian Sans"/>
              </a:rPr>
              <a:t>need?</a:t>
            </a:r>
            <a:endParaRPr sz="3000">
              <a:latin typeface="Guardian Sans"/>
              <a:cs typeface="Guardian Sans"/>
            </a:endParaRPr>
          </a:p>
        </p:txBody>
      </p:sp>
      <p:sp>
        <p:nvSpPr>
          <p:cNvPr id="5" name="object 5"/>
          <p:cNvSpPr/>
          <p:nvPr/>
        </p:nvSpPr>
        <p:spPr>
          <a:xfrm>
            <a:off x="973118" y="6126627"/>
            <a:ext cx="5317490" cy="1216660"/>
          </a:xfrm>
          <a:custGeom>
            <a:avLst/>
            <a:gdLst/>
            <a:ahLst/>
            <a:cxnLst/>
            <a:rect l="l" t="t" r="r" b="b"/>
            <a:pathLst>
              <a:path w="5317490" h="1216659">
                <a:moveTo>
                  <a:pt x="124053" y="863"/>
                </a:moveTo>
                <a:lnTo>
                  <a:pt x="5193017" y="0"/>
                </a:lnTo>
                <a:lnTo>
                  <a:pt x="5241300" y="9746"/>
                </a:lnTo>
                <a:lnTo>
                  <a:pt x="5280733" y="36326"/>
                </a:lnTo>
                <a:lnTo>
                  <a:pt x="5307320" y="75754"/>
                </a:lnTo>
                <a:lnTo>
                  <a:pt x="5317070" y="124040"/>
                </a:lnTo>
                <a:lnTo>
                  <a:pt x="5317070" y="949629"/>
                </a:lnTo>
                <a:lnTo>
                  <a:pt x="5307320" y="997918"/>
                </a:lnTo>
                <a:lnTo>
                  <a:pt x="5280733" y="1037350"/>
                </a:lnTo>
                <a:lnTo>
                  <a:pt x="5241300" y="1063935"/>
                </a:lnTo>
                <a:lnTo>
                  <a:pt x="5193017" y="1073683"/>
                </a:lnTo>
                <a:lnTo>
                  <a:pt x="5128374" y="1073886"/>
                </a:lnTo>
                <a:lnTo>
                  <a:pt x="5128374" y="1216634"/>
                </a:lnTo>
                <a:lnTo>
                  <a:pt x="4991150" y="1074331"/>
                </a:lnTo>
                <a:lnTo>
                  <a:pt x="124053" y="1074559"/>
                </a:lnTo>
                <a:lnTo>
                  <a:pt x="75764" y="1064809"/>
                </a:lnTo>
                <a:lnTo>
                  <a:pt x="36333" y="1038220"/>
                </a:lnTo>
                <a:lnTo>
                  <a:pt x="9748" y="998784"/>
                </a:lnTo>
                <a:lnTo>
                  <a:pt x="0" y="950493"/>
                </a:lnTo>
                <a:lnTo>
                  <a:pt x="0" y="124917"/>
                </a:lnTo>
                <a:lnTo>
                  <a:pt x="9748" y="76628"/>
                </a:lnTo>
                <a:lnTo>
                  <a:pt x="36333" y="37196"/>
                </a:lnTo>
                <a:lnTo>
                  <a:pt x="75764" y="10611"/>
                </a:lnTo>
                <a:lnTo>
                  <a:pt x="124053" y="863"/>
                </a:lnTo>
                <a:close/>
              </a:path>
            </a:pathLst>
          </a:custGeom>
          <a:ln w="22872">
            <a:solidFill>
              <a:srgbClr val="0D497B"/>
            </a:solidFill>
          </a:ln>
        </p:spPr>
        <p:txBody>
          <a:bodyPr wrap="square" lIns="0" tIns="0" rIns="0" bIns="0" rtlCol="0"/>
          <a:lstStyle/>
          <a:p>
            <a:endParaRPr/>
          </a:p>
        </p:txBody>
      </p:sp>
      <p:sp>
        <p:nvSpPr>
          <p:cNvPr id="6" name="object 6"/>
          <p:cNvSpPr/>
          <p:nvPr/>
        </p:nvSpPr>
        <p:spPr>
          <a:xfrm>
            <a:off x="948711" y="4301906"/>
            <a:ext cx="5330190" cy="1490345"/>
          </a:xfrm>
          <a:custGeom>
            <a:avLst/>
            <a:gdLst/>
            <a:ahLst/>
            <a:cxnLst/>
            <a:rect l="l" t="t" r="r" b="b"/>
            <a:pathLst>
              <a:path w="5330190" h="1490345">
                <a:moveTo>
                  <a:pt x="5206098" y="863"/>
                </a:moveTo>
                <a:lnTo>
                  <a:pt x="124040" y="0"/>
                </a:lnTo>
                <a:lnTo>
                  <a:pt x="75759" y="9748"/>
                </a:lnTo>
                <a:lnTo>
                  <a:pt x="36331" y="36331"/>
                </a:lnTo>
                <a:lnTo>
                  <a:pt x="9748" y="75759"/>
                </a:lnTo>
                <a:lnTo>
                  <a:pt x="0" y="124040"/>
                </a:lnTo>
                <a:lnTo>
                  <a:pt x="0" y="1216901"/>
                </a:lnTo>
                <a:lnTo>
                  <a:pt x="9748" y="1265190"/>
                </a:lnTo>
                <a:lnTo>
                  <a:pt x="36331" y="1304621"/>
                </a:lnTo>
                <a:lnTo>
                  <a:pt x="75759" y="1331206"/>
                </a:lnTo>
                <a:lnTo>
                  <a:pt x="124040" y="1340954"/>
                </a:lnTo>
                <a:lnTo>
                  <a:pt x="177253" y="1340967"/>
                </a:lnTo>
                <a:lnTo>
                  <a:pt x="177253" y="1490332"/>
                </a:lnTo>
                <a:lnTo>
                  <a:pt x="321259" y="1340980"/>
                </a:lnTo>
                <a:lnTo>
                  <a:pt x="5206098" y="1341818"/>
                </a:lnTo>
                <a:lnTo>
                  <a:pt x="5254387" y="1332070"/>
                </a:lnTo>
                <a:lnTo>
                  <a:pt x="5293818" y="1305486"/>
                </a:lnTo>
                <a:lnTo>
                  <a:pt x="5320403" y="1266059"/>
                </a:lnTo>
                <a:lnTo>
                  <a:pt x="5330151" y="1217777"/>
                </a:lnTo>
                <a:lnTo>
                  <a:pt x="5330151" y="124917"/>
                </a:lnTo>
                <a:lnTo>
                  <a:pt x="5320403" y="76633"/>
                </a:lnTo>
                <a:lnTo>
                  <a:pt x="5293818" y="37201"/>
                </a:lnTo>
                <a:lnTo>
                  <a:pt x="5254387" y="10613"/>
                </a:lnTo>
                <a:lnTo>
                  <a:pt x="5206098" y="863"/>
                </a:lnTo>
                <a:close/>
              </a:path>
            </a:pathLst>
          </a:custGeom>
          <a:ln w="22872">
            <a:solidFill>
              <a:srgbClr val="0D497B"/>
            </a:solidFill>
          </a:ln>
        </p:spPr>
        <p:txBody>
          <a:bodyPr wrap="square" lIns="0" tIns="0" rIns="0" bIns="0" rtlCol="0"/>
          <a:lstStyle/>
          <a:p>
            <a:endParaRPr/>
          </a:p>
        </p:txBody>
      </p:sp>
      <p:sp>
        <p:nvSpPr>
          <p:cNvPr id="7" name="object 7"/>
          <p:cNvSpPr/>
          <p:nvPr/>
        </p:nvSpPr>
        <p:spPr>
          <a:xfrm>
            <a:off x="6713493" y="6128056"/>
            <a:ext cx="5341620" cy="1454150"/>
          </a:xfrm>
          <a:custGeom>
            <a:avLst/>
            <a:gdLst/>
            <a:ahLst/>
            <a:cxnLst/>
            <a:rect l="l" t="t" r="r" b="b"/>
            <a:pathLst>
              <a:path w="5341620" h="1454150">
                <a:moveTo>
                  <a:pt x="5217109" y="863"/>
                </a:moveTo>
                <a:lnTo>
                  <a:pt x="124040" y="0"/>
                </a:lnTo>
                <a:lnTo>
                  <a:pt x="75754" y="9746"/>
                </a:lnTo>
                <a:lnTo>
                  <a:pt x="36326" y="36326"/>
                </a:lnTo>
                <a:lnTo>
                  <a:pt x="9746" y="75754"/>
                </a:lnTo>
                <a:lnTo>
                  <a:pt x="0" y="124040"/>
                </a:lnTo>
                <a:lnTo>
                  <a:pt x="0" y="1180579"/>
                </a:lnTo>
                <a:lnTo>
                  <a:pt x="9746" y="1228864"/>
                </a:lnTo>
                <a:lnTo>
                  <a:pt x="36326" y="1268301"/>
                </a:lnTo>
                <a:lnTo>
                  <a:pt x="75754" y="1294893"/>
                </a:lnTo>
                <a:lnTo>
                  <a:pt x="124040" y="1304645"/>
                </a:lnTo>
                <a:lnTo>
                  <a:pt x="4988521" y="1305471"/>
                </a:lnTo>
                <a:lnTo>
                  <a:pt x="5131765" y="1454010"/>
                </a:lnTo>
                <a:lnTo>
                  <a:pt x="5131765" y="1305483"/>
                </a:lnTo>
                <a:lnTo>
                  <a:pt x="5217109" y="1305509"/>
                </a:lnTo>
                <a:lnTo>
                  <a:pt x="5265397" y="1295759"/>
                </a:lnTo>
                <a:lnTo>
                  <a:pt x="5304829" y="1269171"/>
                </a:lnTo>
                <a:lnTo>
                  <a:pt x="5331414" y="1229739"/>
                </a:lnTo>
                <a:lnTo>
                  <a:pt x="5341162" y="1181455"/>
                </a:lnTo>
                <a:lnTo>
                  <a:pt x="5341162" y="124917"/>
                </a:lnTo>
                <a:lnTo>
                  <a:pt x="5331414" y="76628"/>
                </a:lnTo>
                <a:lnTo>
                  <a:pt x="5304829" y="37196"/>
                </a:lnTo>
                <a:lnTo>
                  <a:pt x="5265397" y="10611"/>
                </a:lnTo>
                <a:lnTo>
                  <a:pt x="5217109" y="863"/>
                </a:lnTo>
                <a:close/>
              </a:path>
            </a:pathLst>
          </a:custGeom>
          <a:ln w="22872">
            <a:solidFill>
              <a:srgbClr val="0D497B"/>
            </a:solidFill>
          </a:ln>
        </p:spPr>
        <p:txBody>
          <a:bodyPr wrap="square" lIns="0" tIns="0" rIns="0" bIns="0" rtlCol="0"/>
          <a:lstStyle/>
          <a:p>
            <a:endParaRPr/>
          </a:p>
        </p:txBody>
      </p:sp>
      <p:sp>
        <p:nvSpPr>
          <p:cNvPr id="8" name="object 8"/>
          <p:cNvSpPr/>
          <p:nvPr/>
        </p:nvSpPr>
        <p:spPr>
          <a:xfrm>
            <a:off x="6713486" y="4301906"/>
            <a:ext cx="5342890" cy="1475105"/>
          </a:xfrm>
          <a:custGeom>
            <a:avLst/>
            <a:gdLst/>
            <a:ahLst/>
            <a:cxnLst/>
            <a:rect l="l" t="t" r="r" b="b"/>
            <a:pathLst>
              <a:path w="5342890" h="1475104">
                <a:moveTo>
                  <a:pt x="5218544" y="863"/>
                </a:moveTo>
                <a:lnTo>
                  <a:pt x="124053" y="0"/>
                </a:lnTo>
                <a:lnTo>
                  <a:pt x="75764" y="9748"/>
                </a:lnTo>
                <a:lnTo>
                  <a:pt x="36333" y="36331"/>
                </a:lnTo>
                <a:lnTo>
                  <a:pt x="9748" y="75759"/>
                </a:lnTo>
                <a:lnTo>
                  <a:pt x="0" y="124040"/>
                </a:lnTo>
                <a:lnTo>
                  <a:pt x="0" y="1201381"/>
                </a:lnTo>
                <a:lnTo>
                  <a:pt x="9748" y="1249672"/>
                </a:lnTo>
                <a:lnTo>
                  <a:pt x="36333" y="1289108"/>
                </a:lnTo>
                <a:lnTo>
                  <a:pt x="75764" y="1315697"/>
                </a:lnTo>
                <a:lnTo>
                  <a:pt x="124053" y="1325448"/>
                </a:lnTo>
                <a:lnTo>
                  <a:pt x="177266" y="1325460"/>
                </a:lnTo>
                <a:lnTo>
                  <a:pt x="177266" y="1474812"/>
                </a:lnTo>
                <a:lnTo>
                  <a:pt x="321259" y="1325473"/>
                </a:lnTo>
                <a:lnTo>
                  <a:pt x="5218544" y="1326311"/>
                </a:lnTo>
                <a:lnTo>
                  <a:pt x="5266827" y="1316561"/>
                </a:lnTo>
                <a:lnTo>
                  <a:pt x="5306260" y="1289973"/>
                </a:lnTo>
                <a:lnTo>
                  <a:pt x="5332847" y="1250541"/>
                </a:lnTo>
                <a:lnTo>
                  <a:pt x="5342597" y="1202258"/>
                </a:lnTo>
                <a:lnTo>
                  <a:pt x="5342597" y="124917"/>
                </a:lnTo>
                <a:lnTo>
                  <a:pt x="5332847" y="76633"/>
                </a:lnTo>
                <a:lnTo>
                  <a:pt x="5306260" y="37201"/>
                </a:lnTo>
                <a:lnTo>
                  <a:pt x="5266827" y="10613"/>
                </a:lnTo>
                <a:lnTo>
                  <a:pt x="5218544" y="863"/>
                </a:lnTo>
                <a:close/>
              </a:path>
            </a:pathLst>
          </a:custGeom>
          <a:ln w="22872">
            <a:solidFill>
              <a:srgbClr val="0D497B"/>
            </a:solidFill>
          </a:ln>
        </p:spPr>
        <p:txBody>
          <a:bodyPr wrap="square" lIns="0" tIns="0" rIns="0" bIns="0" rtlCol="0"/>
          <a:lstStyle/>
          <a:p>
            <a:endParaRPr/>
          </a:p>
        </p:txBody>
      </p:sp>
      <p:sp>
        <p:nvSpPr>
          <p:cNvPr id="9" name="object 9"/>
          <p:cNvSpPr/>
          <p:nvPr/>
        </p:nvSpPr>
        <p:spPr>
          <a:xfrm>
            <a:off x="973617" y="3089974"/>
            <a:ext cx="5316220" cy="930910"/>
          </a:xfrm>
          <a:custGeom>
            <a:avLst/>
            <a:gdLst/>
            <a:ahLst/>
            <a:cxnLst/>
            <a:rect l="l" t="t" r="r" b="b"/>
            <a:pathLst>
              <a:path w="5316220" h="930910">
                <a:moveTo>
                  <a:pt x="5192014" y="0"/>
                </a:moveTo>
                <a:lnTo>
                  <a:pt x="124066" y="0"/>
                </a:lnTo>
                <a:lnTo>
                  <a:pt x="75770" y="9750"/>
                </a:lnTo>
                <a:lnTo>
                  <a:pt x="36334" y="36337"/>
                </a:lnTo>
                <a:lnTo>
                  <a:pt x="9748" y="75770"/>
                </a:lnTo>
                <a:lnTo>
                  <a:pt x="0" y="124053"/>
                </a:lnTo>
                <a:lnTo>
                  <a:pt x="0" y="651865"/>
                </a:lnTo>
                <a:lnTo>
                  <a:pt x="9748" y="700149"/>
                </a:lnTo>
                <a:lnTo>
                  <a:pt x="36334" y="739581"/>
                </a:lnTo>
                <a:lnTo>
                  <a:pt x="75770" y="766169"/>
                </a:lnTo>
                <a:lnTo>
                  <a:pt x="124066" y="775919"/>
                </a:lnTo>
                <a:lnTo>
                  <a:pt x="4962779" y="775919"/>
                </a:lnTo>
                <a:lnTo>
                  <a:pt x="5111648" y="930313"/>
                </a:lnTo>
                <a:lnTo>
                  <a:pt x="5111648" y="775919"/>
                </a:lnTo>
                <a:lnTo>
                  <a:pt x="5192014" y="775919"/>
                </a:lnTo>
                <a:lnTo>
                  <a:pt x="5240302" y="766169"/>
                </a:lnTo>
                <a:lnTo>
                  <a:pt x="5279734" y="739581"/>
                </a:lnTo>
                <a:lnTo>
                  <a:pt x="5306319" y="700149"/>
                </a:lnTo>
                <a:lnTo>
                  <a:pt x="5316067" y="651865"/>
                </a:lnTo>
                <a:lnTo>
                  <a:pt x="5316067" y="124053"/>
                </a:lnTo>
                <a:lnTo>
                  <a:pt x="5306319" y="75770"/>
                </a:lnTo>
                <a:lnTo>
                  <a:pt x="5279734" y="36337"/>
                </a:lnTo>
                <a:lnTo>
                  <a:pt x="5240302" y="9750"/>
                </a:lnTo>
                <a:lnTo>
                  <a:pt x="5192014" y="0"/>
                </a:lnTo>
                <a:close/>
              </a:path>
            </a:pathLst>
          </a:custGeom>
          <a:ln w="22872">
            <a:solidFill>
              <a:srgbClr val="0D497B"/>
            </a:solidFill>
          </a:ln>
        </p:spPr>
        <p:txBody>
          <a:bodyPr wrap="square" lIns="0" tIns="0" rIns="0" bIns="0" rtlCol="0"/>
          <a:lstStyle/>
          <a:p>
            <a:endParaRPr/>
          </a:p>
        </p:txBody>
      </p:sp>
      <p:sp>
        <p:nvSpPr>
          <p:cNvPr id="10" name="object 10"/>
          <p:cNvSpPr txBox="1"/>
          <p:nvPr/>
        </p:nvSpPr>
        <p:spPr>
          <a:xfrm>
            <a:off x="1211799" y="6359372"/>
            <a:ext cx="4885055" cy="627736"/>
          </a:xfrm>
          <a:prstGeom prst="rect">
            <a:avLst/>
          </a:prstGeom>
        </p:spPr>
        <p:txBody>
          <a:bodyPr vert="horz" wrap="square" lIns="0" tIns="12065" rIns="0" bIns="0" rtlCol="0">
            <a:spAutoFit/>
          </a:bodyPr>
          <a:lstStyle/>
          <a:p>
            <a:pPr marL="12700" marR="5080">
              <a:lnSpc>
                <a:spcPct val="100499"/>
              </a:lnSpc>
              <a:spcBef>
                <a:spcPts val="95"/>
              </a:spcBef>
            </a:pPr>
            <a:r>
              <a:rPr sz="2000" spc="5" dirty="0">
                <a:solidFill>
                  <a:srgbClr val="4A4A4A"/>
                </a:solidFill>
                <a:latin typeface="Guardian Sans"/>
                <a:cs typeface="Guardian Sans"/>
              </a:rPr>
              <a:t>Do </a:t>
            </a:r>
            <a:r>
              <a:rPr sz="2000" spc="-5" dirty="0">
                <a:solidFill>
                  <a:srgbClr val="4A4A4A"/>
                </a:solidFill>
                <a:latin typeface="Guardian Sans"/>
                <a:cs typeface="Guardian Sans"/>
              </a:rPr>
              <a:t>you want </a:t>
            </a:r>
            <a:r>
              <a:rPr sz="2000" dirty="0">
                <a:solidFill>
                  <a:srgbClr val="4A4A4A"/>
                </a:solidFill>
                <a:latin typeface="Guardian Sans"/>
                <a:cs typeface="Guardian Sans"/>
              </a:rPr>
              <a:t>to </a:t>
            </a:r>
            <a:r>
              <a:rPr sz="2000" spc="-5" dirty="0">
                <a:solidFill>
                  <a:srgbClr val="4A4A4A"/>
                </a:solidFill>
                <a:latin typeface="Guardian Sans"/>
                <a:cs typeface="Guardian Sans"/>
              </a:rPr>
              <a:t>leave </a:t>
            </a:r>
            <a:r>
              <a:rPr sz="2000" spc="5" dirty="0">
                <a:solidFill>
                  <a:srgbClr val="4A4A4A"/>
                </a:solidFill>
                <a:latin typeface="Guardian Sans"/>
                <a:cs typeface="Guardian Sans"/>
              </a:rPr>
              <a:t>an </a:t>
            </a:r>
            <a:r>
              <a:rPr sz="2000" dirty="0">
                <a:solidFill>
                  <a:srgbClr val="4A4A4A"/>
                </a:solidFill>
                <a:latin typeface="Guardian Sans"/>
                <a:cs typeface="Guardian Sans"/>
              </a:rPr>
              <a:t>inheritance to </a:t>
            </a:r>
            <a:r>
              <a:rPr sz="2000" spc="-5" dirty="0">
                <a:solidFill>
                  <a:srgbClr val="4A4A4A"/>
                </a:solidFill>
                <a:latin typeface="Guardian Sans"/>
                <a:cs typeface="Guardian Sans"/>
              </a:rPr>
              <a:t>your  </a:t>
            </a:r>
            <a:r>
              <a:rPr sz="2000" dirty="0">
                <a:solidFill>
                  <a:srgbClr val="4A4A4A"/>
                </a:solidFill>
                <a:latin typeface="Guardian Sans"/>
                <a:cs typeface="Guardian Sans"/>
              </a:rPr>
              <a:t>children or</a:t>
            </a:r>
            <a:r>
              <a:rPr sz="2000" spc="-5" dirty="0">
                <a:solidFill>
                  <a:srgbClr val="4A4A4A"/>
                </a:solidFill>
                <a:latin typeface="Guardian Sans"/>
                <a:cs typeface="Guardian Sans"/>
              </a:rPr>
              <a:t> </a:t>
            </a:r>
            <a:r>
              <a:rPr sz="2000" dirty="0">
                <a:solidFill>
                  <a:srgbClr val="4A4A4A"/>
                </a:solidFill>
                <a:latin typeface="Guardian Sans"/>
                <a:cs typeface="Guardian Sans"/>
              </a:rPr>
              <a:t>grandchildren?</a:t>
            </a:r>
            <a:endParaRPr sz="2000" dirty="0">
              <a:latin typeface="Guardian Sans"/>
              <a:cs typeface="Guardian Sans"/>
            </a:endParaRPr>
          </a:p>
        </p:txBody>
      </p:sp>
      <p:sp>
        <p:nvSpPr>
          <p:cNvPr id="11" name="object 11"/>
          <p:cNvSpPr txBox="1"/>
          <p:nvPr/>
        </p:nvSpPr>
        <p:spPr>
          <a:xfrm>
            <a:off x="1211799" y="4652211"/>
            <a:ext cx="4656455" cy="627736"/>
          </a:xfrm>
          <a:prstGeom prst="rect">
            <a:avLst/>
          </a:prstGeom>
        </p:spPr>
        <p:txBody>
          <a:bodyPr vert="horz" wrap="square" lIns="0" tIns="12065" rIns="0" bIns="0" rtlCol="0">
            <a:spAutoFit/>
          </a:bodyPr>
          <a:lstStyle/>
          <a:p>
            <a:pPr marL="12700" marR="5080">
              <a:lnSpc>
                <a:spcPct val="100499"/>
              </a:lnSpc>
              <a:spcBef>
                <a:spcPts val="95"/>
              </a:spcBef>
            </a:pPr>
            <a:r>
              <a:rPr sz="2000" spc="5" dirty="0">
                <a:solidFill>
                  <a:srgbClr val="4A4A4A"/>
                </a:solidFill>
                <a:latin typeface="Guardian Sans"/>
                <a:cs typeface="Guardian Sans"/>
              </a:rPr>
              <a:t>Do </a:t>
            </a:r>
            <a:r>
              <a:rPr sz="2000" spc="-5" dirty="0">
                <a:solidFill>
                  <a:srgbClr val="4A4A4A"/>
                </a:solidFill>
                <a:latin typeface="Guardian Sans"/>
                <a:cs typeface="Guardian Sans"/>
              </a:rPr>
              <a:t>you </a:t>
            </a:r>
            <a:r>
              <a:rPr sz="2000" dirty="0">
                <a:solidFill>
                  <a:srgbClr val="4A4A4A"/>
                </a:solidFill>
                <a:latin typeface="Guardian Sans"/>
                <a:cs typeface="Guardian Sans"/>
              </a:rPr>
              <a:t>expect to </a:t>
            </a:r>
            <a:r>
              <a:rPr sz="2000" spc="5" dirty="0">
                <a:solidFill>
                  <a:srgbClr val="4A4A4A"/>
                </a:solidFill>
                <a:latin typeface="Guardian Sans"/>
                <a:cs typeface="Guardian Sans"/>
              </a:rPr>
              <a:t>support </a:t>
            </a:r>
            <a:r>
              <a:rPr sz="2000" dirty="0">
                <a:solidFill>
                  <a:srgbClr val="4A4A4A"/>
                </a:solidFill>
                <a:latin typeface="Guardian Sans"/>
                <a:cs typeface="Guardian Sans"/>
              </a:rPr>
              <a:t>parents, kids or  </a:t>
            </a:r>
            <a:r>
              <a:rPr sz="2000" spc="5" dirty="0">
                <a:solidFill>
                  <a:srgbClr val="4A4A4A"/>
                </a:solidFill>
                <a:latin typeface="Guardian Sans"/>
                <a:cs typeface="Guardian Sans"/>
              </a:rPr>
              <a:t>other </a:t>
            </a:r>
            <a:r>
              <a:rPr sz="2000" spc="-5" dirty="0">
                <a:solidFill>
                  <a:srgbClr val="4A4A4A"/>
                </a:solidFill>
                <a:latin typeface="Guardian Sans"/>
                <a:cs typeface="Guardian Sans"/>
              </a:rPr>
              <a:t>family </a:t>
            </a:r>
            <a:r>
              <a:rPr sz="2000" spc="5" dirty="0">
                <a:solidFill>
                  <a:srgbClr val="4A4A4A"/>
                </a:solidFill>
                <a:latin typeface="Guardian Sans"/>
                <a:cs typeface="Guardian Sans"/>
              </a:rPr>
              <a:t>members </a:t>
            </a:r>
            <a:r>
              <a:rPr sz="2000" dirty="0">
                <a:solidFill>
                  <a:srgbClr val="4A4A4A"/>
                </a:solidFill>
                <a:latin typeface="Guardian Sans"/>
                <a:cs typeface="Guardian Sans"/>
              </a:rPr>
              <a:t>in </a:t>
            </a:r>
            <a:r>
              <a:rPr sz="2000" spc="5" dirty="0">
                <a:solidFill>
                  <a:srgbClr val="4A4A4A"/>
                </a:solidFill>
                <a:latin typeface="Guardian Sans"/>
                <a:cs typeface="Guardian Sans"/>
              </a:rPr>
              <a:t>the</a:t>
            </a:r>
            <a:r>
              <a:rPr sz="2000" spc="-15" dirty="0">
                <a:solidFill>
                  <a:srgbClr val="4A4A4A"/>
                </a:solidFill>
                <a:latin typeface="Guardian Sans"/>
                <a:cs typeface="Guardian Sans"/>
              </a:rPr>
              <a:t> </a:t>
            </a:r>
            <a:r>
              <a:rPr sz="2000" dirty="0">
                <a:solidFill>
                  <a:srgbClr val="4A4A4A"/>
                </a:solidFill>
                <a:latin typeface="Guardian Sans"/>
                <a:cs typeface="Guardian Sans"/>
              </a:rPr>
              <a:t>future?</a:t>
            </a:r>
            <a:endParaRPr sz="2000" dirty="0">
              <a:latin typeface="Guardian Sans"/>
              <a:cs typeface="Guardian Sans"/>
            </a:endParaRPr>
          </a:p>
        </p:txBody>
      </p:sp>
      <p:sp>
        <p:nvSpPr>
          <p:cNvPr id="12" name="object 12"/>
          <p:cNvSpPr txBox="1"/>
          <p:nvPr/>
        </p:nvSpPr>
        <p:spPr>
          <a:xfrm>
            <a:off x="6958330" y="3211811"/>
            <a:ext cx="4725670" cy="321883"/>
          </a:xfrm>
          <a:prstGeom prst="rect">
            <a:avLst/>
          </a:prstGeom>
        </p:spPr>
        <p:txBody>
          <a:bodyPr vert="horz" wrap="square" lIns="0" tIns="13970" rIns="0" bIns="0" rtlCol="0">
            <a:spAutoFit/>
          </a:bodyPr>
          <a:lstStyle/>
          <a:p>
            <a:pPr marL="12700">
              <a:lnSpc>
                <a:spcPct val="100000"/>
              </a:lnSpc>
              <a:spcBef>
                <a:spcPts val="110"/>
              </a:spcBef>
            </a:pPr>
            <a:r>
              <a:rPr sz="2000" dirty="0">
                <a:solidFill>
                  <a:srgbClr val="4A4A4A"/>
                </a:solidFill>
                <a:latin typeface="Guardian Sans"/>
                <a:cs typeface="Guardian Sans"/>
              </a:rPr>
              <a:t>Will </a:t>
            </a:r>
            <a:r>
              <a:rPr sz="2000" spc="-5" dirty="0">
                <a:solidFill>
                  <a:srgbClr val="4A4A4A"/>
                </a:solidFill>
                <a:latin typeface="Guardian Sans"/>
                <a:cs typeface="Guardian Sans"/>
              </a:rPr>
              <a:t>your </a:t>
            </a:r>
            <a:r>
              <a:rPr sz="2000" dirty="0">
                <a:solidFill>
                  <a:srgbClr val="4A4A4A"/>
                </a:solidFill>
                <a:latin typeface="Guardian Sans"/>
                <a:cs typeface="Guardian Sans"/>
              </a:rPr>
              <a:t>children </a:t>
            </a:r>
            <a:r>
              <a:rPr sz="2000" spc="5" dirty="0">
                <a:solidFill>
                  <a:srgbClr val="4A4A4A"/>
                </a:solidFill>
                <a:latin typeface="Guardian Sans"/>
                <a:cs typeface="Guardian Sans"/>
              </a:rPr>
              <a:t>be </a:t>
            </a:r>
            <a:r>
              <a:rPr sz="2000" dirty="0">
                <a:solidFill>
                  <a:srgbClr val="4A4A4A"/>
                </a:solidFill>
                <a:latin typeface="Guardian Sans"/>
                <a:cs typeface="Guardian Sans"/>
              </a:rPr>
              <a:t>able to </a:t>
            </a:r>
            <a:r>
              <a:rPr sz="2000" spc="5" dirty="0">
                <a:solidFill>
                  <a:srgbClr val="4A4A4A"/>
                </a:solidFill>
                <a:latin typeface="Guardian Sans"/>
                <a:cs typeface="Guardian Sans"/>
              </a:rPr>
              <a:t>go </a:t>
            </a:r>
            <a:r>
              <a:rPr sz="2000" dirty="0">
                <a:solidFill>
                  <a:srgbClr val="4A4A4A"/>
                </a:solidFill>
                <a:latin typeface="Guardian Sans"/>
                <a:cs typeface="Guardian Sans"/>
              </a:rPr>
              <a:t>to</a:t>
            </a:r>
            <a:r>
              <a:rPr sz="2000" spc="40" dirty="0">
                <a:solidFill>
                  <a:srgbClr val="4A4A4A"/>
                </a:solidFill>
                <a:latin typeface="Guardian Sans"/>
                <a:cs typeface="Guardian Sans"/>
              </a:rPr>
              <a:t> </a:t>
            </a:r>
            <a:r>
              <a:rPr sz="2000" dirty="0">
                <a:solidFill>
                  <a:srgbClr val="4A4A4A"/>
                </a:solidFill>
                <a:latin typeface="Guardian Sans"/>
                <a:cs typeface="Guardian Sans"/>
              </a:rPr>
              <a:t>college?</a:t>
            </a:r>
            <a:endParaRPr sz="2000" dirty="0">
              <a:latin typeface="Guardian Sans"/>
              <a:cs typeface="Guardian Sans"/>
            </a:endParaRPr>
          </a:p>
        </p:txBody>
      </p:sp>
      <p:sp>
        <p:nvSpPr>
          <p:cNvPr id="13" name="object 13"/>
          <p:cNvSpPr/>
          <p:nvPr/>
        </p:nvSpPr>
        <p:spPr>
          <a:xfrm>
            <a:off x="6713493" y="3089982"/>
            <a:ext cx="5341620" cy="941705"/>
          </a:xfrm>
          <a:custGeom>
            <a:avLst/>
            <a:gdLst/>
            <a:ahLst/>
            <a:cxnLst/>
            <a:rect l="l" t="t" r="r" b="b"/>
            <a:pathLst>
              <a:path w="5341620" h="941704">
                <a:moveTo>
                  <a:pt x="5217109" y="863"/>
                </a:moveTo>
                <a:lnTo>
                  <a:pt x="124040" y="0"/>
                </a:lnTo>
                <a:lnTo>
                  <a:pt x="75754" y="9748"/>
                </a:lnTo>
                <a:lnTo>
                  <a:pt x="36326" y="36331"/>
                </a:lnTo>
                <a:lnTo>
                  <a:pt x="9746" y="75759"/>
                </a:lnTo>
                <a:lnTo>
                  <a:pt x="0" y="124040"/>
                </a:lnTo>
                <a:lnTo>
                  <a:pt x="0" y="667969"/>
                </a:lnTo>
                <a:lnTo>
                  <a:pt x="9746" y="716252"/>
                </a:lnTo>
                <a:lnTo>
                  <a:pt x="36326" y="755684"/>
                </a:lnTo>
                <a:lnTo>
                  <a:pt x="75754" y="782272"/>
                </a:lnTo>
                <a:lnTo>
                  <a:pt x="124040" y="792022"/>
                </a:lnTo>
                <a:lnTo>
                  <a:pt x="4988521" y="792848"/>
                </a:lnTo>
                <a:lnTo>
                  <a:pt x="5131765" y="941400"/>
                </a:lnTo>
                <a:lnTo>
                  <a:pt x="5131765" y="792873"/>
                </a:lnTo>
                <a:lnTo>
                  <a:pt x="5217109" y="792886"/>
                </a:lnTo>
                <a:lnTo>
                  <a:pt x="5265397" y="783136"/>
                </a:lnTo>
                <a:lnTo>
                  <a:pt x="5304829" y="756548"/>
                </a:lnTo>
                <a:lnTo>
                  <a:pt x="5331414" y="717116"/>
                </a:lnTo>
                <a:lnTo>
                  <a:pt x="5341162" y="668832"/>
                </a:lnTo>
                <a:lnTo>
                  <a:pt x="5341162" y="124917"/>
                </a:lnTo>
                <a:lnTo>
                  <a:pt x="5331414" y="76633"/>
                </a:lnTo>
                <a:lnTo>
                  <a:pt x="5304829" y="37201"/>
                </a:lnTo>
                <a:lnTo>
                  <a:pt x="5265397" y="10613"/>
                </a:lnTo>
                <a:lnTo>
                  <a:pt x="5217109" y="863"/>
                </a:lnTo>
                <a:close/>
              </a:path>
            </a:pathLst>
          </a:custGeom>
          <a:ln w="22872">
            <a:solidFill>
              <a:srgbClr val="0D497B"/>
            </a:solidFill>
          </a:ln>
        </p:spPr>
        <p:txBody>
          <a:bodyPr wrap="square" lIns="0" tIns="0" rIns="0" bIns="0" rtlCol="0"/>
          <a:lstStyle/>
          <a:p>
            <a:endParaRPr/>
          </a:p>
        </p:txBody>
      </p:sp>
      <p:sp>
        <p:nvSpPr>
          <p:cNvPr id="14" name="object 14"/>
          <p:cNvSpPr txBox="1"/>
          <p:nvPr/>
        </p:nvSpPr>
        <p:spPr>
          <a:xfrm>
            <a:off x="6958330" y="6303487"/>
            <a:ext cx="3808095" cy="935513"/>
          </a:xfrm>
          <a:prstGeom prst="rect">
            <a:avLst/>
          </a:prstGeom>
        </p:spPr>
        <p:txBody>
          <a:bodyPr vert="horz" wrap="square" lIns="0" tIns="12065" rIns="0" bIns="0" rtlCol="0">
            <a:spAutoFit/>
          </a:bodyPr>
          <a:lstStyle/>
          <a:p>
            <a:pPr marL="12700" marR="5080" algn="just">
              <a:lnSpc>
                <a:spcPct val="100499"/>
              </a:lnSpc>
              <a:spcBef>
                <a:spcPts val="95"/>
              </a:spcBef>
            </a:pPr>
            <a:r>
              <a:rPr sz="2000" dirty="0">
                <a:solidFill>
                  <a:srgbClr val="4A4A4A"/>
                </a:solidFill>
                <a:latin typeface="Guardian Sans"/>
                <a:cs typeface="Guardian Sans"/>
              </a:rPr>
              <a:t>How </a:t>
            </a:r>
            <a:r>
              <a:rPr sz="2000" spc="5" dirty="0">
                <a:solidFill>
                  <a:srgbClr val="4A4A4A"/>
                </a:solidFill>
                <a:latin typeface="Guardian Sans"/>
                <a:cs typeface="Guardian Sans"/>
              </a:rPr>
              <a:t>much income </a:t>
            </a:r>
            <a:r>
              <a:rPr sz="2000" dirty="0">
                <a:solidFill>
                  <a:srgbClr val="4A4A4A"/>
                </a:solidFill>
                <a:latin typeface="Guardian Sans"/>
                <a:cs typeface="Guardian Sans"/>
              </a:rPr>
              <a:t>will </a:t>
            </a:r>
            <a:r>
              <a:rPr sz="2000" spc="5" dirty="0">
                <a:solidFill>
                  <a:srgbClr val="4A4A4A"/>
                </a:solidFill>
                <a:latin typeface="Guardian Sans"/>
                <a:cs typeface="Guardian Sans"/>
              </a:rPr>
              <a:t>be</a:t>
            </a:r>
            <a:r>
              <a:rPr sz="2000" spc="-75" dirty="0">
                <a:solidFill>
                  <a:srgbClr val="4A4A4A"/>
                </a:solidFill>
                <a:latin typeface="Guardian Sans"/>
                <a:cs typeface="Guardian Sans"/>
              </a:rPr>
              <a:t> </a:t>
            </a:r>
            <a:r>
              <a:rPr sz="2000" spc="5" dirty="0">
                <a:solidFill>
                  <a:srgbClr val="4A4A4A"/>
                </a:solidFill>
                <a:latin typeface="Guardian Sans"/>
                <a:cs typeface="Guardian Sans"/>
              </a:rPr>
              <a:t>needed  </a:t>
            </a:r>
            <a:r>
              <a:rPr sz="2000" dirty="0">
                <a:solidFill>
                  <a:srgbClr val="4A4A4A"/>
                </a:solidFill>
                <a:latin typeface="Guardian Sans"/>
                <a:cs typeface="Guardian Sans"/>
              </a:rPr>
              <a:t>to </a:t>
            </a:r>
            <a:r>
              <a:rPr sz="2000" spc="5" dirty="0">
                <a:solidFill>
                  <a:srgbClr val="4A4A4A"/>
                </a:solidFill>
                <a:latin typeface="Guardian Sans"/>
                <a:cs typeface="Guardian Sans"/>
              </a:rPr>
              <a:t>continue </a:t>
            </a:r>
            <a:r>
              <a:rPr sz="2000" dirty="0">
                <a:solidFill>
                  <a:srgbClr val="4A4A4A"/>
                </a:solidFill>
                <a:latin typeface="Guardian Sans"/>
                <a:cs typeface="Guardian Sans"/>
              </a:rPr>
              <a:t>to </a:t>
            </a:r>
            <a:r>
              <a:rPr sz="2000" spc="-5" dirty="0">
                <a:solidFill>
                  <a:srgbClr val="4A4A4A"/>
                </a:solidFill>
                <a:latin typeface="Guardian Sans"/>
                <a:cs typeface="Guardian Sans"/>
              </a:rPr>
              <a:t>live </a:t>
            </a:r>
            <a:r>
              <a:rPr sz="2000" spc="5" dirty="0">
                <a:solidFill>
                  <a:srgbClr val="4A4A4A"/>
                </a:solidFill>
                <a:latin typeface="Guardian Sans"/>
                <a:cs typeface="Guardian Sans"/>
              </a:rPr>
              <a:t>the </a:t>
            </a:r>
            <a:r>
              <a:rPr sz="2000" spc="-5" dirty="0">
                <a:solidFill>
                  <a:srgbClr val="4A4A4A"/>
                </a:solidFill>
                <a:latin typeface="Guardian Sans"/>
                <a:cs typeface="Guardian Sans"/>
              </a:rPr>
              <a:t>life you </a:t>
            </a:r>
            <a:r>
              <a:rPr sz="2000" dirty="0">
                <a:solidFill>
                  <a:srgbClr val="4A4A4A"/>
                </a:solidFill>
                <a:latin typeface="Guardian Sans"/>
                <a:cs typeface="Guardian Sans"/>
              </a:rPr>
              <a:t>are  accustomed</a:t>
            </a:r>
            <a:r>
              <a:rPr sz="2000" spc="-5" dirty="0">
                <a:solidFill>
                  <a:srgbClr val="4A4A4A"/>
                </a:solidFill>
                <a:latin typeface="Guardian Sans"/>
                <a:cs typeface="Guardian Sans"/>
              </a:rPr>
              <a:t> to?</a:t>
            </a:r>
            <a:endParaRPr sz="2000" dirty="0">
              <a:latin typeface="Guardian Sans"/>
              <a:cs typeface="Guardian Sans"/>
            </a:endParaRPr>
          </a:p>
        </p:txBody>
      </p:sp>
      <p:sp>
        <p:nvSpPr>
          <p:cNvPr id="17" name="object 17"/>
          <p:cNvSpPr txBox="1"/>
          <p:nvPr/>
        </p:nvSpPr>
        <p:spPr>
          <a:xfrm>
            <a:off x="12192000" y="9168751"/>
            <a:ext cx="207010" cy="200025"/>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GuardianSans-Light"/>
                <a:cs typeface="GuardianSans-Light"/>
              </a:rPr>
              <a:t>31</a:t>
            </a:fld>
            <a:endParaRPr sz="1100">
              <a:latin typeface="GuardianSans-Light"/>
              <a:cs typeface="GuardianSans-Light"/>
            </a:endParaRPr>
          </a:p>
        </p:txBody>
      </p:sp>
      <p:sp>
        <p:nvSpPr>
          <p:cNvPr id="15" name="object 15"/>
          <p:cNvSpPr txBox="1"/>
          <p:nvPr/>
        </p:nvSpPr>
        <p:spPr>
          <a:xfrm>
            <a:off x="6958330" y="4542926"/>
            <a:ext cx="4521200" cy="627736"/>
          </a:xfrm>
          <a:prstGeom prst="rect">
            <a:avLst/>
          </a:prstGeom>
        </p:spPr>
        <p:txBody>
          <a:bodyPr vert="horz" wrap="square" lIns="0" tIns="12065" rIns="0" bIns="0" rtlCol="0">
            <a:spAutoFit/>
          </a:bodyPr>
          <a:lstStyle/>
          <a:p>
            <a:pPr marL="12700" marR="5080">
              <a:lnSpc>
                <a:spcPct val="100499"/>
              </a:lnSpc>
              <a:spcBef>
                <a:spcPts val="95"/>
              </a:spcBef>
            </a:pPr>
            <a:r>
              <a:rPr sz="2000" spc="-5" dirty="0">
                <a:solidFill>
                  <a:srgbClr val="4A4A4A"/>
                </a:solidFill>
                <a:latin typeface="Guardian Sans"/>
                <a:cs typeface="Guardian Sans"/>
              </a:rPr>
              <a:t>Would you want </a:t>
            </a:r>
            <a:r>
              <a:rPr sz="2000" dirty="0">
                <a:solidFill>
                  <a:srgbClr val="4A4A4A"/>
                </a:solidFill>
                <a:latin typeface="Guardian Sans"/>
                <a:cs typeface="Guardian Sans"/>
              </a:rPr>
              <a:t>to </a:t>
            </a:r>
            <a:r>
              <a:rPr sz="2000" spc="5" dirty="0">
                <a:solidFill>
                  <a:srgbClr val="4A4A4A"/>
                </a:solidFill>
                <a:latin typeface="Guardian Sans"/>
                <a:cs typeface="Guardian Sans"/>
              </a:rPr>
              <a:t>be </a:t>
            </a:r>
            <a:r>
              <a:rPr sz="2000" dirty="0">
                <a:solidFill>
                  <a:srgbClr val="4A4A4A"/>
                </a:solidFill>
                <a:latin typeface="Guardian Sans"/>
                <a:cs typeface="Guardian Sans"/>
              </a:rPr>
              <a:t>able to </a:t>
            </a:r>
            <a:r>
              <a:rPr sz="2000" spc="-5" dirty="0">
                <a:solidFill>
                  <a:srgbClr val="4A4A4A"/>
                </a:solidFill>
                <a:latin typeface="Guardian Sans"/>
                <a:cs typeface="Guardian Sans"/>
              </a:rPr>
              <a:t>cover </a:t>
            </a:r>
            <a:r>
              <a:rPr sz="2000" spc="5" dirty="0">
                <a:solidFill>
                  <a:srgbClr val="4A4A4A"/>
                </a:solidFill>
                <a:latin typeface="Guardian Sans"/>
                <a:cs typeface="Guardian Sans"/>
              </a:rPr>
              <a:t>the  </a:t>
            </a:r>
            <a:r>
              <a:rPr sz="2000" spc="-5" dirty="0">
                <a:solidFill>
                  <a:srgbClr val="4A4A4A"/>
                </a:solidFill>
                <a:latin typeface="Guardian Sans"/>
                <a:cs typeface="Guardian Sans"/>
              </a:rPr>
              <a:t>costs </a:t>
            </a:r>
            <a:r>
              <a:rPr sz="2000" dirty="0">
                <a:solidFill>
                  <a:srgbClr val="4A4A4A"/>
                </a:solidFill>
                <a:latin typeface="Guardian Sans"/>
                <a:cs typeface="Guardian Sans"/>
              </a:rPr>
              <a:t>of </a:t>
            </a:r>
            <a:r>
              <a:rPr sz="2000" spc="5" dirty="0">
                <a:solidFill>
                  <a:srgbClr val="4A4A4A"/>
                </a:solidFill>
                <a:latin typeface="Guardian Sans"/>
                <a:cs typeface="Guardian Sans"/>
              </a:rPr>
              <a:t>some </a:t>
            </a:r>
            <a:r>
              <a:rPr sz="2000" dirty="0">
                <a:solidFill>
                  <a:srgbClr val="4A4A4A"/>
                </a:solidFill>
                <a:latin typeface="Guardian Sans"/>
                <a:cs typeface="Guardian Sans"/>
              </a:rPr>
              <a:t>or all of </a:t>
            </a:r>
            <a:r>
              <a:rPr sz="2000" spc="5" dirty="0">
                <a:solidFill>
                  <a:srgbClr val="4A4A4A"/>
                </a:solidFill>
                <a:latin typeface="Guardian Sans"/>
                <a:cs typeface="Guardian Sans"/>
              </a:rPr>
              <a:t>a </a:t>
            </a:r>
            <a:r>
              <a:rPr sz="2000" spc="-5" dirty="0">
                <a:solidFill>
                  <a:srgbClr val="4A4A4A"/>
                </a:solidFill>
                <a:latin typeface="Guardian Sans"/>
                <a:cs typeface="Guardian Sans"/>
              </a:rPr>
              <a:t>child's</a:t>
            </a:r>
            <a:r>
              <a:rPr sz="2000" spc="5" dirty="0">
                <a:solidFill>
                  <a:srgbClr val="4A4A4A"/>
                </a:solidFill>
                <a:latin typeface="Guardian Sans"/>
                <a:cs typeface="Guardian Sans"/>
              </a:rPr>
              <a:t> </a:t>
            </a:r>
            <a:r>
              <a:rPr sz="2000" dirty="0">
                <a:solidFill>
                  <a:srgbClr val="4A4A4A"/>
                </a:solidFill>
                <a:latin typeface="Guardian Sans"/>
                <a:cs typeface="Guardian Sans"/>
              </a:rPr>
              <a:t>wedding?</a:t>
            </a:r>
            <a:endParaRPr sz="2000" dirty="0">
              <a:latin typeface="Guardian Sans"/>
              <a:cs typeface="Guardian Sans"/>
            </a:endParaRPr>
          </a:p>
        </p:txBody>
      </p:sp>
      <p:sp>
        <p:nvSpPr>
          <p:cNvPr id="16" name="object 16"/>
          <p:cNvSpPr txBox="1"/>
          <p:nvPr/>
        </p:nvSpPr>
        <p:spPr>
          <a:xfrm>
            <a:off x="1211799" y="3211812"/>
            <a:ext cx="3616960" cy="321883"/>
          </a:xfrm>
          <a:prstGeom prst="rect">
            <a:avLst/>
          </a:prstGeom>
        </p:spPr>
        <p:txBody>
          <a:bodyPr vert="horz" wrap="square" lIns="0" tIns="13970" rIns="0" bIns="0" rtlCol="0">
            <a:spAutoFit/>
          </a:bodyPr>
          <a:lstStyle/>
          <a:p>
            <a:pPr marL="12700">
              <a:lnSpc>
                <a:spcPct val="100000"/>
              </a:lnSpc>
              <a:spcBef>
                <a:spcPts val="110"/>
              </a:spcBef>
            </a:pPr>
            <a:r>
              <a:rPr sz="2000" dirty="0">
                <a:solidFill>
                  <a:srgbClr val="4A4A4A"/>
                </a:solidFill>
                <a:latin typeface="Guardian Sans"/>
                <a:cs typeface="Guardian Sans"/>
              </a:rPr>
              <a:t>Is there </a:t>
            </a:r>
            <a:r>
              <a:rPr sz="2000" spc="5" dirty="0">
                <a:solidFill>
                  <a:srgbClr val="4A4A4A"/>
                </a:solidFill>
                <a:latin typeface="Guardian Sans"/>
                <a:cs typeface="Guardian Sans"/>
              </a:rPr>
              <a:t>a </a:t>
            </a:r>
            <a:r>
              <a:rPr sz="2000" dirty="0">
                <a:solidFill>
                  <a:srgbClr val="4A4A4A"/>
                </a:solidFill>
                <a:latin typeface="Guardian Sans"/>
                <a:cs typeface="Guardian Sans"/>
              </a:rPr>
              <a:t>mortgage to consider?</a:t>
            </a:r>
            <a:endParaRPr sz="2000" dirty="0">
              <a:latin typeface="Guardian Sans"/>
              <a:cs typeface="Guardian Sans"/>
            </a:endParaRPr>
          </a:p>
        </p:txBody>
      </p:sp>
      <p:sp>
        <p:nvSpPr>
          <p:cNvPr id="18" name="Slide Number Placeholder 17"/>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00ADA6"/>
          </a:solidFill>
        </p:spPr>
        <p:txBody>
          <a:bodyPr wrap="square" lIns="0" tIns="0" rIns="0" bIns="0" rtlCol="0"/>
          <a:lstStyle/>
          <a:p>
            <a:endParaRPr/>
          </a:p>
        </p:txBody>
      </p:sp>
      <p:sp>
        <p:nvSpPr>
          <p:cNvPr id="3" name="object 3"/>
          <p:cNvSpPr/>
          <p:nvPr/>
        </p:nvSpPr>
        <p:spPr>
          <a:xfrm>
            <a:off x="4403090" y="0"/>
            <a:ext cx="8601710" cy="97536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89000" y="642615"/>
            <a:ext cx="916305"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FFFFFF"/>
                </a:solidFill>
                <a:latin typeface="Calibri" panose="020F0502020204030204" pitchFamily="34" charset="0"/>
                <a:cs typeface="Calibri" panose="020F0502020204030204" pitchFamily="34" charset="0"/>
              </a:rPr>
              <a:t>G</a:t>
            </a:r>
            <a:r>
              <a:rPr sz="4000" spc="-70" dirty="0">
                <a:solidFill>
                  <a:srgbClr val="FFFFFF"/>
                </a:solidFill>
                <a:latin typeface="Calibri" panose="020F0502020204030204" pitchFamily="34" charset="0"/>
                <a:cs typeface="Calibri" panose="020F0502020204030204" pitchFamily="34" charset="0"/>
              </a:rPr>
              <a:t>i</a:t>
            </a:r>
            <a:r>
              <a:rPr sz="4000" spc="-120" dirty="0">
                <a:solidFill>
                  <a:srgbClr val="FFFFFF"/>
                </a:solidFill>
                <a:latin typeface="Calibri" panose="020F0502020204030204" pitchFamily="34" charset="0"/>
                <a:cs typeface="Calibri" panose="020F0502020204030204" pitchFamily="34" charset="0"/>
              </a:rPr>
              <a:t>ve</a:t>
            </a:r>
            <a:endParaRPr sz="4000" dirty="0">
              <a:latin typeface="Calibri" panose="020F0502020204030204" pitchFamily="34" charset="0"/>
              <a:cs typeface="Calibri" panose="020F0502020204030204" pitchFamily="34" charset="0"/>
            </a:endParaRPr>
          </a:p>
        </p:txBody>
      </p:sp>
      <p:sp>
        <p:nvSpPr>
          <p:cNvPr id="5" name="object 5"/>
          <p:cNvSpPr txBox="1"/>
          <p:nvPr/>
        </p:nvSpPr>
        <p:spPr>
          <a:xfrm>
            <a:off x="889000" y="1634487"/>
            <a:ext cx="3202305" cy="1397819"/>
          </a:xfrm>
          <a:prstGeom prst="rect">
            <a:avLst/>
          </a:prstGeom>
        </p:spPr>
        <p:txBody>
          <a:bodyPr vert="horz" wrap="square" lIns="0" tIns="12700" rIns="0" bIns="0" rtlCol="0">
            <a:spAutoFit/>
          </a:bodyPr>
          <a:lstStyle/>
          <a:p>
            <a:pPr marL="12700" marR="5080">
              <a:lnSpc>
                <a:spcPct val="100000"/>
              </a:lnSpc>
              <a:spcBef>
                <a:spcPts val="100"/>
              </a:spcBef>
            </a:pPr>
            <a:r>
              <a:rPr sz="3000" spc="-10" dirty="0">
                <a:solidFill>
                  <a:srgbClr val="FFFFFF"/>
                </a:solidFill>
                <a:latin typeface="Calibri" panose="020F0502020204030204" pitchFamily="34" charset="0"/>
                <a:cs typeface="Calibri" panose="020F0502020204030204" pitchFamily="34" charset="0"/>
              </a:rPr>
              <a:t>Where </a:t>
            </a:r>
            <a:r>
              <a:rPr sz="3000" spc="-5" dirty="0">
                <a:solidFill>
                  <a:srgbClr val="FFFFFF"/>
                </a:solidFill>
                <a:latin typeface="Calibri" panose="020F0502020204030204" pitchFamily="34" charset="0"/>
                <a:cs typeface="Calibri" panose="020F0502020204030204" pitchFamily="34" charset="0"/>
              </a:rPr>
              <a:t>would </a:t>
            </a:r>
            <a:r>
              <a:rPr sz="3000" spc="-15" dirty="0">
                <a:solidFill>
                  <a:srgbClr val="FFFFFF"/>
                </a:solidFill>
                <a:latin typeface="Calibri" panose="020F0502020204030204" pitchFamily="34" charset="0"/>
                <a:cs typeface="Calibri" panose="020F0502020204030204" pitchFamily="34" charset="0"/>
              </a:rPr>
              <a:t>you</a:t>
            </a:r>
            <a:r>
              <a:rPr sz="3000" spc="-45" dirty="0">
                <a:solidFill>
                  <a:srgbClr val="FFFFFF"/>
                </a:solidFill>
                <a:latin typeface="Calibri" panose="020F0502020204030204" pitchFamily="34" charset="0"/>
                <a:cs typeface="Calibri" panose="020F0502020204030204" pitchFamily="34" charset="0"/>
              </a:rPr>
              <a:t> </a:t>
            </a:r>
            <a:r>
              <a:rPr sz="3000" spc="-15" dirty="0">
                <a:solidFill>
                  <a:srgbClr val="FFFFFF"/>
                </a:solidFill>
                <a:latin typeface="Calibri" panose="020F0502020204030204" pitchFamily="34" charset="0"/>
                <a:cs typeface="Calibri" panose="020F0502020204030204" pitchFamily="34" charset="0"/>
              </a:rPr>
              <a:t>like </a:t>
            </a:r>
            <a:r>
              <a:rPr sz="3000" spc="-10" dirty="0">
                <a:solidFill>
                  <a:srgbClr val="FFFFFF"/>
                </a:solidFill>
                <a:latin typeface="Calibri" panose="020F0502020204030204" pitchFamily="34" charset="0"/>
                <a:cs typeface="Calibri" panose="020F0502020204030204" pitchFamily="34" charset="0"/>
              </a:rPr>
              <a:t>to </a:t>
            </a:r>
            <a:r>
              <a:rPr sz="3000" spc="-15" dirty="0">
                <a:solidFill>
                  <a:srgbClr val="FFFFFF"/>
                </a:solidFill>
                <a:latin typeface="Calibri" panose="020F0502020204030204" pitchFamily="34" charset="0"/>
                <a:cs typeface="Calibri" panose="020F0502020204030204" pitchFamily="34" charset="0"/>
              </a:rPr>
              <a:t>make </a:t>
            </a:r>
            <a:r>
              <a:rPr sz="3000" dirty="0">
                <a:solidFill>
                  <a:srgbClr val="FFFFFF"/>
                </a:solidFill>
                <a:latin typeface="Calibri" panose="020F0502020204030204" pitchFamily="34" charset="0"/>
                <a:cs typeface="Calibri" panose="020F0502020204030204" pitchFamily="34" charset="0"/>
              </a:rPr>
              <a:t>a</a:t>
            </a:r>
            <a:r>
              <a:rPr sz="3000" spc="-55" dirty="0">
                <a:solidFill>
                  <a:srgbClr val="FFFFFF"/>
                </a:solidFill>
                <a:latin typeface="Calibri" panose="020F0502020204030204" pitchFamily="34" charset="0"/>
                <a:cs typeface="Calibri" panose="020F0502020204030204" pitchFamily="34" charset="0"/>
              </a:rPr>
              <a:t> </a:t>
            </a:r>
            <a:r>
              <a:rPr sz="3000" spc="-20" dirty="0">
                <a:solidFill>
                  <a:srgbClr val="FFFFFF"/>
                </a:solidFill>
                <a:latin typeface="Calibri" panose="020F0502020204030204" pitchFamily="34" charset="0"/>
                <a:cs typeface="Calibri" panose="020F0502020204030204" pitchFamily="34" charset="0"/>
              </a:rPr>
              <a:t>difference?</a:t>
            </a:r>
            <a:endParaRPr sz="3000" dirty="0">
              <a:latin typeface="Calibri" panose="020F0502020204030204" pitchFamily="34" charset="0"/>
              <a:cs typeface="Calibri" panose="020F0502020204030204" pitchFamily="34" charset="0"/>
            </a:endParaRPr>
          </a:p>
        </p:txBody>
      </p:sp>
      <p:sp>
        <p:nvSpPr>
          <p:cNvPr id="6" name="object 6"/>
          <p:cNvSpPr/>
          <p:nvPr/>
        </p:nvSpPr>
        <p:spPr>
          <a:xfrm>
            <a:off x="812827" y="8383378"/>
            <a:ext cx="2717800" cy="920750"/>
          </a:xfrm>
          <a:custGeom>
            <a:avLst/>
            <a:gdLst/>
            <a:ahLst/>
            <a:cxnLst/>
            <a:rect l="l" t="t" r="r" b="b"/>
            <a:pathLst>
              <a:path w="2717800" h="920750">
                <a:moveTo>
                  <a:pt x="2060934" y="722426"/>
                </a:moveTo>
                <a:lnTo>
                  <a:pt x="632155" y="722426"/>
                </a:lnTo>
                <a:lnTo>
                  <a:pt x="648691" y="722439"/>
                </a:lnTo>
                <a:lnTo>
                  <a:pt x="665141" y="727341"/>
                </a:lnTo>
                <a:lnTo>
                  <a:pt x="949471" y="801584"/>
                </a:lnTo>
                <a:lnTo>
                  <a:pt x="1131138" y="839565"/>
                </a:lnTo>
                <a:lnTo>
                  <a:pt x="1331264" y="869440"/>
                </a:lnTo>
                <a:lnTo>
                  <a:pt x="1637957" y="906868"/>
                </a:lnTo>
                <a:lnTo>
                  <a:pt x="1667132" y="920340"/>
                </a:lnTo>
                <a:lnTo>
                  <a:pt x="1698051" y="918771"/>
                </a:lnTo>
                <a:lnTo>
                  <a:pt x="1749790" y="896710"/>
                </a:lnTo>
                <a:lnTo>
                  <a:pt x="1841423" y="848702"/>
                </a:lnTo>
                <a:lnTo>
                  <a:pt x="2060934" y="722426"/>
                </a:lnTo>
                <a:close/>
              </a:path>
              <a:path w="2717800" h="920750">
                <a:moveTo>
                  <a:pt x="631964" y="0"/>
                </a:moveTo>
                <a:lnTo>
                  <a:pt x="480586" y="4193"/>
                </a:lnTo>
                <a:lnTo>
                  <a:pt x="364297" y="48644"/>
                </a:lnTo>
                <a:lnTo>
                  <a:pt x="223851" y="172100"/>
                </a:lnTo>
                <a:lnTo>
                  <a:pt x="0" y="413308"/>
                </a:lnTo>
                <a:lnTo>
                  <a:pt x="400164" y="909510"/>
                </a:lnTo>
                <a:lnTo>
                  <a:pt x="417371" y="884205"/>
                </a:lnTo>
                <a:lnTo>
                  <a:pt x="465381" y="826441"/>
                </a:lnTo>
                <a:lnTo>
                  <a:pt x="538781" y="763440"/>
                </a:lnTo>
                <a:lnTo>
                  <a:pt x="632155" y="722426"/>
                </a:lnTo>
                <a:lnTo>
                  <a:pt x="2060934" y="722426"/>
                </a:lnTo>
                <a:lnTo>
                  <a:pt x="2502668" y="468314"/>
                </a:lnTo>
                <a:lnTo>
                  <a:pt x="1694679" y="468314"/>
                </a:lnTo>
                <a:lnTo>
                  <a:pt x="1679740" y="465277"/>
                </a:lnTo>
                <a:lnTo>
                  <a:pt x="1331887" y="299834"/>
                </a:lnTo>
                <a:lnTo>
                  <a:pt x="1544612" y="269671"/>
                </a:lnTo>
                <a:lnTo>
                  <a:pt x="1584370" y="261658"/>
                </a:lnTo>
                <a:lnTo>
                  <a:pt x="1629608" y="241056"/>
                </a:lnTo>
                <a:lnTo>
                  <a:pt x="1674860" y="211096"/>
                </a:lnTo>
                <a:lnTo>
                  <a:pt x="1714661" y="175007"/>
                </a:lnTo>
                <a:lnTo>
                  <a:pt x="1743547" y="136022"/>
                </a:lnTo>
                <a:lnTo>
                  <a:pt x="1756054" y="97370"/>
                </a:lnTo>
                <a:lnTo>
                  <a:pt x="1756679" y="58341"/>
                </a:lnTo>
                <a:lnTo>
                  <a:pt x="1748351" y="36172"/>
                </a:lnTo>
                <a:lnTo>
                  <a:pt x="917022" y="36172"/>
                </a:lnTo>
                <a:lnTo>
                  <a:pt x="680796" y="12484"/>
                </a:lnTo>
                <a:lnTo>
                  <a:pt x="669185" y="8499"/>
                </a:lnTo>
                <a:lnTo>
                  <a:pt x="660290" y="4551"/>
                </a:lnTo>
                <a:lnTo>
                  <a:pt x="649440" y="1448"/>
                </a:lnTo>
                <a:lnTo>
                  <a:pt x="631964" y="0"/>
                </a:lnTo>
                <a:close/>
              </a:path>
              <a:path w="2717800" h="920750">
                <a:moveTo>
                  <a:pt x="2567127" y="244208"/>
                </a:moveTo>
                <a:lnTo>
                  <a:pt x="2512302" y="251285"/>
                </a:lnTo>
                <a:lnTo>
                  <a:pt x="2472787" y="260126"/>
                </a:lnTo>
                <a:lnTo>
                  <a:pt x="2426653" y="271857"/>
                </a:lnTo>
                <a:lnTo>
                  <a:pt x="2374986" y="285994"/>
                </a:lnTo>
                <a:lnTo>
                  <a:pt x="2318876" y="302052"/>
                </a:lnTo>
                <a:lnTo>
                  <a:pt x="2009714" y="394208"/>
                </a:lnTo>
                <a:lnTo>
                  <a:pt x="1892996" y="427568"/>
                </a:lnTo>
                <a:lnTo>
                  <a:pt x="1840474" y="441561"/>
                </a:lnTo>
                <a:lnTo>
                  <a:pt x="1793295" y="453116"/>
                </a:lnTo>
                <a:lnTo>
                  <a:pt x="1752544" y="461750"/>
                </a:lnTo>
                <a:lnTo>
                  <a:pt x="1694679" y="468314"/>
                </a:lnTo>
                <a:lnTo>
                  <a:pt x="2502668" y="468314"/>
                </a:lnTo>
                <a:lnTo>
                  <a:pt x="2622461" y="399402"/>
                </a:lnTo>
                <a:lnTo>
                  <a:pt x="2678214" y="394289"/>
                </a:lnTo>
                <a:lnTo>
                  <a:pt x="2708230" y="382190"/>
                </a:lnTo>
                <a:lnTo>
                  <a:pt x="2717740" y="364878"/>
                </a:lnTo>
                <a:lnTo>
                  <a:pt x="2711976" y="344127"/>
                </a:lnTo>
                <a:lnTo>
                  <a:pt x="2696170" y="321712"/>
                </a:lnTo>
                <a:lnTo>
                  <a:pt x="2655354" y="278980"/>
                </a:lnTo>
                <a:lnTo>
                  <a:pt x="2613336" y="255146"/>
                </a:lnTo>
                <a:lnTo>
                  <a:pt x="2588102" y="247391"/>
                </a:lnTo>
                <a:lnTo>
                  <a:pt x="2567127" y="244208"/>
                </a:lnTo>
                <a:close/>
              </a:path>
              <a:path w="2717800" h="920750">
                <a:moveTo>
                  <a:pt x="1595005" y="10502"/>
                </a:moveTo>
                <a:lnTo>
                  <a:pt x="1483287" y="18811"/>
                </a:lnTo>
                <a:lnTo>
                  <a:pt x="1220906" y="32824"/>
                </a:lnTo>
                <a:lnTo>
                  <a:pt x="917022" y="36172"/>
                </a:lnTo>
                <a:lnTo>
                  <a:pt x="1748351" y="36172"/>
                </a:lnTo>
                <a:lnTo>
                  <a:pt x="1747657" y="34325"/>
                </a:lnTo>
                <a:lnTo>
                  <a:pt x="1722224" y="21138"/>
                </a:lnTo>
                <a:lnTo>
                  <a:pt x="1673612" y="14596"/>
                </a:lnTo>
                <a:lnTo>
                  <a:pt x="1595005" y="10502"/>
                </a:lnTo>
                <a:close/>
              </a:path>
            </a:pathLst>
          </a:custGeom>
          <a:solidFill>
            <a:srgbClr val="FFFFFF">
              <a:alpha val="29998"/>
            </a:srgbClr>
          </a:solidFill>
        </p:spPr>
        <p:txBody>
          <a:bodyPr wrap="square" lIns="0" tIns="0" rIns="0" bIns="0" rtlCol="0"/>
          <a:lstStyle/>
          <a:p>
            <a:endParaRPr/>
          </a:p>
        </p:txBody>
      </p:sp>
      <p:sp>
        <p:nvSpPr>
          <p:cNvPr id="7" name="object 7"/>
          <p:cNvSpPr/>
          <p:nvPr/>
        </p:nvSpPr>
        <p:spPr>
          <a:xfrm>
            <a:off x="2156446" y="7239000"/>
            <a:ext cx="477520" cy="869950"/>
          </a:xfrm>
          <a:custGeom>
            <a:avLst/>
            <a:gdLst/>
            <a:ahLst/>
            <a:cxnLst/>
            <a:rect l="l" t="t" r="r" b="b"/>
            <a:pathLst>
              <a:path w="477519" h="869950">
                <a:moveTo>
                  <a:pt x="34086" y="594093"/>
                </a:moveTo>
                <a:lnTo>
                  <a:pt x="0" y="717994"/>
                </a:lnTo>
                <a:lnTo>
                  <a:pt x="34540" y="735337"/>
                </a:lnTo>
                <a:lnTo>
                  <a:pt x="77909" y="750231"/>
                </a:lnTo>
                <a:lnTo>
                  <a:pt x="127339" y="761237"/>
                </a:lnTo>
                <a:lnTo>
                  <a:pt x="180060" y="766914"/>
                </a:lnTo>
                <a:lnTo>
                  <a:pt x="178269" y="867981"/>
                </a:lnTo>
                <a:lnTo>
                  <a:pt x="283616" y="869822"/>
                </a:lnTo>
                <a:lnTo>
                  <a:pt x="285508" y="761339"/>
                </a:lnTo>
                <a:lnTo>
                  <a:pt x="341825" y="747001"/>
                </a:lnTo>
                <a:lnTo>
                  <a:pt x="388897" y="723966"/>
                </a:lnTo>
                <a:lnTo>
                  <a:pt x="426348" y="693437"/>
                </a:lnTo>
                <a:lnTo>
                  <a:pt x="453802" y="656616"/>
                </a:lnTo>
                <a:lnTo>
                  <a:pt x="458932" y="644029"/>
                </a:lnTo>
                <a:lnTo>
                  <a:pt x="209892" y="644029"/>
                </a:lnTo>
                <a:lnTo>
                  <a:pt x="159477" y="639118"/>
                </a:lnTo>
                <a:lnTo>
                  <a:pt x="112664" y="627676"/>
                </a:lnTo>
                <a:lnTo>
                  <a:pt x="70514" y="611927"/>
                </a:lnTo>
                <a:lnTo>
                  <a:pt x="34086" y="594093"/>
                </a:lnTo>
                <a:close/>
              </a:path>
              <a:path w="477519" h="869950">
                <a:moveTo>
                  <a:pt x="198831" y="0"/>
                </a:moveTo>
                <a:lnTo>
                  <a:pt x="197053" y="101053"/>
                </a:lnTo>
                <a:lnTo>
                  <a:pt x="143510" y="115039"/>
                </a:lnTo>
                <a:lnTo>
                  <a:pt x="98449" y="137092"/>
                </a:lnTo>
                <a:lnTo>
                  <a:pt x="62363" y="166276"/>
                </a:lnTo>
                <a:lnTo>
                  <a:pt x="35742" y="201654"/>
                </a:lnTo>
                <a:lnTo>
                  <a:pt x="19079" y="242291"/>
                </a:lnTo>
                <a:lnTo>
                  <a:pt x="12865" y="287248"/>
                </a:lnTo>
                <a:lnTo>
                  <a:pt x="18316" y="335025"/>
                </a:lnTo>
                <a:lnTo>
                  <a:pt x="35714" y="375737"/>
                </a:lnTo>
                <a:lnTo>
                  <a:pt x="63922" y="410251"/>
                </a:lnTo>
                <a:lnTo>
                  <a:pt x="101800" y="439437"/>
                </a:lnTo>
                <a:lnTo>
                  <a:pt x="148212" y="464166"/>
                </a:lnTo>
                <a:lnTo>
                  <a:pt x="202018" y="485305"/>
                </a:lnTo>
                <a:lnTo>
                  <a:pt x="252501" y="506650"/>
                </a:lnTo>
                <a:lnTo>
                  <a:pt x="287208" y="528310"/>
                </a:lnTo>
                <a:lnTo>
                  <a:pt x="307112" y="552099"/>
                </a:lnTo>
                <a:lnTo>
                  <a:pt x="313181" y="579831"/>
                </a:lnTo>
                <a:lnTo>
                  <a:pt x="305249" y="607966"/>
                </a:lnTo>
                <a:lnTo>
                  <a:pt x="283992" y="628289"/>
                </a:lnTo>
                <a:lnTo>
                  <a:pt x="251508" y="640433"/>
                </a:lnTo>
                <a:lnTo>
                  <a:pt x="209892" y="644029"/>
                </a:lnTo>
                <a:lnTo>
                  <a:pt x="458932" y="644029"/>
                </a:lnTo>
                <a:lnTo>
                  <a:pt x="470883" y="614706"/>
                </a:lnTo>
                <a:lnTo>
                  <a:pt x="477215" y="568909"/>
                </a:lnTo>
                <a:lnTo>
                  <a:pt x="473644" y="523420"/>
                </a:lnTo>
                <a:lnTo>
                  <a:pt x="460783" y="483390"/>
                </a:lnTo>
                <a:lnTo>
                  <a:pt x="437965" y="448213"/>
                </a:lnTo>
                <a:lnTo>
                  <a:pt x="404522" y="417285"/>
                </a:lnTo>
                <a:lnTo>
                  <a:pt x="359784" y="390002"/>
                </a:lnTo>
                <a:lnTo>
                  <a:pt x="246029" y="341032"/>
                </a:lnTo>
                <a:lnTo>
                  <a:pt x="207079" y="318719"/>
                </a:lnTo>
                <a:lnTo>
                  <a:pt x="184885" y="296501"/>
                </a:lnTo>
                <a:lnTo>
                  <a:pt x="178092" y="272059"/>
                </a:lnTo>
                <a:lnTo>
                  <a:pt x="182889" y="250268"/>
                </a:lnTo>
                <a:lnTo>
                  <a:pt x="198107" y="231444"/>
                </a:lnTo>
                <a:lnTo>
                  <a:pt x="226183" y="218431"/>
                </a:lnTo>
                <a:lnTo>
                  <a:pt x="269557" y="214071"/>
                </a:lnTo>
                <a:lnTo>
                  <a:pt x="432823" y="214071"/>
                </a:lnTo>
                <a:lnTo>
                  <a:pt x="455091" y="133273"/>
                </a:lnTo>
                <a:lnTo>
                  <a:pt x="426262" y="120997"/>
                </a:lnTo>
                <a:lnTo>
                  <a:pt x="391528" y="109815"/>
                </a:lnTo>
                <a:lnTo>
                  <a:pt x="350164" y="100907"/>
                </a:lnTo>
                <a:lnTo>
                  <a:pt x="301447" y="95453"/>
                </a:lnTo>
                <a:lnTo>
                  <a:pt x="303098" y="1841"/>
                </a:lnTo>
                <a:lnTo>
                  <a:pt x="198831" y="0"/>
                </a:lnTo>
                <a:close/>
              </a:path>
              <a:path w="477519" h="869950">
                <a:moveTo>
                  <a:pt x="432823" y="214071"/>
                </a:moveTo>
                <a:lnTo>
                  <a:pt x="269557" y="214071"/>
                </a:lnTo>
                <a:lnTo>
                  <a:pt x="321865" y="219002"/>
                </a:lnTo>
                <a:lnTo>
                  <a:pt x="364283" y="229441"/>
                </a:lnTo>
                <a:lnTo>
                  <a:pt x="397477" y="241913"/>
                </a:lnTo>
                <a:lnTo>
                  <a:pt x="422109" y="252945"/>
                </a:lnTo>
                <a:lnTo>
                  <a:pt x="432823" y="214071"/>
                </a:lnTo>
                <a:close/>
              </a:path>
            </a:pathLst>
          </a:custGeom>
          <a:solidFill>
            <a:srgbClr val="FFFFFF">
              <a:alpha val="29998"/>
            </a:srgbClr>
          </a:solidFill>
        </p:spPr>
        <p:txBody>
          <a:bodyPr wrap="square" lIns="0" tIns="0" rIns="0" bIns="0" rtlCol="0"/>
          <a:lstStyle/>
          <a:p>
            <a:endParaRPr/>
          </a:p>
        </p:txBody>
      </p:sp>
      <p:sp>
        <p:nvSpPr>
          <p:cNvPr id="8" name="object 8"/>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32</a:t>
            </a:fld>
            <a:endParaRPr sz="110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916305"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4A4A4A"/>
                </a:solidFill>
                <a:latin typeface="Calibri" panose="020F0502020204030204" pitchFamily="34" charset="0"/>
                <a:cs typeface="Calibri" panose="020F0502020204030204" pitchFamily="34" charset="0"/>
              </a:rPr>
              <a:t>G</a:t>
            </a:r>
            <a:r>
              <a:rPr sz="4000" spc="-70" dirty="0">
                <a:solidFill>
                  <a:srgbClr val="4A4A4A"/>
                </a:solidFill>
                <a:latin typeface="Calibri" panose="020F0502020204030204" pitchFamily="34" charset="0"/>
                <a:cs typeface="Calibri" panose="020F0502020204030204" pitchFamily="34" charset="0"/>
              </a:rPr>
              <a:t>i</a:t>
            </a:r>
            <a:r>
              <a:rPr sz="4000" spc="-120" dirty="0">
                <a:solidFill>
                  <a:srgbClr val="4A4A4A"/>
                </a:solidFill>
                <a:latin typeface="Calibri" panose="020F0502020204030204" pitchFamily="34" charset="0"/>
                <a:cs typeface="Calibri" panose="020F0502020204030204" pitchFamily="34" charset="0"/>
              </a:rPr>
              <a:t>ve</a:t>
            </a:r>
            <a:endParaRPr sz="4000">
              <a:latin typeface="Calibri" panose="020F0502020204030204" pitchFamily="34" charset="0"/>
              <a:cs typeface="Calibri" panose="020F0502020204030204" pitchFamily="34" charset="0"/>
            </a:endParaRPr>
          </a:p>
        </p:txBody>
      </p:sp>
      <p:sp>
        <p:nvSpPr>
          <p:cNvPr id="3" name="object 3"/>
          <p:cNvSpPr/>
          <p:nvPr/>
        </p:nvSpPr>
        <p:spPr>
          <a:xfrm>
            <a:off x="6628470" y="3593031"/>
            <a:ext cx="5450840" cy="1012825"/>
          </a:xfrm>
          <a:custGeom>
            <a:avLst/>
            <a:gdLst/>
            <a:ahLst/>
            <a:cxnLst/>
            <a:rect l="l" t="t" r="r" b="b"/>
            <a:pathLst>
              <a:path w="5450840" h="1012825">
                <a:moveTo>
                  <a:pt x="133451" y="939"/>
                </a:moveTo>
                <a:lnTo>
                  <a:pt x="5316969" y="0"/>
                </a:lnTo>
                <a:lnTo>
                  <a:pt x="5359151" y="6803"/>
                </a:lnTo>
                <a:lnTo>
                  <a:pt x="5395782" y="25749"/>
                </a:lnTo>
                <a:lnTo>
                  <a:pt x="5424666" y="54639"/>
                </a:lnTo>
                <a:lnTo>
                  <a:pt x="5443606" y="91272"/>
                </a:lnTo>
                <a:lnTo>
                  <a:pt x="5450408" y="133451"/>
                </a:lnTo>
                <a:lnTo>
                  <a:pt x="5450408" y="718566"/>
                </a:lnTo>
                <a:lnTo>
                  <a:pt x="5443606" y="760738"/>
                </a:lnTo>
                <a:lnTo>
                  <a:pt x="5424666" y="797368"/>
                </a:lnTo>
                <a:lnTo>
                  <a:pt x="5395782" y="826255"/>
                </a:lnTo>
                <a:lnTo>
                  <a:pt x="5359151" y="845201"/>
                </a:lnTo>
                <a:lnTo>
                  <a:pt x="5316969" y="852004"/>
                </a:lnTo>
                <a:lnTo>
                  <a:pt x="379349" y="852906"/>
                </a:lnTo>
                <a:lnTo>
                  <a:pt x="225259" y="1012698"/>
                </a:lnTo>
                <a:lnTo>
                  <a:pt x="225259" y="852932"/>
                </a:lnTo>
                <a:lnTo>
                  <a:pt x="133451" y="852944"/>
                </a:lnTo>
                <a:lnTo>
                  <a:pt x="91272" y="846140"/>
                </a:lnTo>
                <a:lnTo>
                  <a:pt x="54639" y="827195"/>
                </a:lnTo>
                <a:lnTo>
                  <a:pt x="25749" y="798308"/>
                </a:lnTo>
                <a:lnTo>
                  <a:pt x="6803" y="761678"/>
                </a:lnTo>
                <a:lnTo>
                  <a:pt x="0" y="719505"/>
                </a:lnTo>
                <a:lnTo>
                  <a:pt x="0" y="134391"/>
                </a:lnTo>
                <a:lnTo>
                  <a:pt x="6803" y="92212"/>
                </a:lnTo>
                <a:lnTo>
                  <a:pt x="25749" y="55578"/>
                </a:lnTo>
                <a:lnTo>
                  <a:pt x="54639" y="26689"/>
                </a:lnTo>
                <a:lnTo>
                  <a:pt x="91272" y="7743"/>
                </a:lnTo>
                <a:lnTo>
                  <a:pt x="133451" y="939"/>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p:nvPr/>
        </p:nvSpPr>
        <p:spPr>
          <a:xfrm>
            <a:off x="946010" y="3593033"/>
            <a:ext cx="5423535" cy="1000760"/>
          </a:xfrm>
          <a:custGeom>
            <a:avLst/>
            <a:gdLst/>
            <a:ahLst/>
            <a:cxnLst/>
            <a:rect l="l" t="t" r="r" b="b"/>
            <a:pathLst>
              <a:path w="5423535" h="1000760">
                <a:moveTo>
                  <a:pt x="5289956" y="0"/>
                </a:moveTo>
                <a:lnTo>
                  <a:pt x="133451" y="0"/>
                </a:lnTo>
                <a:lnTo>
                  <a:pt x="91267" y="6803"/>
                </a:lnTo>
                <a:lnTo>
                  <a:pt x="54633" y="25749"/>
                </a:lnTo>
                <a:lnTo>
                  <a:pt x="25746" y="54639"/>
                </a:lnTo>
                <a:lnTo>
                  <a:pt x="6802" y="91272"/>
                </a:lnTo>
                <a:lnTo>
                  <a:pt x="0" y="133451"/>
                </a:lnTo>
                <a:lnTo>
                  <a:pt x="0" y="701230"/>
                </a:lnTo>
                <a:lnTo>
                  <a:pt x="6802" y="743409"/>
                </a:lnTo>
                <a:lnTo>
                  <a:pt x="25746" y="780043"/>
                </a:lnTo>
                <a:lnTo>
                  <a:pt x="54633" y="808932"/>
                </a:lnTo>
                <a:lnTo>
                  <a:pt x="91267" y="827878"/>
                </a:lnTo>
                <a:lnTo>
                  <a:pt x="133451" y="834682"/>
                </a:lnTo>
                <a:lnTo>
                  <a:pt x="5043360" y="834682"/>
                </a:lnTo>
                <a:lnTo>
                  <a:pt x="5203507" y="1000760"/>
                </a:lnTo>
                <a:lnTo>
                  <a:pt x="5203507" y="834682"/>
                </a:lnTo>
                <a:lnTo>
                  <a:pt x="5289956" y="834682"/>
                </a:lnTo>
                <a:lnTo>
                  <a:pt x="5332135" y="827878"/>
                </a:lnTo>
                <a:lnTo>
                  <a:pt x="5368768" y="808932"/>
                </a:lnTo>
                <a:lnTo>
                  <a:pt x="5397658" y="780043"/>
                </a:lnTo>
                <a:lnTo>
                  <a:pt x="5416604" y="743409"/>
                </a:lnTo>
                <a:lnTo>
                  <a:pt x="5423408" y="701230"/>
                </a:lnTo>
                <a:lnTo>
                  <a:pt x="5423408" y="133451"/>
                </a:lnTo>
                <a:lnTo>
                  <a:pt x="5416604" y="91272"/>
                </a:lnTo>
                <a:lnTo>
                  <a:pt x="5397658" y="54639"/>
                </a:lnTo>
                <a:lnTo>
                  <a:pt x="5368768" y="25749"/>
                </a:lnTo>
                <a:lnTo>
                  <a:pt x="5332135" y="6803"/>
                </a:lnTo>
                <a:lnTo>
                  <a:pt x="5289956" y="0"/>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6628481" y="4946276"/>
            <a:ext cx="5450840" cy="1012825"/>
          </a:xfrm>
          <a:custGeom>
            <a:avLst/>
            <a:gdLst/>
            <a:ahLst/>
            <a:cxnLst/>
            <a:rect l="l" t="t" r="r" b="b"/>
            <a:pathLst>
              <a:path w="5450840" h="1012825">
                <a:moveTo>
                  <a:pt x="5316956" y="939"/>
                </a:moveTo>
                <a:lnTo>
                  <a:pt x="133438" y="0"/>
                </a:lnTo>
                <a:lnTo>
                  <a:pt x="91261" y="6803"/>
                </a:lnTo>
                <a:lnTo>
                  <a:pt x="54630" y="25749"/>
                </a:lnTo>
                <a:lnTo>
                  <a:pt x="25745" y="54639"/>
                </a:lnTo>
                <a:lnTo>
                  <a:pt x="6802" y="91272"/>
                </a:lnTo>
                <a:lnTo>
                  <a:pt x="0" y="133451"/>
                </a:lnTo>
                <a:lnTo>
                  <a:pt x="0" y="718566"/>
                </a:lnTo>
                <a:lnTo>
                  <a:pt x="6802" y="760738"/>
                </a:lnTo>
                <a:lnTo>
                  <a:pt x="25745" y="797368"/>
                </a:lnTo>
                <a:lnTo>
                  <a:pt x="54630" y="826255"/>
                </a:lnTo>
                <a:lnTo>
                  <a:pt x="91261" y="845201"/>
                </a:lnTo>
                <a:lnTo>
                  <a:pt x="133438" y="852004"/>
                </a:lnTo>
                <a:lnTo>
                  <a:pt x="5071059" y="852906"/>
                </a:lnTo>
                <a:lnTo>
                  <a:pt x="5225148" y="1012698"/>
                </a:lnTo>
                <a:lnTo>
                  <a:pt x="5225148" y="852932"/>
                </a:lnTo>
                <a:lnTo>
                  <a:pt x="5316956" y="852944"/>
                </a:lnTo>
                <a:lnTo>
                  <a:pt x="5359135" y="846140"/>
                </a:lnTo>
                <a:lnTo>
                  <a:pt x="5395769" y="827195"/>
                </a:lnTo>
                <a:lnTo>
                  <a:pt x="5424658" y="798308"/>
                </a:lnTo>
                <a:lnTo>
                  <a:pt x="5443604" y="761678"/>
                </a:lnTo>
                <a:lnTo>
                  <a:pt x="5450408" y="719505"/>
                </a:lnTo>
                <a:lnTo>
                  <a:pt x="5450408" y="134391"/>
                </a:lnTo>
                <a:lnTo>
                  <a:pt x="5443604" y="92212"/>
                </a:lnTo>
                <a:lnTo>
                  <a:pt x="5424658" y="55578"/>
                </a:lnTo>
                <a:lnTo>
                  <a:pt x="5395769" y="26689"/>
                </a:lnTo>
                <a:lnTo>
                  <a:pt x="5359135" y="7743"/>
                </a:lnTo>
                <a:lnTo>
                  <a:pt x="5316956" y="939"/>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946007" y="4946279"/>
            <a:ext cx="5423535" cy="1000760"/>
          </a:xfrm>
          <a:custGeom>
            <a:avLst/>
            <a:gdLst/>
            <a:ahLst/>
            <a:cxnLst/>
            <a:rect l="l" t="t" r="r" b="b"/>
            <a:pathLst>
              <a:path w="5423535" h="1000760">
                <a:moveTo>
                  <a:pt x="133451" y="0"/>
                </a:moveTo>
                <a:lnTo>
                  <a:pt x="5289956" y="0"/>
                </a:lnTo>
                <a:lnTo>
                  <a:pt x="5332140" y="6803"/>
                </a:lnTo>
                <a:lnTo>
                  <a:pt x="5368774" y="25749"/>
                </a:lnTo>
                <a:lnTo>
                  <a:pt x="5397661" y="54639"/>
                </a:lnTo>
                <a:lnTo>
                  <a:pt x="5416605" y="91272"/>
                </a:lnTo>
                <a:lnTo>
                  <a:pt x="5423408" y="133451"/>
                </a:lnTo>
                <a:lnTo>
                  <a:pt x="5423408" y="701230"/>
                </a:lnTo>
                <a:lnTo>
                  <a:pt x="5416605" y="743409"/>
                </a:lnTo>
                <a:lnTo>
                  <a:pt x="5397661" y="780043"/>
                </a:lnTo>
                <a:lnTo>
                  <a:pt x="5368774" y="808932"/>
                </a:lnTo>
                <a:lnTo>
                  <a:pt x="5332140" y="827878"/>
                </a:lnTo>
                <a:lnTo>
                  <a:pt x="5289956" y="834682"/>
                </a:lnTo>
                <a:lnTo>
                  <a:pt x="380047" y="834682"/>
                </a:lnTo>
                <a:lnTo>
                  <a:pt x="219900" y="1000760"/>
                </a:lnTo>
                <a:lnTo>
                  <a:pt x="219900" y="834682"/>
                </a:lnTo>
                <a:lnTo>
                  <a:pt x="133451" y="834682"/>
                </a:lnTo>
                <a:lnTo>
                  <a:pt x="91272" y="827878"/>
                </a:lnTo>
                <a:lnTo>
                  <a:pt x="54639" y="808932"/>
                </a:lnTo>
                <a:lnTo>
                  <a:pt x="25749" y="780043"/>
                </a:lnTo>
                <a:lnTo>
                  <a:pt x="6803" y="743409"/>
                </a:lnTo>
                <a:lnTo>
                  <a:pt x="0" y="701230"/>
                </a:lnTo>
                <a:lnTo>
                  <a:pt x="0" y="133451"/>
                </a:lnTo>
                <a:lnTo>
                  <a:pt x="6803" y="91272"/>
                </a:lnTo>
                <a:lnTo>
                  <a:pt x="25749" y="54639"/>
                </a:lnTo>
                <a:lnTo>
                  <a:pt x="54639" y="25749"/>
                </a:lnTo>
                <a:lnTo>
                  <a:pt x="91272" y="6803"/>
                </a:lnTo>
                <a:lnTo>
                  <a:pt x="133451" y="0"/>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6628470" y="6250312"/>
            <a:ext cx="5450840" cy="1012825"/>
          </a:xfrm>
          <a:custGeom>
            <a:avLst/>
            <a:gdLst/>
            <a:ahLst/>
            <a:cxnLst/>
            <a:rect l="l" t="t" r="r" b="b"/>
            <a:pathLst>
              <a:path w="5450840" h="1012825">
                <a:moveTo>
                  <a:pt x="133451" y="939"/>
                </a:moveTo>
                <a:lnTo>
                  <a:pt x="5316969" y="0"/>
                </a:lnTo>
                <a:lnTo>
                  <a:pt x="5359151" y="6802"/>
                </a:lnTo>
                <a:lnTo>
                  <a:pt x="5395782" y="25746"/>
                </a:lnTo>
                <a:lnTo>
                  <a:pt x="5424666" y="54633"/>
                </a:lnTo>
                <a:lnTo>
                  <a:pt x="5443606" y="91267"/>
                </a:lnTo>
                <a:lnTo>
                  <a:pt x="5450408" y="133451"/>
                </a:lnTo>
                <a:lnTo>
                  <a:pt x="5450408" y="718553"/>
                </a:lnTo>
                <a:lnTo>
                  <a:pt x="5443606" y="760732"/>
                </a:lnTo>
                <a:lnTo>
                  <a:pt x="5424666" y="797365"/>
                </a:lnTo>
                <a:lnTo>
                  <a:pt x="5395782" y="826254"/>
                </a:lnTo>
                <a:lnTo>
                  <a:pt x="5359151" y="845200"/>
                </a:lnTo>
                <a:lnTo>
                  <a:pt x="5316969" y="852004"/>
                </a:lnTo>
                <a:lnTo>
                  <a:pt x="379349" y="852906"/>
                </a:lnTo>
                <a:lnTo>
                  <a:pt x="225259" y="1012698"/>
                </a:lnTo>
                <a:lnTo>
                  <a:pt x="225259" y="852932"/>
                </a:lnTo>
                <a:lnTo>
                  <a:pt x="133451" y="852944"/>
                </a:lnTo>
                <a:lnTo>
                  <a:pt x="91272" y="846140"/>
                </a:lnTo>
                <a:lnTo>
                  <a:pt x="54639" y="827194"/>
                </a:lnTo>
                <a:lnTo>
                  <a:pt x="25749" y="798305"/>
                </a:lnTo>
                <a:lnTo>
                  <a:pt x="6803" y="761672"/>
                </a:lnTo>
                <a:lnTo>
                  <a:pt x="0" y="719493"/>
                </a:lnTo>
                <a:lnTo>
                  <a:pt x="0" y="134391"/>
                </a:lnTo>
                <a:lnTo>
                  <a:pt x="6803" y="92207"/>
                </a:lnTo>
                <a:lnTo>
                  <a:pt x="25749" y="55573"/>
                </a:lnTo>
                <a:lnTo>
                  <a:pt x="54639" y="26686"/>
                </a:lnTo>
                <a:lnTo>
                  <a:pt x="91272" y="7742"/>
                </a:lnTo>
                <a:lnTo>
                  <a:pt x="133451" y="939"/>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946010" y="6250314"/>
            <a:ext cx="5423535" cy="1000760"/>
          </a:xfrm>
          <a:custGeom>
            <a:avLst/>
            <a:gdLst/>
            <a:ahLst/>
            <a:cxnLst/>
            <a:rect l="l" t="t" r="r" b="b"/>
            <a:pathLst>
              <a:path w="5423535" h="1000759">
                <a:moveTo>
                  <a:pt x="5289956" y="0"/>
                </a:moveTo>
                <a:lnTo>
                  <a:pt x="133451" y="0"/>
                </a:lnTo>
                <a:lnTo>
                  <a:pt x="91267" y="6802"/>
                </a:lnTo>
                <a:lnTo>
                  <a:pt x="54633" y="25746"/>
                </a:lnTo>
                <a:lnTo>
                  <a:pt x="25746" y="54633"/>
                </a:lnTo>
                <a:lnTo>
                  <a:pt x="6802" y="91267"/>
                </a:lnTo>
                <a:lnTo>
                  <a:pt x="0" y="133451"/>
                </a:lnTo>
                <a:lnTo>
                  <a:pt x="0" y="701230"/>
                </a:lnTo>
                <a:lnTo>
                  <a:pt x="6802" y="743409"/>
                </a:lnTo>
                <a:lnTo>
                  <a:pt x="25746" y="780043"/>
                </a:lnTo>
                <a:lnTo>
                  <a:pt x="54633" y="808932"/>
                </a:lnTo>
                <a:lnTo>
                  <a:pt x="91267" y="827878"/>
                </a:lnTo>
                <a:lnTo>
                  <a:pt x="133451" y="834682"/>
                </a:lnTo>
                <a:lnTo>
                  <a:pt x="5043360" y="834682"/>
                </a:lnTo>
                <a:lnTo>
                  <a:pt x="5203507" y="1000760"/>
                </a:lnTo>
                <a:lnTo>
                  <a:pt x="5203507" y="834682"/>
                </a:lnTo>
                <a:lnTo>
                  <a:pt x="5289956" y="834682"/>
                </a:lnTo>
                <a:lnTo>
                  <a:pt x="5332135" y="827878"/>
                </a:lnTo>
                <a:lnTo>
                  <a:pt x="5368768" y="808932"/>
                </a:lnTo>
                <a:lnTo>
                  <a:pt x="5397658" y="780043"/>
                </a:lnTo>
                <a:lnTo>
                  <a:pt x="5416604" y="743409"/>
                </a:lnTo>
                <a:lnTo>
                  <a:pt x="5423408" y="701230"/>
                </a:lnTo>
                <a:lnTo>
                  <a:pt x="5423408" y="133451"/>
                </a:lnTo>
                <a:lnTo>
                  <a:pt x="5416604" y="91267"/>
                </a:lnTo>
                <a:lnTo>
                  <a:pt x="5397658" y="54633"/>
                </a:lnTo>
                <a:lnTo>
                  <a:pt x="5368768" y="25746"/>
                </a:lnTo>
                <a:lnTo>
                  <a:pt x="5332135" y="6802"/>
                </a:lnTo>
                <a:lnTo>
                  <a:pt x="5289956" y="0"/>
                </a:lnTo>
                <a:close/>
              </a:path>
            </a:pathLst>
          </a:custGeom>
          <a:ln w="24599">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txBox="1"/>
          <p:nvPr/>
        </p:nvSpPr>
        <p:spPr>
          <a:xfrm>
            <a:off x="6862851" y="3810682"/>
            <a:ext cx="2215515" cy="379730"/>
          </a:xfrm>
          <a:prstGeom prst="rect">
            <a:avLst/>
          </a:prstGeom>
        </p:spPr>
        <p:txBody>
          <a:bodyPr vert="horz" wrap="square" lIns="0" tIns="15875" rIns="0" bIns="0" rtlCol="0">
            <a:spAutoFit/>
          </a:bodyPr>
          <a:lstStyle/>
          <a:p>
            <a:pPr marL="12700">
              <a:lnSpc>
                <a:spcPct val="100000"/>
              </a:lnSpc>
              <a:spcBef>
                <a:spcPts val="125"/>
              </a:spcBef>
            </a:pPr>
            <a:r>
              <a:rPr sz="2300" spc="10" dirty="0">
                <a:solidFill>
                  <a:srgbClr val="4A4A4A"/>
                </a:solidFill>
                <a:latin typeface="Calibri" panose="020F0502020204030204" pitchFamily="34" charset="0"/>
                <a:cs typeface="Calibri" panose="020F0502020204030204" pitchFamily="34" charset="0"/>
              </a:rPr>
              <a:t>Scholarship</a:t>
            </a:r>
            <a:r>
              <a:rPr sz="2300" spc="-70" dirty="0">
                <a:solidFill>
                  <a:srgbClr val="4A4A4A"/>
                </a:solidFill>
                <a:latin typeface="Calibri" panose="020F0502020204030204" pitchFamily="34" charset="0"/>
                <a:cs typeface="Calibri" panose="020F0502020204030204" pitchFamily="34" charset="0"/>
              </a:rPr>
              <a:t> </a:t>
            </a:r>
            <a:r>
              <a:rPr sz="2300" spc="-10" dirty="0">
                <a:solidFill>
                  <a:srgbClr val="4A4A4A"/>
                </a:solidFill>
                <a:latin typeface="Calibri" panose="020F0502020204030204" pitchFamily="34" charset="0"/>
                <a:cs typeface="Calibri" panose="020F0502020204030204" pitchFamily="34" charset="0"/>
              </a:rPr>
              <a:t>Fund?</a:t>
            </a:r>
            <a:endParaRPr sz="2300">
              <a:latin typeface="Calibri" panose="020F0502020204030204" pitchFamily="34" charset="0"/>
              <a:cs typeface="Calibri" panose="020F0502020204030204" pitchFamily="34" charset="0"/>
            </a:endParaRPr>
          </a:p>
        </p:txBody>
      </p:sp>
      <p:sp>
        <p:nvSpPr>
          <p:cNvPr id="10" name="object 10"/>
          <p:cNvSpPr txBox="1"/>
          <p:nvPr/>
        </p:nvSpPr>
        <p:spPr>
          <a:xfrm>
            <a:off x="1203138" y="3810682"/>
            <a:ext cx="1550035" cy="379730"/>
          </a:xfrm>
          <a:prstGeom prst="rect">
            <a:avLst/>
          </a:prstGeom>
        </p:spPr>
        <p:txBody>
          <a:bodyPr vert="horz" wrap="square" lIns="0" tIns="15875" rIns="0" bIns="0" rtlCol="0">
            <a:spAutoFit/>
          </a:bodyPr>
          <a:lstStyle/>
          <a:p>
            <a:pPr marL="12700">
              <a:lnSpc>
                <a:spcPct val="100000"/>
              </a:lnSpc>
              <a:spcBef>
                <a:spcPts val="125"/>
              </a:spcBef>
            </a:pPr>
            <a:r>
              <a:rPr sz="2300" spc="-5" dirty="0">
                <a:solidFill>
                  <a:srgbClr val="4A4A4A"/>
                </a:solidFill>
                <a:latin typeface="Calibri" panose="020F0502020204030204" pitchFamily="34" charset="0"/>
                <a:cs typeface="Calibri" panose="020F0502020204030204" pitchFamily="34" charset="0"/>
              </a:rPr>
              <a:t>Fundraising?</a:t>
            </a:r>
            <a:endParaRPr sz="2300">
              <a:latin typeface="Calibri" panose="020F0502020204030204" pitchFamily="34" charset="0"/>
              <a:cs typeface="Calibri" panose="020F0502020204030204" pitchFamily="34" charset="0"/>
            </a:endParaRPr>
          </a:p>
        </p:txBody>
      </p:sp>
      <p:sp>
        <p:nvSpPr>
          <p:cNvPr id="11" name="object 11"/>
          <p:cNvSpPr txBox="1"/>
          <p:nvPr/>
        </p:nvSpPr>
        <p:spPr>
          <a:xfrm>
            <a:off x="6862851" y="5163828"/>
            <a:ext cx="1590040" cy="379730"/>
          </a:xfrm>
          <a:prstGeom prst="rect">
            <a:avLst/>
          </a:prstGeom>
        </p:spPr>
        <p:txBody>
          <a:bodyPr vert="horz" wrap="square" lIns="0" tIns="15875" rIns="0" bIns="0" rtlCol="0">
            <a:spAutoFit/>
          </a:bodyPr>
          <a:lstStyle/>
          <a:p>
            <a:pPr marL="12700">
              <a:lnSpc>
                <a:spcPct val="100000"/>
              </a:lnSpc>
              <a:spcBef>
                <a:spcPts val="125"/>
              </a:spcBef>
            </a:pPr>
            <a:r>
              <a:rPr sz="2300" spc="10" dirty="0">
                <a:solidFill>
                  <a:srgbClr val="4A4A4A"/>
                </a:solidFill>
                <a:latin typeface="Calibri" panose="020F0502020204030204" pitchFamily="34" charset="0"/>
                <a:cs typeface="Calibri" panose="020F0502020204030204" pitchFamily="34" charset="0"/>
              </a:rPr>
              <a:t>Mission</a:t>
            </a:r>
            <a:r>
              <a:rPr sz="2300" spc="-60" dirty="0">
                <a:solidFill>
                  <a:srgbClr val="4A4A4A"/>
                </a:solidFill>
                <a:latin typeface="Calibri" panose="020F0502020204030204" pitchFamily="34" charset="0"/>
                <a:cs typeface="Calibri" panose="020F0502020204030204" pitchFamily="34" charset="0"/>
              </a:rPr>
              <a:t> </a:t>
            </a:r>
            <a:r>
              <a:rPr sz="2300" spc="-30" dirty="0">
                <a:solidFill>
                  <a:srgbClr val="4A4A4A"/>
                </a:solidFill>
                <a:latin typeface="Calibri" panose="020F0502020204030204" pitchFamily="34" charset="0"/>
                <a:cs typeface="Calibri" panose="020F0502020204030204" pitchFamily="34" charset="0"/>
              </a:rPr>
              <a:t>Trip?</a:t>
            </a:r>
            <a:endParaRPr sz="2300">
              <a:latin typeface="Calibri" panose="020F0502020204030204" pitchFamily="34" charset="0"/>
              <a:cs typeface="Calibri" panose="020F0502020204030204" pitchFamily="34" charset="0"/>
            </a:endParaRPr>
          </a:p>
        </p:txBody>
      </p:sp>
      <p:sp>
        <p:nvSpPr>
          <p:cNvPr id="12" name="object 12"/>
          <p:cNvSpPr txBox="1"/>
          <p:nvPr/>
        </p:nvSpPr>
        <p:spPr>
          <a:xfrm>
            <a:off x="1203138" y="5163828"/>
            <a:ext cx="1711325" cy="379730"/>
          </a:xfrm>
          <a:prstGeom prst="rect">
            <a:avLst/>
          </a:prstGeom>
        </p:spPr>
        <p:txBody>
          <a:bodyPr vert="horz" wrap="square" lIns="0" tIns="15875" rIns="0" bIns="0" rtlCol="0">
            <a:spAutoFit/>
          </a:bodyPr>
          <a:lstStyle/>
          <a:p>
            <a:pPr marL="12700">
              <a:lnSpc>
                <a:spcPct val="100000"/>
              </a:lnSpc>
              <a:spcBef>
                <a:spcPts val="125"/>
              </a:spcBef>
            </a:pPr>
            <a:r>
              <a:rPr sz="2300" dirty="0">
                <a:solidFill>
                  <a:srgbClr val="4A4A4A"/>
                </a:solidFill>
                <a:latin typeface="Calibri" panose="020F0502020204030204" pitchFamily="34" charset="0"/>
                <a:cs typeface="Calibri" panose="020F0502020204030204" pitchFamily="34" charset="0"/>
              </a:rPr>
              <a:t>Volunteering?</a:t>
            </a:r>
            <a:endParaRPr sz="2300">
              <a:latin typeface="Calibri" panose="020F0502020204030204" pitchFamily="34" charset="0"/>
              <a:cs typeface="Calibri" panose="020F0502020204030204" pitchFamily="34" charset="0"/>
            </a:endParaRPr>
          </a:p>
        </p:txBody>
      </p:sp>
      <p:sp>
        <p:nvSpPr>
          <p:cNvPr id="13" name="object 13"/>
          <p:cNvSpPr txBox="1"/>
          <p:nvPr/>
        </p:nvSpPr>
        <p:spPr>
          <a:xfrm>
            <a:off x="6862851" y="6467962"/>
            <a:ext cx="2038985" cy="379730"/>
          </a:xfrm>
          <a:prstGeom prst="rect">
            <a:avLst/>
          </a:prstGeom>
        </p:spPr>
        <p:txBody>
          <a:bodyPr vert="horz" wrap="square" lIns="0" tIns="15875" rIns="0" bIns="0" rtlCol="0">
            <a:spAutoFit/>
          </a:bodyPr>
          <a:lstStyle/>
          <a:p>
            <a:pPr marL="12700">
              <a:lnSpc>
                <a:spcPct val="100000"/>
              </a:lnSpc>
              <a:spcBef>
                <a:spcPts val="125"/>
              </a:spcBef>
            </a:pPr>
            <a:r>
              <a:rPr sz="2300" spc="10" dirty="0">
                <a:solidFill>
                  <a:srgbClr val="4A4A4A"/>
                </a:solidFill>
                <a:latin typeface="Calibri" panose="020F0502020204030204" pitchFamily="34" charset="0"/>
                <a:cs typeface="Calibri" panose="020F0502020204030204" pitchFamily="34" charset="0"/>
              </a:rPr>
              <a:t>Support</a:t>
            </a:r>
            <a:r>
              <a:rPr sz="2300" spc="-40" dirty="0">
                <a:solidFill>
                  <a:srgbClr val="4A4A4A"/>
                </a:solidFill>
                <a:latin typeface="Calibri" panose="020F0502020204030204" pitchFamily="34" charset="0"/>
                <a:cs typeface="Calibri" panose="020F0502020204030204" pitchFamily="34" charset="0"/>
              </a:rPr>
              <a:t> </a:t>
            </a:r>
            <a:r>
              <a:rPr sz="2300" spc="10" dirty="0">
                <a:solidFill>
                  <a:srgbClr val="4A4A4A"/>
                </a:solidFill>
                <a:latin typeface="Calibri" panose="020F0502020204030204" pitchFamily="34" charset="0"/>
                <a:cs typeface="Calibri" panose="020F0502020204030204" pitchFamily="34" charset="0"/>
              </a:rPr>
              <a:t>Causes?</a:t>
            </a:r>
            <a:endParaRPr sz="2300">
              <a:latin typeface="Calibri" panose="020F0502020204030204" pitchFamily="34" charset="0"/>
              <a:cs typeface="Calibri" panose="020F0502020204030204" pitchFamily="34" charset="0"/>
            </a:endParaRPr>
          </a:p>
        </p:txBody>
      </p:sp>
      <p:sp>
        <p:nvSpPr>
          <p:cNvPr id="14" name="object 14"/>
          <p:cNvSpPr txBox="1"/>
          <p:nvPr/>
        </p:nvSpPr>
        <p:spPr>
          <a:xfrm>
            <a:off x="1203138" y="6467962"/>
            <a:ext cx="2054225" cy="379730"/>
          </a:xfrm>
          <a:prstGeom prst="rect">
            <a:avLst/>
          </a:prstGeom>
        </p:spPr>
        <p:txBody>
          <a:bodyPr vert="horz" wrap="square" lIns="0" tIns="15875" rIns="0" bIns="0" rtlCol="0">
            <a:spAutoFit/>
          </a:bodyPr>
          <a:lstStyle/>
          <a:p>
            <a:pPr marL="12700">
              <a:lnSpc>
                <a:spcPct val="100000"/>
              </a:lnSpc>
              <a:spcBef>
                <a:spcPts val="125"/>
              </a:spcBef>
            </a:pPr>
            <a:r>
              <a:rPr sz="2300" spc="10" dirty="0">
                <a:solidFill>
                  <a:srgbClr val="4A4A4A"/>
                </a:solidFill>
                <a:latin typeface="Calibri" panose="020F0502020204030204" pitchFamily="34" charset="0"/>
                <a:cs typeface="Calibri" panose="020F0502020204030204" pitchFamily="34" charset="0"/>
              </a:rPr>
              <a:t>Support</a:t>
            </a:r>
            <a:r>
              <a:rPr sz="2300" spc="-40" dirty="0">
                <a:solidFill>
                  <a:srgbClr val="4A4A4A"/>
                </a:solidFill>
                <a:latin typeface="Calibri" panose="020F0502020204030204" pitchFamily="34" charset="0"/>
                <a:cs typeface="Calibri" panose="020F0502020204030204" pitchFamily="34" charset="0"/>
              </a:rPr>
              <a:t> </a:t>
            </a:r>
            <a:r>
              <a:rPr sz="2300" spc="5" dirty="0">
                <a:solidFill>
                  <a:srgbClr val="4A4A4A"/>
                </a:solidFill>
                <a:latin typeface="Calibri" panose="020F0502020204030204" pitchFamily="34" charset="0"/>
                <a:cs typeface="Calibri" panose="020F0502020204030204" pitchFamily="34" charset="0"/>
              </a:rPr>
              <a:t>Church?</a:t>
            </a:r>
            <a:endParaRPr sz="2300">
              <a:latin typeface="Calibri" panose="020F0502020204030204" pitchFamily="34" charset="0"/>
              <a:cs typeface="Calibri" panose="020F0502020204030204" pitchFamily="34" charset="0"/>
            </a:endParaRPr>
          </a:p>
        </p:txBody>
      </p:sp>
      <p:sp>
        <p:nvSpPr>
          <p:cNvPr id="15" name="object 15"/>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txBox="1"/>
          <p:nvPr/>
        </p:nvSpPr>
        <p:spPr>
          <a:xfrm>
            <a:off x="901700" y="2117087"/>
            <a:ext cx="10260330" cy="939800"/>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0D497B"/>
                </a:solidFill>
                <a:latin typeface="Calibri" panose="020F0502020204030204" pitchFamily="34" charset="0"/>
                <a:cs typeface="Calibri" panose="020F0502020204030204" pitchFamily="34" charset="0"/>
              </a:rPr>
              <a:t>When </a:t>
            </a:r>
            <a:r>
              <a:rPr sz="3000" spc="-15" dirty="0">
                <a:solidFill>
                  <a:srgbClr val="0D497B"/>
                </a:solidFill>
                <a:latin typeface="Calibri" panose="020F0502020204030204" pitchFamily="34" charset="0"/>
                <a:cs typeface="Calibri" panose="020F0502020204030204" pitchFamily="34" charset="0"/>
              </a:rPr>
              <a:t>you have </a:t>
            </a:r>
            <a:r>
              <a:rPr sz="3000" dirty="0">
                <a:solidFill>
                  <a:srgbClr val="0D497B"/>
                </a:solidFill>
                <a:latin typeface="Calibri" panose="020F0502020204030204" pitchFamily="34" charset="0"/>
                <a:cs typeface="Calibri" panose="020F0502020204030204" pitchFamily="34" charset="0"/>
              </a:rPr>
              <a:t>time or </a:t>
            </a:r>
            <a:r>
              <a:rPr sz="3000" spc="-5" dirty="0">
                <a:solidFill>
                  <a:srgbClr val="0D497B"/>
                </a:solidFill>
                <a:latin typeface="Calibri" panose="020F0502020204030204" pitchFamily="34" charset="0"/>
                <a:cs typeface="Calibri" panose="020F0502020204030204" pitchFamily="34" charset="0"/>
              </a:rPr>
              <a:t>money </a:t>
            </a:r>
            <a:r>
              <a:rPr sz="3000" dirty="0">
                <a:solidFill>
                  <a:srgbClr val="0D497B"/>
                </a:solidFill>
                <a:latin typeface="Calibri" panose="020F0502020204030204" pitchFamily="34" charset="0"/>
                <a:cs typeface="Calibri" panose="020F0502020204030204" pitchFamily="34" charset="0"/>
              </a:rPr>
              <a:t>to share with causes that </a:t>
            </a:r>
            <a:r>
              <a:rPr sz="3000" spc="-5" dirty="0">
                <a:solidFill>
                  <a:srgbClr val="0D497B"/>
                </a:solidFill>
                <a:latin typeface="Calibri" panose="020F0502020204030204" pitchFamily="34" charset="0"/>
                <a:cs typeface="Calibri" panose="020F0502020204030204" pitchFamily="34" charset="0"/>
              </a:rPr>
              <a:t>matter</a:t>
            </a:r>
            <a:r>
              <a:rPr sz="3000" spc="-20" dirty="0">
                <a:solidFill>
                  <a:srgbClr val="0D497B"/>
                </a:solidFill>
                <a:latin typeface="Calibri" panose="020F0502020204030204" pitchFamily="34" charset="0"/>
                <a:cs typeface="Calibri" panose="020F0502020204030204" pitchFamily="34" charset="0"/>
              </a:rPr>
              <a:t> </a:t>
            </a:r>
            <a:r>
              <a:rPr sz="3000" dirty="0">
                <a:solidFill>
                  <a:srgbClr val="0D497B"/>
                </a:solidFill>
                <a:latin typeface="Calibri" panose="020F0502020204030204" pitchFamily="34" charset="0"/>
                <a:cs typeface="Calibri" panose="020F0502020204030204" pitchFamily="34" charset="0"/>
              </a:rPr>
              <a:t>to  </a:t>
            </a:r>
            <a:r>
              <a:rPr sz="3000" spc="-10" dirty="0">
                <a:solidFill>
                  <a:srgbClr val="0D497B"/>
                </a:solidFill>
                <a:latin typeface="Calibri" panose="020F0502020204030204" pitchFamily="34" charset="0"/>
                <a:cs typeface="Calibri" panose="020F0502020204030204" pitchFamily="34" charset="0"/>
              </a:rPr>
              <a:t>you, </a:t>
            </a:r>
            <a:r>
              <a:rPr sz="3000" dirty="0">
                <a:solidFill>
                  <a:srgbClr val="0D497B"/>
                </a:solidFill>
                <a:latin typeface="Calibri" panose="020F0502020204030204" pitchFamily="34" charset="0"/>
                <a:cs typeface="Calibri" panose="020F0502020204030204" pitchFamily="34" charset="0"/>
              </a:rPr>
              <a:t>what people and purposes will </a:t>
            </a:r>
            <a:r>
              <a:rPr sz="3000" spc="-10" dirty="0">
                <a:solidFill>
                  <a:srgbClr val="0D497B"/>
                </a:solidFill>
                <a:latin typeface="Calibri" panose="020F0502020204030204" pitchFamily="34" charset="0"/>
                <a:cs typeface="Calibri" panose="020F0502020204030204" pitchFamily="34" charset="0"/>
              </a:rPr>
              <a:t>you</a:t>
            </a:r>
            <a:r>
              <a:rPr sz="3000" dirty="0">
                <a:solidFill>
                  <a:srgbClr val="0D497B"/>
                </a:solidFill>
                <a:latin typeface="Calibri" panose="020F0502020204030204" pitchFamily="34" charset="0"/>
                <a:cs typeface="Calibri" panose="020F0502020204030204" pitchFamily="34" charset="0"/>
              </a:rPr>
              <a:t> support?</a:t>
            </a:r>
            <a:endParaRPr sz="3000" dirty="0">
              <a:latin typeface="Calibri" panose="020F0502020204030204" pitchFamily="34" charset="0"/>
              <a:cs typeface="Calibri" panose="020F0502020204030204" pitchFamily="34" charset="0"/>
            </a:endParaRPr>
          </a:p>
        </p:txBody>
      </p:sp>
      <p:sp>
        <p:nvSpPr>
          <p:cNvPr id="17" name="object 17"/>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33</a:t>
            </a:fld>
            <a:endParaRPr sz="1100">
              <a:latin typeface="Calibri" panose="020F0502020204030204" pitchFamily="34" charset="0"/>
              <a:cs typeface="Calibri" panose="020F0502020204030204" pitchFamily="34" charset="0"/>
            </a:endParaRPr>
          </a:p>
        </p:txBody>
      </p:sp>
      <p:sp>
        <p:nvSpPr>
          <p:cNvPr id="18" name="Slide Number Placeholder 17"/>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604515"/>
            <a:ext cx="9852025" cy="635000"/>
          </a:xfrm>
          <a:prstGeom prst="rect">
            <a:avLst/>
          </a:prstGeom>
        </p:spPr>
        <p:txBody>
          <a:bodyPr vert="horz" wrap="square" lIns="0" tIns="12700" rIns="0" bIns="0" rtlCol="0">
            <a:spAutoFit/>
          </a:bodyPr>
          <a:lstStyle/>
          <a:p>
            <a:pPr marL="12700">
              <a:lnSpc>
                <a:spcPct val="100000"/>
              </a:lnSpc>
              <a:spcBef>
                <a:spcPts val="100"/>
              </a:spcBef>
            </a:pPr>
            <a:r>
              <a:rPr sz="4000" spc="-55" dirty="0">
                <a:solidFill>
                  <a:srgbClr val="4A4A4A"/>
                </a:solidFill>
                <a:latin typeface="Calibri" panose="020F0502020204030204" pitchFamily="34" charset="0"/>
                <a:cs typeface="Calibri" panose="020F0502020204030204" pitchFamily="34" charset="0"/>
              </a:rPr>
              <a:t>Consider How </a:t>
            </a:r>
            <a:r>
              <a:rPr sz="4000" spc="-60" dirty="0">
                <a:solidFill>
                  <a:srgbClr val="4A4A4A"/>
                </a:solidFill>
                <a:latin typeface="Calibri" panose="020F0502020204030204" pitchFamily="34" charset="0"/>
                <a:cs typeface="Calibri" panose="020F0502020204030204" pitchFamily="34" charset="0"/>
              </a:rPr>
              <a:t>Giving </a:t>
            </a:r>
            <a:r>
              <a:rPr sz="4000" spc="-50" dirty="0">
                <a:solidFill>
                  <a:srgbClr val="4A4A4A"/>
                </a:solidFill>
                <a:latin typeface="Calibri" panose="020F0502020204030204" pitchFamily="34" charset="0"/>
                <a:cs typeface="Calibri" panose="020F0502020204030204" pitchFamily="34" charset="0"/>
              </a:rPr>
              <a:t>Fits </a:t>
            </a:r>
            <a:r>
              <a:rPr sz="4000" spc="-65" dirty="0">
                <a:solidFill>
                  <a:srgbClr val="4A4A4A"/>
                </a:solidFill>
                <a:latin typeface="Calibri" panose="020F0502020204030204" pitchFamily="34" charset="0"/>
                <a:cs typeface="Calibri" panose="020F0502020204030204" pitchFamily="34" charset="0"/>
              </a:rPr>
              <a:t>Into </a:t>
            </a:r>
            <a:r>
              <a:rPr sz="4000" spc="-114" dirty="0">
                <a:solidFill>
                  <a:srgbClr val="4A4A4A"/>
                </a:solidFill>
                <a:latin typeface="Calibri" panose="020F0502020204030204" pitchFamily="34" charset="0"/>
                <a:cs typeface="Calibri" panose="020F0502020204030204" pitchFamily="34" charset="0"/>
              </a:rPr>
              <a:t>Your </a:t>
            </a:r>
            <a:r>
              <a:rPr sz="4000" spc="-75" dirty="0">
                <a:solidFill>
                  <a:srgbClr val="4A4A4A"/>
                </a:solidFill>
                <a:latin typeface="Calibri" panose="020F0502020204030204" pitchFamily="34" charset="0"/>
                <a:cs typeface="Calibri" panose="020F0502020204030204" pitchFamily="34" charset="0"/>
              </a:rPr>
              <a:t>Financial</a:t>
            </a:r>
            <a:r>
              <a:rPr sz="4000" spc="385" dirty="0">
                <a:solidFill>
                  <a:srgbClr val="4A4A4A"/>
                </a:solidFill>
                <a:latin typeface="Calibri" panose="020F0502020204030204" pitchFamily="34" charset="0"/>
                <a:cs typeface="Calibri" panose="020F0502020204030204" pitchFamily="34" charset="0"/>
              </a:rPr>
              <a:t> </a:t>
            </a:r>
            <a:r>
              <a:rPr sz="4000" spc="-65" dirty="0">
                <a:solidFill>
                  <a:srgbClr val="4A4A4A"/>
                </a:solidFill>
                <a:latin typeface="Calibri" panose="020F0502020204030204" pitchFamily="34" charset="0"/>
                <a:cs typeface="Calibri" panose="020F0502020204030204" pitchFamily="34" charset="0"/>
              </a:rPr>
              <a:t>Plan</a:t>
            </a:r>
            <a:endParaRPr sz="4000">
              <a:latin typeface="Calibri" panose="020F0502020204030204" pitchFamily="34" charset="0"/>
              <a:cs typeface="Calibri" panose="020F0502020204030204" pitchFamily="34" charset="0"/>
            </a:endParaRPr>
          </a:p>
        </p:txBody>
      </p:sp>
      <p:sp>
        <p:nvSpPr>
          <p:cNvPr id="3" name="object 3"/>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901700" y="3914137"/>
            <a:ext cx="5829300" cy="936154"/>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0D497B"/>
                </a:solidFill>
                <a:latin typeface="Calibri" panose="020F0502020204030204" pitchFamily="34" charset="0"/>
                <a:cs typeface="Calibri" panose="020F0502020204030204" pitchFamily="34" charset="0"/>
              </a:rPr>
              <a:t>With </a:t>
            </a:r>
            <a:r>
              <a:rPr sz="3000" spc="-10" dirty="0">
                <a:solidFill>
                  <a:srgbClr val="0D497B"/>
                </a:solidFill>
                <a:latin typeface="Calibri" panose="020F0502020204030204" pitchFamily="34" charset="0"/>
                <a:cs typeface="Calibri" panose="020F0502020204030204" pitchFamily="34" charset="0"/>
              </a:rPr>
              <a:t>your </a:t>
            </a:r>
            <a:r>
              <a:rPr sz="3000" dirty="0">
                <a:solidFill>
                  <a:srgbClr val="0D497B"/>
                </a:solidFill>
                <a:latin typeface="Calibri" panose="020F0502020204030204" pitchFamily="34" charset="0"/>
                <a:cs typeface="Calibri" panose="020F0502020204030204" pitchFamily="34" charset="0"/>
              </a:rPr>
              <a:t>time and </a:t>
            </a:r>
            <a:r>
              <a:rPr sz="3000" spc="-5" dirty="0">
                <a:solidFill>
                  <a:srgbClr val="0D497B"/>
                </a:solidFill>
                <a:latin typeface="Calibri" panose="020F0502020204030204" pitchFamily="34" charset="0"/>
                <a:cs typeface="Calibri" panose="020F0502020204030204" pitchFamily="34" charset="0"/>
              </a:rPr>
              <a:t>money </a:t>
            </a:r>
            <a:r>
              <a:rPr sz="3000" dirty="0">
                <a:solidFill>
                  <a:srgbClr val="0D497B"/>
                </a:solidFill>
                <a:latin typeface="Calibri" panose="020F0502020204030204" pitchFamily="34" charset="0"/>
                <a:cs typeface="Calibri" panose="020F0502020204030204" pitchFamily="34" charset="0"/>
              </a:rPr>
              <a:t>in </a:t>
            </a:r>
            <a:r>
              <a:rPr sz="3000" spc="-35" dirty="0">
                <a:solidFill>
                  <a:srgbClr val="0D497B"/>
                </a:solidFill>
                <a:latin typeface="Calibri" panose="020F0502020204030204" pitchFamily="34" charset="0"/>
                <a:cs typeface="Calibri" panose="020F0502020204030204" pitchFamily="34" charset="0"/>
              </a:rPr>
              <a:t>order,  </a:t>
            </a:r>
            <a:r>
              <a:rPr sz="3000" spc="-20" dirty="0">
                <a:solidFill>
                  <a:srgbClr val="0D497B"/>
                </a:solidFill>
                <a:latin typeface="Calibri" panose="020F0502020204030204" pitchFamily="34" charset="0"/>
                <a:cs typeface="Calibri" panose="020F0502020204030204" pitchFamily="34" charset="0"/>
              </a:rPr>
              <a:t>it’s </a:t>
            </a:r>
            <a:r>
              <a:rPr sz="3000" dirty="0">
                <a:solidFill>
                  <a:srgbClr val="0D497B"/>
                </a:solidFill>
                <a:latin typeface="Calibri" panose="020F0502020204030204" pitchFamily="34" charset="0"/>
                <a:cs typeface="Calibri" panose="020F0502020204030204" pitchFamily="34" charset="0"/>
              </a:rPr>
              <a:t>easier to support others in</a:t>
            </a:r>
            <a:r>
              <a:rPr sz="3000" spc="-50" dirty="0">
                <a:solidFill>
                  <a:srgbClr val="0D497B"/>
                </a:solidFill>
                <a:latin typeface="Calibri" panose="020F0502020204030204" pitchFamily="34" charset="0"/>
                <a:cs typeface="Calibri" panose="020F0502020204030204" pitchFamily="34" charset="0"/>
              </a:rPr>
              <a:t> </a:t>
            </a:r>
            <a:r>
              <a:rPr sz="3000" dirty="0">
                <a:solidFill>
                  <a:srgbClr val="0D497B"/>
                </a:solidFill>
                <a:latin typeface="Calibri" panose="020F0502020204030204" pitchFamily="34" charset="0"/>
                <a:cs typeface="Calibri" panose="020F0502020204030204" pitchFamily="34" charset="0"/>
              </a:rPr>
              <a:t>need.</a:t>
            </a:r>
            <a:endParaRPr sz="3000" dirty="0">
              <a:latin typeface="Calibri" panose="020F0502020204030204" pitchFamily="34" charset="0"/>
              <a:cs typeface="Calibri" panose="020F0502020204030204" pitchFamily="34" charset="0"/>
            </a:endParaRPr>
          </a:p>
        </p:txBody>
      </p:sp>
      <p:sp>
        <p:nvSpPr>
          <p:cNvPr id="5" name="object 5"/>
          <p:cNvSpPr/>
          <p:nvPr/>
        </p:nvSpPr>
        <p:spPr>
          <a:xfrm>
            <a:off x="8883325" y="4083089"/>
            <a:ext cx="530225" cy="530225"/>
          </a:xfrm>
          <a:custGeom>
            <a:avLst/>
            <a:gdLst/>
            <a:ahLst/>
            <a:cxnLst/>
            <a:rect l="l" t="t" r="r" b="b"/>
            <a:pathLst>
              <a:path w="530225" h="530225">
                <a:moveTo>
                  <a:pt x="529856" y="264934"/>
                </a:moveTo>
                <a:lnTo>
                  <a:pt x="525588" y="217313"/>
                </a:lnTo>
                <a:lnTo>
                  <a:pt x="513283" y="172491"/>
                </a:lnTo>
                <a:lnTo>
                  <a:pt x="493688" y="131218"/>
                </a:lnTo>
                <a:lnTo>
                  <a:pt x="467551" y="94241"/>
                </a:lnTo>
                <a:lnTo>
                  <a:pt x="435622" y="62310"/>
                </a:lnTo>
                <a:lnTo>
                  <a:pt x="398647" y="36171"/>
                </a:lnTo>
                <a:lnTo>
                  <a:pt x="357376" y="16575"/>
                </a:lnTo>
                <a:lnTo>
                  <a:pt x="312555" y="4268"/>
                </a:lnTo>
                <a:lnTo>
                  <a:pt x="264934" y="0"/>
                </a:lnTo>
                <a:lnTo>
                  <a:pt x="217313" y="4268"/>
                </a:lnTo>
                <a:lnTo>
                  <a:pt x="172491" y="16575"/>
                </a:lnTo>
                <a:lnTo>
                  <a:pt x="131218" y="36171"/>
                </a:lnTo>
                <a:lnTo>
                  <a:pt x="94241" y="62310"/>
                </a:lnTo>
                <a:lnTo>
                  <a:pt x="62310" y="94241"/>
                </a:lnTo>
                <a:lnTo>
                  <a:pt x="36171" y="131218"/>
                </a:lnTo>
                <a:lnTo>
                  <a:pt x="16575" y="172491"/>
                </a:lnTo>
                <a:lnTo>
                  <a:pt x="4268" y="217313"/>
                </a:lnTo>
                <a:lnTo>
                  <a:pt x="0" y="264934"/>
                </a:lnTo>
                <a:lnTo>
                  <a:pt x="4268" y="312556"/>
                </a:lnTo>
                <a:lnTo>
                  <a:pt x="16575" y="357377"/>
                </a:lnTo>
                <a:lnTo>
                  <a:pt x="36171" y="398651"/>
                </a:lnTo>
                <a:lnTo>
                  <a:pt x="62310" y="435627"/>
                </a:lnTo>
                <a:lnTo>
                  <a:pt x="94241" y="467559"/>
                </a:lnTo>
                <a:lnTo>
                  <a:pt x="131218" y="493697"/>
                </a:lnTo>
                <a:lnTo>
                  <a:pt x="172491" y="513294"/>
                </a:lnTo>
                <a:lnTo>
                  <a:pt x="217313" y="525600"/>
                </a:lnTo>
                <a:lnTo>
                  <a:pt x="264934" y="529869"/>
                </a:lnTo>
                <a:lnTo>
                  <a:pt x="312555" y="525600"/>
                </a:lnTo>
                <a:lnTo>
                  <a:pt x="357376" y="513294"/>
                </a:lnTo>
                <a:lnTo>
                  <a:pt x="398647" y="493697"/>
                </a:lnTo>
                <a:lnTo>
                  <a:pt x="435622" y="467559"/>
                </a:lnTo>
                <a:lnTo>
                  <a:pt x="467551" y="435627"/>
                </a:lnTo>
                <a:lnTo>
                  <a:pt x="493688" y="398651"/>
                </a:lnTo>
                <a:lnTo>
                  <a:pt x="513283" y="357377"/>
                </a:lnTo>
                <a:lnTo>
                  <a:pt x="525588" y="312556"/>
                </a:lnTo>
                <a:lnTo>
                  <a:pt x="529856" y="264934"/>
                </a:lnTo>
                <a:close/>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8651875" y="4790949"/>
            <a:ext cx="722630" cy="302895"/>
          </a:xfrm>
          <a:custGeom>
            <a:avLst/>
            <a:gdLst/>
            <a:ahLst/>
            <a:cxnLst/>
            <a:rect l="l" t="t" r="r" b="b"/>
            <a:pathLst>
              <a:path w="722629" h="302895">
                <a:moveTo>
                  <a:pt x="0" y="302539"/>
                </a:moveTo>
                <a:lnTo>
                  <a:pt x="0" y="263372"/>
                </a:lnTo>
                <a:lnTo>
                  <a:pt x="3977" y="216031"/>
                </a:lnTo>
                <a:lnTo>
                  <a:pt x="15445" y="171474"/>
                </a:lnTo>
                <a:lnTo>
                  <a:pt x="33705" y="130444"/>
                </a:lnTo>
                <a:lnTo>
                  <a:pt x="58062" y="93686"/>
                </a:lnTo>
                <a:lnTo>
                  <a:pt x="87818" y="61943"/>
                </a:lnTo>
                <a:lnTo>
                  <a:pt x="122275" y="35958"/>
                </a:lnTo>
                <a:lnTo>
                  <a:pt x="160737" y="16477"/>
                </a:lnTo>
                <a:lnTo>
                  <a:pt x="202507" y="4243"/>
                </a:lnTo>
                <a:lnTo>
                  <a:pt x="246888" y="0"/>
                </a:lnTo>
                <a:lnTo>
                  <a:pt x="502488" y="0"/>
                </a:lnTo>
                <a:lnTo>
                  <a:pt x="722160" y="0"/>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10265261" y="4083089"/>
            <a:ext cx="530225" cy="530225"/>
          </a:xfrm>
          <a:custGeom>
            <a:avLst/>
            <a:gdLst/>
            <a:ahLst/>
            <a:cxnLst/>
            <a:rect l="l" t="t" r="r" b="b"/>
            <a:pathLst>
              <a:path w="530225" h="530225">
                <a:moveTo>
                  <a:pt x="0" y="264934"/>
                </a:moveTo>
                <a:lnTo>
                  <a:pt x="4268" y="217313"/>
                </a:lnTo>
                <a:lnTo>
                  <a:pt x="16575" y="172491"/>
                </a:lnTo>
                <a:lnTo>
                  <a:pt x="36171" y="131218"/>
                </a:lnTo>
                <a:lnTo>
                  <a:pt x="62309" y="94241"/>
                </a:lnTo>
                <a:lnTo>
                  <a:pt x="94239" y="62310"/>
                </a:lnTo>
                <a:lnTo>
                  <a:pt x="131214" y="36171"/>
                </a:lnTo>
                <a:lnTo>
                  <a:pt x="172485" y="16575"/>
                </a:lnTo>
                <a:lnTo>
                  <a:pt x="217304" y="4268"/>
                </a:lnTo>
                <a:lnTo>
                  <a:pt x="264922" y="0"/>
                </a:lnTo>
                <a:lnTo>
                  <a:pt x="312543" y="4268"/>
                </a:lnTo>
                <a:lnTo>
                  <a:pt x="357365" y="16575"/>
                </a:lnTo>
                <a:lnTo>
                  <a:pt x="398638" y="36171"/>
                </a:lnTo>
                <a:lnTo>
                  <a:pt x="435614" y="62310"/>
                </a:lnTo>
                <a:lnTo>
                  <a:pt x="467546" y="94241"/>
                </a:lnTo>
                <a:lnTo>
                  <a:pt x="493684" y="131218"/>
                </a:lnTo>
                <a:lnTo>
                  <a:pt x="513281" y="172491"/>
                </a:lnTo>
                <a:lnTo>
                  <a:pt x="525588" y="217313"/>
                </a:lnTo>
                <a:lnTo>
                  <a:pt x="529856" y="264934"/>
                </a:lnTo>
                <a:lnTo>
                  <a:pt x="525588" y="312556"/>
                </a:lnTo>
                <a:lnTo>
                  <a:pt x="513281" y="357377"/>
                </a:lnTo>
                <a:lnTo>
                  <a:pt x="493684" y="398651"/>
                </a:lnTo>
                <a:lnTo>
                  <a:pt x="467546" y="435627"/>
                </a:lnTo>
                <a:lnTo>
                  <a:pt x="435614" y="467559"/>
                </a:lnTo>
                <a:lnTo>
                  <a:pt x="398638" y="493697"/>
                </a:lnTo>
                <a:lnTo>
                  <a:pt x="357365" y="513294"/>
                </a:lnTo>
                <a:lnTo>
                  <a:pt x="312543" y="525600"/>
                </a:lnTo>
                <a:lnTo>
                  <a:pt x="264922" y="529869"/>
                </a:lnTo>
                <a:lnTo>
                  <a:pt x="217304" y="525600"/>
                </a:lnTo>
                <a:lnTo>
                  <a:pt x="172485" y="513294"/>
                </a:lnTo>
                <a:lnTo>
                  <a:pt x="131214" y="493697"/>
                </a:lnTo>
                <a:lnTo>
                  <a:pt x="94239" y="467559"/>
                </a:lnTo>
                <a:lnTo>
                  <a:pt x="62309" y="435627"/>
                </a:lnTo>
                <a:lnTo>
                  <a:pt x="36171" y="398651"/>
                </a:lnTo>
                <a:lnTo>
                  <a:pt x="16575" y="357377"/>
                </a:lnTo>
                <a:lnTo>
                  <a:pt x="4268" y="312556"/>
                </a:lnTo>
                <a:lnTo>
                  <a:pt x="0" y="264934"/>
                </a:lnTo>
                <a:close/>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10304410" y="4790949"/>
            <a:ext cx="722630" cy="302895"/>
          </a:xfrm>
          <a:custGeom>
            <a:avLst/>
            <a:gdLst/>
            <a:ahLst/>
            <a:cxnLst/>
            <a:rect l="l" t="t" r="r" b="b"/>
            <a:pathLst>
              <a:path w="722629" h="302895">
                <a:moveTo>
                  <a:pt x="722160" y="302539"/>
                </a:moveTo>
                <a:lnTo>
                  <a:pt x="722160" y="263372"/>
                </a:lnTo>
                <a:lnTo>
                  <a:pt x="718182" y="216031"/>
                </a:lnTo>
                <a:lnTo>
                  <a:pt x="706715" y="171474"/>
                </a:lnTo>
                <a:lnTo>
                  <a:pt x="688454" y="130444"/>
                </a:lnTo>
                <a:lnTo>
                  <a:pt x="664097" y="93686"/>
                </a:lnTo>
                <a:lnTo>
                  <a:pt x="634341" y="61943"/>
                </a:lnTo>
                <a:lnTo>
                  <a:pt x="599884" y="35958"/>
                </a:lnTo>
                <a:lnTo>
                  <a:pt x="561422" y="16477"/>
                </a:lnTo>
                <a:lnTo>
                  <a:pt x="519652" y="4243"/>
                </a:lnTo>
                <a:lnTo>
                  <a:pt x="475272" y="0"/>
                </a:lnTo>
                <a:lnTo>
                  <a:pt x="219671" y="0"/>
                </a:lnTo>
                <a:lnTo>
                  <a:pt x="0" y="0"/>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9574292" y="4448543"/>
            <a:ext cx="530225" cy="530225"/>
          </a:xfrm>
          <a:custGeom>
            <a:avLst/>
            <a:gdLst/>
            <a:ahLst/>
            <a:cxnLst/>
            <a:rect l="l" t="t" r="r" b="b"/>
            <a:pathLst>
              <a:path w="530225" h="530225">
                <a:moveTo>
                  <a:pt x="529856" y="264922"/>
                </a:moveTo>
                <a:lnTo>
                  <a:pt x="525588" y="217300"/>
                </a:lnTo>
                <a:lnTo>
                  <a:pt x="513283" y="172480"/>
                </a:lnTo>
                <a:lnTo>
                  <a:pt x="493688" y="131208"/>
                </a:lnTo>
                <a:lnTo>
                  <a:pt x="467551" y="94234"/>
                </a:lnTo>
                <a:lnTo>
                  <a:pt x="435622" y="62304"/>
                </a:lnTo>
                <a:lnTo>
                  <a:pt x="398647" y="36168"/>
                </a:lnTo>
                <a:lnTo>
                  <a:pt x="357376" y="16573"/>
                </a:lnTo>
                <a:lnTo>
                  <a:pt x="312555" y="4268"/>
                </a:lnTo>
                <a:lnTo>
                  <a:pt x="264934" y="0"/>
                </a:lnTo>
                <a:lnTo>
                  <a:pt x="217313" y="4268"/>
                </a:lnTo>
                <a:lnTo>
                  <a:pt x="172491" y="16573"/>
                </a:lnTo>
                <a:lnTo>
                  <a:pt x="131218" y="36168"/>
                </a:lnTo>
                <a:lnTo>
                  <a:pt x="94241" y="62304"/>
                </a:lnTo>
                <a:lnTo>
                  <a:pt x="62310" y="94234"/>
                </a:lnTo>
                <a:lnTo>
                  <a:pt x="36171" y="131208"/>
                </a:lnTo>
                <a:lnTo>
                  <a:pt x="16575" y="172480"/>
                </a:lnTo>
                <a:lnTo>
                  <a:pt x="4268" y="217300"/>
                </a:lnTo>
                <a:lnTo>
                  <a:pt x="0" y="264922"/>
                </a:lnTo>
                <a:lnTo>
                  <a:pt x="4268" y="312543"/>
                </a:lnTo>
                <a:lnTo>
                  <a:pt x="16575" y="357365"/>
                </a:lnTo>
                <a:lnTo>
                  <a:pt x="36171" y="398638"/>
                </a:lnTo>
                <a:lnTo>
                  <a:pt x="62310" y="435614"/>
                </a:lnTo>
                <a:lnTo>
                  <a:pt x="94241" y="467546"/>
                </a:lnTo>
                <a:lnTo>
                  <a:pt x="131218" y="493684"/>
                </a:lnTo>
                <a:lnTo>
                  <a:pt x="172491" y="513281"/>
                </a:lnTo>
                <a:lnTo>
                  <a:pt x="217313" y="525588"/>
                </a:lnTo>
                <a:lnTo>
                  <a:pt x="264934" y="529856"/>
                </a:lnTo>
                <a:lnTo>
                  <a:pt x="312555" y="525588"/>
                </a:lnTo>
                <a:lnTo>
                  <a:pt x="357376" y="513281"/>
                </a:lnTo>
                <a:lnTo>
                  <a:pt x="398647" y="493684"/>
                </a:lnTo>
                <a:lnTo>
                  <a:pt x="435622" y="467546"/>
                </a:lnTo>
                <a:lnTo>
                  <a:pt x="467551" y="435614"/>
                </a:lnTo>
                <a:lnTo>
                  <a:pt x="493688" y="398638"/>
                </a:lnTo>
                <a:lnTo>
                  <a:pt x="513283" y="357365"/>
                </a:lnTo>
                <a:lnTo>
                  <a:pt x="525588" y="312543"/>
                </a:lnTo>
                <a:lnTo>
                  <a:pt x="529856" y="264922"/>
                </a:lnTo>
                <a:close/>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9342842" y="5156390"/>
            <a:ext cx="993140" cy="302895"/>
          </a:xfrm>
          <a:custGeom>
            <a:avLst/>
            <a:gdLst/>
            <a:ahLst/>
            <a:cxnLst/>
            <a:rect l="l" t="t" r="r" b="b"/>
            <a:pathLst>
              <a:path w="993140" h="302895">
                <a:moveTo>
                  <a:pt x="0" y="302539"/>
                </a:moveTo>
                <a:lnTo>
                  <a:pt x="0" y="263372"/>
                </a:lnTo>
                <a:lnTo>
                  <a:pt x="3929" y="216031"/>
                </a:lnTo>
                <a:lnTo>
                  <a:pt x="15258" y="171474"/>
                </a:lnTo>
                <a:lnTo>
                  <a:pt x="33297" y="130444"/>
                </a:lnTo>
                <a:lnTo>
                  <a:pt x="57359" y="93686"/>
                </a:lnTo>
                <a:lnTo>
                  <a:pt x="86753" y="61943"/>
                </a:lnTo>
                <a:lnTo>
                  <a:pt x="120791" y="35958"/>
                </a:lnTo>
                <a:lnTo>
                  <a:pt x="158783" y="16477"/>
                </a:lnTo>
                <a:lnTo>
                  <a:pt x="200042" y="4243"/>
                </a:lnTo>
                <a:lnTo>
                  <a:pt x="243878" y="0"/>
                </a:lnTo>
                <a:lnTo>
                  <a:pt x="496379" y="0"/>
                </a:lnTo>
                <a:lnTo>
                  <a:pt x="748880" y="0"/>
                </a:lnTo>
                <a:lnTo>
                  <a:pt x="792719" y="4243"/>
                </a:lnTo>
                <a:lnTo>
                  <a:pt x="833980" y="16477"/>
                </a:lnTo>
                <a:lnTo>
                  <a:pt x="871973" y="35958"/>
                </a:lnTo>
                <a:lnTo>
                  <a:pt x="906010" y="61943"/>
                </a:lnTo>
                <a:lnTo>
                  <a:pt x="935403" y="93686"/>
                </a:lnTo>
                <a:lnTo>
                  <a:pt x="959463" y="130444"/>
                </a:lnTo>
                <a:lnTo>
                  <a:pt x="977502" y="171474"/>
                </a:lnTo>
                <a:lnTo>
                  <a:pt x="988829" y="216031"/>
                </a:lnTo>
                <a:lnTo>
                  <a:pt x="992759" y="263372"/>
                </a:lnTo>
                <a:lnTo>
                  <a:pt x="992759" y="302539"/>
                </a:lnTo>
              </a:path>
            </a:pathLst>
          </a:custGeom>
          <a:ln w="31750">
            <a:solidFill>
              <a:srgbClr val="0D497B"/>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9618551" y="3485045"/>
            <a:ext cx="441325" cy="796925"/>
          </a:xfrm>
          <a:custGeom>
            <a:avLst/>
            <a:gdLst/>
            <a:ahLst/>
            <a:cxnLst/>
            <a:rect l="l" t="t" r="r" b="b"/>
            <a:pathLst>
              <a:path w="441325" h="796925">
                <a:moveTo>
                  <a:pt x="115798" y="504139"/>
                </a:moveTo>
                <a:lnTo>
                  <a:pt x="0" y="533984"/>
                </a:lnTo>
                <a:lnTo>
                  <a:pt x="8689" y="565594"/>
                </a:lnTo>
                <a:lnTo>
                  <a:pt x="20408" y="595426"/>
                </a:lnTo>
                <a:lnTo>
                  <a:pt x="55981" y="648601"/>
                </a:lnTo>
                <a:lnTo>
                  <a:pt x="113904" y="689589"/>
                </a:lnTo>
                <a:lnTo>
                  <a:pt x="183019" y="707212"/>
                </a:lnTo>
                <a:lnTo>
                  <a:pt x="183019" y="796709"/>
                </a:lnTo>
                <a:lnTo>
                  <a:pt x="257873" y="796709"/>
                </a:lnTo>
                <a:lnTo>
                  <a:pt x="257873" y="708025"/>
                </a:lnTo>
                <a:lnTo>
                  <a:pt x="280133" y="703753"/>
                </a:lnTo>
                <a:lnTo>
                  <a:pt x="340967" y="684980"/>
                </a:lnTo>
                <a:lnTo>
                  <a:pt x="374670" y="664149"/>
                </a:lnTo>
                <a:lnTo>
                  <a:pt x="402413" y="636008"/>
                </a:lnTo>
                <a:lnTo>
                  <a:pt x="422629" y="601865"/>
                </a:lnTo>
                <a:lnTo>
                  <a:pt x="220713" y="601865"/>
                </a:lnTo>
                <a:lnTo>
                  <a:pt x="186927" y="597237"/>
                </a:lnTo>
                <a:lnTo>
                  <a:pt x="138111" y="561496"/>
                </a:lnTo>
                <a:lnTo>
                  <a:pt x="121297" y="524282"/>
                </a:lnTo>
                <a:lnTo>
                  <a:pt x="117672" y="511028"/>
                </a:lnTo>
                <a:lnTo>
                  <a:pt x="115798" y="504139"/>
                </a:lnTo>
                <a:close/>
              </a:path>
              <a:path w="441325" h="796925">
                <a:moveTo>
                  <a:pt x="257695" y="0"/>
                </a:moveTo>
                <a:lnTo>
                  <a:pt x="182892" y="0"/>
                </a:lnTo>
                <a:lnTo>
                  <a:pt x="182892" y="69138"/>
                </a:lnTo>
                <a:lnTo>
                  <a:pt x="175628" y="70459"/>
                </a:lnTo>
                <a:lnTo>
                  <a:pt x="120507" y="86726"/>
                </a:lnTo>
                <a:lnTo>
                  <a:pt x="85856" y="107805"/>
                </a:lnTo>
                <a:lnTo>
                  <a:pt x="57757" y="136964"/>
                </a:lnTo>
                <a:lnTo>
                  <a:pt x="36537" y="174599"/>
                </a:lnTo>
                <a:lnTo>
                  <a:pt x="23791" y="220957"/>
                </a:lnTo>
                <a:lnTo>
                  <a:pt x="21817" y="243840"/>
                </a:lnTo>
                <a:lnTo>
                  <a:pt x="21818" y="249567"/>
                </a:lnTo>
                <a:lnTo>
                  <a:pt x="29901" y="312327"/>
                </a:lnTo>
                <a:lnTo>
                  <a:pt x="47039" y="349818"/>
                </a:lnTo>
                <a:lnTo>
                  <a:pt x="73423" y="381389"/>
                </a:lnTo>
                <a:lnTo>
                  <a:pt x="108902" y="406946"/>
                </a:lnTo>
                <a:lnTo>
                  <a:pt x="144645" y="424203"/>
                </a:lnTo>
                <a:lnTo>
                  <a:pt x="250190" y="467343"/>
                </a:lnTo>
                <a:lnTo>
                  <a:pt x="273011" y="476821"/>
                </a:lnTo>
                <a:lnTo>
                  <a:pt x="289849" y="487129"/>
                </a:lnTo>
                <a:lnTo>
                  <a:pt x="300969" y="500922"/>
                </a:lnTo>
                <a:lnTo>
                  <a:pt x="306742" y="517769"/>
                </a:lnTo>
                <a:lnTo>
                  <a:pt x="307543" y="537235"/>
                </a:lnTo>
                <a:lnTo>
                  <a:pt x="303560" y="558222"/>
                </a:lnTo>
                <a:lnTo>
                  <a:pt x="279984" y="589413"/>
                </a:lnTo>
                <a:lnTo>
                  <a:pt x="240017" y="600846"/>
                </a:lnTo>
                <a:lnTo>
                  <a:pt x="220713" y="601865"/>
                </a:lnTo>
                <a:lnTo>
                  <a:pt x="422629" y="601865"/>
                </a:lnTo>
                <a:lnTo>
                  <a:pt x="423697" y="600062"/>
                </a:lnTo>
                <a:lnTo>
                  <a:pt x="434260" y="570712"/>
                </a:lnTo>
                <a:lnTo>
                  <a:pt x="440061" y="540694"/>
                </a:lnTo>
                <a:lnTo>
                  <a:pt x="441185" y="510159"/>
                </a:lnTo>
                <a:lnTo>
                  <a:pt x="437718" y="479259"/>
                </a:lnTo>
                <a:lnTo>
                  <a:pt x="410687" y="412508"/>
                </a:lnTo>
                <a:lnTo>
                  <a:pt x="356692" y="364350"/>
                </a:lnTo>
                <a:lnTo>
                  <a:pt x="302066" y="338229"/>
                </a:lnTo>
                <a:lnTo>
                  <a:pt x="245821" y="315899"/>
                </a:lnTo>
                <a:lnTo>
                  <a:pt x="228915" y="308885"/>
                </a:lnTo>
                <a:lnTo>
                  <a:pt x="179095" y="285673"/>
                </a:lnTo>
                <a:lnTo>
                  <a:pt x="154190" y="255422"/>
                </a:lnTo>
                <a:lnTo>
                  <a:pt x="151610" y="228150"/>
                </a:lnTo>
                <a:lnTo>
                  <a:pt x="159781" y="202741"/>
                </a:lnTo>
                <a:lnTo>
                  <a:pt x="176997" y="182397"/>
                </a:lnTo>
                <a:lnTo>
                  <a:pt x="201548" y="170319"/>
                </a:lnTo>
                <a:lnTo>
                  <a:pt x="222884" y="167447"/>
                </a:lnTo>
                <a:lnTo>
                  <a:pt x="404185" y="167447"/>
                </a:lnTo>
                <a:lnTo>
                  <a:pt x="396417" y="153248"/>
                </a:lnTo>
                <a:lnTo>
                  <a:pt x="357401" y="108468"/>
                </a:lnTo>
                <a:lnTo>
                  <a:pt x="294055" y="76485"/>
                </a:lnTo>
                <a:lnTo>
                  <a:pt x="257695" y="69215"/>
                </a:lnTo>
                <a:lnTo>
                  <a:pt x="257695" y="0"/>
                </a:lnTo>
                <a:close/>
              </a:path>
              <a:path w="441325" h="796925">
                <a:moveTo>
                  <a:pt x="404185" y="167447"/>
                </a:moveTo>
                <a:lnTo>
                  <a:pt x="222884" y="167447"/>
                </a:lnTo>
                <a:lnTo>
                  <a:pt x="242973" y="169779"/>
                </a:lnTo>
                <a:lnTo>
                  <a:pt x="261713" y="177427"/>
                </a:lnTo>
                <a:lnTo>
                  <a:pt x="297093" y="212877"/>
                </a:lnTo>
                <a:lnTo>
                  <a:pt x="315379" y="249567"/>
                </a:lnTo>
                <a:lnTo>
                  <a:pt x="318007" y="255727"/>
                </a:lnTo>
                <a:lnTo>
                  <a:pt x="421741" y="212877"/>
                </a:lnTo>
                <a:lnTo>
                  <a:pt x="417256" y="195891"/>
                </a:lnTo>
                <a:lnTo>
                  <a:pt x="408222" y="174825"/>
                </a:lnTo>
                <a:lnTo>
                  <a:pt x="404185" y="167447"/>
                </a:lnTo>
                <a:close/>
              </a:path>
            </a:pathLst>
          </a:custGeom>
          <a:solidFill>
            <a:srgbClr val="83D4F1"/>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34</a:t>
            </a:fld>
            <a:endParaRPr sz="1100">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96215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 name="object 3"/>
          <p:cNvSpPr/>
          <p:nvPr/>
        </p:nvSpPr>
        <p:spPr>
          <a:xfrm>
            <a:off x="6094505" y="2431313"/>
            <a:ext cx="6049816" cy="6040072"/>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txBox="1"/>
          <p:nvPr/>
        </p:nvSpPr>
        <p:spPr>
          <a:xfrm>
            <a:off x="8521055" y="7656086"/>
            <a:ext cx="116586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4.</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Protect</a:t>
            </a:r>
            <a:endParaRPr sz="2250">
              <a:latin typeface="Calibri" panose="020F0502020204030204" pitchFamily="34" charset="0"/>
              <a:cs typeface="Calibri" panose="020F0502020204030204" pitchFamily="34" charset="0"/>
            </a:endParaRPr>
          </a:p>
        </p:txBody>
      </p:sp>
      <p:sp>
        <p:nvSpPr>
          <p:cNvPr id="12" name="object 12"/>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rgbClr val="002B49"/>
                </a:solidFill>
                <a:latin typeface="Calibri" panose="020F0502020204030204" pitchFamily="34" charset="0"/>
                <a:cs typeface="Calibri" panose="020F0502020204030204" pitchFamily="34" charset="0"/>
              </a:rPr>
              <a:t>35</a:t>
            </a:fld>
            <a:endParaRPr sz="1100">
              <a:latin typeface="Calibri" panose="020F0502020204030204" pitchFamily="34" charset="0"/>
              <a:cs typeface="Calibri" panose="020F0502020204030204" pitchFamily="34" charset="0"/>
            </a:endParaRPr>
          </a:p>
        </p:txBody>
      </p:sp>
      <p:sp>
        <p:nvSpPr>
          <p:cNvPr id="5" name="object 5"/>
          <p:cNvSpPr txBox="1"/>
          <p:nvPr/>
        </p:nvSpPr>
        <p:spPr>
          <a:xfrm>
            <a:off x="9949236" y="3775073"/>
            <a:ext cx="103124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2.</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Spend</a:t>
            </a:r>
            <a:endParaRPr sz="2250">
              <a:latin typeface="Calibri" panose="020F0502020204030204" pitchFamily="34" charset="0"/>
              <a:cs typeface="Calibri" panose="020F0502020204030204" pitchFamily="34" charset="0"/>
            </a:endParaRPr>
          </a:p>
        </p:txBody>
      </p:sp>
      <p:sp>
        <p:nvSpPr>
          <p:cNvPr id="6" name="object 6"/>
          <p:cNvSpPr txBox="1"/>
          <p:nvPr/>
        </p:nvSpPr>
        <p:spPr>
          <a:xfrm>
            <a:off x="6625540" y="6095991"/>
            <a:ext cx="8089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5.</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Give</a:t>
            </a:r>
            <a:endParaRPr sz="2250">
              <a:latin typeface="Calibri" panose="020F0502020204030204" pitchFamily="34" charset="0"/>
              <a:cs typeface="Calibri" panose="020F0502020204030204" pitchFamily="34" charset="0"/>
            </a:endParaRPr>
          </a:p>
        </p:txBody>
      </p:sp>
      <p:sp>
        <p:nvSpPr>
          <p:cNvPr id="7" name="object 7"/>
          <p:cNvSpPr txBox="1"/>
          <p:nvPr/>
        </p:nvSpPr>
        <p:spPr>
          <a:xfrm>
            <a:off x="7323620" y="3775081"/>
            <a:ext cx="855180" cy="360995"/>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1.</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Save</a:t>
            </a:r>
            <a:endParaRPr sz="2250" dirty="0">
              <a:latin typeface="Calibri" panose="020F0502020204030204" pitchFamily="34" charset="0"/>
              <a:cs typeface="Calibri" panose="020F0502020204030204" pitchFamily="34" charset="0"/>
            </a:endParaRPr>
          </a:p>
        </p:txBody>
      </p:sp>
      <p:sp>
        <p:nvSpPr>
          <p:cNvPr id="8" name="object 8"/>
          <p:cNvSpPr txBox="1"/>
          <p:nvPr/>
        </p:nvSpPr>
        <p:spPr>
          <a:xfrm>
            <a:off x="10701711" y="6096005"/>
            <a:ext cx="9232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3.</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Grow</a:t>
            </a:r>
            <a:endParaRPr sz="2250">
              <a:latin typeface="Calibri" panose="020F0502020204030204" pitchFamily="34" charset="0"/>
              <a:cs typeface="Calibri" panose="020F0502020204030204" pitchFamily="34" charset="0"/>
            </a:endParaRPr>
          </a:p>
        </p:txBody>
      </p:sp>
      <p:sp>
        <p:nvSpPr>
          <p:cNvPr id="9" name="object 9"/>
          <p:cNvSpPr txBox="1"/>
          <p:nvPr/>
        </p:nvSpPr>
        <p:spPr>
          <a:xfrm>
            <a:off x="8712830" y="5236678"/>
            <a:ext cx="824230" cy="523240"/>
          </a:xfrm>
          <a:prstGeom prst="rect">
            <a:avLst/>
          </a:prstGeom>
        </p:spPr>
        <p:txBody>
          <a:bodyPr vert="horz" wrap="square" lIns="0" tIns="57785" rIns="0" bIns="0" rtlCol="0">
            <a:spAutoFit/>
          </a:bodyPr>
          <a:lstStyle/>
          <a:p>
            <a:pPr marL="42545" marR="5080" indent="-30480">
              <a:lnSpc>
                <a:spcPts val="1780"/>
              </a:lnSpc>
              <a:spcBef>
                <a:spcPts val="455"/>
              </a:spcBef>
            </a:pPr>
            <a:r>
              <a:rPr sz="1750" spc="-10" dirty="0">
                <a:solidFill>
                  <a:srgbClr val="0E497B"/>
                </a:solidFill>
                <a:latin typeface="Calibri" panose="020F0502020204030204" pitchFamily="34" charset="0"/>
                <a:cs typeface="Calibri" panose="020F0502020204030204" pitchFamily="34" charset="0"/>
              </a:rPr>
              <a:t>Financial  Security</a:t>
            </a:r>
            <a:endParaRPr sz="1750">
              <a:latin typeface="Calibri" panose="020F0502020204030204" pitchFamily="34" charset="0"/>
              <a:cs typeface="Calibri" panose="020F0502020204030204" pitchFamily="34" charset="0"/>
            </a:endParaRPr>
          </a:p>
        </p:txBody>
      </p:sp>
      <p:sp>
        <p:nvSpPr>
          <p:cNvPr id="10" name="object 10"/>
          <p:cNvSpPr txBox="1"/>
          <p:nvPr/>
        </p:nvSpPr>
        <p:spPr>
          <a:xfrm>
            <a:off x="901700" y="4333237"/>
            <a:ext cx="4705350" cy="1854200"/>
          </a:xfrm>
          <a:prstGeom prst="rect">
            <a:avLst/>
          </a:prstGeom>
        </p:spPr>
        <p:txBody>
          <a:bodyPr vert="horz" wrap="square" lIns="0" tIns="12700" rIns="0" bIns="0" rtlCol="0">
            <a:spAutoFit/>
          </a:bodyPr>
          <a:lstStyle/>
          <a:p>
            <a:pPr marL="12700" marR="5080">
              <a:lnSpc>
                <a:spcPct val="100000"/>
              </a:lnSpc>
              <a:spcBef>
                <a:spcPts val="100"/>
              </a:spcBef>
            </a:pPr>
            <a:r>
              <a:rPr sz="3000" spc="-5" dirty="0">
                <a:solidFill>
                  <a:srgbClr val="0E497B"/>
                </a:solidFill>
                <a:latin typeface="Calibri" panose="020F0502020204030204" pitchFamily="34" charset="0"/>
                <a:cs typeface="Calibri" panose="020F0502020204030204" pitchFamily="34" charset="0"/>
              </a:rPr>
              <a:t>These </a:t>
            </a:r>
            <a:r>
              <a:rPr sz="3000" dirty="0">
                <a:solidFill>
                  <a:srgbClr val="0E497B"/>
                </a:solidFill>
                <a:latin typeface="Calibri" panose="020F0502020204030204" pitchFamily="34" charset="0"/>
                <a:cs typeface="Calibri" panose="020F0502020204030204" pitchFamily="34" charset="0"/>
              </a:rPr>
              <a:t>apply no </a:t>
            </a:r>
            <a:r>
              <a:rPr sz="3000" spc="-10" dirty="0">
                <a:solidFill>
                  <a:srgbClr val="0E497B"/>
                </a:solidFill>
                <a:latin typeface="Calibri" panose="020F0502020204030204" pitchFamily="34" charset="0"/>
                <a:cs typeface="Calibri" panose="020F0502020204030204" pitchFamily="34" charset="0"/>
              </a:rPr>
              <a:t>matter </a:t>
            </a:r>
            <a:r>
              <a:rPr sz="3000" spc="-5" dirty="0">
                <a:solidFill>
                  <a:srgbClr val="0E497B"/>
                </a:solidFill>
                <a:latin typeface="Calibri" panose="020F0502020204030204" pitchFamily="34" charset="0"/>
                <a:cs typeface="Calibri" panose="020F0502020204030204" pitchFamily="34" charset="0"/>
              </a:rPr>
              <a:t>how  </a:t>
            </a:r>
            <a:r>
              <a:rPr sz="3000" dirty="0">
                <a:solidFill>
                  <a:srgbClr val="0E497B"/>
                </a:solidFill>
                <a:latin typeface="Calibri" panose="020F0502020204030204" pitchFamily="34" charset="0"/>
                <a:cs typeface="Calibri" panose="020F0502020204030204" pitchFamily="34" charset="0"/>
              </a:rPr>
              <a:t>old </a:t>
            </a:r>
            <a:r>
              <a:rPr sz="3000" spc="-10" dirty="0">
                <a:solidFill>
                  <a:srgbClr val="0E497B"/>
                </a:solidFill>
                <a:latin typeface="Calibri" panose="020F0502020204030204" pitchFamily="34" charset="0"/>
                <a:cs typeface="Calibri" panose="020F0502020204030204" pitchFamily="34" charset="0"/>
              </a:rPr>
              <a:t>you </a:t>
            </a:r>
            <a:r>
              <a:rPr sz="3000" spc="-5" dirty="0">
                <a:solidFill>
                  <a:srgbClr val="0E497B"/>
                </a:solidFill>
                <a:latin typeface="Calibri" panose="020F0502020204030204" pitchFamily="34" charset="0"/>
                <a:cs typeface="Calibri" panose="020F0502020204030204" pitchFamily="34" charset="0"/>
              </a:rPr>
              <a:t>are, how </a:t>
            </a:r>
            <a:r>
              <a:rPr sz="3000" dirty="0">
                <a:solidFill>
                  <a:srgbClr val="0E497B"/>
                </a:solidFill>
                <a:latin typeface="Calibri" panose="020F0502020204030204" pitchFamily="34" charset="0"/>
                <a:cs typeface="Calibri" panose="020F0502020204030204" pitchFamily="34" charset="0"/>
              </a:rPr>
              <a:t>much</a:t>
            </a:r>
            <a:r>
              <a:rPr sz="3000" spc="-75" dirty="0">
                <a:solidFill>
                  <a:srgbClr val="0E497B"/>
                </a:solidFill>
                <a:latin typeface="Calibri" panose="020F0502020204030204" pitchFamily="34" charset="0"/>
                <a:cs typeface="Calibri" panose="020F0502020204030204" pitchFamily="34" charset="0"/>
              </a:rPr>
              <a:t> </a:t>
            </a:r>
            <a:r>
              <a:rPr sz="3000" spc="-5" dirty="0">
                <a:solidFill>
                  <a:srgbClr val="0E497B"/>
                </a:solidFill>
                <a:latin typeface="Calibri" panose="020F0502020204030204" pitchFamily="34" charset="0"/>
                <a:cs typeface="Calibri" panose="020F0502020204030204" pitchFamily="34" charset="0"/>
              </a:rPr>
              <a:t>money  </a:t>
            </a:r>
            <a:r>
              <a:rPr sz="3000" spc="-10" dirty="0">
                <a:solidFill>
                  <a:srgbClr val="0E497B"/>
                </a:solidFill>
                <a:latin typeface="Calibri" panose="020F0502020204030204" pitchFamily="34" charset="0"/>
                <a:cs typeface="Calibri" panose="020F0502020204030204" pitchFamily="34" charset="0"/>
              </a:rPr>
              <a:t>you </a:t>
            </a:r>
            <a:r>
              <a:rPr sz="3000" spc="-15" dirty="0">
                <a:solidFill>
                  <a:srgbClr val="0E497B"/>
                </a:solidFill>
                <a:latin typeface="Calibri" panose="020F0502020204030204" pitchFamily="34" charset="0"/>
                <a:cs typeface="Calibri" panose="020F0502020204030204" pitchFamily="34" charset="0"/>
              </a:rPr>
              <a:t>have </a:t>
            </a:r>
            <a:r>
              <a:rPr sz="3000" dirty="0">
                <a:solidFill>
                  <a:srgbClr val="0E497B"/>
                </a:solidFill>
                <a:latin typeface="Calibri" panose="020F0502020204030204" pitchFamily="34" charset="0"/>
                <a:cs typeface="Calibri" panose="020F0502020204030204" pitchFamily="34" charset="0"/>
              </a:rPr>
              <a:t>or what </a:t>
            </a:r>
            <a:r>
              <a:rPr sz="3000" spc="-10" dirty="0">
                <a:solidFill>
                  <a:srgbClr val="0E497B"/>
                </a:solidFill>
                <a:latin typeface="Calibri" panose="020F0502020204030204" pitchFamily="34" charset="0"/>
                <a:cs typeface="Calibri" panose="020F0502020204030204" pitchFamily="34" charset="0"/>
              </a:rPr>
              <a:t>your </a:t>
            </a:r>
            <a:r>
              <a:rPr sz="3000" dirty="0">
                <a:solidFill>
                  <a:srgbClr val="0E497B"/>
                </a:solidFill>
                <a:latin typeface="Calibri" panose="020F0502020204030204" pitchFamily="34" charset="0"/>
                <a:cs typeface="Calibri" panose="020F0502020204030204" pitchFamily="34" charset="0"/>
              </a:rPr>
              <a:t>goals  are </a:t>
            </a:r>
            <a:r>
              <a:rPr sz="3000" spc="-5" dirty="0">
                <a:solidFill>
                  <a:srgbClr val="0E497B"/>
                </a:solidFill>
                <a:latin typeface="Calibri" panose="020F0502020204030204" pitchFamily="34" charset="0"/>
                <a:cs typeface="Calibri" panose="020F0502020204030204" pitchFamily="34" charset="0"/>
              </a:rPr>
              <a:t>for </a:t>
            </a:r>
            <a:r>
              <a:rPr sz="3000" dirty="0">
                <a:solidFill>
                  <a:srgbClr val="0E497B"/>
                </a:solidFill>
                <a:latin typeface="Calibri" panose="020F0502020204030204" pitchFamily="34" charset="0"/>
                <a:cs typeface="Calibri" panose="020F0502020204030204" pitchFamily="34" charset="0"/>
              </a:rPr>
              <a:t>the</a:t>
            </a:r>
            <a:r>
              <a:rPr sz="3000" spc="-5" dirty="0">
                <a:solidFill>
                  <a:srgbClr val="0E497B"/>
                </a:solidFill>
                <a:latin typeface="Calibri" panose="020F0502020204030204" pitchFamily="34" charset="0"/>
                <a:cs typeface="Calibri" panose="020F0502020204030204" pitchFamily="34" charset="0"/>
              </a:rPr>
              <a:t> future.</a:t>
            </a:r>
            <a:endParaRPr sz="3000">
              <a:latin typeface="Calibri" panose="020F0502020204030204" pitchFamily="34" charset="0"/>
              <a:cs typeface="Calibri" panose="020F0502020204030204" pitchFamily="34" charset="0"/>
            </a:endParaRPr>
          </a:p>
        </p:txBody>
      </p:sp>
      <p:sp>
        <p:nvSpPr>
          <p:cNvPr id="11" name="object 11"/>
          <p:cNvSpPr txBox="1">
            <a:spLocks noGrp="1"/>
          </p:cNvSpPr>
          <p:nvPr>
            <p:ph type="title"/>
          </p:nvPr>
        </p:nvSpPr>
        <p:spPr>
          <a:xfrm>
            <a:off x="901700" y="604515"/>
            <a:ext cx="6144895" cy="1130300"/>
          </a:xfrm>
          <a:prstGeom prst="rect">
            <a:avLst/>
          </a:prstGeom>
        </p:spPr>
        <p:txBody>
          <a:bodyPr vert="horz" wrap="square" lIns="0" tIns="124460" rIns="0" bIns="0" rtlCol="0">
            <a:spAutoFit/>
          </a:bodyPr>
          <a:lstStyle/>
          <a:p>
            <a:pPr marL="12700" marR="5080">
              <a:lnSpc>
                <a:spcPts val="3900"/>
              </a:lnSpc>
              <a:spcBef>
                <a:spcPts val="980"/>
              </a:spcBef>
            </a:pPr>
            <a:r>
              <a:rPr sz="4000" spc="-70" dirty="0">
                <a:solidFill>
                  <a:srgbClr val="4A4A4A"/>
                </a:solidFill>
                <a:latin typeface="Calibri" panose="020F0502020204030204" pitchFamily="34" charset="0"/>
                <a:cs typeface="Calibri" panose="020F0502020204030204" pitchFamily="34" charset="0"/>
              </a:rPr>
              <a:t>Five </a:t>
            </a:r>
            <a:r>
              <a:rPr sz="4000" spc="-90" dirty="0">
                <a:solidFill>
                  <a:srgbClr val="4A4A4A"/>
                </a:solidFill>
                <a:latin typeface="Calibri" panose="020F0502020204030204" pitchFamily="34" charset="0"/>
                <a:cs typeface="Calibri" panose="020F0502020204030204" pitchFamily="34" charset="0"/>
              </a:rPr>
              <a:t>Key </a:t>
            </a:r>
            <a:r>
              <a:rPr sz="4000" spc="-55" dirty="0">
                <a:solidFill>
                  <a:srgbClr val="4A4A4A"/>
                </a:solidFill>
                <a:latin typeface="Calibri" panose="020F0502020204030204" pitchFamily="34" charset="0"/>
                <a:cs typeface="Calibri" panose="020F0502020204030204" pitchFamily="34" charset="0"/>
              </a:rPr>
              <a:t>Actions for </a:t>
            </a:r>
            <a:r>
              <a:rPr sz="4000" spc="-75" dirty="0">
                <a:solidFill>
                  <a:srgbClr val="4A4A4A"/>
                </a:solidFill>
                <a:latin typeface="Calibri" panose="020F0502020204030204" pitchFamily="34" charset="0"/>
                <a:cs typeface="Calibri" panose="020F0502020204030204" pitchFamily="34" charset="0"/>
              </a:rPr>
              <a:t>Creating </a:t>
            </a:r>
            <a:r>
              <a:rPr sz="4000" dirty="0">
                <a:solidFill>
                  <a:srgbClr val="4A4A4A"/>
                </a:solidFill>
                <a:latin typeface="Calibri" panose="020F0502020204030204" pitchFamily="34" charset="0"/>
                <a:cs typeface="Calibri" panose="020F0502020204030204" pitchFamily="34" charset="0"/>
              </a:rPr>
              <a:t>a  </a:t>
            </a:r>
            <a:r>
              <a:rPr sz="4000" spc="-70" dirty="0">
                <a:solidFill>
                  <a:srgbClr val="4A4A4A"/>
                </a:solidFill>
                <a:latin typeface="Calibri" panose="020F0502020204030204" pitchFamily="34" charset="0"/>
                <a:cs typeface="Calibri" panose="020F0502020204030204" pitchFamily="34" charset="0"/>
              </a:rPr>
              <a:t>Lifetime </a:t>
            </a:r>
            <a:r>
              <a:rPr sz="4000" spc="-45" dirty="0">
                <a:solidFill>
                  <a:srgbClr val="4A4A4A"/>
                </a:solidFill>
                <a:latin typeface="Calibri" panose="020F0502020204030204" pitchFamily="34" charset="0"/>
                <a:cs typeface="Calibri" panose="020F0502020204030204" pitchFamily="34" charset="0"/>
              </a:rPr>
              <a:t>of </a:t>
            </a:r>
            <a:r>
              <a:rPr sz="4000" spc="-75" dirty="0">
                <a:solidFill>
                  <a:srgbClr val="4A4A4A"/>
                </a:solidFill>
                <a:latin typeface="Calibri" panose="020F0502020204030204" pitchFamily="34" charset="0"/>
                <a:cs typeface="Calibri" panose="020F0502020204030204" pitchFamily="34" charset="0"/>
              </a:rPr>
              <a:t>Financial</a:t>
            </a:r>
            <a:r>
              <a:rPr sz="4000" spc="100" dirty="0">
                <a:solidFill>
                  <a:srgbClr val="4A4A4A"/>
                </a:solidFill>
                <a:latin typeface="Calibri" panose="020F0502020204030204" pitchFamily="34" charset="0"/>
                <a:cs typeface="Calibri" panose="020F0502020204030204" pitchFamily="34" charset="0"/>
              </a:rPr>
              <a:t> </a:t>
            </a:r>
            <a:r>
              <a:rPr sz="4000" spc="-50" dirty="0">
                <a:solidFill>
                  <a:srgbClr val="4A4A4A"/>
                </a:solidFill>
                <a:latin typeface="Calibri" panose="020F0502020204030204" pitchFamily="34" charset="0"/>
                <a:cs typeface="Calibri" panose="020F0502020204030204" pitchFamily="34" charset="0"/>
              </a:rPr>
              <a:t>Security</a:t>
            </a:r>
            <a:endParaRPr sz="4000">
              <a:latin typeface="Calibri" panose="020F0502020204030204" pitchFamily="34" charset="0"/>
              <a:cs typeface="Calibri" panose="020F0502020204030204" pitchFamily="34" charset="0"/>
            </a:endParaRPr>
          </a:p>
        </p:txBody>
      </p:sp>
      <p:sp>
        <p:nvSpPr>
          <p:cNvPr id="13" name="Slide Number Placeholder 12"/>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3600" y="1981200"/>
            <a:ext cx="3753000" cy="936154"/>
          </a:xfrm>
          <a:prstGeom prst="rect">
            <a:avLst/>
          </a:prstGeom>
        </p:spPr>
        <p:txBody>
          <a:bodyPr vert="horz" wrap="square" lIns="0" tIns="12700" rIns="0" bIns="0" rtlCol="0">
            <a:spAutoFit/>
          </a:bodyPr>
          <a:lstStyle/>
          <a:p>
            <a:pPr marL="12700">
              <a:lnSpc>
                <a:spcPct val="100000"/>
              </a:lnSpc>
              <a:spcBef>
                <a:spcPts val="100"/>
              </a:spcBef>
            </a:pPr>
            <a:r>
              <a:rPr spc="125" dirty="0">
                <a:latin typeface="Calibri" panose="020F0502020204030204" pitchFamily="34" charset="0"/>
                <a:cs typeface="Calibri" panose="020F0502020204030204" pitchFamily="34" charset="0"/>
              </a:rPr>
              <a:t>Questions?</a:t>
            </a:r>
          </a:p>
        </p:txBody>
      </p:sp>
      <p:sp>
        <p:nvSpPr>
          <p:cNvPr id="3" name="object 3"/>
          <p:cNvSpPr txBox="1"/>
          <p:nvPr/>
        </p:nvSpPr>
        <p:spPr>
          <a:xfrm>
            <a:off x="12192000" y="9168751"/>
            <a:ext cx="2070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chemeClr val="bg1"/>
                </a:solidFill>
                <a:latin typeface="GuardianSans-Light"/>
                <a:cs typeface="GuardianSans-Light"/>
              </a:rPr>
              <a:t>36</a:t>
            </a:fld>
            <a:endParaRPr sz="1100" dirty="0">
              <a:solidFill>
                <a:schemeClr val="bg1"/>
              </a:solidFill>
              <a:latin typeface="GuardianSans-Light"/>
              <a:cs typeface="GuardianSans-Light"/>
            </a:endParaRPr>
          </a:p>
        </p:txBody>
      </p:sp>
      <p:sp>
        <p:nvSpPr>
          <p:cNvPr id="4" name="Slide Number Placeholder 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36</a:t>
            </a:fld>
            <a:endParaRPr lang="en-US" dirty="0"/>
          </a:p>
        </p:txBody>
      </p:sp>
      <p:sp>
        <p:nvSpPr>
          <p:cNvPr id="5" name="TextBox 4"/>
          <p:cNvSpPr txBox="1"/>
          <p:nvPr/>
        </p:nvSpPr>
        <p:spPr>
          <a:xfrm>
            <a:off x="2006600" y="4114800"/>
            <a:ext cx="9448800" cy="4062651"/>
          </a:xfrm>
          <a:prstGeom prst="rect">
            <a:avLst/>
          </a:prstGeom>
          <a:noFill/>
        </p:spPr>
        <p:txBody>
          <a:bodyPr wrap="square" rtlCol="0">
            <a:spAutoFit/>
          </a:bodyPr>
          <a:lstStyle/>
          <a:p>
            <a:r>
              <a:rPr lang="en-US" sz="4800" dirty="0" smtClean="0">
                <a:solidFill>
                  <a:schemeClr val="bg1"/>
                </a:solidFill>
              </a:rPr>
              <a:t>CONTACT INFORMATION: </a:t>
            </a:r>
          </a:p>
          <a:p>
            <a:r>
              <a:rPr lang="en-US" sz="4800" dirty="0" smtClean="0">
                <a:solidFill>
                  <a:schemeClr val="bg1"/>
                </a:solidFill>
              </a:rPr>
              <a:t>Paul </a:t>
            </a:r>
            <a:r>
              <a:rPr lang="en-US" sz="4800" dirty="0" err="1" smtClean="0">
                <a:solidFill>
                  <a:schemeClr val="bg1"/>
                </a:solidFill>
              </a:rPr>
              <a:t>Schreier</a:t>
            </a:r>
            <a:endParaRPr lang="en-US" sz="4800" dirty="0" smtClean="0">
              <a:solidFill>
                <a:schemeClr val="bg1"/>
              </a:solidFill>
            </a:endParaRPr>
          </a:p>
          <a:p>
            <a:r>
              <a:rPr lang="en-US" sz="4800" dirty="0">
                <a:solidFill>
                  <a:schemeClr val="bg1"/>
                </a:solidFill>
              </a:rPr>
              <a:t>Office: 781.237.7070 </a:t>
            </a:r>
            <a:endParaRPr lang="en-US" sz="4800" dirty="0" smtClean="0">
              <a:solidFill>
                <a:schemeClr val="bg1"/>
              </a:solidFill>
            </a:endParaRPr>
          </a:p>
          <a:p>
            <a:r>
              <a:rPr lang="en-US" sz="4800" dirty="0" smtClean="0">
                <a:solidFill>
                  <a:schemeClr val="bg1"/>
                </a:solidFill>
              </a:rPr>
              <a:t>Email: paul.schreier@nm.com</a:t>
            </a:r>
            <a:endParaRPr lang="en-US" sz="4800" dirty="0">
              <a:solidFill>
                <a:schemeClr val="bg1"/>
              </a:solidFill>
            </a:endParaRPr>
          </a:p>
          <a:p>
            <a:r>
              <a:rPr lang="en-US" sz="4800" dirty="0" smtClean="0">
                <a:solidFill>
                  <a:schemeClr val="bg1"/>
                </a:solidFill>
              </a:rPr>
              <a:t>Web: paulschreier.nm.com</a:t>
            </a:r>
            <a:endParaRPr lang="en-US" sz="4800" dirty="0">
              <a:solidFill>
                <a:schemeClr val="bg1"/>
              </a:solidFill>
            </a:endParaRPr>
          </a:p>
          <a:p>
            <a:endParaRPr lang="en-US" dirty="0">
              <a:solidFill>
                <a:schemeClr val="bg1"/>
              </a:solidFill>
            </a:endParaRPr>
          </a:p>
        </p:txBody>
      </p:sp>
      <p:cxnSp>
        <p:nvCxnSpPr>
          <p:cNvPr id="7" name="Straight Connector 6"/>
          <p:cNvCxnSpPr/>
          <p:nvPr/>
        </p:nvCxnSpPr>
        <p:spPr>
          <a:xfrm>
            <a:off x="1701800" y="3352800"/>
            <a:ext cx="952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3" name="object 3"/>
          <p:cNvSpPr txBox="1"/>
          <p:nvPr/>
        </p:nvSpPr>
        <p:spPr>
          <a:xfrm>
            <a:off x="12204700" y="9173781"/>
            <a:ext cx="101600" cy="351378"/>
          </a:xfrm>
          <a:prstGeom prst="rect">
            <a:avLst/>
          </a:prstGeom>
        </p:spPr>
        <p:txBody>
          <a:bodyPr vert="horz" wrap="square" lIns="0" tIns="12700" rIns="0" bIns="0" rtlCol="0">
            <a:spAutoFit/>
          </a:bodyPr>
          <a:lstStyle/>
          <a:p>
            <a:pPr marL="12700">
              <a:lnSpc>
                <a:spcPct val="100000"/>
              </a:lnSpc>
              <a:spcBef>
                <a:spcPts val="100"/>
              </a:spcBef>
            </a:pPr>
            <a:fld id="{81D60167-4931-47E6-BA6A-407CBD079E47}" type="slidenum">
              <a:rPr lang="en-US" sz="1100" smtClean="0">
                <a:latin typeface="Calibri" panose="020F0502020204030204" pitchFamily="34" charset="0"/>
                <a:cs typeface="Calibri" panose="020F0502020204030204" pitchFamily="34" charset="0"/>
              </a:rPr>
              <a:pPr marL="12700">
                <a:lnSpc>
                  <a:spcPct val="100000"/>
                </a:lnSpc>
                <a:spcBef>
                  <a:spcPts val="100"/>
                </a:spcBef>
              </a:pPr>
              <a:t>4</a:t>
            </a:fld>
            <a:endParaRPr sz="1100" dirty="0">
              <a:latin typeface="Calibri" panose="020F0502020204030204" pitchFamily="34" charset="0"/>
              <a:cs typeface="Calibri" panose="020F0502020204030204" pitchFamily="34" charset="0"/>
            </a:endParaRPr>
          </a:p>
        </p:txBody>
      </p:sp>
      <p:sp>
        <p:nvSpPr>
          <p:cNvPr id="4" name="object 4"/>
          <p:cNvSpPr txBox="1">
            <a:spLocks noGrp="1"/>
          </p:cNvSpPr>
          <p:nvPr>
            <p:ph type="title"/>
          </p:nvPr>
        </p:nvSpPr>
        <p:spPr>
          <a:xfrm>
            <a:off x="901700" y="604515"/>
            <a:ext cx="4531360" cy="635000"/>
          </a:xfrm>
          <a:prstGeom prst="rect">
            <a:avLst/>
          </a:prstGeom>
        </p:spPr>
        <p:txBody>
          <a:bodyPr vert="horz" wrap="square" lIns="0" tIns="12700" rIns="0" bIns="0" rtlCol="0">
            <a:spAutoFit/>
          </a:bodyPr>
          <a:lstStyle/>
          <a:p>
            <a:pPr marL="12700">
              <a:lnSpc>
                <a:spcPct val="100000"/>
              </a:lnSpc>
              <a:spcBef>
                <a:spcPts val="100"/>
              </a:spcBef>
            </a:pPr>
            <a:r>
              <a:rPr sz="4000" spc="-150" dirty="0">
                <a:solidFill>
                  <a:srgbClr val="4A4A4A"/>
                </a:solidFill>
                <a:latin typeface="Calibri" panose="020F0502020204030204" pitchFamily="34" charset="0"/>
                <a:cs typeface="Calibri" panose="020F0502020204030204" pitchFamily="34" charset="0"/>
              </a:rPr>
              <a:t>Top </a:t>
            </a:r>
            <a:r>
              <a:rPr sz="4000" spc="-75" dirty="0">
                <a:solidFill>
                  <a:srgbClr val="4A4A4A"/>
                </a:solidFill>
                <a:latin typeface="Calibri" panose="020F0502020204030204" pitchFamily="34" charset="0"/>
                <a:cs typeface="Calibri" panose="020F0502020204030204" pitchFamily="34" charset="0"/>
              </a:rPr>
              <a:t>Financial</a:t>
            </a:r>
            <a:r>
              <a:rPr sz="4000" spc="110" dirty="0">
                <a:solidFill>
                  <a:srgbClr val="4A4A4A"/>
                </a:solidFill>
                <a:latin typeface="Calibri" panose="020F0502020204030204" pitchFamily="34" charset="0"/>
                <a:cs typeface="Calibri" panose="020F0502020204030204" pitchFamily="34" charset="0"/>
              </a:rPr>
              <a:t> </a:t>
            </a:r>
            <a:r>
              <a:rPr sz="4000" spc="-65" dirty="0">
                <a:solidFill>
                  <a:srgbClr val="4A4A4A"/>
                </a:solidFill>
                <a:latin typeface="Calibri" panose="020F0502020204030204" pitchFamily="34" charset="0"/>
                <a:cs typeface="Calibri" panose="020F0502020204030204" pitchFamily="34" charset="0"/>
              </a:rPr>
              <a:t>Priorities</a:t>
            </a:r>
            <a:endParaRPr sz="4000">
              <a:latin typeface="Calibri" panose="020F0502020204030204" pitchFamily="34" charset="0"/>
              <a:cs typeface="Calibri" panose="020F0502020204030204" pitchFamily="34" charset="0"/>
            </a:endParaRPr>
          </a:p>
        </p:txBody>
      </p:sp>
      <p:sp>
        <p:nvSpPr>
          <p:cNvPr id="5" name="object 5"/>
          <p:cNvSpPr/>
          <p:nvPr/>
        </p:nvSpPr>
        <p:spPr>
          <a:xfrm>
            <a:off x="2824248" y="2034954"/>
            <a:ext cx="2141855" cy="2141855"/>
          </a:xfrm>
          <a:custGeom>
            <a:avLst/>
            <a:gdLst/>
            <a:ahLst/>
            <a:cxnLst/>
            <a:rect l="l" t="t" r="r" b="b"/>
            <a:pathLst>
              <a:path w="2141854" h="2141854">
                <a:moveTo>
                  <a:pt x="1070711" y="2141435"/>
                </a:moveTo>
                <a:lnTo>
                  <a:pt x="1118405" y="2140392"/>
                </a:lnTo>
                <a:lnTo>
                  <a:pt x="1165564" y="2137291"/>
                </a:lnTo>
                <a:lnTo>
                  <a:pt x="1212146" y="2132177"/>
                </a:lnTo>
                <a:lnTo>
                  <a:pt x="1258106" y="2125092"/>
                </a:lnTo>
                <a:lnTo>
                  <a:pt x="1303402" y="2116080"/>
                </a:lnTo>
                <a:lnTo>
                  <a:pt x="1347989" y="2105184"/>
                </a:lnTo>
                <a:lnTo>
                  <a:pt x="1391825" y="2092449"/>
                </a:lnTo>
                <a:lnTo>
                  <a:pt x="1434865" y="2077918"/>
                </a:lnTo>
                <a:lnTo>
                  <a:pt x="1477066" y="2061633"/>
                </a:lnTo>
                <a:lnTo>
                  <a:pt x="1518385" y="2043640"/>
                </a:lnTo>
                <a:lnTo>
                  <a:pt x="1558778" y="2023980"/>
                </a:lnTo>
                <a:lnTo>
                  <a:pt x="1598201" y="2002698"/>
                </a:lnTo>
                <a:lnTo>
                  <a:pt x="1636612" y="1979838"/>
                </a:lnTo>
                <a:lnTo>
                  <a:pt x="1673966" y="1955442"/>
                </a:lnTo>
                <a:lnTo>
                  <a:pt x="1710220" y="1929555"/>
                </a:lnTo>
                <a:lnTo>
                  <a:pt x="1745331" y="1902219"/>
                </a:lnTo>
                <a:lnTo>
                  <a:pt x="1779254" y="1873479"/>
                </a:lnTo>
                <a:lnTo>
                  <a:pt x="1811947" y="1843377"/>
                </a:lnTo>
                <a:lnTo>
                  <a:pt x="1843366" y="1811958"/>
                </a:lnTo>
                <a:lnTo>
                  <a:pt x="1873467" y="1779265"/>
                </a:lnTo>
                <a:lnTo>
                  <a:pt x="1902207" y="1745341"/>
                </a:lnTo>
                <a:lnTo>
                  <a:pt x="1929543" y="1710230"/>
                </a:lnTo>
                <a:lnTo>
                  <a:pt x="1955430" y="1673976"/>
                </a:lnTo>
                <a:lnTo>
                  <a:pt x="1979826" y="1636621"/>
                </a:lnTo>
                <a:lnTo>
                  <a:pt x="2002686" y="1598210"/>
                </a:lnTo>
                <a:lnTo>
                  <a:pt x="2023968" y="1558786"/>
                </a:lnTo>
                <a:lnTo>
                  <a:pt x="2043627" y="1518393"/>
                </a:lnTo>
                <a:lnTo>
                  <a:pt x="2061621" y="1477073"/>
                </a:lnTo>
                <a:lnTo>
                  <a:pt x="2077905" y="1434871"/>
                </a:lnTo>
                <a:lnTo>
                  <a:pt x="2092437" y="1391831"/>
                </a:lnTo>
                <a:lnTo>
                  <a:pt x="2105172" y="1347994"/>
                </a:lnTo>
                <a:lnTo>
                  <a:pt x="2116067" y="1303406"/>
                </a:lnTo>
                <a:lnTo>
                  <a:pt x="2125079" y="1258110"/>
                </a:lnTo>
                <a:lnTo>
                  <a:pt x="2132164" y="1212149"/>
                </a:lnTo>
                <a:lnTo>
                  <a:pt x="2137279" y="1165566"/>
                </a:lnTo>
                <a:lnTo>
                  <a:pt x="2140379" y="1118406"/>
                </a:lnTo>
                <a:lnTo>
                  <a:pt x="2141423" y="1070711"/>
                </a:lnTo>
                <a:lnTo>
                  <a:pt x="2140379" y="1023017"/>
                </a:lnTo>
                <a:lnTo>
                  <a:pt x="2137279" y="975858"/>
                </a:lnTo>
                <a:lnTo>
                  <a:pt x="2132164" y="929276"/>
                </a:lnTo>
                <a:lnTo>
                  <a:pt x="2125079" y="883316"/>
                </a:lnTo>
                <a:lnTo>
                  <a:pt x="2116067" y="838020"/>
                </a:lnTo>
                <a:lnTo>
                  <a:pt x="2105172" y="793433"/>
                </a:lnTo>
                <a:lnTo>
                  <a:pt x="2092437" y="749597"/>
                </a:lnTo>
                <a:lnTo>
                  <a:pt x="2077905" y="706557"/>
                </a:lnTo>
                <a:lnTo>
                  <a:pt x="2061621" y="664356"/>
                </a:lnTo>
                <a:lnTo>
                  <a:pt x="2043627" y="623037"/>
                </a:lnTo>
                <a:lnTo>
                  <a:pt x="2023968" y="582644"/>
                </a:lnTo>
                <a:lnTo>
                  <a:pt x="2002686" y="543221"/>
                </a:lnTo>
                <a:lnTo>
                  <a:pt x="1979826" y="504810"/>
                </a:lnTo>
                <a:lnTo>
                  <a:pt x="1955430" y="467456"/>
                </a:lnTo>
                <a:lnTo>
                  <a:pt x="1929543" y="431202"/>
                </a:lnTo>
                <a:lnTo>
                  <a:pt x="1902207" y="396092"/>
                </a:lnTo>
                <a:lnTo>
                  <a:pt x="1873467" y="362168"/>
                </a:lnTo>
                <a:lnTo>
                  <a:pt x="1843366" y="329475"/>
                </a:lnTo>
                <a:lnTo>
                  <a:pt x="1811947" y="298056"/>
                </a:lnTo>
                <a:lnTo>
                  <a:pt x="1779254" y="267955"/>
                </a:lnTo>
                <a:lnTo>
                  <a:pt x="1745331" y="239215"/>
                </a:lnTo>
                <a:lnTo>
                  <a:pt x="1710220" y="211880"/>
                </a:lnTo>
                <a:lnTo>
                  <a:pt x="1673966" y="185992"/>
                </a:lnTo>
                <a:lnTo>
                  <a:pt x="1636612" y="161597"/>
                </a:lnTo>
                <a:lnTo>
                  <a:pt x="1598201" y="138736"/>
                </a:lnTo>
                <a:lnTo>
                  <a:pt x="1558778" y="117455"/>
                </a:lnTo>
                <a:lnTo>
                  <a:pt x="1518385" y="97795"/>
                </a:lnTo>
                <a:lnTo>
                  <a:pt x="1477066" y="79802"/>
                </a:lnTo>
                <a:lnTo>
                  <a:pt x="1434865" y="63517"/>
                </a:lnTo>
                <a:lnTo>
                  <a:pt x="1391825" y="48986"/>
                </a:lnTo>
                <a:lnTo>
                  <a:pt x="1347989" y="36250"/>
                </a:lnTo>
                <a:lnTo>
                  <a:pt x="1303402" y="25355"/>
                </a:lnTo>
                <a:lnTo>
                  <a:pt x="1258106" y="16343"/>
                </a:lnTo>
                <a:lnTo>
                  <a:pt x="1212146" y="9258"/>
                </a:lnTo>
                <a:lnTo>
                  <a:pt x="1165564" y="4143"/>
                </a:lnTo>
                <a:lnTo>
                  <a:pt x="1118405" y="1043"/>
                </a:lnTo>
                <a:lnTo>
                  <a:pt x="1070711" y="0"/>
                </a:lnTo>
                <a:lnTo>
                  <a:pt x="1023017" y="1043"/>
                </a:lnTo>
                <a:lnTo>
                  <a:pt x="975858" y="4143"/>
                </a:lnTo>
                <a:lnTo>
                  <a:pt x="929276" y="9258"/>
                </a:lnTo>
                <a:lnTo>
                  <a:pt x="883316" y="16343"/>
                </a:lnTo>
                <a:lnTo>
                  <a:pt x="838020" y="25355"/>
                </a:lnTo>
                <a:lnTo>
                  <a:pt x="793433" y="36250"/>
                </a:lnTo>
                <a:lnTo>
                  <a:pt x="749597" y="48986"/>
                </a:lnTo>
                <a:lnTo>
                  <a:pt x="706557" y="63517"/>
                </a:lnTo>
                <a:lnTo>
                  <a:pt x="664356" y="79802"/>
                </a:lnTo>
                <a:lnTo>
                  <a:pt x="623037" y="97795"/>
                </a:lnTo>
                <a:lnTo>
                  <a:pt x="582644" y="117455"/>
                </a:lnTo>
                <a:lnTo>
                  <a:pt x="543221" y="138736"/>
                </a:lnTo>
                <a:lnTo>
                  <a:pt x="504810" y="161597"/>
                </a:lnTo>
                <a:lnTo>
                  <a:pt x="467456" y="185992"/>
                </a:lnTo>
                <a:lnTo>
                  <a:pt x="431202" y="211880"/>
                </a:lnTo>
                <a:lnTo>
                  <a:pt x="396092" y="239215"/>
                </a:lnTo>
                <a:lnTo>
                  <a:pt x="362168" y="267955"/>
                </a:lnTo>
                <a:lnTo>
                  <a:pt x="329475" y="298056"/>
                </a:lnTo>
                <a:lnTo>
                  <a:pt x="298056" y="329475"/>
                </a:lnTo>
                <a:lnTo>
                  <a:pt x="267955" y="362168"/>
                </a:lnTo>
                <a:lnTo>
                  <a:pt x="239215" y="396092"/>
                </a:lnTo>
                <a:lnTo>
                  <a:pt x="211880" y="431202"/>
                </a:lnTo>
                <a:lnTo>
                  <a:pt x="185992" y="467456"/>
                </a:lnTo>
                <a:lnTo>
                  <a:pt x="161597" y="504810"/>
                </a:lnTo>
                <a:lnTo>
                  <a:pt x="138736" y="543221"/>
                </a:lnTo>
                <a:lnTo>
                  <a:pt x="117455" y="582644"/>
                </a:lnTo>
                <a:lnTo>
                  <a:pt x="97795" y="623037"/>
                </a:lnTo>
                <a:lnTo>
                  <a:pt x="79802" y="664356"/>
                </a:lnTo>
                <a:lnTo>
                  <a:pt x="63517" y="706557"/>
                </a:lnTo>
                <a:lnTo>
                  <a:pt x="48986" y="749597"/>
                </a:lnTo>
                <a:lnTo>
                  <a:pt x="36250" y="793433"/>
                </a:lnTo>
                <a:lnTo>
                  <a:pt x="25355" y="838020"/>
                </a:lnTo>
                <a:lnTo>
                  <a:pt x="16343" y="883316"/>
                </a:lnTo>
                <a:lnTo>
                  <a:pt x="9258" y="929276"/>
                </a:lnTo>
                <a:lnTo>
                  <a:pt x="4143" y="975858"/>
                </a:lnTo>
                <a:lnTo>
                  <a:pt x="1043" y="1023017"/>
                </a:lnTo>
                <a:lnTo>
                  <a:pt x="0" y="1070711"/>
                </a:lnTo>
                <a:lnTo>
                  <a:pt x="1043" y="1118406"/>
                </a:lnTo>
                <a:lnTo>
                  <a:pt x="4143" y="1165566"/>
                </a:lnTo>
                <a:lnTo>
                  <a:pt x="9258" y="1212149"/>
                </a:lnTo>
                <a:lnTo>
                  <a:pt x="16343" y="1258110"/>
                </a:lnTo>
                <a:lnTo>
                  <a:pt x="25355" y="1303406"/>
                </a:lnTo>
                <a:lnTo>
                  <a:pt x="36250" y="1347994"/>
                </a:lnTo>
                <a:lnTo>
                  <a:pt x="48986" y="1391831"/>
                </a:lnTo>
                <a:lnTo>
                  <a:pt x="63517" y="1434871"/>
                </a:lnTo>
                <a:lnTo>
                  <a:pt x="79802" y="1477073"/>
                </a:lnTo>
                <a:lnTo>
                  <a:pt x="97795" y="1518393"/>
                </a:lnTo>
                <a:lnTo>
                  <a:pt x="117455" y="1558786"/>
                </a:lnTo>
                <a:lnTo>
                  <a:pt x="138736" y="1598210"/>
                </a:lnTo>
                <a:lnTo>
                  <a:pt x="161597" y="1636621"/>
                </a:lnTo>
                <a:lnTo>
                  <a:pt x="185992" y="1673976"/>
                </a:lnTo>
                <a:lnTo>
                  <a:pt x="211880" y="1710230"/>
                </a:lnTo>
                <a:lnTo>
                  <a:pt x="239215" y="1745341"/>
                </a:lnTo>
                <a:lnTo>
                  <a:pt x="267955" y="1779265"/>
                </a:lnTo>
                <a:lnTo>
                  <a:pt x="298056" y="1811958"/>
                </a:lnTo>
                <a:lnTo>
                  <a:pt x="329475" y="1843377"/>
                </a:lnTo>
                <a:lnTo>
                  <a:pt x="362168" y="1873479"/>
                </a:lnTo>
                <a:lnTo>
                  <a:pt x="396092" y="1902219"/>
                </a:lnTo>
                <a:lnTo>
                  <a:pt x="431202" y="1929555"/>
                </a:lnTo>
                <a:lnTo>
                  <a:pt x="467456" y="1955442"/>
                </a:lnTo>
                <a:lnTo>
                  <a:pt x="504810" y="1979838"/>
                </a:lnTo>
                <a:lnTo>
                  <a:pt x="543221" y="2002698"/>
                </a:lnTo>
                <a:lnTo>
                  <a:pt x="582644" y="2023980"/>
                </a:lnTo>
                <a:lnTo>
                  <a:pt x="623037" y="2043640"/>
                </a:lnTo>
                <a:lnTo>
                  <a:pt x="664356" y="2061633"/>
                </a:lnTo>
                <a:lnTo>
                  <a:pt x="706557" y="2077918"/>
                </a:lnTo>
                <a:lnTo>
                  <a:pt x="749597" y="2092449"/>
                </a:lnTo>
                <a:lnTo>
                  <a:pt x="793433" y="2105184"/>
                </a:lnTo>
                <a:lnTo>
                  <a:pt x="838020" y="2116080"/>
                </a:lnTo>
                <a:lnTo>
                  <a:pt x="883316" y="2125092"/>
                </a:lnTo>
                <a:lnTo>
                  <a:pt x="929276" y="2132177"/>
                </a:lnTo>
                <a:lnTo>
                  <a:pt x="975858" y="2137291"/>
                </a:lnTo>
                <a:lnTo>
                  <a:pt x="1023017" y="2140392"/>
                </a:lnTo>
                <a:lnTo>
                  <a:pt x="1070711" y="2141435"/>
                </a:lnTo>
                <a:close/>
              </a:path>
            </a:pathLst>
          </a:custGeom>
          <a:ln w="31343">
            <a:solidFill>
              <a:srgbClr val="FDB71A"/>
            </a:solidFill>
          </a:ln>
        </p:spPr>
        <p:txBody>
          <a:bodyPr wrap="square" lIns="0" tIns="0" rIns="0" bIns="0" rtlCol="0"/>
          <a:lstStyle/>
          <a:p>
            <a:endParaRPr/>
          </a:p>
        </p:txBody>
      </p:sp>
      <p:sp>
        <p:nvSpPr>
          <p:cNvPr id="6" name="object 6"/>
          <p:cNvSpPr/>
          <p:nvPr/>
        </p:nvSpPr>
        <p:spPr>
          <a:xfrm>
            <a:off x="3962552" y="2995980"/>
            <a:ext cx="1297305" cy="1414780"/>
          </a:xfrm>
          <a:custGeom>
            <a:avLst/>
            <a:gdLst/>
            <a:ahLst/>
            <a:cxnLst/>
            <a:rect l="l" t="t" r="r" b="b"/>
            <a:pathLst>
              <a:path w="1297304" h="1414779">
                <a:moveTo>
                  <a:pt x="0" y="1414538"/>
                </a:moveTo>
                <a:lnTo>
                  <a:pt x="1297000" y="1414538"/>
                </a:lnTo>
                <a:lnTo>
                  <a:pt x="1297000" y="0"/>
                </a:lnTo>
                <a:lnTo>
                  <a:pt x="0" y="0"/>
                </a:lnTo>
                <a:lnTo>
                  <a:pt x="0" y="1414538"/>
                </a:lnTo>
                <a:close/>
              </a:path>
            </a:pathLst>
          </a:custGeom>
          <a:solidFill>
            <a:srgbClr val="FFFFFF"/>
          </a:solidFill>
        </p:spPr>
        <p:txBody>
          <a:bodyPr wrap="square" lIns="0" tIns="0" rIns="0" bIns="0" rtlCol="0"/>
          <a:lstStyle/>
          <a:p>
            <a:endParaRPr/>
          </a:p>
        </p:txBody>
      </p:sp>
      <p:sp>
        <p:nvSpPr>
          <p:cNvPr id="7" name="object 7"/>
          <p:cNvSpPr txBox="1"/>
          <p:nvPr/>
        </p:nvSpPr>
        <p:spPr>
          <a:xfrm>
            <a:off x="3586223" y="2193308"/>
            <a:ext cx="2587482" cy="1912062"/>
          </a:xfrm>
          <a:prstGeom prst="rect">
            <a:avLst/>
          </a:prstGeom>
        </p:spPr>
        <p:txBody>
          <a:bodyPr vert="horz" wrap="square" lIns="0" tIns="11430" rIns="0" bIns="0" rtlCol="0">
            <a:spAutoFit/>
          </a:bodyPr>
          <a:lstStyle/>
          <a:p>
            <a:pPr marL="12700">
              <a:lnSpc>
                <a:spcPct val="100000"/>
              </a:lnSpc>
              <a:spcBef>
                <a:spcPts val="90"/>
              </a:spcBef>
            </a:pPr>
            <a:r>
              <a:rPr sz="12350" spc="-5" dirty="0">
                <a:solidFill>
                  <a:srgbClr val="0E497B"/>
                </a:solidFill>
                <a:latin typeface="Calibri" panose="020F0502020204030204" pitchFamily="34" charset="0"/>
                <a:cs typeface="Calibri" panose="020F0502020204030204" pitchFamily="34" charset="0"/>
              </a:rPr>
              <a:t>1</a:t>
            </a:r>
            <a:r>
              <a:rPr sz="4900" spc="15" dirty="0">
                <a:solidFill>
                  <a:srgbClr val="0E497B"/>
                </a:solidFill>
                <a:latin typeface="Calibri" panose="020F0502020204030204" pitchFamily="34" charset="0"/>
                <a:cs typeface="Calibri" panose="020F0502020204030204" pitchFamily="34" charset="0"/>
              </a:rPr>
              <a:t>IN</a:t>
            </a:r>
            <a:r>
              <a:rPr sz="4900" spc="-100" dirty="0">
                <a:solidFill>
                  <a:srgbClr val="0E497B"/>
                </a:solidFill>
                <a:latin typeface="Calibri" panose="020F0502020204030204" pitchFamily="34" charset="0"/>
                <a:cs typeface="Calibri" panose="020F0502020204030204" pitchFamily="34" charset="0"/>
              </a:rPr>
              <a:t> </a:t>
            </a:r>
            <a:r>
              <a:rPr sz="4900" spc="20" dirty="0">
                <a:solidFill>
                  <a:srgbClr val="0E497B"/>
                </a:solidFill>
                <a:latin typeface="Calibri" panose="020F0502020204030204" pitchFamily="34" charset="0"/>
                <a:cs typeface="Calibri" panose="020F0502020204030204" pitchFamily="34" charset="0"/>
              </a:rPr>
              <a:t>4</a:t>
            </a:r>
            <a:endParaRPr sz="4900" dirty="0">
              <a:latin typeface="Calibri" panose="020F0502020204030204" pitchFamily="34" charset="0"/>
              <a:cs typeface="Calibri" panose="020F0502020204030204" pitchFamily="34" charset="0"/>
            </a:endParaRPr>
          </a:p>
        </p:txBody>
      </p:sp>
      <p:sp>
        <p:nvSpPr>
          <p:cNvPr id="8" name="object 8"/>
          <p:cNvSpPr txBox="1">
            <a:spLocks noGrp="1"/>
          </p:cNvSpPr>
          <p:nvPr>
            <p:ph type="body" idx="1"/>
          </p:nvPr>
        </p:nvSpPr>
        <p:spPr>
          <a:xfrm>
            <a:off x="1616646" y="3950336"/>
            <a:ext cx="10143554" cy="4508927"/>
          </a:xfrm>
          <a:prstGeom prst="rect">
            <a:avLst/>
          </a:prstGeom>
        </p:spPr>
        <p:txBody>
          <a:bodyPr vert="horz" wrap="square" lIns="0" tIns="12700" rIns="0" bIns="0" rtlCol="0">
            <a:spAutoFit/>
          </a:bodyPr>
          <a:lstStyle/>
          <a:p>
            <a:pPr marL="2800985" marR="1353185">
              <a:lnSpc>
                <a:spcPct val="100000"/>
              </a:lnSpc>
              <a:spcBef>
                <a:spcPts val="100"/>
              </a:spcBef>
            </a:pPr>
            <a:r>
              <a:rPr spc="-10" dirty="0">
                <a:latin typeface="Calibri" panose="020F0502020204030204" pitchFamily="34" charset="0"/>
                <a:cs typeface="Calibri" panose="020F0502020204030204" pitchFamily="34" charset="0"/>
              </a:rPr>
              <a:t>People stated </a:t>
            </a:r>
            <a:r>
              <a:rPr dirty="0">
                <a:latin typeface="Calibri" panose="020F0502020204030204" pitchFamily="34" charset="0"/>
                <a:cs typeface="Calibri" panose="020F0502020204030204" pitchFamily="34" charset="0"/>
              </a:rPr>
              <a:t>that the</a:t>
            </a:r>
            <a:r>
              <a:rPr spc="-35"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number  one </a:t>
            </a:r>
            <a:r>
              <a:rPr spc="-5" dirty="0">
                <a:latin typeface="Calibri" panose="020F0502020204030204" pitchFamily="34" charset="0"/>
                <a:cs typeface="Calibri" panose="020F0502020204030204" pitchFamily="34" charset="0"/>
              </a:rPr>
              <a:t>roadblock </a:t>
            </a:r>
            <a:r>
              <a:rPr spc="-10" dirty="0">
                <a:latin typeface="Calibri" panose="020F0502020204030204" pitchFamily="34" charset="0"/>
                <a:cs typeface="Calibri" panose="020F0502020204030204" pitchFamily="34" charset="0"/>
              </a:rPr>
              <a:t>to </a:t>
            </a:r>
            <a:r>
              <a:rPr spc="-5" dirty="0">
                <a:latin typeface="Calibri" panose="020F0502020204030204" pitchFamily="34" charset="0"/>
                <a:cs typeface="Calibri" panose="020F0502020204030204" pitchFamily="34" charset="0"/>
              </a:rPr>
              <a:t>financial  planning </a:t>
            </a:r>
            <a:r>
              <a:rPr spc="-20" dirty="0">
                <a:latin typeface="Calibri" panose="020F0502020204030204" pitchFamily="34" charset="0"/>
                <a:cs typeface="Calibri" panose="020F0502020204030204" pitchFamily="34" charset="0"/>
              </a:rPr>
              <a:t>was </a:t>
            </a:r>
            <a:r>
              <a:rPr dirty="0">
                <a:latin typeface="Calibri" panose="020F0502020204030204" pitchFamily="34" charset="0"/>
                <a:cs typeface="Calibri" panose="020F0502020204030204" pitchFamily="34" charset="0"/>
              </a:rPr>
              <a:t>lack </a:t>
            </a:r>
            <a:r>
              <a:rPr spc="-10" dirty="0">
                <a:latin typeface="Calibri" panose="020F0502020204030204" pitchFamily="34" charset="0"/>
                <a:cs typeface="Calibri" panose="020F0502020204030204" pitchFamily="34" charset="0"/>
              </a:rPr>
              <a:t>of</a:t>
            </a:r>
            <a:r>
              <a:rPr spc="10" dirty="0">
                <a:latin typeface="Calibri" panose="020F0502020204030204" pitchFamily="34" charset="0"/>
                <a:cs typeface="Calibri" panose="020F0502020204030204" pitchFamily="34" charset="0"/>
              </a:rPr>
              <a:t> </a:t>
            </a:r>
            <a:r>
              <a:rPr spc="-5" dirty="0">
                <a:latin typeface="Calibri" panose="020F0502020204030204" pitchFamily="34" charset="0"/>
                <a:cs typeface="Calibri" panose="020F0502020204030204" pitchFamily="34" charset="0"/>
              </a:rPr>
              <a:t>time.</a:t>
            </a:r>
          </a:p>
          <a:p>
            <a:pPr>
              <a:lnSpc>
                <a:spcPct val="100000"/>
              </a:lnSpc>
              <a:spcBef>
                <a:spcPts val="45"/>
              </a:spcBef>
            </a:pPr>
            <a:endParaRPr sz="5350" dirty="0">
              <a:latin typeface="Calibri" panose="020F0502020204030204" pitchFamily="34" charset="0"/>
              <a:cs typeface="Calibri" panose="020F0502020204030204" pitchFamily="34" charset="0"/>
            </a:endParaRPr>
          </a:p>
          <a:p>
            <a:pPr marL="12700" marR="5080" algn="ctr">
              <a:lnSpc>
                <a:spcPct val="100000"/>
              </a:lnSpc>
            </a:pPr>
            <a:r>
              <a:rPr dirty="0">
                <a:latin typeface="Calibri" panose="020F0502020204030204" pitchFamily="34" charset="0"/>
                <a:cs typeface="Calibri" panose="020F0502020204030204" pitchFamily="34" charset="0"/>
              </a:rPr>
              <a:t>Some people spend </a:t>
            </a:r>
            <a:r>
              <a:rPr spc="-10" dirty="0">
                <a:latin typeface="Calibri" panose="020F0502020204030204" pitchFamily="34" charset="0"/>
                <a:cs typeface="Calibri" panose="020F0502020204030204" pitchFamily="34" charset="0"/>
              </a:rPr>
              <a:t>more </a:t>
            </a:r>
            <a:r>
              <a:rPr dirty="0">
                <a:latin typeface="Calibri" panose="020F0502020204030204" pitchFamily="34" charset="0"/>
                <a:cs typeface="Calibri" panose="020F0502020204030204" pitchFamily="34" charset="0"/>
              </a:rPr>
              <a:t>time </a:t>
            </a:r>
            <a:r>
              <a:rPr spc="-10" dirty="0">
                <a:latin typeface="Calibri" panose="020F0502020204030204" pitchFamily="34" charset="0"/>
                <a:cs typeface="Calibri" panose="020F0502020204030204" pitchFamily="34" charset="0"/>
              </a:rPr>
              <a:t>researching </a:t>
            </a:r>
            <a:r>
              <a:rPr dirty="0">
                <a:latin typeface="Calibri" panose="020F0502020204030204" pitchFamily="34" charset="0"/>
                <a:cs typeface="Calibri" panose="020F0502020204030204" pitchFamily="34" charset="0"/>
              </a:rPr>
              <a:t>what</a:t>
            </a:r>
            <a:r>
              <a:rPr spc="-10"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kind </a:t>
            </a:r>
            <a:r>
              <a:rPr spc="-10" dirty="0">
                <a:latin typeface="Calibri" panose="020F0502020204030204" pitchFamily="34" charset="0"/>
                <a:cs typeface="Calibri" panose="020F0502020204030204" pitchFamily="34" charset="0"/>
              </a:rPr>
              <a:t>of </a:t>
            </a:r>
            <a:r>
              <a:rPr spc="25" dirty="0">
                <a:latin typeface="Calibri" panose="020F0502020204030204" pitchFamily="34" charset="0"/>
                <a:cs typeface="Calibri" panose="020F0502020204030204" pitchFamily="34" charset="0"/>
              </a:rPr>
              <a:t>TV </a:t>
            </a:r>
            <a:r>
              <a:rPr spc="-10" dirty="0">
                <a:latin typeface="Calibri" panose="020F0502020204030204" pitchFamily="34" charset="0"/>
                <a:cs typeface="Calibri" panose="020F0502020204030204" pitchFamily="34" charset="0"/>
              </a:rPr>
              <a:t>to </a:t>
            </a:r>
            <a:r>
              <a:rPr dirty="0">
                <a:latin typeface="Calibri" panose="020F0502020204030204" pitchFamily="34" charset="0"/>
                <a:cs typeface="Calibri" panose="020F0502020204030204" pitchFamily="34" charset="0"/>
              </a:rPr>
              <a:t>buy than </a:t>
            </a:r>
            <a:r>
              <a:rPr spc="-10" dirty="0">
                <a:latin typeface="Calibri" panose="020F0502020204030204" pitchFamily="34" charset="0"/>
                <a:cs typeface="Calibri" panose="020F0502020204030204" pitchFamily="34" charset="0"/>
              </a:rPr>
              <a:t>creating </a:t>
            </a:r>
            <a:r>
              <a:rPr dirty="0">
                <a:latin typeface="Calibri" panose="020F0502020204030204" pitchFamily="34" charset="0"/>
                <a:cs typeface="Calibri" panose="020F0502020204030204" pitchFamily="34" charset="0"/>
              </a:rPr>
              <a:t>a </a:t>
            </a:r>
            <a:r>
              <a:rPr spc="-5" dirty="0">
                <a:latin typeface="Calibri" panose="020F0502020204030204" pitchFamily="34" charset="0"/>
                <a:cs typeface="Calibri" panose="020F0502020204030204" pitchFamily="34" charset="0"/>
              </a:rPr>
              <a:t>financial</a:t>
            </a:r>
            <a:r>
              <a:rPr dirty="0">
                <a:latin typeface="Calibri" panose="020F0502020204030204" pitchFamily="34" charset="0"/>
                <a:cs typeface="Calibri" panose="020F0502020204030204" pitchFamily="34" charset="0"/>
              </a:rPr>
              <a:t> plan.</a:t>
            </a:r>
          </a:p>
          <a:p>
            <a:pPr algn="ctr">
              <a:lnSpc>
                <a:spcPct val="100000"/>
              </a:lnSpc>
              <a:spcBef>
                <a:spcPts val="2005"/>
              </a:spcBef>
            </a:pPr>
            <a:r>
              <a:rPr spc="-35" dirty="0">
                <a:latin typeface="Calibri" panose="020F0502020204030204" pitchFamily="34" charset="0"/>
                <a:cs typeface="Calibri" panose="020F0502020204030204" pitchFamily="34" charset="0"/>
              </a:rPr>
              <a:t>Lets’s </a:t>
            </a:r>
            <a:r>
              <a:rPr spc="5" dirty="0">
                <a:latin typeface="Calibri" panose="020F0502020204030204" pitchFamily="34" charset="0"/>
                <a:cs typeface="Calibri" panose="020F0502020204030204" pitchFamily="34" charset="0"/>
              </a:rPr>
              <a:t>get</a:t>
            </a:r>
            <a:r>
              <a:rPr spc="30" dirty="0">
                <a:latin typeface="Calibri" panose="020F0502020204030204" pitchFamily="34" charset="0"/>
                <a:cs typeface="Calibri" panose="020F0502020204030204" pitchFamily="34" charset="0"/>
              </a:rPr>
              <a:t> </a:t>
            </a:r>
            <a:r>
              <a:rPr spc="-5" dirty="0">
                <a:latin typeface="Calibri" panose="020F0502020204030204" pitchFamily="34" charset="0"/>
                <a:cs typeface="Calibri" panose="020F0502020204030204" pitchFamily="34" charset="0"/>
              </a:rPr>
              <a:t>started!</a:t>
            </a:r>
          </a:p>
        </p:txBody>
      </p:sp>
      <p:sp>
        <p:nvSpPr>
          <p:cNvPr id="9" name="object 9"/>
          <p:cNvSpPr/>
          <p:nvPr/>
        </p:nvSpPr>
        <p:spPr>
          <a:xfrm>
            <a:off x="914400" y="6070032"/>
            <a:ext cx="11176000" cy="0"/>
          </a:xfrm>
          <a:custGeom>
            <a:avLst/>
            <a:gdLst/>
            <a:ahLst/>
            <a:cxnLst/>
            <a:rect l="l" t="t" r="r" b="b"/>
            <a:pathLst>
              <a:path w="11176000">
                <a:moveTo>
                  <a:pt x="11176000" y="0"/>
                </a:moveTo>
                <a:lnTo>
                  <a:pt x="0" y="0"/>
                </a:lnTo>
              </a:path>
            </a:pathLst>
          </a:custGeom>
          <a:ln w="12700">
            <a:solidFill>
              <a:srgbClr val="797D83"/>
            </a:solidFill>
            <a:prstDash val="dash"/>
          </a:ln>
        </p:spPr>
        <p:txBody>
          <a:bodyPr wrap="square" lIns="0" tIns="0" rIns="0" bIns="0" rtlCol="0"/>
          <a:lstStyle/>
          <a:p>
            <a:endParaRPr/>
          </a:p>
        </p:txBody>
      </p:sp>
      <p:sp>
        <p:nvSpPr>
          <p:cNvPr id="10" name="object 10"/>
          <p:cNvSpPr txBox="1"/>
          <p:nvPr/>
        </p:nvSpPr>
        <p:spPr>
          <a:xfrm>
            <a:off x="901700" y="9130536"/>
            <a:ext cx="3619500"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4A4A4A"/>
                </a:solidFill>
                <a:latin typeface="Calibri" panose="020F0502020204030204" pitchFamily="34" charset="0"/>
                <a:cs typeface="Calibri" panose="020F0502020204030204" pitchFamily="34" charset="0"/>
              </a:rPr>
              <a:t>Northwestern </a:t>
            </a:r>
            <a:r>
              <a:rPr sz="1100" dirty="0">
                <a:solidFill>
                  <a:srgbClr val="4A4A4A"/>
                </a:solidFill>
                <a:latin typeface="Calibri" panose="020F0502020204030204" pitchFamily="34" charset="0"/>
                <a:cs typeface="Calibri" panose="020F0502020204030204" pitchFamily="34" charset="0"/>
              </a:rPr>
              <a:t>Mutual </a:t>
            </a:r>
            <a:r>
              <a:rPr sz="1100" spc="-10" dirty="0">
                <a:solidFill>
                  <a:srgbClr val="4A4A4A"/>
                </a:solidFill>
                <a:latin typeface="Calibri" panose="020F0502020204030204" pitchFamily="34" charset="0"/>
                <a:cs typeface="Calibri" panose="020F0502020204030204" pitchFamily="34" charset="0"/>
              </a:rPr>
              <a:t>2014 </a:t>
            </a:r>
            <a:r>
              <a:rPr sz="1100" spc="-5" dirty="0">
                <a:solidFill>
                  <a:srgbClr val="4A4A4A"/>
                </a:solidFill>
                <a:latin typeface="Calibri" panose="020F0502020204030204" pitchFamily="34" charset="0"/>
                <a:cs typeface="Calibri" panose="020F0502020204030204" pitchFamily="34" charset="0"/>
              </a:rPr>
              <a:t>Planning </a:t>
            </a:r>
            <a:r>
              <a:rPr sz="1100" dirty="0">
                <a:solidFill>
                  <a:srgbClr val="4A4A4A"/>
                </a:solidFill>
                <a:latin typeface="Calibri" panose="020F0502020204030204" pitchFamily="34" charset="0"/>
                <a:cs typeface="Calibri" panose="020F0502020204030204" pitchFamily="34" charset="0"/>
              </a:rPr>
              <a:t>and </a:t>
            </a:r>
            <a:r>
              <a:rPr sz="1100" spc="-5" dirty="0">
                <a:solidFill>
                  <a:srgbClr val="4A4A4A"/>
                </a:solidFill>
                <a:latin typeface="Calibri" panose="020F0502020204030204" pitchFamily="34" charset="0"/>
                <a:cs typeface="Calibri" panose="020F0502020204030204" pitchFamily="34" charset="0"/>
              </a:rPr>
              <a:t>Progress</a:t>
            </a:r>
            <a:r>
              <a:rPr sz="1100" spc="-10" dirty="0">
                <a:solidFill>
                  <a:srgbClr val="4A4A4A"/>
                </a:solidFill>
                <a:latin typeface="Calibri" panose="020F0502020204030204" pitchFamily="34" charset="0"/>
                <a:cs typeface="Calibri" panose="020F0502020204030204" pitchFamily="34" charset="0"/>
              </a:rPr>
              <a:t> </a:t>
            </a:r>
            <a:r>
              <a:rPr sz="1100" spc="-15" dirty="0">
                <a:solidFill>
                  <a:srgbClr val="4A4A4A"/>
                </a:solidFill>
                <a:latin typeface="Calibri" panose="020F0502020204030204" pitchFamily="34" charset="0"/>
                <a:cs typeface="Calibri" panose="020F0502020204030204" pitchFamily="34" charset="0"/>
              </a:rPr>
              <a:t>Study.</a:t>
            </a:r>
            <a:endParaRPr sz="1100" dirty="0">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2400" y="4272274"/>
            <a:ext cx="8077200" cy="1797928"/>
          </a:xfrm>
          <a:prstGeom prst="rect">
            <a:avLst/>
          </a:prstGeom>
        </p:spPr>
        <p:txBody>
          <a:bodyPr vert="horz" wrap="square" lIns="0" tIns="104140" rIns="0" bIns="0" rtlCol="0">
            <a:spAutoFit/>
          </a:bodyPr>
          <a:lstStyle/>
          <a:p>
            <a:pPr marL="1257935" marR="12700" indent="-1245870">
              <a:lnSpc>
                <a:spcPts val="6600"/>
              </a:lnSpc>
              <a:spcBef>
                <a:spcPts val="820"/>
              </a:spcBef>
              <a:tabLst>
                <a:tab pos="2087245" algn="l"/>
                <a:tab pos="3674110" algn="l"/>
                <a:tab pos="4610100" algn="l"/>
              </a:tabLst>
            </a:pPr>
            <a:r>
              <a:rPr spc="-140" dirty="0">
                <a:latin typeface="Calibri" panose="020F0502020204030204" pitchFamily="34" charset="0"/>
                <a:cs typeface="Calibri" panose="020F0502020204030204" pitchFamily="34" charset="0"/>
              </a:rPr>
              <a:t>What’s</a:t>
            </a:r>
            <a:r>
              <a:rPr lang="en-US" spc="-140" dirty="0">
                <a:latin typeface="Calibri" panose="020F0502020204030204" pitchFamily="34" charset="0"/>
                <a:cs typeface="Calibri" panose="020F0502020204030204" pitchFamily="34" charset="0"/>
              </a:rPr>
              <a:t> </a:t>
            </a:r>
            <a:r>
              <a:rPr spc="-150" dirty="0">
                <a:latin typeface="Calibri" panose="020F0502020204030204" pitchFamily="34" charset="0"/>
                <a:cs typeface="Calibri" panose="020F0502020204030204" pitchFamily="34" charset="0"/>
              </a:rPr>
              <a:t>involved</a:t>
            </a:r>
            <a:r>
              <a:rPr lang="en-US" spc="-150" dirty="0">
                <a:latin typeface="Calibri" panose="020F0502020204030204" pitchFamily="34" charset="0"/>
                <a:cs typeface="Calibri" panose="020F0502020204030204" pitchFamily="34" charset="0"/>
              </a:rPr>
              <a:t> </a:t>
            </a:r>
            <a:r>
              <a:rPr spc="-85" dirty="0">
                <a:latin typeface="Calibri" panose="020F0502020204030204" pitchFamily="34" charset="0"/>
                <a:cs typeface="Calibri" panose="020F0502020204030204" pitchFamily="34" charset="0"/>
              </a:rPr>
              <a:t>in </a:t>
            </a:r>
            <a:r>
              <a:rPr spc="-180" dirty="0">
                <a:latin typeface="Calibri" panose="020F0502020204030204" pitchFamily="34" charset="0"/>
                <a:cs typeface="Calibri" panose="020F0502020204030204" pitchFamily="34" charset="0"/>
              </a:rPr>
              <a:t>creating  </a:t>
            </a:r>
            <a:r>
              <a:rPr spc="-140" dirty="0">
                <a:latin typeface="Calibri" panose="020F0502020204030204" pitchFamily="34" charset="0"/>
                <a:cs typeface="Calibri" panose="020F0502020204030204" pitchFamily="34" charset="0"/>
              </a:rPr>
              <a:t>financial</a:t>
            </a:r>
            <a:r>
              <a:rPr lang="en-US" spc="-140" dirty="0">
                <a:latin typeface="Calibri" panose="020F0502020204030204" pitchFamily="34" charset="0"/>
                <a:cs typeface="Calibri" panose="020F0502020204030204" pitchFamily="34" charset="0"/>
              </a:rPr>
              <a:t> </a:t>
            </a:r>
            <a:r>
              <a:rPr spc="-60" dirty="0">
                <a:latin typeface="Calibri" panose="020F0502020204030204" pitchFamily="34" charset="0"/>
                <a:cs typeface="Calibri" panose="020F0502020204030204" pitchFamily="34" charset="0"/>
              </a:rPr>
              <a:t>security?</a:t>
            </a:r>
          </a:p>
        </p:txBody>
      </p:sp>
      <p:sp>
        <p:nvSpPr>
          <p:cNvPr id="3" name="object 3"/>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chemeClr val="bg1"/>
                </a:solidFill>
                <a:latin typeface="Calibri" panose="020F0502020204030204" pitchFamily="34" charset="0"/>
                <a:cs typeface="Calibri" panose="020F0502020204030204" pitchFamily="34" charset="0"/>
              </a:rPr>
              <a:pPr marL="25400">
                <a:lnSpc>
                  <a:spcPct val="100000"/>
                </a:lnSpc>
                <a:spcBef>
                  <a:spcPts val="140"/>
                </a:spcBef>
              </a:pPr>
              <a:t>5</a:t>
            </a:fld>
            <a:endParaRPr sz="1100" dirty="0">
              <a:solidFill>
                <a:schemeClr val="bg1"/>
              </a:solidFill>
              <a:latin typeface="GuardianSans-Light"/>
              <a:cs typeface="GuardianSans-Light"/>
            </a:endParaRPr>
          </a:p>
        </p:txBody>
      </p:sp>
      <p:sp>
        <p:nvSpPr>
          <p:cNvPr id="4" name="Slide Number Placeholder 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85926" y="2113813"/>
            <a:ext cx="6049814" cy="6040072"/>
          </a:xfrm>
          <a:prstGeom prst="rect">
            <a:avLst/>
          </a:prstGeom>
          <a:blipFill>
            <a:blip r:embed="rId3" cstate="print"/>
            <a:stretch>
              <a:fillRect/>
            </a:stretch>
          </a:blip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 name="object 3"/>
          <p:cNvSpPr txBox="1"/>
          <p:nvPr/>
        </p:nvSpPr>
        <p:spPr>
          <a:xfrm>
            <a:off x="5912475" y="7338586"/>
            <a:ext cx="116586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4.</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Protect</a:t>
            </a:r>
            <a:endParaRPr sz="2250">
              <a:latin typeface="Calibri" panose="020F0502020204030204" pitchFamily="34" charset="0"/>
              <a:cs typeface="Calibri" panose="020F0502020204030204" pitchFamily="34" charset="0"/>
            </a:endParaRPr>
          </a:p>
        </p:txBody>
      </p:sp>
      <p:sp>
        <p:nvSpPr>
          <p:cNvPr id="4" name="object 4"/>
          <p:cNvSpPr txBox="1"/>
          <p:nvPr/>
        </p:nvSpPr>
        <p:spPr>
          <a:xfrm>
            <a:off x="7340657" y="3457573"/>
            <a:ext cx="103124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2.</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Spend</a:t>
            </a:r>
            <a:endParaRPr sz="2250">
              <a:latin typeface="Calibri" panose="020F0502020204030204" pitchFamily="34" charset="0"/>
              <a:cs typeface="Calibri" panose="020F0502020204030204" pitchFamily="34" charset="0"/>
            </a:endParaRPr>
          </a:p>
        </p:txBody>
      </p:sp>
      <p:sp>
        <p:nvSpPr>
          <p:cNvPr id="5" name="object 5"/>
          <p:cNvSpPr txBox="1"/>
          <p:nvPr/>
        </p:nvSpPr>
        <p:spPr>
          <a:xfrm>
            <a:off x="4016961" y="5778491"/>
            <a:ext cx="8089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5.</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Give</a:t>
            </a:r>
            <a:endParaRPr sz="2250">
              <a:latin typeface="Calibri" panose="020F0502020204030204" pitchFamily="34" charset="0"/>
              <a:cs typeface="Calibri" panose="020F0502020204030204" pitchFamily="34" charset="0"/>
            </a:endParaRPr>
          </a:p>
        </p:txBody>
      </p:sp>
      <p:sp>
        <p:nvSpPr>
          <p:cNvPr id="6" name="object 6"/>
          <p:cNvSpPr txBox="1"/>
          <p:nvPr/>
        </p:nvSpPr>
        <p:spPr>
          <a:xfrm>
            <a:off x="4715040" y="3457581"/>
            <a:ext cx="949159" cy="360995"/>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1.</a:t>
            </a:r>
            <a:r>
              <a:rPr sz="2250" spc="-110"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Save</a:t>
            </a:r>
            <a:endParaRPr sz="2250" dirty="0">
              <a:latin typeface="Calibri" panose="020F0502020204030204" pitchFamily="34" charset="0"/>
              <a:cs typeface="Calibri" panose="020F0502020204030204" pitchFamily="34" charset="0"/>
            </a:endParaRPr>
          </a:p>
        </p:txBody>
      </p:sp>
      <p:sp>
        <p:nvSpPr>
          <p:cNvPr id="7" name="object 7"/>
          <p:cNvSpPr txBox="1"/>
          <p:nvPr/>
        </p:nvSpPr>
        <p:spPr>
          <a:xfrm>
            <a:off x="8093132" y="5778505"/>
            <a:ext cx="923290" cy="370840"/>
          </a:xfrm>
          <a:prstGeom prst="rect">
            <a:avLst/>
          </a:prstGeom>
        </p:spPr>
        <p:txBody>
          <a:bodyPr vert="horz" wrap="square" lIns="0" tIns="14604" rIns="0" bIns="0" rtlCol="0">
            <a:spAutoFit/>
          </a:bodyPr>
          <a:lstStyle/>
          <a:p>
            <a:pPr marL="12700">
              <a:lnSpc>
                <a:spcPct val="100000"/>
              </a:lnSpc>
              <a:spcBef>
                <a:spcPts val="114"/>
              </a:spcBef>
            </a:pPr>
            <a:r>
              <a:rPr sz="2250" spc="-10" dirty="0">
                <a:solidFill>
                  <a:srgbClr val="FFFFFF"/>
                </a:solidFill>
                <a:latin typeface="Calibri" panose="020F0502020204030204" pitchFamily="34" charset="0"/>
                <a:cs typeface="Calibri" panose="020F0502020204030204" pitchFamily="34" charset="0"/>
              </a:rPr>
              <a:t>3.</a:t>
            </a:r>
            <a:r>
              <a:rPr sz="2250" spc="-105" dirty="0">
                <a:solidFill>
                  <a:srgbClr val="FFFFFF"/>
                </a:solidFill>
                <a:latin typeface="Calibri" panose="020F0502020204030204" pitchFamily="34" charset="0"/>
                <a:cs typeface="Calibri" panose="020F0502020204030204" pitchFamily="34" charset="0"/>
              </a:rPr>
              <a:t> </a:t>
            </a:r>
            <a:r>
              <a:rPr sz="2250" spc="-20" dirty="0">
                <a:solidFill>
                  <a:srgbClr val="FFFFFF"/>
                </a:solidFill>
                <a:latin typeface="Calibri" panose="020F0502020204030204" pitchFamily="34" charset="0"/>
                <a:cs typeface="Calibri" panose="020F0502020204030204" pitchFamily="34" charset="0"/>
              </a:rPr>
              <a:t>Grow</a:t>
            </a:r>
            <a:endParaRPr sz="2250">
              <a:latin typeface="Calibri" panose="020F0502020204030204" pitchFamily="34" charset="0"/>
              <a:cs typeface="Calibri" panose="020F0502020204030204" pitchFamily="34" charset="0"/>
            </a:endParaRPr>
          </a:p>
        </p:txBody>
      </p:sp>
      <p:sp>
        <p:nvSpPr>
          <p:cNvPr id="8" name="object 8"/>
          <p:cNvSpPr txBox="1"/>
          <p:nvPr/>
        </p:nvSpPr>
        <p:spPr>
          <a:xfrm>
            <a:off x="6104251" y="4919178"/>
            <a:ext cx="824230" cy="523240"/>
          </a:xfrm>
          <a:prstGeom prst="rect">
            <a:avLst/>
          </a:prstGeom>
        </p:spPr>
        <p:txBody>
          <a:bodyPr vert="horz" wrap="square" lIns="0" tIns="57785" rIns="0" bIns="0" rtlCol="0">
            <a:spAutoFit/>
          </a:bodyPr>
          <a:lstStyle/>
          <a:p>
            <a:pPr marL="42545" marR="5080" indent="-30480">
              <a:lnSpc>
                <a:spcPts val="1780"/>
              </a:lnSpc>
              <a:spcBef>
                <a:spcPts val="455"/>
              </a:spcBef>
            </a:pPr>
            <a:r>
              <a:rPr sz="1750" spc="-10" dirty="0">
                <a:solidFill>
                  <a:srgbClr val="0E497B"/>
                </a:solidFill>
                <a:latin typeface="Calibri" panose="020F0502020204030204" pitchFamily="34" charset="0"/>
                <a:cs typeface="Calibri" panose="020F0502020204030204" pitchFamily="34" charset="0"/>
              </a:rPr>
              <a:t>Financial  Security</a:t>
            </a:r>
            <a:endParaRPr sz="1750">
              <a:latin typeface="Calibri" panose="020F0502020204030204" pitchFamily="34" charset="0"/>
              <a:cs typeface="Calibri" panose="020F0502020204030204" pitchFamily="34" charset="0"/>
            </a:endParaRPr>
          </a:p>
        </p:txBody>
      </p:sp>
      <p:sp>
        <p:nvSpPr>
          <p:cNvPr id="9" name="object 9"/>
          <p:cNvSpPr txBox="1">
            <a:spLocks noGrp="1"/>
          </p:cNvSpPr>
          <p:nvPr>
            <p:ph type="title"/>
          </p:nvPr>
        </p:nvSpPr>
        <p:spPr>
          <a:xfrm>
            <a:off x="901700" y="604515"/>
            <a:ext cx="3342004" cy="635000"/>
          </a:xfrm>
          <a:prstGeom prst="rect">
            <a:avLst/>
          </a:prstGeom>
        </p:spPr>
        <p:txBody>
          <a:bodyPr vert="horz" wrap="square" lIns="0" tIns="12700" rIns="0" bIns="0" rtlCol="0">
            <a:spAutoFit/>
          </a:bodyPr>
          <a:lstStyle/>
          <a:p>
            <a:pPr marL="12700">
              <a:lnSpc>
                <a:spcPct val="100000"/>
              </a:lnSpc>
              <a:spcBef>
                <a:spcPts val="100"/>
              </a:spcBef>
            </a:pPr>
            <a:r>
              <a:rPr sz="4000" spc="-70" dirty="0">
                <a:solidFill>
                  <a:srgbClr val="4A4A4A"/>
                </a:solidFill>
                <a:latin typeface="Calibri" panose="020F0502020204030204" pitchFamily="34" charset="0"/>
                <a:cs typeface="Calibri" panose="020F0502020204030204" pitchFamily="34" charset="0"/>
              </a:rPr>
              <a:t>Five </a:t>
            </a:r>
            <a:r>
              <a:rPr sz="4000" spc="-90" dirty="0">
                <a:solidFill>
                  <a:srgbClr val="4A4A4A"/>
                </a:solidFill>
                <a:latin typeface="Calibri" panose="020F0502020204030204" pitchFamily="34" charset="0"/>
                <a:cs typeface="Calibri" panose="020F0502020204030204" pitchFamily="34" charset="0"/>
              </a:rPr>
              <a:t>Key</a:t>
            </a:r>
            <a:r>
              <a:rPr sz="4000" spc="10" dirty="0">
                <a:solidFill>
                  <a:srgbClr val="4A4A4A"/>
                </a:solidFill>
                <a:latin typeface="Calibri" panose="020F0502020204030204" pitchFamily="34" charset="0"/>
                <a:cs typeface="Calibri" panose="020F0502020204030204" pitchFamily="34" charset="0"/>
              </a:rPr>
              <a:t> </a:t>
            </a:r>
            <a:r>
              <a:rPr sz="4000" spc="-55" dirty="0">
                <a:solidFill>
                  <a:srgbClr val="4A4A4A"/>
                </a:solidFill>
                <a:latin typeface="Calibri" panose="020F0502020204030204" pitchFamily="34" charset="0"/>
                <a:cs typeface="Calibri" panose="020F0502020204030204" pitchFamily="34" charset="0"/>
              </a:rPr>
              <a:t>Actions</a:t>
            </a:r>
            <a:endParaRPr sz="4000">
              <a:latin typeface="Calibri" panose="020F0502020204030204" pitchFamily="34" charset="0"/>
              <a:cs typeface="Calibri" panose="020F0502020204030204" pitchFamily="34" charset="0"/>
            </a:endParaRPr>
          </a:p>
        </p:txBody>
      </p:sp>
      <p:sp>
        <p:nvSpPr>
          <p:cNvPr id="10" name="object 10"/>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latin typeface="Calibri" panose="020F0502020204030204" pitchFamily="34" charset="0"/>
                <a:cs typeface="Calibri" panose="020F0502020204030204" pitchFamily="34" charset="0"/>
              </a:rPr>
              <a:pPr marL="25400">
                <a:lnSpc>
                  <a:spcPct val="100000"/>
                </a:lnSpc>
                <a:spcBef>
                  <a:spcPts val="140"/>
                </a:spcBef>
              </a:pPr>
              <a:t>6</a:t>
            </a:fld>
            <a:endParaRPr sz="1100" dirty="0">
              <a:latin typeface="Calibri" panose="020F0502020204030204" pitchFamily="34" charset="0"/>
              <a:cs typeface="Calibri" panose="020F0502020204030204" pitchFamily="34" charset="0"/>
            </a:endParaRPr>
          </a:p>
        </p:txBody>
      </p:sp>
      <p:sp>
        <p:nvSpPr>
          <p:cNvPr id="12" name="Slide Number Placeholder 11"/>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21200" cy="9753600"/>
          </a:xfrm>
          <a:custGeom>
            <a:avLst/>
            <a:gdLst/>
            <a:ahLst/>
            <a:cxnLst/>
            <a:rect l="l" t="t" r="r" b="b"/>
            <a:pathLst>
              <a:path w="4521200" h="9753600">
                <a:moveTo>
                  <a:pt x="0" y="9753600"/>
                </a:moveTo>
                <a:lnTo>
                  <a:pt x="4521200" y="9753600"/>
                </a:lnTo>
                <a:lnTo>
                  <a:pt x="4521200" y="0"/>
                </a:lnTo>
                <a:lnTo>
                  <a:pt x="0" y="0"/>
                </a:lnTo>
                <a:lnTo>
                  <a:pt x="0" y="9753600"/>
                </a:lnTo>
                <a:close/>
              </a:path>
            </a:pathLst>
          </a:custGeom>
          <a:solidFill>
            <a:srgbClr val="0E497B"/>
          </a:solidFill>
        </p:spPr>
        <p:txBody>
          <a:bodyPr wrap="square" lIns="0" tIns="0" rIns="0" bIns="0" rtlCol="0"/>
          <a:lstStyle/>
          <a:p>
            <a:endParaRPr/>
          </a:p>
        </p:txBody>
      </p:sp>
      <p:sp>
        <p:nvSpPr>
          <p:cNvPr id="3" name="object 3"/>
          <p:cNvSpPr/>
          <p:nvPr/>
        </p:nvSpPr>
        <p:spPr>
          <a:xfrm>
            <a:off x="901924" y="7543311"/>
            <a:ext cx="2600325" cy="1752600"/>
          </a:xfrm>
          <a:custGeom>
            <a:avLst/>
            <a:gdLst/>
            <a:ahLst/>
            <a:cxnLst/>
            <a:rect l="l" t="t" r="r" b="b"/>
            <a:pathLst>
              <a:path w="2600325" h="1752600">
                <a:moveTo>
                  <a:pt x="599044" y="0"/>
                </a:moveTo>
                <a:lnTo>
                  <a:pt x="599897" y="50799"/>
                </a:lnTo>
                <a:lnTo>
                  <a:pt x="611185" y="101599"/>
                </a:lnTo>
                <a:lnTo>
                  <a:pt x="631627" y="139699"/>
                </a:lnTo>
                <a:lnTo>
                  <a:pt x="659941" y="177799"/>
                </a:lnTo>
                <a:lnTo>
                  <a:pt x="613632" y="203199"/>
                </a:lnTo>
                <a:lnTo>
                  <a:pt x="569222" y="228599"/>
                </a:lnTo>
                <a:lnTo>
                  <a:pt x="526808" y="253999"/>
                </a:lnTo>
                <a:lnTo>
                  <a:pt x="486490" y="279399"/>
                </a:lnTo>
                <a:lnTo>
                  <a:pt x="448368" y="304799"/>
                </a:lnTo>
                <a:lnTo>
                  <a:pt x="412541" y="342899"/>
                </a:lnTo>
                <a:lnTo>
                  <a:pt x="379108" y="380999"/>
                </a:lnTo>
                <a:lnTo>
                  <a:pt x="348170" y="406399"/>
                </a:lnTo>
                <a:lnTo>
                  <a:pt x="319824" y="444499"/>
                </a:lnTo>
                <a:lnTo>
                  <a:pt x="294171" y="482599"/>
                </a:lnTo>
                <a:lnTo>
                  <a:pt x="271310" y="520699"/>
                </a:lnTo>
                <a:lnTo>
                  <a:pt x="251341" y="571499"/>
                </a:lnTo>
                <a:lnTo>
                  <a:pt x="234363" y="609599"/>
                </a:lnTo>
                <a:lnTo>
                  <a:pt x="220475" y="647699"/>
                </a:lnTo>
                <a:lnTo>
                  <a:pt x="209776" y="698499"/>
                </a:lnTo>
                <a:lnTo>
                  <a:pt x="55579" y="698499"/>
                </a:lnTo>
                <a:lnTo>
                  <a:pt x="8532" y="711199"/>
                </a:lnTo>
                <a:lnTo>
                  <a:pt x="2806" y="749299"/>
                </a:lnTo>
                <a:lnTo>
                  <a:pt x="0" y="800099"/>
                </a:lnTo>
                <a:lnTo>
                  <a:pt x="479" y="838199"/>
                </a:lnTo>
                <a:lnTo>
                  <a:pt x="4612" y="888999"/>
                </a:lnTo>
                <a:lnTo>
                  <a:pt x="12767" y="927099"/>
                </a:lnTo>
                <a:lnTo>
                  <a:pt x="25309" y="965199"/>
                </a:lnTo>
                <a:lnTo>
                  <a:pt x="42606" y="1003299"/>
                </a:lnTo>
                <a:lnTo>
                  <a:pt x="65026" y="1041399"/>
                </a:lnTo>
                <a:lnTo>
                  <a:pt x="126701" y="1092199"/>
                </a:lnTo>
                <a:lnTo>
                  <a:pt x="166691" y="1104899"/>
                </a:lnTo>
                <a:lnTo>
                  <a:pt x="266812" y="1104899"/>
                </a:lnTo>
                <a:lnTo>
                  <a:pt x="289533" y="1155699"/>
                </a:lnTo>
                <a:lnTo>
                  <a:pt x="315161" y="1193799"/>
                </a:lnTo>
                <a:lnTo>
                  <a:pt x="343591" y="1231899"/>
                </a:lnTo>
                <a:lnTo>
                  <a:pt x="374720" y="1269999"/>
                </a:lnTo>
                <a:lnTo>
                  <a:pt x="408444" y="1295399"/>
                </a:lnTo>
                <a:lnTo>
                  <a:pt x="444658" y="1333499"/>
                </a:lnTo>
                <a:lnTo>
                  <a:pt x="483259" y="1371599"/>
                </a:lnTo>
                <a:lnTo>
                  <a:pt x="524143" y="1396999"/>
                </a:lnTo>
                <a:lnTo>
                  <a:pt x="567204" y="1422399"/>
                </a:lnTo>
                <a:lnTo>
                  <a:pt x="612341" y="1447799"/>
                </a:lnTo>
                <a:lnTo>
                  <a:pt x="608163" y="1511299"/>
                </a:lnTo>
                <a:lnTo>
                  <a:pt x="607566" y="1562099"/>
                </a:lnTo>
                <a:lnTo>
                  <a:pt x="610124" y="1612899"/>
                </a:lnTo>
                <a:lnTo>
                  <a:pt x="615409" y="1663700"/>
                </a:lnTo>
                <a:lnTo>
                  <a:pt x="622996" y="1701800"/>
                </a:lnTo>
                <a:lnTo>
                  <a:pt x="655021" y="1727200"/>
                </a:lnTo>
                <a:lnTo>
                  <a:pt x="726316" y="1752600"/>
                </a:lnTo>
                <a:lnTo>
                  <a:pt x="904345" y="1752600"/>
                </a:lnTo>
                <a:lnTo>
                  <a:pt x="982063" y="1739900"/>
                </a:lnTo>
                <a:lnTo>
                  <a:pt x="994359" y="1676400"/>
                </a:lnTo>
                <a:lnTo>
                  <a:pt x="997292" y="1625599"/>
                </a:lnTo>
                <a:lnTo>
                  <a:pt x="998053" y="1587499"/>
                </a:lnTo>
                <a:lnTo>
                  <a:pt x="1815658" y="1587499"/>
                </a:lnTo>
                <a:lnTo>
                  <a:pt x="1817232" y="1549399"/>
                </a:lnTo>
                <a:lnTo>
                  <a:pt x="1815356" y="1485899"/>
                </a:lnTo>
                <a:lnTo>
                  <a:pt x="1808910" y="1422399"/>
                </a:lnTo>
                <a:lnTo>
                  <a:pt x="1848407" y="1396999"/>
                </a:lnTo>
                <a:lnTo>
                  <a:pt x="1885284" y="1358899"/>
                </a:lnTo>
                <a:lnTo>
                  <a:pt x="1919516" y="1320799"/>
                </a:lnTo>
                <a:lnTo>
                  <a:pt x="1167496" y="1320799"/>
                </a:lnTo>
                <a:lnTo>
                  <a:pt x="1167496" y="1219199"/>
                </a:lnTo>
                <a:lnTo>
                  <a:pt x="1109113" y="1206499"/>
                </a:lnTo>
                <a:lnTo>
                  <a:pt x="1054264" y="1193799"/>
                </a:lnTo>
                <a:lnTo>
                  <a:pt x="1006038" y="1181099"/>
                </a:lnTo>
                <a:lnTo>
                  <a:pt x="967522" y="1168399"/>
                </a:lnTo>
                <a:lnTo>
                  <a:pt x="1002802" y="1028699"/>
                </a:lnTo>
                <a:lnTo>
                  <a:pt x="1305541" y="1028699"/>
                </a:lnTo>
                <a:lnTo>
                  <a:pt x="1311019" y="1003299"/>
                </a:lnTo>
                <a:lnTo>
                  <a:pt x="1281310" y="952499"/>
                </a:lnTo>
                <a:lnTo>
                  <a:pt x="1242524" y="927099"/>
                </a:lnTo>
                <a:lnTo>
                  <a:pt x="1186317" y="901699"/>
                </a:lnTo>
                <a:lnTo>
                  <a:pt x="1134514" y="888999"/>
                </a:lnTo>
                <a:lnTo>
                  <a:pt x="1088537" y="863599"/>
                </a:lnTo>
                <a:lnTo>
                  <a:pt x="1049167" y="838199"/>
                </a:lnTo>
                <a:lnTo>
                  <a:pt x="1017186" y="812799"/>
                </a:lnTo>
                <a:lnTo>
                  <a:pt x="993376" y="774699"/>
                </a:lnTo>
                <a:lnTo>
                  <a:pt x="978516" y="736599"/>
                </a:lnTo>
                <a:lnTo>
                  <a:pt x="973389" y="685799"/>
                </a:lnTo>
                <a:lnTo>
                  <a:pt x="977801" y="647699"/>
                </a:lnTo>
                <a:lnTo>
                  <a:pt x="990816" y="609599"/>
                </a:lnTo>
                <a:lnTo>
                  <a:pt x="1005008" y="584199"/>
                </a:lnTo>
                <a:lnTo>
                  <a:pt x="553008" y="584199"/>
                </a:lnTo>
                <a:lnTo>
                  <a:pt x="520715" y="558799"/>
                </a:lnTo>
                <a:lnTo>
                  <a:pt x="498257" y="533399"/>
                </a:lnTo>
                <a:lnTo>
                  <a:pt x="490376" y="495299"/>
                </a:lnTo>
                <a:lnTo>
                  <a:pt x="497874" y="469899"/>
                </a:lnTo>
                <a:lnTo>
                  <a:pt x="519029" y="431799"/>
                </a:lnTo>
                <a:lnTo>
                  <a:pt x="552118" y="406399"/>
                </a:lnTo>
                <a:lnTo>
                  <a:pt x="591318" y="393699"/>
                </a:lnTo>
                <a:lnTo>
                  <a:pt x="1173363" y="393699"/>
                </a:lnTo>
                <a:lnTo>
                  <a:pt x="1173363" y="368299"/>
                </a:lnTo>
                <a:lnTo>
                  <a:pt x="1958614" y="368299"/>
                </a:lnTo>
                <a:lnTo>
                  <a:pt x="1931305" y="342899"/>
                </a:lnTo>
                <a:lnTo>
                  <a:pt x="1902225" y="317499"/>
                </a:lnTo>
                <a:lnTo>
                  <a:pt x="1871472" y="292099"/>
                </a:lnTo>
                <a:lnTo>
                  <a:pt x="1839144" y="266699"/>
                </a:lnTo>
                <a:lnTo>
                  <a:pt x="1805336" y="241299"/>
                </a:lnTo>
                <a:lnTo>
                  <a:pt x="1733671" y="215899"/>
                </a:lnTo>
                <a:lnTo>
                  <a:pt x="1696007" y="190499"/>
                </a:lnTo>
                <a:lnTo>
                  <a:pt x="1617504" y="165099"/>
                </a:lnTo>
                <a:lnTo>
                  <a:pt x="1576858" y="152399"/>
                </a:lnTo>
                <a:lnTo>
                  <a:pt x="1535411" y="152399"/>
                </a:lnTo>
                <a:lnTo>
                  <a:pt x="1450505" y="126999"/>
                </a:lnTo>
                <a:lnTo>
                  <a:pt x="1407240" y="126999"/>
                </a:lnTo>
                <a:lnTo>
                  <a:pt x="1319569" y="101599"/>
                </a:lnTo>
                <a:lnTo>
                  <a:pt x="1231024" y="101599"/>
                </a:lnTo>
                <a:lnTo>
                  <a:pt x="1186666" y="88899"/>
                </a:lnTo>
                <a:lnTo>
                  <a:pt x="1098265" y="88899"/>
                </a:lnTo>
                <a:lnTo>
                  <a:pt x="1054415" y="76199"/>
                </a:lnTo>
                <a:lnTo>
                  <a:pt x="1004078" y="76199"/>
                </a:lnTo>
                <a:lnTo>
                  <a:pt x="898025" y="50799"/>
                </a:lnTo>
                <a:lnTo>
                  <a:pt x="844037" y="50799"/>
                </a:lnTo>
                <a:lnTo>
                  <a:pt x="738459" y="25399"/>
                </a:lnTo>
                <a:lnTo>
                  <a:pt x="688597" y="12699"/>
                </a:lnTo>
                <a:lnTo>
                  <a:pt x="599044" y="0"/>
                </a:lnTo>
                <a:close/>
              </a:path>
              <a:path w="2600325" h="1752600">
                <a:moveTo>
                  <a:pt x="1815658" y="1587499"/>
                </a:moveTo>
                <a:lnTo>
                  <a:pt x="1426347" y="1587499"/>
                </a:lnTo>
                <a:lnTo>
                  <a:pt x="1427095" y="1625599"/>
                </a:lnTo>
                <a:lnTo>
                  <a:pt x="1430016" y="1676400"/>
                </a:lnTo>
                <a:lnTo>
                  <a:pt x="1435097" y="1714500"/>
                </a:lnTo>
                <a:lnTo>
                  <a:pt x="1442324" y="1739900"/>
                </a:lnTo>
                <a:lnTo>
                  <a:pt x="1520051" y="1752600"/>
                </a:lnTo>
                <a:lnTo>
                  <a:pt x="1698096" y="1752600"/>
                </a:lnTo>
                <a:lnTo>
                  <a:pt x="1738579" y="1739900"/>
                </a:lnTo>
                <a:lnTo>
                  <a:pt x="1790372" y="1714500"/>
                </a:lnTo>
                <a:lnTo>
                  <a:pt x="1809654" y="1651000"/>
                </a:lnTo>
                <a:lnTo>
                  <a:pt x="1815133" y="1600199"/>
                </a:lnTo>
                <a:lnTo>
                  <a:pt x="1815658" y="1587499"/>
                </a:lnTo>
                <a:close/>
              </a:path>
              <a:path w="2600325" h="1752600">
                <a:moveTo>
                  <a:pt x="1375449" y="1587499"/>
                </a:moveTo>
                <a:lnTo>
                  <a:pt x="1076004" y="1587499"/>
                </a:lnTo>
                <a:lnTo>
                  <a:pt x="1115626" y="1600199"/>
                </a:lnTo>
                <a:lnTo>
                  <a:pt x="1323003" y="1600199"/>
                </a:lnTo>
                <a:lnTo>
                  <a:pt x="1375449" y="1587499"/>
                </a:lnTo>
                <a:close/>
              </a:path>
              <a:path w="2600325" h="1752600">
                <a:moveTo>
                  <a:pt x="1255672" y="596899"/>
                </a:moveTo>
                <a:lnTo>
                  <a:pt x="1207823" y="609599"/>
                </a:lnTo>
                <a:lnTo>
                  <a:pt x="1177046" y="622299"/>
                </a:lnTo>
                <a:lnTo>
                  <a:pt x="1160596" y="647699"/>
                </a:lnTo>
                <a:lnTo>
                  <a:pt x="1155723" y="673099"/>
                </a:lnTo>
                <a:lnTo>
                  <a:pt x="1163700" y="698499"/>
                </a:lnTo>
                <a:lnTo>
                  <a:pt x="1188659" y="723899"/>
                </a:lnTo>
                <a:lnTo>
                  <a:pt x="1232142" y="749299"/>
                </a:lnTo>
                <a:lnTo>
                  <a:pt x="1295690" y="774699"/>
                </a:lnTo>
                <a:lnTo>
                  <a:pt x="1350637" y="787399"/>
                </a:lnTo>
                <a:lnTo>
                  <a:pt x="1395834" y="812799"/>
                </a:lnTo>
                <a:lnTo>
                  <a:pt x="1431754" y="838199"/>
                </a:lnTo>
                <a:lnTo>
                  <a:pt x="1458868" y="876299"/>
                </a:lnTo>
                <a:lnTo>
                  <a:pt x="1477650" y="914399"/>
                </a:lnTo>
                <a:lnTo>
                  <a:pt x="1488572" y="952499"/>
                </a:lnTo>
                <a:lnTo>
                  <a:pt x="1492108" y="990599"/>
                </a:lnTo>
                <a:lnTo>
                  <a:pt x="1487613" y="1028699"/>
                </a:lnTo>
                <a:lnTo>
                  <a:pt x="1474293" y="1079499"/>
                </a:lnTo>
                <a:lnTo>
                  <a:pt x="1452394" y="1117599"/>
                </a:lnTo>
                <a:lnTo>
                  <a:pt x="1422163" y="1142999"/>
                </a:lnTo>
                <a:lnTo>
                  <a:pt x="1383849" y="1168399"/>
                </a:lnTo>
                <a:lnTo>
                  <a:pt x="1337697" y="1193799"/>
                </a:lnTo>
                <a:lnTo>
                  <a:pt x="1283955" y="1206499"/>
                </a:lnTo>
                <a:lnTo>
                  <a:pt x="1283955" y="1320799"/>
                </a:lnTo>
                <a:lnTo>
                  <a:pt x="1919516" y="1320799"/>
                </a:lnTo>
                <a:lnTo>
                  <a:pt x="1951075" y="1295399"/>
                </a:lnTo>
                <a:lnTo>
                  <a:pt x="1979935" y="1257299"/>
                </a:lnTo>
                <a:lnTo>
                  <a:pt x="2006071" y="1206499"/>
                </a:lnTo>
                <a:lnTo>
                  <a:pt x="2029455" y="1168399"/>
                </a:lnTo>
                <a:lnTo>
                  <a:pt x="2050061" y="1130299"/>
                </a:lnTo>
                <a:lnTo>
                  <a:pt x="2067864" y="1079499"/>
                </a:lnTo>
                <a:lnTo>
                  <a:pt x="2082836" y="1041399"/>
                </a:lnTo>
                <a:lnTo>
                  <a:pt x="2094952" y="990599"/>
                </a:lnTo>
                <a:lnTo>
                  <a:pt x="2143187" y="990599"/>
                </a:lnTo>
                <a:lnTo>
                  <a:pt x="2186608" y="977899"/>
                </a:lnTo>
                <a:lnTo>
                  <a:pt x="2228132" y="965199"/>
                </a:lnTo>
                <a:lnTo>
                  <a:pt x="2267392" y="952499"/>
                </a:lnTo>
                <a:lnTo>
                  <a:pt x="2463923" y="952499"/>
                </a:lnTo>
                <a:lnTo>
                  <a:pt x="2519681" y="927099"/>
                </a:lnTo>
                <a:lnTo>
                  <a:pt x="2560488" y="901699"/>
                </a:lnTo>
                <a:lnTo>
                  <a:pt x="2110179" y="901699"/>
                </a:lnTo>
                <a:lnTo>
                  <a:pt x="2111876" y="876299"/>
                </a:lnTo>
                <a:lnTo>
                  <a:pt x="2113233" y="863599"/>
                </a:lnTo>
                <a:lnTo>
                  <a:pt x="2114133" y="838199"/>
                </a:lnTo>
                <a:lnTo>
                  <a:pt x="2114459" y="825499"/>
                </a:lnTo>
                <a:lnTo>
                  <a:pt x="2113020" y="761999"/>
                </a:lnTo>
                <a:lnTo>
                  <a:pt x="2108745" y="711199"/>
                </a:lnTo>
                <a:lnTo>
                  <a:pt x="2101730" y="660399"/>
                </a:lnTo>
                <a:lnTo>
                  <a:pt x="2098511" y="647699"/>
                </a:lnTo>
                <a:lnTo>
                  <a:pt x="1425052" y="647699"/>
                </a:lnTo>
                <a:lnTo>
                  <a:pt x="1397618" y="634999"/>
                </a:lnTo>
                <a:lnTo>
                  <a:pt x="1360688" y="622299"/>
                </a:lnTo>
                <a:lnTo>
                  <a:pt x="1313595" y="609599"/>
                </a:lnTo>
                <a:lnTo>
                  <a:pt x="1255672" y="596899"/>
                </a:lnTo>
                <a:close/>
              </a:path>
              <a:path w="2600325" h="1752600">
                <a:moveTo>
                  <a:pt x="1305541" y="1028699"/>
                </a:moveTo>
                <a:lnTo>
                  <a:pt x="1002802" y="1028699"/>
                </a:lnTo>
                <a:lnTo>
                  <a:pt x="1043405" y="1041399"/>
                </a:lnTo>
                <a:lnTo>
                  <a:pt x="1090298" y="1066799"/>
                </a:lnTo>
                <a:lnTo>
                  <a:pt x="1142265" y="1079499"/>
                </a:lnTo>
                <a:lnTo>
                  <a:pt x="1244019" y="1079499"/>
                </a:lnTo>
                <a:lnTo>
                  <a:pt x="1279696" y="1054099"/>
                </a:lnTo>
                <a:lnTo>
                  <a:pt x="1302802" y="1041399"/>
                </a:lnTo>
                <a:lnTo>
                  <a:pt x="1305541" y="1028699"/>
                </a:lnTo>
                <a:close/>
              </a:path>
              <a:path w="2600325" h="1752600">
                <a:moveTo>
                  <a:pt x="2463923" y="952499"/>
                </a:moveTo>
                <a:lnTo>
                  <a:pt x="2267392" y="952499"/>
                </a:lnTo>
                <a:lnTo>
                  <a:pt x="2295684" y="965199"/>
                </a:lnTo>
                <a:lnTo>
                  <a:pt x="2329497" y="977899"/>
                </a:lnTo>
                <a:lnTo>
                  <a:pt x="2413630" y="977899"/>
                </a:lnTo>
                <a:lnTo>
                  <a:pt x="2463923" y="952499"/>
                </a:lnTo>
                <a:close/>
              </a:path>
              <a:path w="2600325" h="1752600">
                <a:moveTo>
                  <a:pt x="2357509" y="571499"/>
                </a:moveTo>
                <a:lnTo>
                  <a:pt x="2245641" y="571499"/>
                </a:lnTo>
                <a:lnTo>
                  <a:pt x="2206796" y="596899"/>
                </a:lnTo>
                <a:lnTo>
                  <a:pt x="2176011" y="622299"/>
                </a:lnTo>
                <a:lnTo>
                  <a:pt x="2154807" y="673099"/>
                </a:lnTo>
                <a:lnTo>
                  <a:pt x="2146036" y="711199"/>
                </a:lnTo>
                <a:lnTo>
                  <a:pt x="2144837" y="749299"/>
                </a:lnTo>
                <a:lnTo>
                  <a:pt x="2151455" y="800099"/>
                </a:lnTo>
                <a:lnTo>
                  <a:pt x="2166139" y="838199"/>
                </a:lnTo>
                <a:lnTo>
                  <a:pt x="2189135" y="888999"/>
                </a:lnTo>
                <a:lnTo>
                  <a:pt x="2150581" y="888999"/>
                </a:lnTo>
                <a:lnTo>
                  <a:pt x="2130563" y="901699"/>
                </a:lnTo>
                <a:lnTo>
                  <a:pt x="2560488" y="901699"/>
                </a:lnTo>
                <a:lnTo>
                  <a:pt x="2580892" y="888999"/>
                </a:lnTo>
                <a:lnTo>
                  <a:pt x="2593658" y="876299"/>
                </a:lnTo>
                <a:lnTo>
                  <a:pt x="2379360" y="876299"/>
                </a:lnTo>
                <a:lnTo>
                  <a:pt x="2387301" y="863599"/>
                </a:lnTo>
                <a:lnTo>
                  <a:pt x="2394872" y="850899"/>
                </a:lnTo>
                <a:lnTo>
                  <a:pt x="2402076" y="850899"/>
                </a:lnTo>
                <a:lnTo>
                  <a:pt x="2409390" y="838199"/>
                </a:lnTo>
                <a:lnTo>
                  <a:pt x="2274682" y="838199"/>
                </a:lnTo>
                <a:lnTo>
                  <a:pt x="2254786" y="800099"/>
                </a:lnTo>
                <a:lnTo>
                  <a:pt x="2243313" y="761999"/>
                </a:lnTo>
                <a:lnTo>
                  <a:pt x="2240288" y="736599"/>
                </a:lnTo>
                <a:lnTo>
                  <a:pt x="2245739" y="698499"/>
                </a:lnTo>
                <a:lnTo>
                  <a:pt x="2255255" y="673099"/>
                </a:lnTo>
                <a:lnTo>
                  <a:pt x="2266860" y="673099"/>
                </a:lnTo>
                <a:lnTo>
                  <a:pt x="2279202" y="660399"/>
                </a:lnTo>
                <a:lnTo>
                  <a:pt x="2453910" y="660399"/>
                </a:lnTo>
                <a:lnTo>
                  <a:pt x="2450412" y="647699"/>
                </a:lnTo>
                <a:lnTo>
                  <a:pt x="2432754" y="622299"/>
                </a:lnTo>
                <a:lnTo>
                  <a:pt x="2402865" y="596899"/>
                </a:lnTo>
                <a:lnTo>
                  <a:pt x="2357509" y="571499"/>
                </a:lnTo>
                <a:close/>
              </a:path>
              <a:path w="2600325" h="1752600">
                <a:moveTo>
                  <a:pt x="2559497" y="800099"/>
                </a:moveTo>
                <a:lnTo>
                  <a:pt x="2541097" y="812799"/>
                </a:lnTo>
                <a:lnTo>
                  <a:pt x="2523831" y="812799"/>
                </a:lnTo>
                <a:lnTo>
                  <a:pt x="2482280" y="838199"/>
                </a:lnTo>
                <a:lnTo>
                  <a:pt x="2442759" y="863599"/>
                </a:lnTo>
                <a:lnTo>
                  <a:pt x="2405578" y="876299"/>
                </a:lnTo>
                <a:lnTo>
                  <a:pt x="2593658" y="876299"/>
                </a:lnTo>
                <a:lnTo>
                  <a:pt x="2599796" y="863599"/>
                </a:lnTo>
                <a:lnTo>
                  <a:pt x="2598980" y="838199"/>
                </a:lnTo>
                <a:lnTo>
                  <a:pt x="2590887" y="825499"/>
                </a:lnTo>
                <a:lnTo>
                  <a:pt x="2576828" y="812799"/>
                </a:lnTo>
                <a:lnTo>
                  <a:pt x="2559497" y="800099"/>
                </a:lnTo>
                <a:close/>
              </a:path>
              <a:path w="2600325" h="1752600">
                <a:moveTo>
                  <a:pt x="2453910" y="660399"/>
                </a:moveTo>
                <a:lnTo>
                  <a:pt x="2318331" y="660399"/>
                </a:lnTo>
                <a:lnTo>
                  <a:pt x="2339420" y="673099"/>
                </a:lnTo>
                <a:lnTo>
                  <a:pt x="2354690" y="673099"/>
                </a:lnTo>
                <a:lnTo>
                  <a:pt x="2363519" y="685799"/>
                </a:lnTo>
                <a:lnTo>
                  <a:pt x="2362104" y="723899"/>
                </a:lnTo>
                <a:lnTo>
                  <a:pt x="2327666" y="787399"/>
                </a:lnTo>
                <a:lnTo>
                  <a:pt x="2289547" y="825499"/>
                </a:lnTo>
                <a:lnTo>
                  <a:pt x="2274682" y="838199"/>
                </a:lnTo>
                <a:lnTo>
                  <a:pt x="2409390" y="838199"/>
                </a:lnTo>
                <a:lnTo>
                  <a:pt x="2431333" y="800099"/>
                </a:lnTo>
                <a:lnTo>
                  <a:pt x="2451081" y="761999"/>
                </a:lnTo>
                <a:lnTo>
                  <a:pt x="2461034" y="723899"/>
                </a:lnTo>
                <a:lnTo>
                  <a:pt x="2460907" y="685799"/>
                </a:lnTo>
                <a:lnTo>
                  <a:pt x="2453910" y="660399"/>
                </a:lnTo>
                <a:close/>
              </a:path>
              <a:path w="2600325" h="1752600">
                <a:moveTo>
                  <a:pt x="1958614" y="368299"/>
                </a:moveTo>
                <a:lnTo>
                  <a:pt x="1288641" y="368299"/>
                </a:lnTo>
                <a:lnTo>
                  <a:pt x="1288641" y="469899"/>
                </a:lnTo>
                <a:lnTo>
                  <a:pt x="1342584" y="469899"/>
                </a:lnTo>
                <a:lnTo>
                  <a:pt x="1388476" y="482599"/>
                </a:lnTo>
                <a:lnTo>
                  <a:pt x="1427091" y="495299"/>
                </a:lnTo>
                <a:lnTo>
                  <a:pt x="1459202" y="507999"/>
                </a:lnTo>
                <a:lnTo>
                  <a:pt x="1425052" y="647699"/>
                </a:lnTo>
                <a:lnTo>
                  <a:pt x="2098511" y="647699"/>
                </a:lnTo>
                <a:lnTo>
                  <a:pt x="2092072" y="622299"/>
                </a:lnTo>
                <a:lnTo>
                  <a:pt x="2079869" y="571499"/>
                </a:lnTo>
                <a:lnTo>
                  <a:pt x="2065216" y="533399"/>
                </a:lnTo>
                <a:lnTo>
                  <a:pt x="2048212" y="495299"/>
                </a:lnTo>
                <a:lnTo>
                  <a:pt x="2028952" y="457199"/>
                </a:lnTo>
                <a:lnTo>
                  <a:pt x="2007535" y="431799"/>
                </a:lnTo>
                <a:lnTo>
                  <a:pt x="1984056" y="393699"/>
                </a:lnTo>
                <a:lnTo>
                  <a:pt x="1958614" y="368299"/>
                </a:lnTo>
                <a:close/>
              </a:path>
              <a:path w="2600325" h="1752600">
                <a:moveTo>
                  <a:pt x="1173363" y="393699"/>
                </a:moveTo>
                <a:lnTo>
                  <a:pt x="591318" y="393699"/>
                </a:lnTo>
                <a:lnTo>
                  <a:pt x="629173" y="406399"/>
                </a:lnTo>
                <a:lnTo>
                  <a:pt x="661454" y="419099"/>
                </a:lnTo>
                <a:lnTo>
                  <a:pt x="683931" y="444499"/>
                </a:lnTo>
                <a:lnTo>
                  <a:pt x="691804" y="482599"/>
                </a:lnTo>
                <a:lnTo>
                  <a:pt x="684307" y="507999"/>
                </a:lnTo>
                <a:lnTo>
                  <a:pt x="663173" y="546099"/>
                </a:lnTo>
                <a:lnTo>
                  <a:pt x="630134" y="571499"/>
                </a:lnTo>
                <a:lnTo>
                  <a:pt x="590895" y="584199"/>
                </a:lnTo>
                <a:lnTo>
                  <a:pt x="1005008" y="584199"/>
                </a:lnTo>
                <a:lnTo>
                  <a:pt x="1041333" y="533399"/>
                </a:lnTo>
                <a:lnTo>
                  <a:pt x="1078174" y="507999"/>
                </a:lnTo>
                <a:lnTo>
                  <a:pt x="1122294" y="495299"/>
                </a:lnTo>
                <a:lnTo>
                  <a:pt x="1173363" y="482599"/>
                </a:lnTo>
                <a:lnTo>
                  <a:pt x="1173363" y="393699"/>
                </a:lnTo>
                <a:close/>
              </a:path>
            </a:pathLst>
          </a:custGeom>
          <a:solidFill>
            <a:srgbClr val="FFFFFF">
              <a:alpha val="29998"/>
            </a:srgbClr>
          </a:solidFill>
        </p:spPr>
        <p:txBody>
          <a:bodyPr wrap="square" lIns="0" tIns="0" rIns="0" bIns="0" rtlCol="0"/>
          <a:lstStyle/>
          <a:p>
            <a:endParaRPr/>
          </a:p>
        </p:txBody>
      </p:sp>
      <p:sp>
        <p:nvSpPr>
          <p:cNvPr id="4" name="object 4"/>
          <p:cNvSpPr/>
          <p:nvPr/>
        </p:nvSpPr>
        <p:spPr>
          <a:xfrm>
            <a:off x="4394200" y="0"/>
            <a:ext cx="8610600" cy="97536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88999" y="642615"/>
            <a:ext cx="1015721" cy="635000"/>
          </a:xfrm>
          <a:prstGeom prst="rect">
            <a:avLst/>
          </a:prstGeom>
        </p:spPr>
        <p:txBody>
          <a:bodyPr vert="horz" wrap="square" lIns="0" tIns="12700" rIns="0" bIns="0" rtlCol="0">
            <a:spAutoFit/>
          </a:bodyPr>
          <a:lstStyle/>
          <a:p>
            <a:pPr marL="12700">
              <a:lnSpc>
                <a:spcPct val="100000"/>
              </a:lnSpc>
              <a:spcBef>
                <a:spcPts val="100"/>
              </a:spcBef>
            </a:pPr>
            <a:r>
              <a:rPr sz="4000" spc="-30" dirty="0">
                <a:latin typeface="Calibri" panose="020F0502020204030204" pitchFamily="34" charset="0"/>
                <a:cs typeface="Calibri" panose="020F0502020204030204" pitchFamily="34" charset="0"/>
              </a:rPr>
              <a:t>S</a:t>
            </a:r>
            <a:r>
              <a:rPr sz="4000" spc="-120" dirty="0">
                <a:latin typeface="Calibri" panose="020F0502020204030204" pitchFamily="34" charset="0"/>
                <a:cs typeface="Calibri" panose="020F0502020204030204" pitchFamily="34" charset="0"/>
              </a:rPr>
              <a:t>ave</a:t>
            </a:r>
            <a:endParaRPr sz="4000">
              <a:latin typeface="Calibri" panose="020F0502020204030204" pitchFamily="34" charset="0"/>
              <a:cs typeface="Calibri" panose="020F0502020204030204" pitchFamily="34" charset="0"/>
            </a:endParaRPr>
          </a:p>
        </p:txBody>
      </p:sp>
      <p:sp>
        <p:nvSpPr>
          <p:cNvPr id="7" name="object 7"/>
          <p:cNvSpPr txBox="1"/>
          <p:nvPr/>
        </p:nvSpPr>
        <p:spPr>
          <a:xfrm>
            <a:off x="12191999" y="9168751"/>
            <a:ext cx="189867"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sz="1100" dirty="0">
                <a:solidFill>
                  <a:schemeClr val="bg1"/>
                </a:solidFill>
                <a:latin typeface="Calibri" panose="020F0502020204030204" pitchFamily="34" charset="0"/>
                <a:cs typeface="Calibri" panose="020F0502020204030204" pitchFamily="34" charset="0"/>
              </a:rPr>
              <a:t>7</a:t>
            </a:fld>
            <a:endParaRPr sz="1100" dirty="0">
              <a:solidFill>
                <a:schemeClr val="bg1"/>
              </a:solidFill>
              <a:latin typeface="Calibri" panose="020F0502020204030204" pitchFamily="34" charset="0"/>
              <a:cs typeface="Calibri" panose="020F0502020204030204" pitchFamily="34" charset="0"/>
            </a:endParaRPr>
          </a:p>
        </p:txBody>
      </p:sp>
      <p:sp>
        <p:nvSpPr>
          <p:cNvPr id="6" name="object 6"/>
          <p:cNvSpPr txBox="1"/>
          <p:nvPr/>
        </p:nvSpPr>
        <p:spPr>
          <a:xfrm>
            <a:off x="889000" y="1634487"/>
            <a:ext cx="3022600" cy="2782813"/>
          </a:xfrm>
          <a:prstGeom prst="rect">
            <a:avLst/>
          </a:prstGeom>
        </p:spPr>
        <p:txBody>
          <a:bodyPr vert="horz" wrap="square" lIns="0" tIns="12700" rIns="0" bIns="0" rtlCol="0">
            <a:spAutoFit/>
          </a:bodyPr>
          <a:lstStyle/>
          <a:p>
            <a:pPr marL="12700" marR="5080">
              <a:lnSpc>
                <a:spcPct val="100000"/>
              </a:lnSpc>
              <a:spcBef>
                <a:spcPts val="100"/>
              </a:spcBef>
            </a:pPr>
            <a:r>
              <a:rPr sz="3000" dirty="0">
                <a:solidFill>
                  <a:srgbClr val="FFFFFF"/>
                </a:solidFill>
                <a:latin typeface="Calibri" panose="020F0502020204030204" pitchFamily="34" charset="0"/>
                <a:cs typeface="Calibri" panose="020F0502020204030204" pitchFamily="34" charset="0"/>
              </a:rPr>
              <a:t>Build up </a:t>
            </a:r>
            <a:r>
              <a:rPr sz="3000" spc="-5" dirty="0">
                <a:solidFill>
                  <a:srgbClr val="FFFFFF"/>
                </a:solidFill>
                <a:latin typeface="Calibri" panose="020F0502020204030204" pitchFamily="34" charset="0"/>
                <a:cs typeface="Calibri" panose="020F0502020204030204" pitchFamily="34" charset="0"/>
              </a:rPr>
              <a:t>savings  </a:t>
            </a:r>
            <a:r>
              <a:rPr sz="3000" spc="-10" dirty="0">
                <a:solidFill>
                  <a:srgbClr val="FFFFFF"/>
                </a:solidFill>
                <a:latin typeface="Calibri" panose="020F0502020204030204" pitchFamily="34" charset="0"/>
                <a:cs typeface="Calibri" panose="020F0502020204030204" pitchFamily="34" charset="0"/>
              </a:rPr>
              <a:t>today to </a:t>
            </a:r>
            <a:r>
              <a:rPr sz="3000" spc="-15" dirty="0">
                <a:solidFill>
                  <a:srgbClr val="FFFFFF"/>
                </a:solidFill>
                <a:latin typeface="Calibri" panose="020F0502020204030204" pitchFamily="34" charset="0"/>
                <a:cs typeface="Calibri" panose="020F0502020204030204" pitchFamily="34" charset="0"/>
              </a:rPr>
              <a:t>cover </a:t>
            </a:r>
            <a:r>
              <a:rPr sz="3000" spc="-30" dirty="0">
                <a:solidFill>
                  <a:srgbClr val="FFFFFF"/>
                </a:solidFill>
                <a:latin typeface="Calibri" panose="020F0502020204030204" pitchFamily="34" charset="0"/>
                <a:cs typeface="Calibri" panose="020F0502020204030204" pitchFamily="34" charset="0"/>
              </a:rPr>
              <a:t>life’s  </a:t>
            </a:r>
            <a:r>
              <a:rPr sz="3000" dirty="0">
                <a:solidFill>
                  <a:srgbClr val="FFFFFF"/>
                </a:solidFill>
                <a:latin typeface="Calibri" panose="020F0502020204030204" pitchFamily="34" charset="0"/>
                <a:cs typeface="Calibri" panose="020F0502020204030204" pitchFamily="34" charset="0"/>
              </a:rPr>
              <a:t>goals and surprises  and help </a:t>
            </a:r>
            <a:r>
              <a:rPr sz="3000" spc="-15" dirty="0">
                <a:solidFill>
                  <a:srgbClr val="FFFFFF"/>
                </a:solidFill>
                <a:latin typeface="Calibri" panose="020F0502020204030204" pitchFamily="34" charset="0"/>
                <a:cs typeface="Calibri" panose="020F0502020204030204" pitchFamily="34" charset="0"/>
              </a:rPr>
              <a:t>you</a:t>
            </a:r>
            <a:r>
              <a:rPr sz="3000" spc="-75" dirty="0">
                <a:solidFill>
                  <a:srgbClr val="FFFFFF"/>
                </a:solidFill>
                <a:latin typeface="Calibri" panose="020F0502020204030204" pitchFamily="34" charset="0"/>
                <a:cs typeface="Calibri" panose="020F0502020204030204" pitchFamily="34" charset="0"/>
              </a:rPr>
              <a:t> </a:t>
            </a:r>
            <a:r>
              <a:rPr sz="3000" spc="-30" dirty="0">
                <a:solidFill>
                  <a:srgbClr val="FFFFFF"/>
                </a:solidFill>
                <a:latin typeface="Calibri" panose="020F0502020204030204" pitchFamily="34" charset="0"/>
                <a:cs typeface="Calibri" panose="020F0502020204030204" pitchFamily="34" charset="0"/>
              </a:rPr>
              <a:t>afford  </a:t>
            </a:r>
            <a:r>
              <a:rPr sz="3000" dirty="0">
                <a:solidFill>
                  <a:srgbClr val="FFFFFF"/>
                </a:solidFill>
                <a:latin typeface="Calibri" panose="020F0502020204030204" pitchFamily="34" charset="0"/>
                <a:cs typeface="Calibri" panose="020F0502020204030204" pitchFamily="34" charset="0"/>
              </a:rPr>
              <a:t>a </a:t>
            </a:r>
            <a:r>
              <a:rPr sz="3000" spc="-5" dirty="0">
                <a:solidFill>
                  <a:srgbClr val="FFFFFF"/>
                </a:solidFill>
                <a:latin typeface="Calibri" panose="020F0502020204030204" pitchFamily="34" charset="0"/>
                <a:cs typeface="Calibri" panose="020F0502020204030204" pitchFamily="34" charset="0"/>
              </a:rPr>
              <a:t>comfortable </a:t>
            </a:r>
            <a:r>
              <a:rPr sz="3000" spc="-10" dirty="0">
                <a:solidFill>
                  <a:srgbClr val="FFFFFF"/>
                </a:solidFill>
                <a:latin typeface="Calibri" panose="020F0502020204030204" pitchFamily="34" charset="0"/>
                <a:cs typeface="Calibri" panose="020F0502020204030204" pitchFamily="34" charset="0"/>
              </a:rPr>
              <a:t>life  </a:t>
            </a:r>
            <a:r>
              <a:rPr sz="3000" spc="-30" dirty="0">
                <a:solidFill>
                  <a:srgbClr val="FFFFFF"/>
                </a:solidFill>
                <a:latin typeface="Calibri" panose="020F0502020204030204" pitchFamily="34" charset="0"/>
                <a:cs typeface="Calibri" panose="020F0502020204030204" pitchFamily="34" charset="0"/>
              </a:rPr>
              <a:t>tomorrow.</a:t>
            </a:r>
            <a:endParaRPr sz="3000">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510274"/>
            <a:ext cx="13004800" cy="2167260"/>
          </a:xfrm>
          <a:prstGeom prst="rect">
            <a:avLst/>
          </a:prstGeom>
        </p:spPr>
        <p:txBody>
          <a:bodyPr vert="horz" wrap="square" lIns="0" tIns="165100" rIns="0" bIns="0" rtlCol="0">
            <a:spAutoFit/>
          </a:bodyPr>
          <a:lstStyle/>
          <a:p>
            <a:pPr algn="ctr">
              <a:lnSpc>
                <a:spcPct val="100000"/>
              </a:lnSpc>
              <a:spcBef>
                <a:spcPts val="1300"/>
              </a:spcBef>
              <a:tabLst>
                <a:tab pos="2069464" algn="l"/>
                <a:tab pos="2983865" algn="l"/>
                <a:tab pos="4210685" algn="l"/>
                <a:tab pos="5803900" algn="l"/>
                <a:tab pos="6552565" algn="l"/>
                <a:tab pos="7447915" algn="l"/>
              </a:tabLst>
            </a:pPr>
            <a:r>
              <a:rPr spc="-120" dirty="0">
                <a:latin typeface="Calibri" panose="020F0502020204030204" pitchFamily="34" charset="0"/>
                <a:cs typeface="Calibri" panose="020F0502020204030204" pitchFamily="34" charset="0"/>
              </a:rPr>
              <a:t>Where	</a:t>
            </a:r>
            <a:r>
              <a:rPr lang="en-US" spc="-120" dirty="0">
                <a:latin typeface="Calibri" panose="020F0502020204030204" pitchFamily="34" charset="0"/>
                <a:cs typeface="Calibri" panose="020F0502020204030204" pitchFamily="34" charset="0"/>
              </a:rPr>
              <a:t> </a:t>
            </a:r>
            <a:r>
              <a:rPr spc="-55" dirty="0">
                <a:latin typeface="Calibri" panose="020F0502020204030204" pitchFamily="34" charset="0"/>
                <a:cs typeface="Calibri" panose="020F0502020204030204" pitchFamily="34" charset="0"/>
              </a:rPr>
              <a:t>do</a:t>
            </a:r>
            <a:r>
              <a:rPr lang="en-US" spc="-55" dirty="0">
                <a:latin typeface="Calibri" panose="020F0502020204030204" pitchFamily="34" charset="0"/>
                <a:cs typeface="Calibri" panose="020F0502020204030204" pitchFamily="34" charset="0"/>
              </a:rPr>
              <a:t> </a:t>
            </a:r>
            <a:r>
              <a:rPr spc="-105" dirty="0">
                <a:latin typeface="Calibri" panose="020F0502020204030204" pitchFamily="34" charset="0"/>
                <a:cs typeface="Calibri" panose="020F0502020204030204" pitchFamily="34" charset="0"/>
              </a:rPr>
              <a:t>you</a:t>
            </a:r>
            <a:r>
              <a:rPr lang="en-US" spc="-105" dirty="0">
                <a:latin typeface="Calibri" panose="020F0502020204030204" pitchFamily="34" charset="0"/>
                <a:cs typeface="Calibri" panose="020F0502020204030204" pitchFamily="34" charset="0"/>
              </a:rPr>
              <a:t> </a:t>
            </a:r>
            <a:r>
              <a:rPr spc="-130" dirty="0">
                <a:latin typeface="Calibri" panose="020F0502020204030204" pitchFamily="34" charset="0"/>
                <a:cs typeface="Calibri" panose="020F0502020204030204" pitchFamily="34" charset="0"/>
              </a:rPr>
              <a:t>want</a:t>
            </a:r>
            <a:r>
              <a:rPr lang="en-US" spc="-130" dirty="0">
                <a:latin typeface="Calibri" panose="020F0502020204030204" pitchFamily="34" charset="0"/>
                <a:cs typeface="Calibri" panose="020F0502020204030204" pitchFamily="34" charset="0"/>
              </a:rPr>
              <a:t> </a:t>
            </a:r>
            <a:r>
              <a:rPr spc="-114" dirty="0">
                <a:latin typeface="Calibri" panose="020F0502020204030204" pitchFamily="34" charset="0"/>
                <a:cs typeface="Calibri" panose="020F0502020204030204" pitchFamily="34" charset="0"/>
              </a:rPr>
              <a:t>to</a:t>
            </a:r>
            <a:r>
              <a:rPr lang="en-US" spc="-114" dirty="0">
                <a:latin typeface="Calibri" panose="020F0502020204030204" pitchFamily="34" charset="0"/>
                <a:cs typeface="Calibri" panose="020F0502020204030204" pitchFamily="34" charset="0"/>
              </a:rPr>
              <a:t> </a:t>
            </a:r>
            <a:r>
              <a:rPr spc="-40" dirty="0">
                <a:latin typeface="Calibri" panose="020F0502020204030204" pitchFamily="34" charset="0"/>
                <a:cs typeface="Calibri" panose="020F0502020204030204" pitchFamily="34" charset="0"/>
              </a:rPr>
              <a:t>be</a:t>
            </a:r>
            <a:r>
              <a:rPr lang="en-US" spc="-40" dirty="0">
                <a:latin typeface="Calibri" panose="020F0502020204030204" pitchFamily="34" charset="0"/>
                <a:cs typeface="Calibri" panose="020F0502020204030204" pitchFamily="34" charset="0"/>
              </a:rPr>
              <a:t> </a:t>
            </a:r>
            <a:r>
              <a:rPr spc="-140" dirty="0">
                <a:latin typeface="Calibri" panose="020F0502020204030204" pitchFamily="34" charset="0"/>
                <a:cs typeface="Calibri" panose="020F0502020204030204" pitchFamily="34" charset="0"/>
              </a:rPr>
              <a:t>tomorrow?</a:t>
            </a:r>
          </a:p>
          <a:p>
            <a:pPr algn="ctr">
              <a:lnSpc>
                <a:spcPct val="100000"/>
              </a:lnSpc>
              <a:spcBef>
                <a:spcPts val="1200"/>
              </a:spcBef>
              <a:tabLst>
                <a:tab pos="1692910" algn="l"/>
                <a:tab pos="2732405" algn="l"/>
                <a:tab pos="4180204" algn="l"/>
              </a:tabLst>
            </a:pPr>
            <a:r>
              <a:rPr spc="-125" dirty="0">
                <a:latin typeface="Calibri" panose="020F0502020204030204" pitchFamily="34" charset="0"/>
                <a:cs typeface="Calibri" panose="020F0502020204030204" pitchFamily="34" charset="0"/>
              </a:rPr>
              <a:t>What	</a:t>
            </a:r>
            <a:r>
              <a:rPr lang="en-US" spc="-125" dirty="0">
                <a:latin typeface="Calibri" panose="020F0502020204030204" pitchFamily="34" charset="0"/>
                <a:cs typeface="Calibri" panose="020F0502020204030204" pitchFamily="34" charset="0"/>
              </a:rPr>
              <a:t> </a:t>
            </a:r>
            <a:r>
              <a:rPr spc="-130" dirty="0">
                <a:latin typeface="Calibri" panose="020F0502020204030204" pitchFamily="34" charset="0"/>
                <a:cs typeface="Calibri" panose="020F0502020204030204" pitchFamily="34" charset="0"/>
              </a:rPr>
              <a:t>are</a:t>
            </a:r>
            <a:r>
              <a:rPr lang="en-US" spc="-130" dirty="0">
                <a:latin typeface="Calibri" panose="020F0502020204030204" pitchFamily="34" charset="0"/>
                <a:cs typeface="Calibri" panose="020F0502020204030204" pitchFamily="34" charset="0"/>
              </a:rPr>
              <a:t> </a:t>
            </a:r>
            <a:r>
              <a:rPr spc="-120" dirty="0">
                <a:latin typeface="Calibri" panose="020F0502020204030204" pitchFamily="34" charset="0"/>
                <a:cs typeface="Calibri" panose="020F0502020204030204" pitchFamily="34" charset="0"/>
              </a:rPr>
              <a:t>your</a:t>
            </a:r>
            <a:r>
              <a:rPr lang="en-US" spc="-120" dirty="0">
                <a:latin typeface="Calibri" panose="020F0502020204030204" pitchFamily="34" charset="0"/>
                <a:cs typeface="Calibri" panose="020F0502020204030204" pitchFamily="34" charset="0"/>
              </a:rPr>
              <a:t> </a:t>
            </a:r>
            <a:r>
              <a:rPr spc="-85" dirty="0">
                <a:latin typeface="Calibri" panose="020F0502020204030204" pitchFamily="34" charset="0"/>
                <a:cs typeface="Calibri" panose="020F0502020204030204" pitchFamily="34" charset="0"/>
              </a:rPr>
              <a:t>goals?</a:t>
            </a:r>
          </a:p>
        </p:txBody>
      </p:sp>
      <p:sp>
        <p:nvSpPr>
          <p:cNvPr id="3" name="object 3"/>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solidFill>
                  <a:schemeClr val="bg1"/>
                </a:solidFill>
                <a:latin typeface="Calibri" panose="020F0502020204030204" pitchFamily="34" charset="0"/>
                <a:cs typeface="Calibri" panose="020F0502020204030204" pitchFamily="34" charset="0"/>
              </a:rPr>
              <a:pPr marL="25400">
                <a:lnSpc>
                  <a:spcPct val="100000"/>
                </a:lnSpc>
                <a:spcBef>
                  <a:spcPts val="140"/>
                </a:spcBef>
              </a:pPr>
              <a:t>8</a:t>
            </a:fld>
            <a:endParaRPr sz="1100" dirty="0">
              <a:solidFill>
                <a:schemeClr val="bg1"/>
              </a:solidFill>
              <a:latin typeface="GuardianSans-Light"/>
              <a:cs typeface="GuardianSans-Light"/>
            </a:endParaRPr>
          </a:p>
        </p:txBody>
      </p:sp>
      <p:sp>
        <p:nvSpPr>
          <p:cNvPr id="4" name="Slide Number Placeholder 3"/>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604515"/>
            <a:ext cx="9681210" cy="635000"/>
          </a:xfrm>
          <a:prstGeom prst="rect">
            <a:avLst/>
          </a:prstGeom>
        </p:spPr>
        <p:txBody>
          <a:bodyPr vert="horz" wrap="square" lIns="0" tIns="12700" rIns="0" bIns="0" rtlCol="0">
            <a:spAutoFit/>
          </a:bodyPr>
          <a:lstStyle/>
          <a:p>
            <a:pPr marL="12700">
              <a:lnSpc>
                <a:spcPct val="100000"/>
              </a:lnSpc>
              <a:spcBef>
                <a:spcPts val="100"/>
              </a:spcBef>
            </a:pPr>
            <a:r>
              <a:rPr sz="4000" spc="-60" dirty="0">
                <a:solidFill>
                  <a:srgbClr val="4A4A4A"/>
                </a:solidFill>
                <a:latin typeface="Calibri" panose="020F0502020204030204" pitchFamily="34" charset="0"/>
                <a:cs typeface="Calibri" panose="020F0502020204030204" pitchFamily="34" charset="0"/>
              </a:rPr>
              <a:t>Think </a:t>
            </a:r>
            <a:r>
              <a:rPr sz="4000" spc="-40" dirty="0">
                <a:solidFill>
                  <a:srgbClr val="4A4A4A"/>
                </a:solidFill>
                <a:latin typeface="Calibri" panose="020F0502020204030204" pitchFamily="34" charset="0"/>
                <a:cs typeface="Calibri" panose="020F0502020204030204" pitchFamily="34" charset="0"/>
              </a:rPr>
              <a:t>About </a:t>
            </a:r>
            <a:r>
              <a:rPr sz="4000" spc="-114" dirty="0">
                <a:solidFill>
                  <a:srgbClr val="4A4A4A"/>
                </a:solidFill>
                <a:latin typeface="Calibri" panose="020F0502020204030204" pitchFamily="34" charset="0"/>
                <a:cs typeface="Calibri" panose="020F0502020204030204" pitchFamily="34" charset="0"/>
              </a:rPr>
              <a:t>Your </a:t>
            </a:r>
            <a:r>
              <a:rPr sz="4000" spc="-95" dirty="0">
                <a:solidFill>
                  <a:srgbClr val="4A4A4A"/>
                </a:solidFill>
                <a:latin typeface="Calibri" panose="020F0502020204030204" pitchFamily="34" charset="0"/>
                <a:cs typeface="Calibri" panose="020F0502020204030204" pitchFamily="34" charset="0"/>
              </a:rPr>
              <a:t>Future </a:t>
            </a:r>
            <a:r>
              <a:rPr sz="4000" spc="-45" dirty="0">
                <a:solidFill>
                  <a:srgbClr val="4A4A4A"/>
                </a:solidFill>
                <a:latin typeface="Calibri" panose="020F0502020204030204" pitchFamily="34" charset="0"/>
                <a:cs typeface="Calibri" panose="020F0502020204030204" pitchFamily="34" charset="0"/>
              </a:rPr>
              <a:t>in </a:t>
            </a:r>
            <a:r>
              <a:rPr sz="4000" spc="-65" dirty="0">
                <a:solidFill>
                  <a:srgbClr val="4A4A4A"/>
                </a:solidFill>
                <a:latin typeface="Calibri" panose="020F0502020204030204" pitchFamily="34" charset="0"/>
                <a:cs typeface="Calibri" panose="020F0502020204030204" pitchFamily="34" charset="0"/>
              </a:rPr>
              <a:t>5, </a:t>
            </a:r>
            <a:r>
              <a:rPr sz="4000" spc="-95" dirty="0">
                <a:solidFill>
                  <a:srgbClr val="4A4A4A"/>
                </a:solidFill>
                <a:latin typeface="Calibri" panose="020F0502020204030204" pitchFamily="34" charset="0"/>
                <a:cs typeface="Calibri" panose="020F0502020204030204" pitchFamily="34" charset="0"/>
              </a:rPr>
              <a:t>10, </a:t>
            </a:r>
            <a:r>
              <a:rPr sz="4000" spc="-65" dirty="0">
                <a:solidFill>
                  <a:srgbClr val="4A4A4A"/>
                </a:solidFill>
                <a:latin typeface="Calibri" panose="020F0502020204030204" pitchFamily="34" charset="0"/>
                <a:cs typeface="Calibri" panose="020F0502020204030204" pitchFamily="34" charset="0"/>
              </a:rPr>
              <a:t>20 </a:t>
            </a:r>
            <a:r>
              <a:rPr sz="4000" spc="-30" dirty="0">
                <a:solidFill>
                  <a:srgbClr val="4A4A4A"/>
                </a:solidFill>
                <a:latin typeface="Calibri" panose="020F0502020204030204" pitchFamily="34" charset="0"/>
                <a:cs typeface="Calibri" panose="020F0502020204030204" pitchFamily="34" charset="0"/>
              </a:rPr>
              <a:t>or </a:t>
            </a:r>
            <a:r>
              <a:rPr sz="4000" spc="-50" dirty="0">
                <a:solidFill>
                  <a:srgbClr val="4A4A4A"/>
                </a:solidFill>
                <a:latin typeface="Calibri" panose="020F0502020204030204" pitchFamily="34" charset="0"/>
                <a:cs typeface="Calibri" panose="020F0502020204030204" pitchFamily="34" charset="0"/>
              </a:rPr>
              <a:t>30</a:t>
            </a:r>
            <a:r>
              <a:rPr sz="4000" spc="555" dirty="0">
                <a:solidFill>
                  <a:srgbClr val="4A4A4A"/>
                </a:solidFill>
                <a:latin typeface="Calibri" panose="020F0502020204030204" pitchFamily="34" charset="0"/>
                <a:cs typeface="Calibri" panose="020F0502020204030204" pitchFamily="34" charset="0"/>
              </a:rPr>
              <a:t> </a:t>
            </a:r>
            <a:r>
              <a:rPr sz="4000" spc="-95" dirty="0">
                <a:solidFill>
                  <a:srgbClr val="4A4A4A"/>
                </a:solidFill>
                <a:latin typeface="Calibri" panose="020F0502020204030204" pitchFamily="34" charset="0"/>
                <a:cs typeface="Calibri" panose="020F0502020204030204" pitchFamily="34" charset="0"/>
              </a:rPr>
              <a:t>Years</a:t>
            </a:r>
            <a:endParaRPr sz="4000" dirty="0">
              <a:latin typeface="Calibri" panose="020F0502020204030204" pitchFamily="34" charset="0"/>
              <a:cs typeface="Calibri" panose="020F0502020204030204" pitchFamily="34" charset="0"/>
            </a:endParaRPr>
          </a:p>
        </p:txBody>
      </p:sp>
      <p:sp>
        <p:nvSpPr>
          <p:cNvPr id="3" name="object 3"/>
          <p:cNvSpPr/>
          <p:nvPr/>
        </p:nvSpPr>
        <p:spPr>
          <a:xfrm>
            <a:off x="1443638" y="5870355"/>
            <a:ext cx="4834255" cy="784860"/>
          </a:xfrm>
          <a:custGeom>
            <a:avLst/>
            <a:gdLst/>
            <a:ahLst/>
            <a:cxnLst/>
            <a:rect l="l" t="t" r="r" b="b"/>
            <a:pathLst>
              <a:path w="4834255" h="784859">
                <a:moveTo>
                  <a:pt x="112775" y="787"/>
                </a:moveTo>
                <a:lnTo>
                  <a:pt x="4720920" y="0"/>
                </a:lnTo>
                <a:lnTo>
                  <a:pt x="4764816" y="8861"/>
                </a:lnTo>
                <a:lnTo>
                  <a:pt x="4800663" y="33026"/>
                </a:lnTo>
                <a:lnTo>
                  <a:pt x="4824833" y="68869"/>
                </a:lnTo>
                <a:lnTo>
                  <a:pt x="4833696" y="112763"/>
                </a:lnTo>
                <a:lnTo>
                  <a:pt x="4833696" y="541680"/>
                </a:lnTo>
                <a:lnTo>
                  <a:pt x="4824833" y="585581"/>
                </a:lnTo>
                <a:lnTo>
                  <a:pt x="4800663" y="621428"/>
                </a:lnTo>
                <a:lnTo>
                  <a:pt x="4764816" y="645595"/>
                </a:lnTo>
                <a:lnTo>
                  <a:pt x="4720920" y="654456"/>
                </a:lnTo>
                <a:lnTo>
                  <a:pt x="4662157" y="654659"/>
                </a:lnTo>
                <a:lnTo>
                  <a:pt x="4662157" y="784415"/>
                </a:lnTo>
                <a:lnTo>
                  <a:pt x="4537417" y="655053"/>
                </a:lnTo>
                <a:lnTo>
                  <a:pt x="112775" y="655243"/>
                </a:lnTo>
                <a:lnTo>
                  <a:pt x="68880" y="646382"/>
                </a:lnTo>
                <a:lnTo>
                  <a:pt x="33032" y="622217"/>
                </a:lnTo>
                <a:lnTo>
                  <a:pt x="8863" y="586374"/>
                </a:lnTo>
                <a:lnTo>
                  <a:pt x="0" y="542480"/>
                </a:lnTo>
                <a:lnTo>
                  <a:pt x="0" y="113563"/>
                </a:lnTo>
                <a:lnTo>
                  <a:pt x="8863" y="69662"/>
                </a:lnTo>
                <a:lnTo>
                  <a:pt x="33032" y="33815"/>
                </a:lnTo>
                <a:lnTo>
                  <a:pt x="68880" y="9648"/>
                </a:lnTo>
                <a:lnTo>
                  <a:pt x="112775" y="787"/>
                </a:lnTo>
                <a:close/>
              </a:path>
            </a:pathLst>
          </a:custGeom>
          <a:ln w="20789">
            <a:solidFill>
              <a:srgbClr val="0D497B"/>
            </a:solidFill>
          </a:ln>
        </p:spPr>
        <p:txBody>
          <a:bodyPr wrap="square" lIns="0" tIns="0" rIns="0" bIns="0" rtlCol="0"/>
          <a:lstStyle/>
          <a:p>
            <a:endParaRPr/>
          </a:p>
        </p:txBody>
      </p:sp>
      <p:sp>
        <p:nvSpPr>
          <p:cNvPr id="4" name="object 4"/>
          <p:cNvSpPr txBox="1"/>
          <p:nvPr/>
        </p:nvSpPr>
        <p:spPr>
          <a:xfrm>
            <a:off x="1622520" y="6012110"/>
            <a:ext cx="4514850" cy="325120"/>
          </a:xfrm>
          <a:prstGeom prst="rect">
            <a:avLst/>
          </a:prstGeom>
        </p:spPr>
        <p:txBody>
          <a:bodyPr vert="horz" wrap="square" lIns="0" tIns="14605" rIns="0" bIns="0" rtlCol="0">
            <a:spAutoFit/>
          </a:bodyPr>
          <a:lstStyle/>
          <a:p>
            <a:pPr marL="12700">
              <a:lnSpc>
                <a:spcPct val="100000"/>
              </a:lnSpc>
              <a:spcBef>
                <a:spcPts val="115"/>
              </a:spcBef>
            </a:pPr>
            <a:r>
              <a:rPr sz="1950" spc="5" dirty="0">
                <a:solidFill>
                  <a:srgbClr val="4A4A4A"/>
                </a:solidFill>
                <a:latin typeface="Calibri" panose="020F0502020204030204" pitchFamily="34" charset="0"/>
                <a:cs typeface="Calibri" panose="020F0502020204030204" pitchFamily="34" charset="0"/>
              </a:rPr>
              <a:t>What kind of work do </a:t>
            </a:r>
            <a:r>
              <a:rPr sz="1950" dirty="0">
                <a:solidFill>
                  <a:srgbClr val="4A4A4A"/>
                </a:solidFill>
                <a:latin typeface="Calibri" panose="020F0502020204030204" pitchFamily="34" charset="0"/>
                <a:cs typeface="Calibri" panose="020F0502020204030204" pitchFamily="34" charset="0"/>
              </a:rPr>
              <a:t>you </a:t>
            </a:r>
            <a:r>
              <a:rPr sz="1950" spc="5" dirty="0">
                <a:solidFill>
                  <a:srgbClr val="4A4A4A"/>
                </a:solidFill>
                <a:latin typeface="Calibri" panose="020F0502020204030204" pitchFamily="34" charset="0"/>
                <a:cs typeface="Calibri" panose="020F0502020204030204" pitchFamily="34" charset="0"/>
              </a:rPr>
              <a:t>hope to be</a:t>
            </a:r>
            <a:r>
              <a:rPr sz="1950" spc="-8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doing?</a:t>
            </a:r>
            <a:endParaRPr sz="1950">
              <a:latin typeface="Calibri" panose="020F0502020204030204" pitchFamily="34" charset="0"/>
              <a:cs typeface="Calibri" panose="020F0502020204030204" pitchFamily="34" charset="0"/>
            </a:endParaRPr>
          </a:p>
        </p:txBody>
      </p:sp>
      <p:sp>
        <p:nvSpPr>
          <p:cNvPr id="5" name="object 5"/>
          <p:cNvSpPr txBox="1"/>
          <p:nvPr/>
        </p:nvSpPr>
        <p:spPr>
          <a:xfrm>
            <a:off x="1622520" y="4257675"/>
            <a:ext cx="3972004" cy="911724"/>
          </a:xfrm>
          <a:prstGeom prst="rect">
            <a:avLst/>
          </a:prstGeom>
        </p:spPr>
        <p:txBody>
          <a:bodyPr vert="horz" wrap="square" lIns="0" tIns="12065" rIns="0" bIns="0" rtlCol="0">
            <a:spAutoFit/>
          </a:bodyPr>
          <a:lstStyle/>
          <a:p>
            <a:pPr marL="12700" marR="5080">
              <a:lnSpc>
                <a:spcPct val="100800"/>
              </a:lnSpc>
              <a:spcBef>
                <a:spcPts val="95"/>
              </a:spcBef>
            </a:pPr>
            <a:r>
              <a:rPr sz="1950" spc="5" dirty="0">
                <a:solidFill>
                  <a:srgbClr val="4A4A4A"/>
                </a:solidFill>
                <a:latin typeface="Calibri" panose="020F0502020204030204" pitchFamily="34" charset="0"/>
                <a:cs typeface="Calibri" panose="020F0502020204030204" pitchFamily="34" charset="0"/>
              </a:rPr>
              <a:t>What are the big purchases </a:t>
            </a:r>
            <a:r>
              <a:rPr sz="1950" dirty="0">
                <a:solidFill>
                  <a:srgbClr val="4A4A4A"/>
                </a:solidFill>
                <a:latin typeface="Calibri" panose="020F0502020204030204" pitchFamily="34" charset="0"/>
                <a:cs typeface="Calibri" panose="020F0502020204030204" pitchFamily="34" charset="0"/>
              </a:rPr>
              <a:t>you</a:t>
            </a:r>
            <a:r>
              <a:rPr sz="1950" spc="-6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hope  to </a:t>
            </a:r>
            <a:r>
              <a:rPr sz="1950" dirty="0">
                <a:solidFill>
                  <a:srgbClr val="4A4A4A"/>
                </a:solidFill>
                <a:latin typeface="Calibri" panose="020F0502020204030204" pitchFamily="34" charset="0"/>
                <a:cs typeface="Calibri" panose="020F0502020204030204" pitchFamily="34" charset="0"/>
              </a:rPr>
              <a:t>make </a:t>
            </a:r>
            <a:r>
              <a:rPr sz="1950" spc="5" dirty="0">
                <a:solidFill>
                  <a:srgbClr val="4A4A4A"/>
                </a:solidFill>
                <a:latin typeface="Calibri" panose="020F0502020204030204" pitchFamily="34" charset="0"/>
                <a:cs typeface="Calibri" panose="020F0502020204030204" pitchFamily="34" charset="0"/>
              </a:rPr>
              <a:t>in the short term—and in</a:t>
            </a:r>
            <a:r>
              <a:rPr sz="1950" spc="-6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the  </a:t>
            </a:r>
            <a:r>
              <a:rPr sz="1950" dirty="0">
                <a:solidFill>
                  <a:srgbClr val="4A4A4A"/>
                </a:solidFill>
                <a:latin typeface="Calibri" panose="020F0502020204030204" pitchFamily="34" charset="0"/>
                <a:cs typeface="Calibri" panose="020F0502020204030204" pitchFamily="34" charset="0"/>
              </a:rPr>
              <a:t>long</a:t>
            </a:r>
            <a:r>
              <a:rPr sz="1950" spc="-5" dirty="0">
                <a:solidFill>
                  <a:srgbClr val="4A4A4A"/>
                </a:solidFill>
                <a:latin typeface="Calibri" panose="020F0502020204030204" pitchFamily="34" charset="0"/>
                <a:cs typeface="Calibri" panose="020F0502020204030204" pitchFamily="34" charset="0"/>
              </a:rPr>
              <a:t> </a:t>
            </a:r>
            <a:r>
              <a:rPr sz="1950" dirty="0">
                <a:solidFill>
                  <a:srgbClr val="4A4A4A"/>
                </a:solidFill>
                <a:latin typeface="Calibri" panose="020F0502020204030204" pitchFamily="34" charset="0"/>
                <a:cs typeface="Calibri" panose="020F0502020204030204" pitchFamily="34" charset="0"/>
              </a:rPr>
              <a:t>term?</a:t>
            </a:r>
            <a:endParaRPr sz="1950" dirty="0">
              <a:latin typeface="Calibri" panose="020F0502020204030204" pitchFamily="34" charset="0"/>
              <a:cs typeface="Calibri" panose="020F0502020204030204" pitchFamily="34" charset="0"/>
            </a:endParaRPr>
          </a:p>
        </p:txBody>
      </p:sp>
      <p:sp>
        <p:nvSpPr>
          <p:cNvPr id="6" name="object 6"/>
          <p:cNvSpPr/>
          <p:nvPr/>
        </p:nvSpPr>
        <p:spPr>
          <a:xfrm>
            <a:off x="1437690" y="4066642"/>
            <a:ext cx="4845685" cy="1355090"/>
          </a:xfrm>
          <a:custGeom>
            <a:avLst/>
            <a:gdLst/>
            <a:ahLst/>
            <a:cxnLst/>
            <a:rect l="l" t="t" r="r" b="b"/>
            <a:pathLst>
              <a:path w="4845685" h="1355089">
                <a:moveTo>
                  <a:pt x="4732820" y="787"/>
                </a:moveTo>
                <a:lnTo>
                  <a:pt x="112775" y="0"/>
                </a:lnTo>
                <a:lnTo>
                  <a:pt x="68874" y="8862"/>
                </a:lnTo>
                <a:lnTo>
                  <a:pt x="33027" y="33031"/>
                </a:lnTo>
                <a:lnTo>
                  <a:pt x="8861" y="68874"/>
                </a:lnTo>
                <a:lnTo>
                  <a:pt x="0" y="112763"/>
                </a:lnTo>
                <a:lnTo>
                  <a:pt x="0" y="1106271"/>
                </a:lnTo>
                <a:lnTo>
                  <a:pt x="8861" y="1150167"/>
                </a:lnTo>
                <a:lnTo>
                  <a:pt x="33027" y="1186014"/>
                </a:lnTo>
                <a:lnTo>
                  <a:pt x="68874" y="1210184"/>
                </a:lnTo>
                <a:lnTo>
                  <a:pt x="112775" y="1219047"/>
                </a:lnTo>
                <a:lnTo>
                  <a:pt x="161150" y="1219060"/>
                </a:lnTo>
                <a:lnTo>
                  <a:pt x="161150" y="1354848"/>
                </a:lnTo>
                <a:lnTo>
                  <a:pt x="292061" y="1219085"/>
                </a:lnTo>
                <a:lnTo>
                  <a:pt x="4732820" y="1219835"/>
                </a:lnTo>
                <a:lnTo>
                  <a:pt x="4776716" y="1210971"/>
                </a:lnTo>
                <a:lnTo>
                  <a:pt x="4812563" y="1186802"/>
                </a:lnTo>
                <a:lnTo>
                  <a:pt x="4836733" y="1150954"/>
                </a:lnTo>
                <a:lnTo>
                  <a:pt x="4845596" y="1107059"/>
                </a:lnTo>
                <a:lnTo>
                  <a:pt x="4845596" y="113563"/>
                </a:lnTo>
                <a:lnTo>
                  <a:pt x="4836733" y="69667"/>
                </a:lnTo>
                <a:lnTo>
                  <a:pt x="4812563" y="33820"/>
                </a:lnTo>
                <a:lnTo>
                  <a:pt x="4776716" y="9650"/>
                </a:lnTo>
                <a:lnTo>
                  <a:pt x="4732820" y="787"/>
                </a:lnTo>
                <a:close/>
              </a:path>
            </a:pathLst>
          </a:custGeom>
          <a:ln w="20789">
            <a:solidFill>
              <a:srgbClr val="0D497B"/>
            </a:solidFill>
          </a:ln>
        </p:spPr>
        <p:txBody>
          <a:bodyPr wrap="square" lIns="0" tIns="0" rIns="0" bIns="0" rtlCol="0"/>
          <a:lstStyle/>
          <a:p>
            <a:endParaRPr/>
          </a:p>
        </p:txBody>
      </p:sp>
      <p:sp>
        <p:nvSpPr>
          <p:cNvPr id="7" name="object 7"/>
          <p:cNvSpPr/>
          <p:nvPr/>
        </p:nvSpPr>
        <p:spPr>
          <a:xfrm>
            <a:off x="6683405" y="5739931"/>
            <a:ext cx="4845685" cy="1113155"/>
          </a:xfrm>
          <a:custGeom>
            <a:avLst/>
            <a:gdLst/>
            <a:ahLst/>
            <a:cxnLst/>
            <a:rect l="l" t="t" r="r" b="b"/>
            <a:pathLst>
              <a:path w="4845684" h="1113154">
                <a:moveTo>
                  <a:pt x="4732820" y="787"/>
                </a:moveTo>
                <a:lnTo>
                  <a:pt x="112775" y="0"/>
                </a:lnTo>
                <a:lnTo>
                  <a:pt x="68874" y="8861"/>
                </a:lnTo>
                <a:lnTo>
                  <a:pt x="33027" y="33026"/>
                </a:lnTo>
                <a:lnTo>
                  <a:pt x="8861" y="68869"/>
                </a:lnTo>
                <a:lnTo>
                  <a:pt x="0" y="112763"/>
                </a:lnTo>
                <a:lnTo>
                  <a:pt x="0" y="856754"/>
                </a:lnTo>
                <a:lnTo>
                  <a:pt x="8861" y="900650"/>
                </a:lnTo>
                <a:lnTo>
                  <a:pt x="33027" y="936498"/>
                </a:lnTo>
                <a:lnTo>
                  <a:pt x="68874" y="960667"/>
                </a:lnTo>
                <a:lnTo>
                  <a:pt x="112775" y="969530"/>
                </a:lnTo>
                <a:lnTo>
                  <a:pt x="161150" y="969543"/>
                </a:lnTo>
                <a:lnTo>
                  <a:pt x="161150" y="1112532"/>
                </a:lnTo>
                <a:lnTo>
                  <a:pt x="299008" y="969568"/>
                </a:lnTo>
                <a:lnTo>
                  <a:pt x="4732820" y="970318"/>
                </a:lnTo>
                <a:lnTo>
                  <a:pt x="4776716" y="961455"/>
                </a:lnTo>
                <a:lnTo>
                  <a:pt x="4812563" y="937285"/>
                </a:lnTo>
                <a:lnTo>
                  <a:pt x="4836733" y="901438"/>
                </a:lnTo>
                <a:lnTo>
                  <a:pt x="4845596" y="857542"/>
                </a:lnTo>
                <a:lnTo>
                  <a:pt x="4845596" y="113563"/>
                </a:lnTo>
                <a:lnTo>
                  <a:pt x="4836733" y="69662"/>
                </a:lnTo>
                <a:lnTo>
                  <a:pt x="4812563" y="33815"/>
                </a:lnTo>
                <a:lnTo>
                  <a:pt x="4776716" y="9648"/>
                </a:lnTo>
                <a:lnTo>
                  <a:pt x="4732820" y="787"/>
                </a:lnTo>
                <a:close/>
              </a:path>
            </a:pathLst>
          </a:custGeom>
          <a:ln w="20789">
            <a:solidFill>
              <a:srgbClr val="0D497B"/>
            </a:solidFill>
          </a:ln>
        </p:spPr>
        <p:txBody>
          <a:bodyPr wrap="square" lIns="0" tIns="0" rIns="0" bIns="0" rtlCol="0"/>
          <a:lstStyle/>
          <a:p>
            <a:endParaRPr/>
          </a:p>
        </p:txBody>
      </p:sp>
      <p:sp>
        <p:nvSpPr>
          <p:cNvPr id="8" name="object 8"/>
          <p:cNvSpPr/>
          <p:nvPr/>
        </p:nvSpPr>
        <p:spPr>
          <a:xfrm>
            <a:off x="6678403" y="2964892"/>
            <a:ext cx="4855845" cy="855980"/>
          </a:xfrm>
          <a:custGeom>
            <a:avLst/>
            <a:gdLst/>
            <a:ahLst/>
            <a:cxnLst/>
            <a:rect l="l" t="t" r="r" b="b"/>
            <a:pathLst>
              <a:path w="4855845" h="855979">
                <a:moveTo>
                  <a:pt x="4742827" y="787"/>
                </a:moveTo>
                <a:lnTo>
                  <a:pt x="112763" y="0"/>
                </a:lnTo>
                <a:lnTo>
                  <a:pt x="68869" y="8861"/>
                </a:lnTo>
                <a:lnTo>
                  <a:pt x="33026" y="33026"/>
                </a:lnTo>
                <a:lnTo>
                  <a:pt x="8861" y="68869"/>
                </a:lnTo>
                <a:lnTo>
                  <a:pt x="0" y="112763"/>
                </a:lnTo>
                <a:lnTo>
                  <a:pt x="0" y="607237"/>
                </a:lnTo>
                <a:lnTo>
                  <a:pt x="8861" y="651133"/>
                </a:lnTo>
                <a:lnTo>
                  <a:pt x="33026" y="686981"/>
                </a:lnTo>
                <a:lnTo>
                  <a:pt x="68869" y="711150"/>
                </a:lnTo>
                <a:lnTo>
                  <a:pt x="112763" y="720013"/>
                </a:lnTo>
                <a:lnTo>
                  <a:pt x="4535017" y="720763"/>
                </a:lnTo>
                <a:lnTo>
                  <a:pt x="4665243" y="855814"/>
                </a:lnTo>
                <a:lnTo>
                  <a:pt x="4665243" y="720801"/>
                </a:lnTo>
                <a:lnTo>
                  <a:pt x="4742827" y="720813"/>
                </a:lnTo>
                <a:lnTo>
                  <a:pt x="4786723" y="711948"/>
                </a:lnTo>
                <a:lnTo>
                  <a:pt x="4822571" y="687774"/>
                </a:lnTo>
                <a:lnTo>
                  <a:pt x="4846740" y="651923"/>
                </a:lnTo>
                <a:lnTo>
                  <a:pt x="4855603" y="608025"/>
                </a:lnTo>
                <a:lnTo>
                  <a:pt x="4855603" y="113563"/>
                </a:lnTo>
                <a:lnTo>
                  <a:pt x="4846740" y="69662"/>
                </a:lnTo>
                <a:lnTo>
                  <a:pt x="4822571" y="33815"/>
                </a:lnTo>
                <a:lnTo>
                  <a:pt x="4786723" y="9648"/>
                </a:lnTo>
                <a:lnTo>
                  <a:pt x="4742827" y="787"/>
                </a:lnTo>
                <a:close/>
              </a:path>
            </a:pathLst>
          </a:custGeom>
          <a:ln w="20789">
            <a:solidFill>
              <a:srgbClr val="0D497B"/>
            </a:solidFill>
          </a:ln>
        </p:spPr>
        <p:txBody>
          <a:bodyPr wrap="square" lIns="0" tIns="0" rIns="0" bIns="0" rtlCol="0"/>
          <a:lstStyle/>
          <a:p>
            <a:endParaRPr/>
          </a:p>
        </p:txBody>
      </p:sp>
      <p:sp>
        <p:nvSpPr>
          <p:cNvPr id="9" name="object 9"/>
          <p:cNvSpPr txBox="1"/>
          <p:nvPr/>
        </p:nvSpPr>
        <p:spPr>
          <a:xfrm>
            <a:off x="6861929" y="5904759"/>
            <a:ext cx="4288671" cy="608628"/>
          </a:xfrm>
          <a:prstGeom prst="rect">
            <a:avLst/>
          </a:prstGeom>
        </p:spPr>
        <p:txBody>
          <a:bodyPr vert="horz" wrap="square" lIns="0" tIns="12065" rIns="0" bIns="0" rtlCol="0">
            <a:spAutoFit/>
          </a:bodyPr>
          <a:lstStyle/>
          <a:p>
            <a:pPr marL="12700" marR="5080">
              <a:lnSpc>
                <a:spcPct val="100800"/>
              </a:lnSpc>
              <a:spcBef>
                <a:spcPts val="95"/>
              </a:spcBef>
            </a:pPr>
            <a:r>
              <a:rPr sz="1950" spc="5" dirty="0">
                <a:solidFill>
                  <a:srgbClr val="4A4A4A"/>
                </a:solidFill>
                <a:latin typeface="Calibri" panose="020F0502020204030204" pitchFamily="34" charset="0"/>
                <a:cs typeface="Calibri" panose="020F0502020204030204" pitchFamily="34" charset="0"/>
              </a:rPr>
              <a:t>Will </a:t>
            </a:r>
            <a:r>
              <a:rPr sz="1950" dirty="0">
                <a:solidFill>
                  <a:srgbClr val="4A4A4A"/>
                </a:solidFill>
                <a:latin typeface="Calibri" panose="020F0502020204030204" pitchFamily="34" charset="0"/>
                <a:cs typeface="Calibri" panose="020F0502020204030204" pitchFamily="34" charset="0"/>
              </a:rPr>
              <a:t>it </a:t>
            </a:r>
            <a:r>
              <a:rPr sz="1950" spc="5" dirty="0">
                <a:solidFill>
                  <a:srgbClr val="4A4A4A"/>
                </a:solidFill>
                <a:latin typeface="Calibri" panose="020F0502020204030204" pitchFamily="34" charset="0"/>
                <a:cs typeface="Calibri" panose="020F0502020204030204" pitchFamily="34" charset="0"/>
              </a:rPr>
              <a:t>be important </a:t>
            </a:r>
            <a:r>
              <a:rPr sz="1950" dirty="0">
                <a:solidFill>
                  <a:srgbClr val="4A4A4A"/>
                </a:solidFill>
                <a:latin typeface="Calibri" panose="020F0502020204030204" pitchFamily="34" charset="0"/>
                <a:cs typeface="Calibri" panose="020F0502020204030204" pitchFamily="34" charset="0"/>
              </a:rPr>
              <a:t>for you </a:t>
            </a:r>
            <a:r>
              <a:rPr sz="1950" spc="5" dirty="0">
                <a:solidFill>
                  <a:srgbClr val="4A4A4A"/>
                </a:solidFill>
                <a:latin typeface="Calibri" panose="020F0502020204030204" pitchFamily="34" charset="0"/>
                <a:cs typeface="Calibri" panose="020F0502020204030204" pitchFamily="34" charset="0"/>
              </a:rPr>
              <a:t>to </a:t>
            </a:r>
            <a:r>
              <a:rPr sz="1950" dirty="0">
                <a:solidFill>
                  <a:srgbClr val="4A4A4A"/>
                </a:solidFill>
                <a:latin typeface="Calibri" panose="020F0502020204030204" pitchFamily="34" charset="0"/>
                <a:cs typeface="Calibri" panose="020F0502020204030204" pitchFamily="34" charset="0"/>
              </a:rPr>
              <a:t>financially  </a:t>
            </a:r>
            <a:r>
              <a:rPr sz="1950" spc="5" dirty="0">
                <a:solidFill>
                  <a:srgbClr val="4A4A4A"/>
                </a:solidFill>
                <a:latin typeface="Calibri" panose="020F0502020204030204" pitchFamily="34" charset="0"/>
                <a:cs typeface="Calibri" panose="020F0502020204030204" pitchFamily="34" charset="0"/>
              </a:rPr>
              <a:t>support causes </a:t>
            </a:r>
            <a:r>
              <a:rPr sz="1950" dirty="0">
                <a:solidFill>
                  <a:srgbClr val="4A4A4A"/>
                </a:solidFill>
                <a:latin typeface="Calibri" panose="020F0502020204030204" pitchFamily="34" charset="0"/>
                <a:cs typeface="Calibri" panose="020F0502020204030204" pitchFamily="34" charset="0"/>
              </a:rPr>
              <a:t>you believe</a:t>
            </a:r>
            <a:r>
              <a:rPr sz="1950" spc="-1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in?</a:t>
            </a:r>
            <a:endParaRPr sz="1950" dirty="0">
              <a:latin typeface="Calibri" panose="020F0502020204030204" pitchFamily="34" charset="0"/>
              <a:cs typeface="Calibri" panose="020F0502020204030204" pitchFamily="34" charset="0"/>
            </a:endParaRPr>
          </a:p>
        </p:txBody>
      </p:sp>
      <p:sp>
        <p:nvSpPr>
          <p:cNvPr id="10" name="object 10"/>
          <p:cNvSpPr/>
          <p:nvPr/>
        </p:nvSpPr>
        <p:spPr>
          <a:xfrm>
            <a:off x="6678395" y="4326556"/>
            <a:ext cx="4857115" cy="862965"/>
          </a:xfrm>
          <a:custGeom>
            <a:avLst/>
            <a:gdLst/>
            <a:ahLst/>
            <a:cxnLst/>
            <a:rect l="l" t="t" r="r" b="b"/>
            <a:pathLst>
              <a:path w="4857115" h="862964">
                <a:moveTo>
                  <a:pt x="4744135" y="787"/>
                </a:moveTo>
                <a:lnTo>
                  <a:pt x="112775" y="0"/>
                </a:lnTo>
                <a:lnTo>
                  <a:pt x="68880" y="8862"/>
                </a:lnTo>
                <a:lnTo>
                  <a:pt x="33032" y="33031"/>
                </a:lnTo>
                <a:lnTo>
                  <a:pt x="8863" y="68874"/>
                </a:lnTo>
                <a:lnTo>
                  <a:pt x="0" y="112763"/>
                </a:lnTo>
                <a:lnTo>
                  <a:pt x="0" y="613930"/>
                </a:lnTo>
                <a:lnTo>
                  <a:pt x="8863" y="657826"/>
                </a:lnTo>
                <a:lnTo>
                  <a:pt x="33032" y="693674"/>
                </a:lnTo>
                <a:lnTo>
                  <a:pt x="68880" y="717843"/>
                </a:lnTo>
                <a:lnTo>
                  <a:pt x="112775" y="726706"/>
                </a:lnTo>
                <a:lnTo>
                  <a:pt x="161150" y="726706"/>
                </a:lnTo>
                <a:lnTo>
                  <a:pt x="161150" y="862495"/>
                </a:lnTo>
                <a:lnTo>
                  <a:pt x="292061" y="726732"/>
                </a:lnTo>
                <a:lnTo>
                  <a:pt x="4744135" y="727494"/>
                </a:lnTo>
                <a:lnTo>
                  <a:pt x="4788031" y="718632"/>
                </a:lnTo>
                <a:lnTo>
                  <a:pt x="4823879" y="694466"/>
                </a:lnTo>
                <a:lnTo>
                  <a:pt x="4848048" y="658619"/>
                </a:lnTo>
                <a:lnTo>
                  <a:pt x="4856911" y="614718"/>
                </a:lnTo>
                <a:lnTo>
                  <a:pt x="4856911" y="113563"/>
                </a:lnTo>
                <a:lnTo>
                  <a:pt x="4848048" y="69667"/>
                </a:lnTo>
                <a:lnTo>
                  <a:pt x="4823879" y="33820"/>
                </a:lnTo>
                <a:lnTo>
                  <a:pt x="4788031" y="9650"/>
                </a:lnTo>
                <a:lnTo>
                  <a:pt x="4744135" y="787"/>
                </a:lnTo>
                <a:close/>
              </a:path>
            </a:pathLst>
          </a:custGeom>
          <a:ln w="20789">
            <a:solidFill>
              <a:srgbClr val="0D497B"/>
            </a:solidFill>
          </a:ln>
        </p:spPr>
        <p:txBody>
          <a:bodyPr wrap="square" lIns="0" tIns="0" rIns="0" bIns="0" rtlCol="0"/>
          <a:lstStyle/>
          <a:p>
            <a:endParaRPr/>
          </a:p>
        </p:txBody>
      </p:sp>
      <p:sp>
        <p:nvSpPr>
          <p:cNvPr id="11" name="object 11"/>
          <p:cNvSpPr/>
          <p:nvPr/>
        </p:nvSpPr>
        <p:spPr>
          <a:xfrm>
            <a:off x="4041136" y="7025461"/>
            <a:ext cx="4857115" cy="1069975"/>
          </a:xfrm>
          <a:custGeom>
            <a:avLst/>
            <a:gdLst/>
            <a:ahLst/>
            <a:cxnLst/>
            <a:rect l="l" t="t" r="r" b="b"/>
            <a:pathLst>
              <a:path w="4857115" h="1069975">
                <a:moveTo>
                  <a:pt x="4744135" y="787"/>
                </a:moveTo>
                <a:lnTo>
                  <a:pt x="112775" y="0"/>
                </a:lnTo>
                <a:lnTo>
                  <a:pt x="68880" y="8861"/>
                </a:lnTo>
                <a:lnTo>
                  <a:pt x="33032" y="33026"/>
                </a:lnTo>
                <a:lnTo>
                  <a:pt x="8863" y="68869"/>
                </a:lnTo>
                <a:lnTo>
                  <a:pt x="0" y="112763"/>
                </a:lnTo>
                <a:lnTo>
                  <a:pt x="0" y="821169"/>
                </a:lnTo>
                <a:lnTo>
                  <a:pt x="8863" y="865059"/>
                </a:lnTo>
                <a:lnTo>
                  <a:pt x="33032" y="900907"/>
                </a:lnTo>
                <a:lnTo>
                  <a:pt x="68880" y="925080"/>
                </a:lnTo>
                <a:lnTo>
                  <a:pt x="112775" y="933945"/>
                </a:lnTo>
                <a:lnTo>
                  <a:pt x="161150" y="933945"/>
                </a:lnTo>
                <a:lnTo>
                  <a:pt x="161150" y="1069733"/>
                </a:lnTo>
                <a:lnTo>
                  <a:pt x="292061" y="933983"/>
                </a:lnTo>
                <a:lnTo>
                  <a:pt x="4744135" y="934732"/>
                </a:lnTo>
                <a:lnTo>
                  <a:pt x="4788031" y="925869"/>
                </a:lnTo>
                <a:lnTo>
                  <a:pt x="4823879" y="901700"/>
                </a:lnTo>
                <a:lnTo>
                  <a:pt x="4848048" y="865852"/>
                </a:lnTo>
                <a:lnTo>
                  <a:pt x="4856911" y="821956"/>
                </a:lnTo>
                <a:lnTo>
                  <a:pt x="4856911" y="113563"/>
                </a:lnTo>
                <a:lnTo>
                  <a:pt x="4848048" y="69662"/>
                </a:lnTo>
                <a:lnTo>
                  <a:pt x="4823879" y="33815"/>
                </a:lnTo>
                <a:lnTo>
                  <a:pt x="4788031" y="9648"/>
                </a:lnTo>
                <a:lnTo>
                  <a:pt x="4744135" y="787"/>
                </a:lnTo>
                <a:close/>
              </a:path>
            </a:pathLst>
          </a:custGeom>
          <a:ln w="20789">
            <a:solidFill>
              <a:srgbClr val="0D497B"/>
            </a:solidFill>
          </a:ln>
        </p:spPr>
        <p:txBody>
          <a:bodyPr wrap="square" lIns="0" tIns="0" rIns="0" bIns="0" rtlCol="0"/>
          <a:lstStyle/>
          <a:p>
            <a:endParaRPr/>
          </a:p>
        </p:txBody>
      </p:sp>
      <p:sp>
        <p:nvSpPr>
          <p:cNvPr id="12" name="object 12"/>
          <p:cNvSpPr txBox="1"/>
          <p:nvPr/>
        </p:nvSpPr>
        <p:spPr>
          <a:xfrm>
            <a:off x="1622520" y="3146849"/>
            <a:ext cx="3127280" cy="314830"/>
          </a:xfrm>
          <a:prstGeom prst="rect">
            <a:avLst/>
          </a:prstGeom>
        </p:spPr>
        <p:txBody>
          <a:bodyPr vert="horz" wrap="square" lIns="0" tIns="14605" rIns="0" bIns="0" rtlCol="0">
            <a:spAutoFit/>
          </a:bodyPr>
          <a:lstStyle/>
          <a:p>
            <a:pPr marL="12700">
              <a:lnSpc>
                <a:spcPct val="100000"/>
              </a:lnSpc>
              <a:spcBef>
                <a:spcPts val="115"/>
              </a:spcBef>
            </a:pPr>
            <a:r>
              <a:rPr sz="1950" spc="5" dirty="0">
                <a:solidFill>
                  <a:srgbClr val="4A4A4A"/>
                </a:solidFill>
                <a:latin typeface="Calibri" panose="020F0502020204030204" pitchFamily="34" charset="0"/>
                <a:cs typeface="Calibri" panose="020F0502020204030204" pitchFamily="34" charset="0"/>
              </a:rPr>
              <a:t>Where will </a:t>
            </a:r>
            <a:r>
              <a:rPr sz="1950" dirty="0">
                <a:solidFill>
                  <a:srgbClr val="4A4A4A"/>
                </a:solidFill>
                <a:latin typeface="Calibri" panose="020F0502020204030204" pitchFamily="34" charset="0"/>
                <a:cs typeface="Calibri" panose="020F0502020204030204" pitchFamily="34" charset="0"/>
              </a:rPr>
              <a:t>you</a:t>
            </a:r>
            <a:r>
              <a:rPr sz="1950" spc="-80" dirty="0">
                <a:solidFill>
                  <a:srgbClr val="4A4A4A"/>
                </a:solidFill>
                <a:latin typeface="Calibri" panose="020F0502020204030204" pitchFamily="34" charset="0"/>
                <a:cs typeface="Calibri" panose="020F0502020204030204" pitchFamily="34" charset="0"/>
              </a:rPr>
              <a:t> </a:t>
            </a:r>
            <a:r>
              <a:rPr sz="1950" dirty="0">
                <a:solidFill>
                  <a:srgbClr val="4A4A4A"/>
                </a:solidFill>
                <a:latin typeface="Calibri" panose="020F0502020204030204" pitchFamily="34" charset="0"/>
                <a:cs typeface="Calibri" panose="020F0502020204030204" pitchFamily="34" charset="0"/>
              </a:rPr>
              <a:t>live?</a:t>
            </a:r>
            <a:endParaRPr sz="1950" dirty="0">
              <a:latin typeface="Calibri" panose="020F0502020204030204" pitchFamily="34" charset="0"/>
              <a:cs typeface="Calibri" panose="020F0502020204030204" pitchFamily="34" charset="0"/>
            </a:endParaRPr>
          </a:p>
        </p:txBody>
      </p:sp>
      <p:sp>
        <p:nvSpPr>
          <p:cNvPr id="13" name="object 13"/>
          <p:cNvSpPr/>
          <p:nvPr/>
        </p:nvSpPr>
        <p:spPr>
          <a:xfrm>
            <a:off x="1460343" y="2964888"/>
            <a:ext cx="4832985" cy="845819"/>
          </a:xfrm>
          <a:custGeom>
            <a:avLst/>
            <a:gdLst/>
            <a:ahLst/>
            <a:cxnLst/>
            <a:rect l="l" t="t" r="r" b="b"/>
            <a:pathLst>
              <a:path w="4832985" h="845820">
                <a:moveTo>
                  <a:pt x="4720005" y="0"/>
                </a:moveTo>
                <a:lnTo>
                  <a:pt x="112775" y="0"/>
                </a:lnTo>
                <a:lnTo>
                  <a:pt x="68874" y="8861"/>
                </a:lnTo>
                <a:lnTo>
                  <a:pt x="33027" y="33027"/>
                </a:lnTo>
                <a:lnTo>
                  <a:pt x="8861" y="68874"/>
                </a:lnTo>
                <a:lnTo>
                  <a:pt x="0" y="112776"/>
                </a:lnTo>
                <a:lnTo>
                  <a:pt x="0" y="592594"/>
                </a:lnTo>
                <a:lnTo>
                  <a:pt x="8861" y="636498"/>
                </a:lnTo>
                <a:lnTo>
                  <a:pt x="33027" y="672349"/>
                </a:lnTo>
                <a:lnTo>
                  <a:pt x="68874" y="696520"/>
                </a:lnTo>
                <a:lnTo>
                  <a:pt x="112775" y="705383"/>
                </a:lnTo>
                <a:lnTo>
                  <a:pt x="4511611" y="705383"/>
                </a:lnTo>
                <a:lnTo>
                  <a:pt x="4646955" y="845731"/>
                </a:lnTo>
                <a:lnTo>
                  <a:pt x="4646955" y="705383"/>
                </a:lnTo>
                <a:lnTo>
                  <a:pt x="4720005" y="705383"/>
                </a:lnTo>
                <a:lnTo>
                  <a:pt x="4763901" y="696520"/>
                </a:lnTo>
                <a:lnTo>
                  <a:pt x="4799749" y="672349"/>
                </a:lnTo>
                <a:lnTo>
                  <a:pt x="4823918" y="636498"/>
                </a:lnTo>
                <a:lnTo>
                  <a:pt x="4832781" y="592594"/>
                </a:lnTo>
                <a:lnTo>
                  <a:pt x="4832781" y="112776"/>
                </a:lnTo>
                <a:lnTo>
                  <a:pt x="4823918" y="68874"/>
                </a:lnTo>
                <a:lnTo>
                  <a:pt x="4799749" y="33027"/>
                </a:lnTo>
                <a:lnTo>
                  <a:pt x="4763901" y="8861"/>
                </a:lnTo>
                <a:lnTo>
                  <a:pt x="4720005" y="0"/>
                </a:lnTo>
                <a:close/>
              </a:path>
            </a:pathLst>
          </a:custGeom>
          <a:ln w="20789">
            <a:solidFill>
              <a:srgbClr val="0D497B"/>
            </a:solidFill>
          </a:ln>
        </p:spPr>
        <p:txBody>
          <a:bodyPr wrap="square" lIns="0" tIns="0" rIns="0" bIns="0" rtlCol="0"/>
          <a:lstStyle/>
          <a:p>
            <a:endParaRPr/>
          </a:p>
        </p:txBody>
      </p:sp>
      <p:sp>
        <p:nvSpPr>
          <p:cNvPr id="14" name="object 14"/>
          <p:cNvSpPr txBox="1"/>
          <p:nvPr/>
        </p:nvSpPr>
        <p:spPr>
          <a:xfrm>
            <a:off x="4216326" y="7152171"/>
            <a:ext cx="4343474" cy="624840"/>
          </a:xfrm>
          <a:prstGeom prst="rect">
            <a:avLst/>
          </a:prstGeom>
        </p:spPr>
        <p:txBody>
          <a:bodyPr vert="horz" wrap="square" lIns="0" tIns="12065" rIns="0" bIns="0" rtlCol="0">
            <a:spAutoFit/>
          </a:bodyPr>
          <a:lstStyle/>
          <a:p>
            <a:pPr marL="12700" marR="5080">
              <a:lnSpc>
                <a:spcPct val="100800"/>
              </a:lnSpc>
              <a:spcBef>
                <a:spcPts val="95"/>
              </a:spcBef>
            </a:pPr>
            <a:r>
              <a:rPr sz="1950" spc="5" dirty="0">
                <a:solidFill>
                  <a:srgbClr val="4A4A4A"/>
                </a:solidFill>
                <a:latin typeface="Calibri" panose="020F0502020204030204" pitchFamily="34" charset="0"/>
                <a:cs typeface="Calibri" panose="020F0502020204030204" pitchFamily="34" charset="0"/>
              </a:rPr>
              <a:t>Will </a:t>
            </a:r>
            <a:r>
              <a:rPr sz="1950" dirty="0">
                <a:solidFill>
                  <a:srgbClr val="4A4A4A"/>
                </a:solidFill>
                <a:latin typeface="Calibri" panose="020F0502020204030204" pitchFamily="34" charset="0"/>
                <a:cs typeface="Calibri" panose="020F0502020204030204" pitchFamily="34" charset="0"/>
              </a:rPr>
              <a:t>you </a:t>
            </a:r>
            <a:r>
              <a:rPr sz="1950" spc="5" dirty="0">
                <a:solidFill>
                  <a:srgbClr val="4A4A4A"/>
                </a:solidFill>
                <a:latin typeface="Calibri" panose="020F0502020204030204" pitchFamily="34" charset="0"/>
                <a:cs typeface="Calibri" panose="020F0502020204030204" pitchFamily="34" charset="0"/>
              </a:rPr>
              <a:t>be helping </a:t>
            </a:r>
            <a:r>
              <a:rPr sz="1950" dirty="0">
                <a:solidFill>
                  <a:srgbClr val="4A4A4A"/>
                </a:solidFill>
                <a:latin typeface="Calibri" panose="020F0502020204030204" pitchFamily="34" charset="0"/>
                <a:cs typeface="Calibri" panose="020F0502020204030204" pitchFamily="34" charset="0"/>
              </a:rPr>
              <a:t>your </a:t>
            </a:r>
            <a:r>
              <a:rPr sz="1950" spc="5" dirty="0">
                <a:solidFill>
                  <a:srgbClr val="4A4A4A"/>
                </a:solidFill>
                <a:latin typeface="Calibri" panose="020F0502020204030204" pitchFamily="34" charset="0"/>
                <a:cs typeface="Calibri" panose="020F0502020204030204" pitchFamily="34" charset="0"/>
              </a:rPr>
              <a:t>parents or</a:t>
            </a:r>
            <a:r>
              <a:rPr sz="1950" spc="-8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other  </a:t>
            </a:r>
            <a:r>
              <a:rPr sz="1950" dirty="0">
                <a:solidFill>
                  <a:srgbClr val="4A4A4A"/>
                </a:solidFill>
                <a:latin typeface="Calibri" panose="020F0502020204030204" pitchFamily="34" charset="0"/>
                <a:cs typeface="Calibri" panose="020F0502020204030204" pitchFamily="34" charset="0"/>
              </a:rPr>
              <a:t>family </a:t>
            </a:r>
            <a:r>
              <a:rPr sz="1950" spc="5" dirty="0">
                <a:solidFill>
                  <a:srgbClr val="4A4A4A"/>
                </a:solidFill>
                <a:latin typeface="Calibri" panose="020F0502020204030204" pitchFamily="34" charset="0"/>
                <a:cs typeface="Calibri" panose="020F0502020204030204" pitchFamily="34" charset="0"/>
              </a:rPr>
              <a:t>members</a:t>
            </a:r>
            <a:r>
              <a:rPr sz="1950" spc="-5" dirty="0">
                <a:solidFill>
                  <a:srgbClr val="4A4A4A"/>
                </a:solidFill>
                <a:latin typeface="Calibri" panose="020F0502020204030204" pitchFamily="34" charset="0"/>
                <a:cs typeface="Calibri" panose="020F0502020204030204" pitchFamily="34" charset="0"/>
              </a:rPr>
              <a:t> </a:t>
            </a:r>
            <a:r>
              <a:rPr sz="1950" dirty="0">
                <a:solidFill>
                  <a:srgbClr val="4A4A4A"/>
                </a:solidFill>
                <a:latin typeface="Calibri" panose="020F0502020204030204" pitchFamily="34" charset="0"/>
                <a:cs typeface="Calibri" panose="020F0502020204030204" pitchFamily="34" charset="0"/>
              </a:rPr>
              <a:t>financially?</a:t>
            </a:r>
            <a:endParaRPr sz="1950" dirty="0">
              <a:latin typeface="Calibri" panose="020F0502020204030204" pitchFamily="34" charset="0"/>
              <a:cs typeface="Calibri" panose="020F0502020204030204" pitchFamily="34" charset="0"/>
            </a:endParaRPr>
          </a:p>
        </p:txBody>
      </p:sp>
      <p:sp>
        <p:nvSpPr>
          <p:cNvPr id="15" name="object 15"/>
          <p:cNvSpPr txBox="1"/>
          <p:nvPr/>
        </p:nvSpPr>
        <p:spPr>
          <a:xfrm>
            <a:off x="6852459" y="4519282"/>
            <a:ext cx="3599179" cy="325120"/>
          </a:xfrm>
          <a:prstGeom prst="rect">
            <a:avLst/>
          </a:prstGeom>
        </p:spPr>
        <p:txBody>
          <a:bodyPr vert="horz" wrap="square" lIns="0" tIns="14605" rIns="0" bIns="0" rtlCol="0">
            <a:spAutoFit/>
          </a:bodyPr>
          <a:lstStyle/>
          <a:p>
            <a:pPr marL="12700">
              <a:lnSpc>
                <a:spcPct val="100000"/>
              </a:lnSpc>
              <a:spcBef>
                <a:spcPts val="115"/>
              </a:spcBef>
            </a:pPr>
            <a:r>
              <a:rPr sz="1950" spc="5" dirty="0">
                <a:solidFill>
                  <a:srgbClr val="4A4A4A"/>
                </a:solidFill>
                <a:latin typeface="Calibri" panose="020F0502020204030204" pitchFamily="34" charset="0"/>
                <a:cs typeface="Calibri" panose="020F0502020204030204" pitchFamily="34" charset="0"/>
              </a:rPr>
              <a:t>How will </a:t>
            </a:r>
            <a:r>
              <a:rPr sz="1950" dirty="0">
                <a:solidFill>
                  <a:srgbClr val="4A4A4A"/>
                </a:solidFill>
                <a:latin typeface="Calibri" panose="020F0502020204030204" pitchFamily="34" charset="0"/>
                <a:cs typeface="Calibri" panose="020F0502020204030204" pitchFamily="34" charset="0"/>
              </a:rPr>
              <a:t>you </a:t>
            </a:r>
            <a:r>
              <a:rPr sz="1950" spc="5" dirty="0">
                <a:solidFill>
                  <a:srgbClr val="4A4A4A"/>
                </a:solidFill>
                <a:latin typeface="Calibri" panose="020F0502020204030204" pitchFamily="34" charset="0"/>
                <a:cs typeface="Calibri" panose="020F0502020204030204" pitchFamily="34" charset="0"/>
              </a:rPr>
              <a:t>spend </a:t>
            </a:r>
            <a:r>
              <a:rPr sz="1950" dirty="0">
                <a:solidFill>
                  <a:srgbClr val="4A4A4A"/>
                </a:solidFill>
                <a:latin typeface="Calibri" panose="020F0502020204030204" pitchFamily="34" charset="0"/>
                <a:cs typeface="Calibri" panose="020F0502020204030204" pitchFamily="34" charset="0"/>
              </a:rPr>
              <a:t>your </a:t>
            </a:r>
            <a:r>
              <a:rPr sz="1950" spc="5" dirty="0">
                <a:solidFill>
                  <a:srgbClr val="4A4A4A"/>
                </a:solidFill>
                <a:latin typeface="Calibri" panose="020F0502020204030204" pitchFamily="34" charset="0"/>
                <a:cs typeface="Calibri" panose="020F0502020204030204" pitchFamily="34" charset="0"/>
              </a:rPr>
              <a:t>free</a:t>
            </a:r>
            <a:r>
              <a:rPr sz="1950" spc="-7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time?</a:t>
            </a:r>
            <a:endParaRPr sz="1950">
              <a:latin typeface="Calibri" panose="020F0502020204030204" pitchFamily="34" charset="0"/>
              <a:cs typeface="Calibri" panose="020F0502020204030204" pitchFamily="34" charset="0"/>
            </a:endParaRPr>
          </a:p>
        </p:txBody>
      </p:sp>
      <p:sp>
        <p:nvSpPr>
          <p:cNvPr id="16" name="object 16"/>
          <p:cNvSpPr txBox="1"/>
          <p:nvPr/>
        </p:nvSpPr>
        <p:spPr>
          <a:xfrm>
            <a:off x="6852458" y="3150689"/>
            <a:ext cx="3840941" cy="314830"/>
          </a:xfrm>
          <a:prstGeom prst="rect">
            <a:avLst/>
          </a:prstGeom>
        </p:spPr>
        <p:txBody>
          <a:bodyPr vert="horz" wrap="square" lIns="0" tIns="14605" rIns="0" bIns="0" rtlCol="0">
            <a:spAutoFit/>
          </a:bodyPr>
          <a:lstStyle/>
          <a:p>
            <a:pPr marL="12700">
              <a:lnSpc>
                <a:spcPct val="100000"/>
              </a:lnSpc>
              <a:spcBef>
                <a:spcPts val="115"/>
              </a:spcBef>
            </a:pPr>
            <a:r>
              <a:rPr sz="1950" spc="5" dirty="0">
                <a:solidFill>
                  <a:srgbClr val="4A4A4A"/>
                </a:solidFill>
                <a:latin typeface="Calibri" panose="020F0502020204030204" pitchFamily="34" charset="0"/>
                <a:cs typeface="Calibri" panose="020F0502020204030204" pitchFamily="34" charset="0"/>
              </a:rPr>
              <a:t>What will </a:t>
            </a:r>
            <a:r>
              <a:rPr sz="1950" dirty="0">
                <a:solidFill>
                  <a:srgbClr val="4A4A4A"/>
                </a:solidFill>
                <a:latin typeface="Calibri" panose="020F0502020204030204" pitchFamily="34" charset="0"/>
                <a:cs typeface="Calibri" panose="020F0502020204030204" pitchFamily="34" charset="0"/>
              </a:rPr>
              <a:t>your family </a:t>
            </a:r>
            <a:r>
              <a:rPr sz="1950" spc="5" dirty="0">
                <a:solidFill>
                  <a:srgbClr val="4A4A4A"/>
                </a:solidFill>
                <a:latin typeface="Calibri" panose="020F0502020204030204" pitchFamily="34" charset="0"/>
                <a:cs typeface="Calibri" panose="020F0502020204030204" pitchFamily="34" charset="0"/>
              </a:rPr>
              <a:t>look</a:t>
            </a:r>
            <a:r>
              <a:rPr sz="1950" spc="-55" dirty="0">
                <a:solidFill>
                  <a:srgbClr val="4A4A4A"/>
                </a:solidFill>
                <a:latin typeface="Calibri" panose="020F0502020204030204" pitchFamily="34" charset="0"/>
                <a:cs typeface="Calibri" panose="020F0502020204030204" pitchFamily="34" charset="0"/>
              </a:rPr>
              <a:t> </a:t>
            </a:r>
            <a:r>
              <a:rPr sz="1950" spc="-5" dirty="0">
                <a:solidFill>
                  <a:srgbClr val="4A4A4A"/>
                </a:solidFill>
                <a:latin typeface="Calibri" panose="020F0502020204030204" pitchFamily="34" charset="0"/>
                <a:cs typeface="Calibri" panose="020F0502020204030204" pitchFamily="34" charset="0"/>
              </a:rPr>
              <a:t>like?</a:t>
            </a:r>
            <a:endParaRPr sz="1950" dirty="0">
              <a:latin typeface="Calibri" panose="020F0502020204030204" pitchFamily="34" charset="0"/>
              <a:cs typeface="Calibri" panose="020F0502020204030204" pitchFamily="34" charset="0"/>
            </a:endParaRPr>
          </a:p>
        </p:txBody>
      </p:sp>
      <p:sp>
        <p:nvSpPr>
          <p:cNvPr id="17" name="object 17"/>
          <p:cNvSpPr/>
          <p:nvPr/>
        </p:nvSpPr>
        <p:spPr>
          <a:xfrm>
            <a:off x="914400" y="1397000"/>
            <a:ext cx="11201400" cy="0"/>
          </a:xfrm>
          <a:custGeom>
            <a:avLst/>
            <a:gdLst/>
            <a:ahLst/>
            <a:cxnLst/>
            <a:rect l="l" t="t" r="r" b="b"/>
            <a:pathLst>
              <a:path w="11201400">
                <a:moveTo>
                  <a:pt x="0" y="0"/>
                </a:moveTo>
                <a:lnTo>
                  <a:pt x="11201400" y="0"/>
                </a:lnTo>
              </a:path>
            </a:pathLst>
          </a:custGeom>
          <a:ln w="12700">
            <a:solidFill>
              <a:srgbClr val="7F7F7F"/>
            </a:solidFill>
          </a:ln>
        </p:spPr>
        <p:txBody>
          <a:bodyPr wrap="square" lIns="0" tIns="0" rIns="0" bIns="0" rtlCol="0"/>
          <a:lstStyle/>
          <a:p>
            <a:endParaRPr/>
          </a:p>
        </p:txBody>
      </p:sp>
      <p:sp>
        <p:nvSpPr>
          <p:cNvPr id="18" name="object 18"/>
          <p:cNvSpPr txBox="1"/>
          <p:nvPr/>
        </p:nvSpPr>
        <p:spPr>
          <a:xfrm>
            <a:off x="12192000" y="9168751"/>
            <a:ext cx="181610" cy="187231"/>
          </a:xfrm>
          <a:prstGeom prst="rect">
            <a:avLst/>
          </a:prstGeom>
        </p:spPr>
        <p:txBody>
          <a:bodyPr vert="horz" wrap="square" lIns="0" tIns="17780" rIns="0" bIns="0" rtlCol="0">
            <a:spAutoFit/>
          </a:bodyPr>
          <a:lstStyle/>
          <a:p>
            <a:pPr marL="25400">
              <a:lnSpc>
                <a:spcPct val="100000"/>
              </a:lnSpc>
              <a:spcBef>
                <a:spcPts val="140"/>
              </a:spcBef>
            </a:pPr>
            <a:fld id="{81D60167-4931-47E6-BA6A-407CBD079E47}" type="slidenum">
              <a:rPr lang="en-US" sz="1100" smtClean="0">
                <a:latin typeface="Calibri" panose="020F0502020204030204" pitchFamily="34" charset="0"/>
                <a:cs typeface="Calibri" panose="020F0502020204030204" pitchFamily="34" charset="0"/>
              </a:rPr>
              <a:pPr marL="25400">
                <a:lnSpc>
                  <a:spcPct val="100000"/>
                </a:lnSpc>
                <a:spcBef>
                  <a:spcPts val="140"/>
                </a:spcBef>
              </a:pPr>
              <a:t>9</a:t>
            </a:fld>
            <a:endParaRPr sz="1100" dirty="0">
              <a:latin typeface="Calibri" panose="020F0502020204030204" pitchFamily="34" charset="0"/>
              <a:cs typeface="Calibri" panose="020F0502020204030204" pitchFamily="34" charset="0"/>
            </a:endParaRPr>
          </a:p>
        </p:txBody>
      </p:sp>
      <p:sp>
        <p:nvSpPr>
          <p:cNvPr id="19" name="Slide Number Placeholder 18"/>
          <p:cNvSpPr>
            <a:spLocks noGrp="1"/>
          </p:cNvSpPr>
          <p:nvPr>
            <p:ph type="sldNum" sz="quarter" idx="7"/>
          </p:nvPr>
        </p:nvSpPr>
        <p:spPr/>
        <p:txBody>
          <a:bodyPr/>
          <a:lstStyle/>
          <a:p>
            <a:pPr marL="25400">
              <a:lnSpc>
                <a:spcPct val="100000"/>
              </a:lnSpc>
              <a:spcBef>
                <a:spcPts val="140"/>
              </a:spcBef>
            </a:pPr>
            <a:fld id="{81D60167-4931-47E6-BA6A-407CBD079E47}"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3866</TotalTime>
  <Words>2855</Words>
  <Application>Microsoft Office PowerPoint</Application>
  <PresentationFormat>Custom</PresentationFormat>
  <Paragraphs>472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Guardian Sans</vt:lpstr>
      <vt:lpstr>GuardianSans-Light</vt:lpstr>
      <vt:lpstr>Times New Roman</vt:lpstr>
      <vt:lpstr>Office Theme</vt:lpstr>
      <vt:lpstr>How to Build Financial Security</vt:lpstr>
      <vt:lpstr>What  do you see for your future?</vt:lpstr>
      <vt:lpstr>PowerPoint Presentation</vt:lpstr>
      <vt:lpstr>Top Financial Priorities</vt:lpstr>
      <vt:lpstr>What’s involved in creating  financial security?</vt:lpstr>
      <vt:lpstr>Five Key Actions</vt:lpstr>
      <vt:lpstr>Save</vt:lpstr>
      <vt:lpstr>Where  do you want to be tomorrow? What  are your goals?</vt:lpstr>
      <vt:lpstr>Think About Your Future in 5, 10, 20 or 30 Years</vt:lpstr>
      <vt:lpstr>How Much Should You Put Away?</vt:lpstr>
      <vt:lpstr>Emergency Fund</vt:lpstr>
      <vt:lpstr>The Power of Starting Early</vt:lpstr>
      <vt:lpstr>Make Your Money Last</vt:lpstr>
      <vt:lpstr>Grow Your Savings</vt:lpstr>
      <vt:lpstr>Spend</vt:lpstr>
      <vt:lpstr>First Step</vt:lpstr>
      <vt:lpstr>Track Expenses</vt:lpstr>
      <vt:lpstr>Create a Detailed Monthly Budget</vt:lpstr>
      <vt:lpstr>How to Get There</vt:lpstr>
      <vt:lpstr>How to Get There</vt:lpstr>
      <vt:lpstr>Grow</vt:lpstr>
      <vt:lpstr>Different goals have different  time horizons.</vt:lpstr>
      <vt:lpstr>Investing</vt:lpstr>
      <vt:lpstr>Asset Allocation</vt:lpstr>
      <vt:lpstr>Protect</vt:lpstr>
      <vt:lpstr>Protect Yours Assets and Ability to Earn an Income</vt:lpstr>
      <vt:lpstr>Disability</vt:lpstr>
      <vt:lpstr>Protect Your Ability to Earn an Income</vt:lpstr>
      <vt:lpstr>PowerPoint Presentation</vt:lpstr>
      <vt:lpstr>Long-Term Care</vt:lpstr>
      <vt:lpstr>Death</vt:lpstr>
      <vt:lpstr>PowerPoint Presentation</vt:lpstr>
      <vt:lpstr>Give</vt:lpstr>
      <vt:lpstr>PowerPoint Presentation</vt:lpstr>
      <vt:lpstr>Five Key Actions for Creating a  Lifetime of Financial Security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Financial Security</dc:title>
  <dc:creator>DONEIS, JULIE</dc:creator>
  <cp:lastModifiedBy>Jean Chisser</cp:lastModifiedBy>
  <cp:revision>28</cp:revision>
  <dcterms:created xsi:type="dcterms:W3CDTF">2019-01-14T04:36:05Z</dcterms:created>
  <dcterms:modified xsi:type="dcterms:W3CDTF">2020-03-13T19:49:25Z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2019-01-08T00:00:00Z</vt:filetime>
  </property>
  <property fmtid="{D5CDD505-2E9C-101B-9397-08002B2CF9AE}" pid="3" name="Creator">
    <vt:lpwstr>Adobe InDesign CC 13.0 (Macintosh)</vt:lpwstr>
  </property>
  <property fmtid="{D5CDD505-2E9C-101B-9397-08002B2CF9AE}" pid="4" name="LastSaved">
    <vt:filetime>2019-01-14T00:00:00Z</vt:filetime>
  </property>
</Properties>
</file>