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205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3" r:id="rId4"/>
    <p:sldId id="296" r:id="rId5"/>
    <p:sldId id="313" r:id="rId6"/>
    <p:sldId id="345" r:id="rId7"/>
    <p:sldId id="278" r:id="rId8"/>
    <p:sldId id="344" r:id="rId9"/>
    <p:sldId id="346" r:id="rId10"/>
    <p:sldId id="340" r:id="rId11"/>
    <p:sldId id="341" r:id="rId12"/>
    <p:sldId id="342" r:id="rId13"/>
    <p:sldId id="343" r:id="rId14"/>
    <p:sldId id="306" r:id="rId15"/>
    <p:sldId id="279" r:id="rId16"/>
    <p:sldId id="259" r:id="rId17"/>
    <p:sldId id="304" r:id="rId18"/>
    <p:sldId id="260" r:id="rId19"/>
    <p:sldId id="348" r:id="rId20"/>
    <p:sldId id="347" r:id="rId21"/>
    <p:sldId id="307" r:id="rId22"/>
    <p:sldId id="350" r:id="rId23"/>
    <p:sldId id="349" r:id="rId24"/>
  </p:sldIdLst>
  <p:sldSz cx="12192000" cy="6858000"/>
  <p:notesSz cx="6954838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8BA"/>
    <a:srgbClr val="99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83307" autoAdjust="0"/>
  </p:normalViewPr>
  <p:slideViewPr>
    <p:cSldViewPr>
      <p:cViewPr varScale="1">
        <p:scale>
          <a:sx n="92" d="100"/>
          <a:sy n="92" d="100"/>
        </p:scale>
        <p:origin x="96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1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227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227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8F9DD23-0CF0-4FD9-8347-520C3B423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5394"/>
            <a:ext cx="3014393" cy="462279"/>
          </a:xfrm>
          <a:prstGeom prst="rect">
            <a:avLst/>
          </a:prstGeom>
        </p:spPr>
        <p:txBody>
          <a:bodyPr vert="horz" lIns="90800" tIns="45400" rIns="90800" bIns="45400" rtlCol="0" anchor="ctr" anchorCtr="1"/>
          <a:lstStyle>
            <a:lvl1pPr algn="l" eaLnBrk="0" hangingPunct="0">
              <a:defRPr sz="1200">
                <a:latin typeface="Maiandra G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Kim Bilawchuk Career Coach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775394"/>
            <a:ext cx="3014393" cy="462279"/>
          </a:xfrm>
          <a:prstGeom prst="rect">
            <a:avLst/>
          </a:prstGeom>
        </p:spPr>
        <p:txBody>
          <a:bodyPr vert="horz" lIns="90800" tIns="45400" rIns="90800" bIns="45400" rtlCol="0" anchor="ctr" anchorCtr="1"/>
          <a:lstStyle>
            <a:lvl1pPr algn="r" eaLnBrk="0" hangingPunct="0">
              <a:defRPr sz="1200">
                <a:latin typeface="Maiandra G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</p:spTree>
    <p:extLst>
      <p:ext uri="{BB962C8B-B14F-4D97-AF65-F5344CB8AC3E}">
        <p14:creationId xmlns:p14="http://schemas.microsoft.com/office/powerpoint/2010/main" val="20843443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2279"/>
          </a:xfrm>
          <a:prstGeom prst="rect">
            <a:avLst/>
          </a:prstGeom>
        </p:spPr>
        <p:txBody>
          <a:bodyPr vert="horz" lIns="92180" tIns="46090" rIns="92180" bIns="4609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1" y="0"/>
            <a:ext cx="3014393" cy="462279"/>
          </a:xfrm>
          <a:prstGeom prst="rect">
            <a:avLst/>
          </a:prstGeom>
        </p:spPr>
        <p:txBody>
          <a:bodyPr vert="horz" lIns="92180" tIns="46090" rIns="92180" bIns="4609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0" tIns="46090" rIns="92180" bIns="460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389276"/>
            <a:ext cx="5562610" cy="4157347"/>
          </a:xfrm>
          <a:prstGeom prst="rect">
            <a:avLst/>
          </a:prstGeom>
        </p:spPr>
        <p:txBody>
          <a:bodyPr vert="horz" lIns="92180" tIns="46090" rIns="92180" bIns="460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5394"/>
            <a:ext cx="3014393" cy="462279"/>
          </a:xfrm>
          <a:prstGeom prst="rect">
            <a:avLst/>
          </a:prstGeom>
        </p:spPr>
        <p:txBody>
          <a:bodyPr vert="horz" lIns="92180" tIns="46090" rIns="92180" bIns="4609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Kim Bilawchuk Career Coach     www.kimbilawchuk.com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1" y="8775394"/>
            <a:ext cx="3014393" cy="462279"/>
          </a:xfrm>
          <a:prstGeom prst="rect">
            <a:avLst/>
          </a:prstGeom>
        </p:spPr>
        <p:txBody>
          <a:bodyPr vert="horz" lIns="92180" tIns="46090" rIns="92180" bIns="4609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5ED1734-F72D-46D9-A8FE-668396D67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51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79D2C6-8ED2-419D-B490-1DA9D81349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0725" name="Date Placeholder 6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0262-7748-417E-82BF-8E7901C1099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10262-7748-417E-82BF-8E7901C109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2150"/>
            <a:ext cx="6157912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define</a:t>
            </a:r>
            <a:r>
              <a:rPr lang="en-US" baseline="0" dirty="0"/>
              <a:t> networking?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D1734-F72D-46D9-A8FE-668396D675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Comes from the Italian:</a:t>
            </a:r>
          </a:p>
          <a:p>
            <a:r>
              <a:rPr lang="en-US" dirty="0" err="1"/>
              <a:t>Potare</a:t>
            </a:r>
            <a:r>
              <a:rPr lang="en-US" dirty="0"/>
              <a:t> – to carry</a:t>
            </a:r>
          </a:p>
          <a:p>
            <a:r>
              <a:rPr lang="en-US" dirty="0" err="1"/>
              <a:t>Foglio</a:t>
            </a:r>
            <a:r>
              <a:rPr lang="en-US" dirty="0"/>
              <a:t> - leaf</a:t>
            </a:r>
          </a:p>
          <a:p>
            <a:endParaRPr lang="en-US" dirty="0"/>
          </a:p>
          <a:p>
            <a:r>
              <a:rPr lang="en-US" dirty="0"/>
              <a:t>Careers requiring a portfolio – modeling, writing, photography, creative ads, artists, cake decorators, graphic designer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D1734-F72D-46D9-A8FE-668396D67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i="1" dirty="0">
                <a:latin typeface="Roboto"/>
              </a:rPr>
              <a:t>adjective</a:t>
            </a:r>
            <a:endParaRPr lang="en-US" altLang="en-US" dirty="0">
              <a:latin typeface="Roboto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Roboto"/>
              </a:rPr>
              <a:t>modifier noun: </a:t>
            </a:r>
            <a:r>
              <a:rPr lang="en-US" altLang="en-US" b="1" dirty="0">
                <a:latin typeface="Roboto"/>
              </a:rPr>
              <a:t>portfolio</a:t>
            </a:r>
            <a:endParaRPr lang="en-US" altLang="en-US" sz="700" dirty="0">
              <a:latin typeface="Roboto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Roboto"/>
              </a:rPr>
              <a:t>relating to, denoting, or engaged in an </a:t>
            </a:r>
            <a:r>
              <a:rPr lang="en-US" altLang="en-US" b="1" dirty="0">
                <a:solidFill>
                  <a:srgbClr val="5138BA"/>
                </a:solidFill>
                <a:latin typeface="Roboto"/>
              </a:rPr>
              <a:t>employment pattern that involves a succession of short-term contracts and part-time work, rather than the more traditional model of a long-term single job.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Roboto"/>
              </a:rPr>
              <a:t>"portfolio careers allow women to balance work with family“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Roboto"/>
            </a:endParaRPr>
          </a:p>
          <a:p>
            <a:pPr defTabSz="907999">
              <a:spcBef>
                <a:spcPct val="0"/>
              </a:spcBef>
            </a:pPr>
            <a:r>
              <a:rPr lang="en-US" altLang="en-US" dirty="0">
                <a:latin typeface="Roboto"/>
              </a:rPr>
              <a:t>HBS: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Alternate: “Going plural” or “slashers” reporter/photographer/teacher</a:t>
            </a:r>
          </a:p>
          <a:p>
            <a:pPr>
              <a:spcBef>
                <a:spcPct val="0"/>
              </a:spcBef>
            </a:pPr>
            <a:endParaRPr lang="en-US" altLang="en-US" sz="700" dirty="0">
              <a:latin typeface="Roboto"/>
            </a:endParaRPr>
          </a:p>
          <a:p>
            <a:endParaRPr lang="en-US" dirty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D90C83-6E9B-4F51-98C1-0F5486C971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D90C83-6E9B-4F51-98C1-0F5486C971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76642F-E2AA-4132-AD65-516EFF6121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058972-C1FB-4FDE-BB48-630F47927CC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2150"/>
            <a:ext cx="61579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IUGO: March 4, 2009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6C65EB-E3E5-455D-87CE-3803822D10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FD01-0025-4A59-9353-8AD24F474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2374-476D-4EAD-9599-F6BFF08FA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C0CD-555C-454F-8F4E-F2E724835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C658-60DE-447B-9654-52CDBEA3F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87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05431-4DF6-43C6-B350-1B189B13A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01888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681B-DA30-40D8-8097-78831D7D7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F2C1B-67CF-49E6-BCE3-05CD1C423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01888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5768-F84F-4042-B687-BF8C682D7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953A97-5565-40E3-8B65-B449E40EC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410200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7ED39-88A6-49A7-BF18-FC85BC8B8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224C6-A394-4B87-81D7-66406A176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01888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5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B919-D6AB-433D-A6A4-6022F92054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56A4C-9580-401D-8E4F-6259E681A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01888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9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9" y="6459540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40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1716C9-5C3A-41FA-B83C-280C5971B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D5A2-4EA5-4C0B-8888-55DC4AD7B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10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30DA-93AA-4D1C-A222-C60F96FAA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4955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EF20E-DCB1-49F3-BFAC-E7234108C5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3D581-8E42-4A54-8F84-65BB3176C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801888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7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130C-AF62-4FCA-A17E-47E4B32A8A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602E0-8162-480A-9A34-ABB418FB6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410200"/>
            <a:ext cx="1219203" cy="8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F78B-E3FB-4FDD-8207-DC537B0A6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231D-6A8B-4F4E-AC93-2A2D43963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0D28-6362-4DE6-97FF-9F68F8CC6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C481-F022-4635-8E3E-7D4F3B30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ACBC-ADDB-4151-86C1-5C0D1C37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E619-BC44-42BC-851E-9C7B3A52D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54EE-1E66-4222-B8B9-EE96EAD47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29130DA-93AA-4D1C-A222-C60F96FA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7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40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5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6459540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7" y="6459540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www.kimbilawchuk.com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9" y="6459540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88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29130DA-93AA-4D1C-A222-C60F96FAAB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 spc="-38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404040"/>
          </a:solidFill>
          <a:latin typeface="Century Gothic" panose="020B0502020202020204" pitchFamily="34" charset="0"/>
        </a:defRPr>
      </a:lvl9pPr>
    </p:titleStyle>
    <p:bodyStyle>
      <a:lvl1pPr marL="67866" indent="-67866" algn="l" rtl="0" eaLnBrk="1" fontAlgn="base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286941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425054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561975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4pPr>
      <a:lvl5pPr marL="698897" indent="-136922" algn="l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anose="020F0502020204030204" pitchFamily="34" charset="0"/>
        <a:buChar char="◦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careercoach.com/kick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aron.com/blog/the-rise-of-the-portfolio-career" TargetMode="External"/><Relationship Id="rId2" Type="http://schemas.openxmlformats.org/officeDocument/2006/relationships/hyperlink" Target="https://www.careershifters.org/expert-advice/what-to-do-when-you-want-to-do-everything-is-a-portfolio-career-right-for-you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thecareerpsychologist.com/10-tips-for-thriving-in-a-portfolio-career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xsrf=ACYBGNSX9Y_wWqa_m13g0tsRjWzYKMhPZg:1570468634063&amp;q=how+to+pronounce+portfolio&amp;stick=H4sIAAAAAAAAAOMIfcRozS3w8sc9YSmjSWtOXmPU4eINKMrPK81LzkwsyczPExLlYglJLcoV4pXi5uIsyC8qScvPycy3YlFiSs3jWcQqlZFfrlCSr1AA1JQP1JWqAFcDAJQ8QbRdAAAA&amp;pron_lang=en&amp;pron_country=us&amp;sa=X&amp;ved=2ahUKEwi4q8HI04rlAhXtt1kKHag9BAMQ3eEDMAB6BAgAEAg&amp;sxsrf=ACYBGNSX9Y_wWqa_m13g0tsRjWzYKMhPZg:15704686340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Creating a </a:t>
            </a:r>
            <a:br>
              <a:rPr lang="en-US" dirty="0"/>
            </a:br>
            <a:r>
              <a:rPr lang="en-US" dirty="0"/>
              <a:t>Portfolio Career</a:t>
            </a:r>
            <a:endParaRPr lang="en-US" b="1" dirty="0">
              <a:solidFill>
                <a:srgbClr val="5138BA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A001F7D-EE61-4A9B-91F3-8665391341A0}" type="slidenum">
              <a:rPr lang="en-US">
                <a:solidFill>
                  <a:schemeClr val="tx2"/>
                </a:solidFill>
              </a:rPr>
              <a:pPr eaLnBrk="1" hangingPunct="1"/>
              <a:t>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1" y="4390233"/>
            <a:ext cx="1752600" cy="1586063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829E4ED-F769-4EFA-8FC7-C66A27A0B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Boston College</a:t>
            </a:r>
          </a:p>
          <a:p>
            <a:r>
              <a:rPr lang="en-US" dirty="0"/>
              <a:t>October 21,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554894"/>
            <a:ext cx="7841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BOSTON COLLEGE </a:t>
            </a:r>
            <a:r>
              <a:rPr lang="en-US" sz="2800" dirty="0" smtClean="0"/>
              <a:t>WORLDWIDE </a:t>
            </a:r>
            <a:r>
              <a:rPr lang="en-US" sz="2800" dirty="0"/>
              <a:t>WEBINARS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EA981-B3D0-4F8D-931B-D115F15C4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62" y="218218"/>
            <a:ext cx="1196572" cy="1196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F1301-94A2-4CA7-8CF5-CA9EDC19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41433-6579-4BBA-B383-38B638A6F9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Career Alignment Coach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Speaker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Workshop facilitator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Adjunct faculty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Yoga teacher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Independent distributor of essential oils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Mom / wife / household manager</a:t>
            </a:r>
          </a:p>
        </p:txBody>
      </p:sp>
      <p:pic>
        <p:nvPicPr>
          <p:cNvPr id="7" name="Content Placeholder 6" descr="A person sitting on a bench&#10;&#10;Description automatically generated">
            <a:extLst>
              <a:ext uri="{FF2B5EF4-FFF2-40B4-BE49-F238E27FC236}">
                <a16:creationId xmlns:a16="http://schemas.microsoft.com/office/drawing/2014/main" id="{A49F30FD-7491-433A-A9E4-07C712F32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54" y="1846263"/>
            <a:ext cx="2685692" cy="4022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19D6-0CC0-4312-A692-9B3F9FB2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F1301-94A2-4CA7-8CF5-CA9EDC19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Bernadette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41433-6579-4BBA-B383-38B638A6F9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Music teacher for pre-school kids at local libraries, senior living centers, community centers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Piano teacher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Dog Walker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House-sitter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Part-time virtual assistant</a:t>
            </a:r>
          </a:p>
          <a:p>
            <a:endParaRPr lang="en-US" dirty="0"/>
          </a:p>
        </p:txBody>
      </p:sp>
      <p:pic>
        <p:nvPicPr>
          <p:cNvPr id="7" name="Content Placeholder 6" descr="A dog sitting on top of a wooden floor&#10;&#10;Description automatically generated">
            <a:extLst>
              <a:ext uri="{FF2B5EF4-FFF2-40B4-BE49-F238E27FC236}">
                <a16:creationId xmlns:a16="http://schemas.microsoft.com/office/drawing/2014/main" id="{BC1BF507-7A9E-4431-856A-3896BA4EB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9" y="1927226"/>
            <a:ext cx="2956321" cy="3941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19D6-0CC0-4312-A692-9B3F9FB2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2F1301-94A2-4CA7-8CF5-CA9EDC19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41433-6579-4BBA-B383-38B638A6F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Financial analyst and writer about baseball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Microbiologist and award-winning pie-baker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Electrical engineer and guitar player at weddings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Computer programmer and fine wood worker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Data analyst and playground designer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Playwright, podcast creator, and voice-lesson teacher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HR manager and health coach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Lawyer and jewelry maker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519D6-0CC0-4312-A692-9B3F9FB2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Is a Portfolio Career </a:t>
            </a:r>
            <a:br>
              <a:rPr lang="en-US" dirty="0"/>
            </a:br>
            <a:r>
              <a:rPr lang="en-US" dirty="0"/>
              <a:t>Right for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138BA"/>
                </a:solidFill>
              </a:rPr>
              <a:t> Flexibility</a:t>
            </a:r>
            <a:r>
              <a:rPr lang="en-US" sz="2400" dirty="0"/>
              <a:t> for work-life integration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138BA"/>
                </a:solidFill>
              </a:rPr>
              <a:t> Variety</a:t>
            </a:r>
            <a:r>
              <a:rPr lang="en-US" sz="2400" dirty="0"/>
              <a:t> and use of multiple skill sets and interests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5138BA"/>
                </a:solidFill>
              </a:rPr>
              <a:t>Freedom</a:t>
            </a:r>
            <a:r>
              <a:rPr lang="en-US" sz="2400" dirty="0"/>
              <a:t> from corporate agendas and politics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138BA"/>
                </a:solidFill>
              </a:rPr>
              <a:t> Variable pace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5138BA"/>
                </a:solidFill>
              </a:rPr>
              <a:t> Income</a:t>
            </a:r>
            <a:r>
              <a:rPr lang="en-US" sz="2400" dirty="0"/>
              <a:t> is not dependent on one source</a:t>
            </a:r>
            <a:endParaRPr lang="en-US" sz="2700" dirty="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Great way to </a:t>
            </a:r>
            <a:r>
              <a:rPr lang="en-US" sz="2400" b="1" dirty="0">
                <a:solidFill>
                  <a:srgbClr val="5138BA"/>
                </a:solidFill>
              </a:rPr>
              <a:t>explore before committing </a:t>
            </a:r>
            <a:r>
              <a:rPr lang="en-US" sz="2400" dirty="0"/>
              <a:t>to one career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B93483B-833B-4DFF-9FCF-961298978841}" type="slidenum">
              <a:rPr lang="en-US">
                <a:solidFill>
                  <a:schemeClr val="tx2"/>
                </a:solidFill>
              </a:rPr>
              <a:pPr eaLnBrk="1" hangingPunct="1"/>
              <a:t>14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 Higher levels of </a:t>
            </a:r>
            <a:r>
              <a:rPr lang="en-US" altLang="en-US" sz="2400" b="1" dirty="0">
                <a:solidFill>
                  <a:srgbClr val="5138BA"/>
                </a:solidFill>
              </a:rPr>
              <a:t>uncertainty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 Require </a:t>
            </a:r>
            <a:r>
              <a:rPr lang="en-US" altLang="en-US" sz="2400" b="1" dirty="0">
                <a:solidFill>
                  <a:srgbClr val="5138BA"/>
                </a:solidFill>
              </a:rPr>
              <a:t>organization skills </a:t>
            </a:r>
            <a:r>
              <a:rPr lang="en-US" altLang="en-US" sz="2400" dirty="0"/>
              <a:t>to manage multiple opportunities and balance competing demands for your time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5138BA"/>
                </a:solidFill>
              </a:rPr>
              <a:t> Income variability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5138BA"/>
                </a:solidFill>
              </a:rPr>
              <a:t>Finding employers </a:t>
            </a:r>
            <a:r>
              <a:rPr lang="en-US" altLang="en-US" sz="2400" dirty="0"/>
              <a:t>willing to hire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5138BA"/>
                </a:solidFill>
              </a:rPr>
              <a:t>Loss of benefits </a:t>
            </a:r>
            <a:r>
              <a:rPr lang="en-US" altLang="en-US" sz="2400" dirty="0"/>
              <a:t>– health, vacation, retirement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5138BA"/>
                </a:solidFill>
              </a:rPr>
              <a:t>Lack of regular routine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8DCA03B-AB15-4F57-B03B-0C63D019D6BB}" type="slidenum">
              <a:rPr lang="en-US">
                <a:solidFill>
                  <a:schemeClr val="tx2"/>
                </a:solidFill>
              </a:rPr>
              <a:pPr eaLnBrk="1" hangingPunct="1"/>
              <a:t>15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HOW </a:t>
            </a:r>
            <a:br>
              <a:rPr lang="en-US" dirty="0"/>
            </a:br>
            <a:r>
              <a:rPr lang="en-US" dirty="0"/>
              <a:t>Do I Create My Own Portfolio Career?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you are NOW?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Reflect on the experiences you’ve had: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1950" dirty="0"/>
              <a:t>employment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1950" dirty="0"/>
              <a:t>volunteer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1950" dirty="0"/>
              <a:t>Education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1950" dirty="0"/>
              <a:t> hobbies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Develop a list of what you are good at AND enjoy doing.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What would others value?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What’s missing from your own career satisfaction?</a:t>
            </a:r>
          </a:p>
          <a:p>
            <a:endParaRPr lang="en-US" altLang="en-US" dirty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3BD4F70-44A8-4488-AADD-20136CE1B783}" type="slidenum">
              <a:rPr lang="en-US">
                <a:solidFill>
                  <a:schemeClr val="tx2"/>
                </a:solidFill>
              </a:rPr>
              <a:pPr eaLnBrk="1" hangingPunct="1"/>
              <a:t>17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F1D0-E946-4F2F-8E20-1789D829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want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3E63-5B2E-4181-8B82-DC868968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400" dirty="0"/>
              <a:t> Envision what you’d like your ideal work/life to look like: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What does a typical day look like? Is there a “typical” day?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What are you doing?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Where are you working?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What kind of people work with you? Are you working alone?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How many hours/days/weeks are you working?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How many employers/gigs do you have/want?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1F3DE-9FC8-4C1F-BB77-B1CC76F1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9273-AF20-4538-BE21-F0FD6260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4D5CE-3C8C-4B1E-84F8-D6DC969FE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14" y="1754656"/>
            <a:ext cx="10058400" cy="402272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Create a budget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Get organized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altLang="en-US" sz="2400" dirty="0"/>
              <a:t> Reach out to identify potential opportunities through informational interviews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Create your timeline</a:t>
            </a:r>
          </a:p>
          <a:p>
            <a:pPr lvl="3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Can you reduce the hours you spend at your full-time job to accommodate your other interests/career?</a:t>
            </a:r>
          </a:p>
          <a:p>
            <a:pPr marL="150019" lvl="1" indent="0">
              <a:buClr>
                <a:schemeClr val="accent2"/>
              </a:buClr>
              <a:buNone/>
            </a:pPr>
            <a:endParaRPr lang="en-US" sz="2750" dirty="0"/>
          </a:p>
          <a:p>
            <a:pPr marL="150019" lvl="1" indent="0" algn="ctr">
              <a:buClr>
                <a:schemeClr val="accent2"/>
              </a:buClr>
              <a:buNone/>
            </a:pPr>
            <a:r>
              <a:rPr lang="en-US" sz="2750" dirty="0"/>
              <a:t>What action can you take </a:t>
            </a:r>
            <a:r>
              <a:rPr lang="en-US" sz="2750" b="1" dirty="0">
                <a:solidFill>
                  <a:srgbClr val="5138BA"/>
                </a:solidFill>
              </a:rPr>
              <a:t>TODAY</a:t>
            </a:r>
            <a:r>
              <a:rPr lang="en-US" sz="2750" dirty="0"/>
              <a:t> to begin to move forward?</a:t>
            </a:r>
          </a:p>
          <a:p>
            <a:pPr marL="425053" lvl="3" indent="0">
              <a:buClr>
                <a:schemeClr val="accent2"/>
              </a:buCl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9580D-86B4-42C2-8FEA-E2612FFC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Career Alignment Coach and Yoga/Mindfulness Instructor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BBA, UMass Amherst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MBA, Boston College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MEd, Boston University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Live in Lowell, MA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 descr="A person wearing a purple shirt and smiling at the camera&#10;&#10;Description automatically generated">
            <a:extLst>
              <a:ext uri="{FF2B5EF4-FFF2-40B4-BE49-F238E27FC236}">
                <a16:creationId xmlns:a16="http://schemas.microsoft.com/office/drawing/2014/main" id="{44E5802D-4CFC-47E5-A158-BC7C04137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71249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Special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Kickstart</a:t>
            </a:r>
            <a:r>
              <a:rPr lang="en-US" sz="2800" dirty="0"/>
              <a:t> Your Career Strategy Session</a:t>
            </a:r>
          </a:p>
          <a:p>
            <a:pPr lvl="1"/>
            <a:r>
              <a:rPr lang="en-US" sz="2800" dirty="0"/>
              <a:t>20-minute complimentary 1-1 session with Kim</a:t>
            </a:r>
          </a:p>
          <a:p>
            <a:pPr lvl="2"/>
            <a:r>
              <a:rPr lang="en-US" sz="2400" dirty="0"/>
              <a:t>Uncover the hidden challenges that keep you from considering a portfolio career</a:t>
            </a:r>
          </a:p>
          <a:p>
            <a:pPr lvl="2"/>
            <a:r>
              <a:rPr lang="en-US" sz="2400" dirty="0"/>
              <a:t>Identify at least one step you can easily take to get into action FAST 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Register at </a:t>
            </a:r>
            <a:r>
              <a:rPr lang="en-US" sz="2400" dirty="0">
                <a:hlinkClick r:id="rId3"/>
              </a:rPr>
              <a:t>www.kbcareercoach.com/kickstart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DB919-D6AB-433D-A6A4-6022F92054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99933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                                   Resources</a:t>
            </a:r>
            <a:br>
              <a:rPr lang="en-US" sz="4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Download: </a:t>
            </a:r>
            <a:r>
              <a:rPr lang="en-US" sz="3200" dirty="0"/>
              <a:t>Career Happiness Tip </a:t>
            </a:r>
            <a:r>
              <a:rPr lang="en-US" sz="3200" dirty="0" smtClean="0"/>
              <a:t>Sheet</a:t>
            </a:r>
            <a:endParaRPr lang="en-US" sz="3200" dirty="0"/>
          </a:p>
          <a:p>
            <a:pPr algn="ctr"/>
            <a:r>
              <a:rPr lang="en-US" sz="3200" dirty="0"/>
              <a:t>www.kbcareercoach.com/careerhappiness 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Articles: </a:t>
            </a:r>
          </a:p>
          <a:p>
            <a:r>
              <a:rPr lang="en-US" sz="3200" dirty="0" smtClean="0">
                <a:hlinkClick r:id="rId2"/>
              </a:rPr>
              <a:t>Is a Portfolio Career Right for You? </a:t>
            </a:r>
            <a:endParaRPr lang="en-US" sz="3200" dirty="0" smtClean="0"/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The Rise of the Portfolio Career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Ten Tips for Thriving in a Portfolio Career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DB919-D6AB-433D-A6A4-6022F92054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533400"/>
            <a:ext cx="10058400" cy="1447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 spc="-38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685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10287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altLang="en-US" sz="4800" dirty="0" smtClean="0"/>
              <a:t>Thank you!</a:t>
            </a:r>
            <a:br>
              <a:rPr lang="en-US" altLang="en-US" sz="4800" dirty="0" smtClean="0"/>
            </a:br>
            <a:r>
              <a:rPr lang="en-US" altLang="en-US" sz="4800" dirty="0" smtClean="0"/>
              <a:t>Any Questions?</a:t>
            </a:r>
            <a:endParaRPr lang="en-US" alt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0" y="1981201"/>
            <a:ext cx="1005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100" b="1" dirty="0" smtClean="0"/>
              <a:t>CONNECT WITH KIM: </a:t>
            </a:r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Email: 	kim@kbcareercoach.com</a:t>
            </a:r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Web: 		www.kbcareercoach.com</a:t>
            </a:r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LinkedIn: 	www.linkedin.com/in/kbcareercoach</a:t>
            </a:r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Facebook: 	www.facebook.com/kbcareercoach </a:t>
            </a:r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Instagram: www.instagram.com/kbcareercoach</a:t>
            </a:r>
            <a:endParaRPr lang="en-US" altLang="en-US" sz="21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29267" y="6019800"/>
            <a:ext cx="8348133" cy="1143000"/>
          </a:xfrm>
          <a:prstGeom prst="rect">
            <a:avLst/>
          </a:prstGeom>
        </p:spPr>
        <p:txBody>
          <a:bodyPr rtlCol="0"/>
          <a:lstStyle>
            <a:lvl1pPr marL="67866" indent="-67866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86941" indent="-136922" algn="l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425054" indent="-136922" algn="l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561975" indent="-136922" algn="l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698897" indent="-136922" algn="l" rtl="0" eaLnBrk="1" fontAlgn="base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05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Thank you for your participation.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What is a portfolio career?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Is a portfolio career right for you?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 How can you create a portfolio career?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939797E-868A-4227-8F24-387E91FCBE6E}" type="slidenum">
              <a:rPr lang="en-US">
                <a:solidFill>
                  <a:schemeClr val="tx2"/>
                </a:solidFill>
              </a:rPr>
              <a:pPr eaLnBrk="1" hangingPunct="1"/>
              <a:t>3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is a Portfolio Career?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9B1A-5C6B-4014-BDC6-A08F6A4C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98BB-ADF8-4E4D-B990-9F56DF4F2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i="1" dirty="0">
                <a:solidFill>
                  <a:schemeClr val="tx1"/>
                </a:solidFill>
                <a:latin typeface="+mj-lt"/>
              </a:rPr>
              <a:t>noun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a large, thin, flat case for loose sheets of paper such as drawings or maps.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457200" lvl="1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a set of </a:t>
            </a:r>
            <a:r>
              <a:rPr lang="en-US" altLang="en-US" sz="2000" b="1" dirty="0">
                <a:solidFill>
                  <a:srgbClr val="5138BA"/>
                </a:solidFill>
                <a:latin typeface="+mj-lt"/>
              </a:rPr>
              <a:t>pieces of creative work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collected by someone to display their skills, especially to a potential employer.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a range of investments held by a person or organization.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457200" lvl="1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000" b="1" dirty="0">
                <a:solidFill>
                  <a:srgbClr val="5138BA"/>
                </a:solidFill>
                <a:latin typeface="+mj-lt"/>
              </a:rPr>
              <a:t>a range of products or services offered 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by an organization, especially when considered as a business asset.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solidFill>
                <a:schemeClr val="tx1"/>
              </a:solidFill>
              <a:latin typeface="Roboto"/>
            </a:endParaRPr>
          </a:p>
          <a:p>
            <a:pPr marL="0" lvl="0" indent="0"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i="1" dirty="0"/>
              <a:t>Dictionary.com</a:t>
            </a:r>
            <a:endParaRPr lang="en-US" altLang="en-US" sz="1200" i="1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E64B5-2B04-47A9-8AF1-642D859E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DBE99C2-F2E2-4A1C-AEC1-A154793A3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hlinkClick r:id="rId3"/>
            <a:extLst>
              <a:ext uri="{FF2B5EF4-FFF2-40B4-BE49-F238E27FC236}">
                <a16:creationId xmlns:a16="http://schemas.microsoft.com/office/drawing/2014/main" id="{2CA28CE2-35BD-4C80-9232-6B2DFE598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Portfolio Career?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>
                <a:solidFill>
                  <a:srgbClr val="5138BA"/>
                </a:solidFill>
              </a:rPr>
              <a:t>More than one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part-time/temporary job at once rather than one full-time job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>
                <a:solidFill>
                  <a:srgbClr val="5138BA"/>
                </a:solidFill>
              </a:rPr>
              <a:t>A series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jobs, each for a short period of time, in similar or varied roles, industries, professions</a:t>
            </a: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dirty="0">
                <a:solidFill>
                  <a:srgbClr val="5138BA"/>
                </a:solidFill>
              </a:rPr>
              <a:t>Full-time position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2800" b="1" dirty="0">
                <a:solidFill>
                  <a:srgbClr val="5138BA"/>
                </a:solidFill>
              </a:rPr>
              <a:t>one+ part-time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/freelance gig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AE38BD1-B694-4A03-A9CB-1DB0E5889157}" type="slidenum">
              <a:rPr lang="en-US">
                <a:solidFill>
                  <a:schemeClr val="tx2"/>
                </a:solidFill>
              </a:rPr>
              <a:pPr eaLnBrk="1" hangingPunct="1"/>
              <a:t>6</a:t>
            </a:fld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Income 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Self-Employment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Part-time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Consultant/Contractor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Freelance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Temporary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Volunteer</a:t>
            </a:r>
          </a:p>
          <a:p>
            <a:pPr marL="676275" lvl="1" indent="-457200" fontAlgn="auto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Add-on – dog walking, cake-baking, wedding singer, photographer…</a:t>
            </a:r>
          </a:p>
          <a:p>
            <a:pPr marL="219075" lvl="1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AE38BD1-B694-4A03-A9CB-1DB0E5889157}" type="slidenum">
              <a:rPr lang="en-US">
                <a:solidFill>
                  <a:schemeClr val="tx2"/>
                </a:solidFill>
              </a:rPr>
              <a:pPr eaLnBrk="1" hangingPunct="1"/>
              <a:t>7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48A8-6FBC-4A8F-BE01-DBDEB57D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Popularity of Portfolio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D396-01E6-45BB-8EC2-F064C5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Our variety of skills and interests don’t always fit nicely in one “box”.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Our expectations of job and life satisfaction have shifted from “live to work” to “work to live”.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Our need to do what’s in alignment with who we are is increasingly more important than what others expect we “should” be doing.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“Job security” working for a large corporation is not guaranteed.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 Great way to explore opportunities at beginning, middle, and end of your career journey.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5E874-7E06-4DEE-8154-F3C0B470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B0C3-4B6D-4E3A-AC07-0F8D48B8CD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Examples of </a:t>
            </a:r>
            <a:br>
              <a:rPr lang="en-US" dirty="0"/>
            </a:br>
            <a:r>
              <a:rPr lang="en-US" dirty="0"/>
              <a:t>Portfolio Careers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60797-5A6C-4BE8-8001-EA83EE5761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43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BCC signature templat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639CE"/>
      </a:accent1>
      <a:accent2>
        <a:srgbClr val="5835BF"/>
      </a:accent2>
      <a:accent3>
        <a:srgbClr val="00B050"/>
      </a:accent3>
      <a:accent4>
        <a:srgbClr val="FFFF00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CC signature template" id="{E27346A6-9A51-4AEB-8561-39FF2FCADE76}" vid="{71037D05-CAB8-49F9-9F57-2E5D3C916D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639CE"/>
    </a:accent1>
    <a:accent2>
      <a:srgbClr val="5835BF"/>
    </a:accent2>
    <a:accent3>
      <a:srgbClr val="00B050"/>
    </a:accent3>
    <a:accent4>
      <a:srgbClr val="FFFF00"/>
    </a:accent4>
    <a:accent5>
      <a:srgbClr val="F2AC19"/>
    </a:accent5>
    <a:accent6>
      <a:srgbClr val="BC80E0"/>
    </a:accent6>
    <a:hlink>
      <a:srgbClr val="EF5285"/>
    </a:hlink>
    <a:folHlink>
      <a:srgbClr val="F77F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21192</TotalTime>
  <Words>885</Words>
  <Application>Microsoft Office PowerPoint</Application>
  <PresentationFormat>Widescreen</PresentationFormat>
  <Paragraphs>184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Maiandra GD</vt:lpstr>
      <vt:lpstr>Roboto</vt:lpstr>
      <vt:lpstr>Tahoma</vt:lpstr>
      <vt:lpstr>Wingdings</vt:lpstr>
      <vt:lpstr>Custom Design</vt:lpstr>
      <vt:lpstr>KBCC signature template</vt:lpstr>
      <vt:lpstr>Creating a  Portfolio Career</vt:lpstr>
      <vt:lpstr>Who Am I?</vt:lpstr>
      <vt:lpstr>Outline</vt:lpstr>
      <vt:lpstr>WHAT is a Portfolio Career?</vt:lpstr>
      <vt:lpstr>Portfolio: Definition</vt:lpstr>
      <vt:lpstr>What is a Portfolio Career?</vt:lpstr>
      <vt:lpstr>Potential Income Sources</vt:lpstr>
      <vt:lpstr>Increasing Popularity of Portfolio Careers</vt:lpstr>
      <vt:lpstr>Examples of  Portfolio Careers</vt:lpstr>
      <vt:lpstr>Kim</vt:lpstr>
      <vt:lpstr>Bernadette</vt:lpstr>
      <vt:lpstr>Other examples</vt:lpstr>
      <vt:lpstr>Is a Portfolio Career  Right for You?</vt:lpstr>
      <vt:lpstr>Pros</vt:lpstr>
      <vt:lpstr>Cons</vt:lpstr>
      <vt:lpstr>HOW  Do I Create My Own Portfolio Career?</vt:lpstr>
      <vt:lpstr>Where you are NOW?</vt:lpstr>
      <vt:lpstr>Where do you want to be?</vt:lpstr>
      <vt:lpstr>Make a Plan</vt:lpstr>
      <vt:lpstr>Today’s Special Offer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Kimberly_Bilawchuk</dc:creator>
  <cp:lastModifiedBy>Jean Chisser</cp:lastModifiedBy>
  <cp:revision>852</cp:revision>
  <cp:lastPrinted>2019-10-08T16:01:04Z</cp:lastPrinted>
  <dcterms:created xsi:type="dcterms:W3CDTF">2006-02-02T19:27:51Z</dcterms:created>
  <dcterms:modified xsi:type="dcterms:W3CDTF">2019-10-21T15:12:58Z</dcterms:modified>
</cp:coreProperties>
</file>