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Merriweath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Merriweather-italic.fntdata"/><Relationship Id="rId12" Type="http://schemas.openxmlformats.org/officeDocument/2006/relationships/slide" Target="slides/slide7.xml"/><Relationship Id="rId34" Type="http://schemas.openxmlformats.org/officeDocument/2006/relationships/font" Target="fonts/Merriweather-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3d0392422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3d0392422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3d0392422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3d0392422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3d0392422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3d0392422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3d0392422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3d0392422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3d0392422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3d0392422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63d0392422_1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63d0392422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3d0392422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3d0392422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63d0392422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3d0392422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63d0392422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3d0392422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3d0392422_1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3d0392422_1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3d0392422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3d0392422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I am a BC alum and graduate of the School of Education who later obtained a Masters of Social Work and credentials as a teacher and school social worker.  I never intended to author a book, but when my husband died in a car accident (our son was 5), my life course changed directions.  Now, I am an educator, social worker, author and small business owner of a heart-based company called A2Z Healing Toolbox®.  I facilitate conference workshops, professional trainings and keynote presentations across North America on the topic of grief and trauma healing. All</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information I will talk about here today comes from my recently published book, </a:t>
            </a:r>
            <a:r>
              <a:rPr i="1" lang="en" sz="1200">
                <a:latin typeface="Calibri"/>
                <a:ea typeface="Calibri"/>
                <a:cs typeface="Calibri"/>
                <a:sym typeface="Calibri"/>
              </a:rPr>
              <a:t>A to Z Healing Toolbox: A Practical Guide for Navigating Grief and Trauma with Intention.  </a:t>
            </a:r>
            <a:r>
              <a:rPr lang="en" sz="1200">
                <a:latin typeface="Calibri"/>
                <a:ea typeface="Calibri"/>
                <a:cs typeface="Calibri"/>
                <a:sym typeface="Calibri"/>
              </a:rPr>
              <a:t>If you miss something I said, or want to review this material again, please know that you will be able to find this information in the book and its accompanying website.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63d0392422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3d0392422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3d0392422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3d0392422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63d0392422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3d0392422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3d0392422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3d0392422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3d0392422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3d0392422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3d0392422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3d0392422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3d0392422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3d0392422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3d0392422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3d0392422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63d0392422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63d039242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3d0392422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3d0392422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3d0392422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3d0392422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push dir="r"/>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hyperlink" Target="http://www.a2zhealingtoolbox.com" TargetMode="External"/><Relationship Id="rId4" Type="http://schemas.openxmlformats.org/officeDocument/2006/relationships/hyperlink" Target="http://www.biofeedback.org" TargetMode="External"/><Relationship Id="rId5" Type="http://schemas.openxmlformats.org/officeDocument/2006/relationships/hyperlink" Target="http://www.emdr.com" TargetMode="External"/><Relationship Id="rId6" Type="http://schemas.openxmlformats.org/officeDocument/2006/relationships/hyperlink" Target="http://www.sandplay.org" TargetMode="External"/><Relationship Id="rId7" Type="http://schemas.openxmlformats.org/officeDocument/2006/relationships/hyperlink" Target="http://www.traumahealing.com" TargetMode="External"/><Relationship Id="rId8"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a2zhealingtoolbox.com" TargetMode="External"/><Relationship Id="rId4" Type="http://schemas.openxmlformats.org/officeDocument/2006/relationships/hyperlink" Target="mailto:susan@a2zhealingtoolbox.com" TargetMode="External"/><Relationship Id="rId5"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63" name="Shape 63"/>
        <p:cNvGrpSpPr/>
        <p:nvPr/>
      </p:nvGrpSpPr>
      <p:grpSpPr>
        <a:xfrm>
          <a:off x="0" y="0"/>
          <a:ext cx="0" cy="0"/>
          <a:chOff x="0" y="0"/>
          <a:chExt cx="0" cy="0"/>
        </a:xfrm>
      </p:grpSpPr>
      <p:sp>
        <p:nvSpPr>
          <p:cNvPr id="64" name="Google Shape;64;p13"/>
          <p:cNvSpPr txBox="1"/>
          <p:nvPr>
            <p:ph type="ctrTitle"/>
          </p:nvPr>
        </p:nvSpPr>
        <p:spPr>
          <a:xfrm>
            <a:off x="403400" y="1523413"/>
            <a:ext cx="8520600" cy="213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Nontraditional Ways to Navigate Grief and Trauma</a:t>
            </a:r>
            <a:br>
              <a:rPr lang="en"/>
            </a:br>
            <a:br>
              <a:rPr lang="en" sz="1100"/>
            </a:br>
            <a:r>
              <a:rPr lang="en" sz="3000"/>
              <a:t>November 13, 2019</a:t>
            </a:r>
            <a:endParaRPr sz="3000"/>
          </a:p>
        </p:txBody>
      </p:sp>
      <p:sp>
        <p:nvSpPr>
          <p:cNvPr id="65" name="Google Shape;65;p13"/>
          <p:cNvSpPr txBox="1"/>
          <p:nvPr>
            <p:ph idx="1" type="subTitle"/>
          </p:nvPr>
        </p:nvSpPr>
        <p:spPr>
          <a:xfrm>
            <a:off x="1176150" y="3796150"/>
            <a:ext cx="6791700" cy="693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0000"/>
                </a:solidFill>
                <a:latin typeface="Arial"/>
                <a:ea typeface="Arial"/>
                <a:cs typeface="Arial"/>
                <a:sym typeface="Arial"/>
              </a:rPr>
              <a:t>by Susan Hannifin-MacNab, MSW, PPSC</a:t>
            </a:r>
            <a:endParaRPr sz="2400">
              <a:latin typeface="Arial"/>
              <a:ea typeface="Arial"/>
              <a:cs typeface="Arial"/>
              <a:sym typeface="Arial"/>
            </a:endParaRPr>
          </a:p>
        </p:txBody>
      </p:sp>
      <p:pic>
        <p:nvPicPr>
          <p:cNvPr id="66" name="Google Shape;66;p13"/>
          <p:cNvPicPr preferRelativeResize="0"/>
          <p:nvPr/>
        </p:nvPicPr>
        <p:blipFill>
          <a:blip r:embed="rId3">
            <a:alphaModFix/>
          </a:blip>
          <a:stretch>
            <a:fillRect/>
          </a:stretch>
        </p:blipFill>
        <p:spPr>
          <a:xfrm>
            <a:off x="671100" y="266100"/>
            <a:ext cx="7699951" cy="108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93675"/>
            <a:ext cx="8520600" cy="623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Dive Deeper into Healing </a:t>
            </a:r>
            <a:endParaRPr sz="3000"/>
          </a:p>
          <a:p>
            <a:pPr indent="0" lvl="0" marL="0" rtl="0" algn="ctr">
              <a:spcBef>
                <a:spcPts val="0"/>
              </a:spcBef>
              <a:spcAft>
                <a:spcPts val="0"/>
              </a:spcAft>
              <a:buNone/>
            </a:pPr>
            <a:r>
              <a:rPr lang="en" sz="3000"/>
              <a:t>Tools B= Breathwork and C = Counseling  </a:t>
            </a:r>
            <a:endParaRPr sz="3000"/>
          </a:p>
        </p:txBody>
      </p:sp>
      <p:pic>
        <p:nvPicPr>
          <p:cNvPr id="133" name="Google Shape;133;p22"/>
          <p:cNvPicPr preferRelativeResize="0"/>
          <p:nvPr/>
        </p:nvPicPr>
        <p:blipFill>
          <a:blip r:embed="rId3">
            <a:alphaModFix/>
          </a:blip>
          <a:stretch>
            <a:fillRect/>
          </a:stretch>
        </p:blipFill>
        <p:spPr>
          <a:xfrm>
            <a:off x="800800" y="1127775"/>
            <a:ext cx="4121325" cy="4121325"/>
          </a:xfrm>
          <a:prstGeom prst="rect">
            <a:avLst/>
          </a:prstGeom>
          <a:noFill/>
          <a:ln>
            <a:noFill/>
          </a:ln>
        </p:spPr>
      </p:pic>
      <p:pic>
        <p:nvPicPr>
          <p:cNvPr id="134" name="Google Shape;134;p22"/>
          <p:cNvPicPr preferRelativeResize="0"/>
          <p:nvPr/>
        </p:nvPicPr>
        <p:blipFill>
          <a:blip r:embed="rId4">
            <a:alphaModFix/>
          </a:blip>
          <a:stretch>
            <a:fillRect/>
          </a:stretch>
        </p:blipFill>
        <p:spPr>
          <a:xfrm>
            <a:off x="4045725" y="1039025"/>
            <a:ext cx="4298825" cy="4298825"/>
          </a:xfrm>
          <a:prstGeom prst="rect">
            <a:avLst/>
          </a:prstGeom>
          <a:noFill/>
          <a:ln>
            <a:noFill/>
          </a:ln>
        </p:spPr>
      </p:pic>
      <p:sp>
        <p:nvSpPr>
          <p:cNvPr id="135" name="Google Shape;13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4879025" y="465850"/>
            <a:ext cx="3704400" cy="13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1"/>
                </a:solidFill>
              </a:rPr>
              <a:t>Healing Tool B= Breathwork</a:t>
            </a:r>
            <a:endParaRPr sz="3600">
              <a:solidFill>
                <a:schemeClr val="accent1"/>
              </a:solidFill>
            </a:endParaRPr>
          </a:p>
        </p:txBody>
      </p:sp>
      <p:sp>
        <p:nvSpPr>
          <p:cNvPr id="141" name="Google Shape;141;p23"/>
          <p:cNvSpPr txBox="1"/>
          <p:nvPr>
            <p:ph idx="2" type="body"/>
          </p:nvPr>
        </p:nvSpPr>
        <p:spPr>
          <a:xfrm>
            <a:off x="4879025" y="1835400"/>
            <a:ext cx="3954000" cy="242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2400">
                <a:solidFill>
                  <a:srgbClr val="000000"/>
                </a:solidFill>
                <a:latin typeface="Arial"/>
                <a:ea typeface="Arial"/>
                <a:cs typeface="Arial"/>
                <a:sym typeface="Arial"/>
              </a:rPr>
              <a:t>includes nontraditional ways to re-learn how to breathe such as:</a:t>
            </a:r>
            <a:endParaRPr i="1" sz="2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AutoNum type="arabicParenR"/>
            </a:pPr>
            <a:r>
              <a:rPr lang="en" sz="2400">
                <a:solidFill>
                  <a:srgbClr val="000000"/>
                </a:solidFill>
                <a:latin typeface="Arial"/>
                <a:ea typeface="Arial"/>
                <a:cs typeface="Arial"/>
                <a:sym typeface="Arial"/>
              </a:rPr>
              <a:t>Straw Breathing</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AutoNum type="arabicParenR"/>
            </a:pPr>
            <a:r>
              <a:rPr lang="en" sz="2400">
                <a:solidFill>
                  <a:srgbClr val="000000"/>
                </a:solidFill>
                <a:latin typeface="Arial"/>
                <a:ea typeface="Arial"/>
                <a:cs typeface="Arial"/>
                <a:sym typeface="Arial"/>
              </a:rPr>
              <a:t>Vibrational Breathing</a:t>
            </a:r>
            <a:endParaRPr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Font typeface="Arial"/>
              <a:buAutoNum type="arabicParenR"/>
            </a:pPr>
            <a:r>
              <a:rPr lang="en" sz="2400">
                <a:solidFill>
                  <a:srgbClr val="000000"/>
                </a:solidFill>
                <a:latin typeface="Arial"/>
                <a:ea typeface="Arial"/>
                <a:cs typeface="Arial"/>
                <a:sym typeface="Arial"/>
              </a:rPr>
              <a:t>Biofeedback</a:t>
            </a:r>
            <a:endParaRPr sz="2400">
              <a:latin typeface="Arial"/>
              <a:ea typeface="Arial"/>
              <a:cs typeface="Arial"/>
              <a:sym typeface="Arial"/>
            </a:endParaRPr>
          </a:p>
        </p:txBody>
      </p:sp>
      <p:pic>
        <p:nvPicPr>
          <p:cNvPr descr="just-breathing-can-be-such-a-luxury-sometimes-1013x1024.jpg" id="142" name="Google Shape;142;p23"/>
          <p:cNvPicPr preferRelativeResize="0"/>
          <p:nvPr/>
        </p:nvPicPr>
        <p:blipFill>
          <a:blip r:embed="rId3">
            <a:alphaModFix/>
          </a:blip>
          <a:stretch>
            <a:fillRect/>
          </a:stretch>
        </p:blipFill>
        <p:spPr>
          <a:xfrm>
            <a:off x="423925" y="777338"/>
            <a:ext cx="3558150" cy="3588825"/>
          </a:xfrm>
          <a:prstGeom prst="rect">
            <a:avLst/>
          </a:prstGeom>
          <a:noFill/>
          <a:ln>
            <a:noFill/>
          </a:ln>
        </p:spPr>
      </p:pic>
      <p:sp>
        <p:nvSpPr>
          <p:cNvPr id="143" name="Google Shape;14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idx="1" type="body"/>
          </p:nvPr>
        </p:nvSpPr>
        <p:spPr>
          <a:xfrm>
            <a:off x="507800" y="4521400"/>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How to Practice Straw Breathing </a:t>
            </a:r>
            <a:endParaRPr sz="3600">
              <a:solidFill>
                <a:srgbClr val="FFFFFF"/>
              </a:solidFill>
            </a:endParaRPr>
          </a:p>
        </p:txBody>
      </p:sp>
      <p:pic>
        <p:nvPicPr>
          <p:cNvPr descr="StrawGirl.jpg" id="149" name="Google Shape;149;p24"/>
          <p:cNvPicPr preferRelativeResize="0"/>
          <p:nvPr/>
        </p:nvPicPr>
        <p:blipFill>
          <a:blip r:embed="rId3">
            <a:alphaModFix/>
          </a:blip>
          <a:stretch>
            <a:fillRect/>
          </a:stretch>
        </p:blipFill>
        <p:spPr>
          <a:xfrm>
            <a:off x="408800" y="982000"/>
            <a:ext cx="4532275" cy="2547550"/>
          </a:xfrm>
          <a:prstGeom prst="rect">
            <a:avLst/>
          </a:prstGeom>
          <a:noFill/>
          <a:ln>
            <a:noFill/>
          </a:ln>
        </p:spPr>
      </p:pic>
      <p:sp>
        <p:nvSpPr>
          <p:cNvPr id="150" name="Google Shape;150;p24"/>
          <p:cNvSpPr txBox="1"/>
          <p:nvPr/>
        </p:nvSpPr>
        <p:spPr>
          <a:xfrm>
            <a:off x="5430100" y="346925"/>
            <a:ext cx="3363600" cy="3801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Find a drinking straw; any size will do.</a:t>
            </a:r>
            <a:endParaRPr/>
          </a:p>
          <a:p>
            <a:pPr indent="-317500" lvl="0" marL="457200" rtl="0" algn="l">
              <a:spcBef>
                <a:spcPts val="0"/>
              </a:spcBef>
              <a:spcAft>
                <a:spcPts val="0"/>
              </a:spcAft>
              <a:buSzPts val="1400"/>
              <a:buChar char="●"/>
            </a:pPr>
            <a:r>
              <a:rPr lang="en"/>
              <a:t>Hold the straw gently and put one end lightly between your lips.</a:t>
            </a:r>
            <a:endParaRPr/>
          </a:p>
          <a:p>
            <a:pPr indent="-317500" lvl="0" marL="457200" rtl="0" algn="l">
              <a:spcBef>
                <a:spcPts val="0"/>
              </a:spcBef>
              <a:spcAft>
                <a:spcPts val="0"/>
              </a:spcAft>
              <a:buSzPts val="1400"/>
              <a:buChar char="●"/>
            </a:pPr>
            <a:r>
              <a:rPr lang="en"/>
              <a:t>Take one full breath in through your nose.</a:t>
            </a:r>
            <a:endParaRPr/>
          </a:p>
          <a:p>
            <a:pPr indent="-317500" lvl="0" marL="457200" rtl="0" algn="l">
              <a:spcBef>
                <a:spcPts val="0"/>
              </a:spcBef>
              <a:spcAft>
                <a:spcPts val="0"/>
              </a:spcAft>
              <a:buSzPts val="1400"/>
              <a:buChar char="●"/>
            </a:pPr>
            <a:r>
              <a:rPr lang="en"/>
              <a:t>Blow slowly out through the straw until all air has been exhaled.</a:t>
            </a:r>
            <a:endParaRPr/>
          </a:p>
          <a:p>
            <a:pPr indent="-317500" lvl="0" marL="457200" rtl="0" algn="l">
              <a:spcBef>
                <a:spcPts val="0"/>
              </a:spcBef>
              <a:spcAft>
                <a:spcPts val="0"/>
              </a:spcAft>
              <a:buSzPts val="1400"/>
              <a:buChar char="●"/>
            </a:pPr>
            <a:r>
              <a:rPr lang="en"/>
              <a:t>Repeat three times- inhale through your nose and exhale through the straw.</a:t>
            </a:r>
            <a:endParaRPr/>
          </a:p>
          <a:p>
            <a:pPr indent="-317500" lvl="0" marL="457200" rtl="0" algn="l">
              <a:spcBef>
                <a:spcPts val="0"/>
              </a:spcBef>
              <a:spcAft>
                <a:spcPts val="0"/>
              </a:spcAft>
              <a:buSzPts val="1400"/>
              <a:buChar char="●"/>
            </a:pPr>
            <a:r>
              <a:rPr lang="en"/>
              <a:t>Practice several times a day to begin regulating the nervous system.</a:t>
            </a:r>
            <a:endParaRPr/>
          </a:p>
          <a:p>
            <a:pPr indent="-317500" lvl="0" marL="457200" rtl="0" algn="l">
              <a:spcBef>
                <a:spcPts val="0"/>
              </a:spcBef>
              <a:spcAft>
                <a:spcPts val="0"/>
              </a:spcAft>
              <a:buSzPts val="1400"/>
              <a:buChar char="●"/>
            </a:pPr>
            <a:r>
              <a:rPr lang="en"/>
              <a:t>Keep straws handy—in your car, in your backpack, in your purse, in your office drawer.</a:t>
            </a:r>
            <a:endParaRPr/>
          </a:p>
        </p:txBody>
      </p:sp>
      <p:sp>
        <p:nvSpPr>
          <p:cNvPr id="151" name="Google Shape;15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1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1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Effect filter="fade" transition="in">
                                      <p:cBhvr>
                                        <p:cTn dur="1000"/>
                                        <p:tgtEl>
                                          <p:spTgt spid="1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Effect filter="fade" transition="in">
                                      <p:cBhvr>
                                        <p:cTn dur="1000"/>
                                        <p:tgtEl>
                                          <p:spTgt spid="1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Effect filter="fade" transition="in">
                                      <p:cBhvr>
                                        <p:cTn dur="1000"/>
                                        <p:tgtEl>
                                          <p:spTgt spid="1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Effect filter="fade" transition="in">
                                      <p:cBhvr>
                                        <p:cTn dur="1000"/>
                                        <p:tgtEl>
                                          <p:spTgt spid="1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6" st="6"/>
                                            </p:txEl>
                                          </p:spTgt>
                                        </p:tgtEl>
                                        <p:attrNameLst>
                                          <p:attrName>style.visibility</p:attrName>
                                        </p:attrNameLst>
                                      </p:cBhvr>
                                      <p:to>
                                        <p:strVal val="visible"/>
                                      </p:to>
                                    </p:set>
                                    <p:animEffect filter="fade" transition="in">
                                      <p:cBhvr>
                                        <p:cTn dur="1000"/>
                                        <p:tgtEl>
                                          <p:spTgt spid="15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idx="1" type="body"/>
          </p:nvPr>
        </p:nvSpPr>
        <p:spPr>
          <a:xfrm>
            <a:off x="582300" y="4506325"/>
            <a:ext cx="79794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rPr>
              <a:t>How to Use Vibrational Breathwork  </a:t>
            </a:r>
            <a:endParaRPr sz="3000">
              <a:solidFill>
                <a:srgbClr val="FFFFFF"/>
              </a:solidFill>
            </a:endParaRPr>
          </a:p>
        </p:txBody>
      </p:sp>
      <p:sp>
        <p:nvSpPr>
          <p:cNvPr id="157" name="Google Shape;157;p25"/>
          <p:cNvSpPr txBox="1"/>
          <p:nvPr/>
        </p:nvSpPr>
        <p:spPr>
          <a:xfrm>
            <a:off x="407275" y="837150"/>
            <a:ext cx="3363600" cy="266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Repeat steps for Straw Breathing, but instead of exhaling through the straw, exhale the word “Vu”.</a:t>
            </a:r>
            <a:endParaRPr sz="1800"/>
          </a:p>
          <a:p>
            <a:pPr indent="-342900" lvl="0" marL="457200" rtl="0" algn="l">
              <a:spcBef>
                <a:spcPts val="0"/>
              </a:spcBef>
              <a:spcAft>
                <a:spcPts val="0"/>
              </a:spcAft>
              <a:buSzPts val="1800"/>
              <a:buChar char="●"/>
            </a:pPr>
            <a:r>
              <a:rPr lang="en" sz="1800"/>
              <a:t>The body will vibrate upon exhale, thereby releasing stored anxiety, stress and trauma.</a:t>
            </a:r>
            <a:endParaRPr sz="1800"/>
          </a:p>
        </p:txBody>
      </p:sp>
      <p:pic>
        <p:nvPicPr>
          <p:cNvPr descr="Vibration.jpg" id="158" name="Google Shape;158;p25"/>
          <p:cNvPicPr preferRelativeResize="0"/>
          <p:nvPr/>
        </p:nvPicPr>
        <p:blipFill>
          <a:blip r:embed="rId3">
            <a:alphaModFix/>
          </a:blip>
          <a:stretch>
            <a:fillRect/>
          </a:stretch>
        </p:blipFill>
        <p:spPr>
          <a:xfrm>
            <a:off x="4285275" y="558838"/>
            <a:ext cx="4306625" cy="3226325"/>
          </a:xfrm>
          <a:prstGeom prst="rect">
            <a:avLst/>
          </a:prstGeom>
          <a:noFill/>
          <a:ln>
            <a:noFill/>
          </a:ln>
        </p:spPr>
      </p:pic>
      <p:sp>
        <p:nvSpPr>
          <p:cNvPr id="159" name="Google Shape;15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idx="1" type="body"/>
          </p:nvPr>
        </p:nvSpPr>
        <p:spPr>
          <a:xfrm>
            <a:off x="253950" y="4521400"/>
            <a:ext cx="8636100" cy="460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FFFF"/>
                </a:solidFill>
              </a:rPr>
              <a:t>What Does a Biofeedback Session Look Like?</a:t>
            </a:r>
            <a:endParaRPr sz="3000">
              <a:solidFill>
                <a:srgbClr val="FFFFFF"/>
              </a:solidFill>
            </a:endParaRPr>
          </a:p>
        </p:txBody>
      </p:sp>
      <p:sp>
        <p:nvSpPr>
          <p:cNvPr id="165" name="Google Shape;165;p26"/>
          <p:cNvSpPr txBox="1"/>
          <p:nvPr/>
        </p:nvSpPr>
        <p:spPr>
          <a:xfrm>
            <a:off x="3763400" y="102713"/>
            <a:ext cx="5286600" cy="3801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Biofeedback is a noninvasive technique that teaches how to bring the autonomic nervous system (heart-rate, blood pressure, muscle tension, rate of breath) under conscious control.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Electrical sensors are attached to fingers, stomach, and chest by a Biofeedback practitioner while you recline in a comfortable chair.</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A computer screen gives feedback about the nervous system.  Are your heart rate and breath rate completely disorganized, unregulated, and out of sync?</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While hooked up to a computer and electrodes, the biofeedback practitioner guides you through regulated breathing exercises as you watch the screen.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Eventually (homework included!) you learn to match your breath to the ebb and flow of your heart rate. </a:t>
            </a:r>
            <a:endParaRPr/>
          </a:p>
        </p:txBody>
      </p:sp>
      <p:pic>
        <p:nvPicPr>
          <p:cNvPr descr="A2Z%20IMAGES%20for%20FB/B%20-%20Breathwork/images-8%2011.09.40%20AM.jpeg" id="166" name="Google Shape;166;p26"/>
          <p:cNvPicPr preferRelativeResize="0"/>
          <p:nvPr/>
        </p:nvPicPr>
        <p:blipFill>
          <a:blip r:embed="rId3">
            <a:alphaModFix/>
          </a:blip>
          <a:stretch>
            <a:fillRect/>
          </a:stretch>
        </p:blipFill>
        <p:spPr>
          <a:xfrm>
            <a:off x="329375" y="1011350"/>
            <a:ext cx="3434025" cy="2285325"/>
          </a:xfrm>
          <a:prstGeom prst="rect">
            <a:avLst/>
          </a:prstGeom>
          <a:noFill/>
          <a:ln>
            <a:noFill/>
          </a:ln>
        </p:spPr>
      </p:pic>
      <p:sp>
        <p:nvSpPr>
          <p:cNvPr id="167" name="Google Shape;16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10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10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1000"/>
                                        <p:tgtEl>
                                          <p:spTgt spid="1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1000"/>
                                        <p:tgtEl>
                                          <p:spTgt spid="1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1000"/>
                                        <p:tgtEl>
                                          <p:spTgt spid="1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Effect filter="fade" transition="in">
                                      <p:cBhvr>
                                        <p:cTn dur="1000"/>
                                        <p:tgtEl>
                                          <p:spTgt spid="1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Effect filter="fade" transition="in">
                                      <p:cBhvr>
                                        <p:cTn dur="1000"/>
                                        <p:tgtEl>
                                          <p:spTgt spid="1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animEffect filter="fade" transition="in">
                                      <p:cBhvr>
                                        <p:cTn dur="1000"/>
                                        <p:tgtEl>
                                          <p:spTgt spid="16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444450" y="405525"/>
            <a:ext cx="3704400" cy="130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Healing Tool </a:t>
            </a:r>
            <a:endParaRPr sz="3600">
              <a:solidFill>
                <a:srgbClr val="FFFFFF"/>
              </a:solidFill>
            </a:endParaRPr>
          </a:p>
          <a:p>
            <a:pPr indent="0" lvl="0" marL="0" rtl="0" algn="l">
              <a:spcBef>
                <a:spcPts val="0"/>
              </a:spcBef>
              <a:spcAft>
                <a:spcPts val="0"/>
              </a:spcAft>
              <a:buNone/>
            </a:pPr>
            <a:r>
              <a:rPr lang="en" sz="3600">
                <a:solidFill>
                  <a:srgbClr val="FFFFFF"/>
                </a:solidFill>
              </a:rPr>
              <a:t>C = Counseling</a:t>
            </a:r>
            <a:endParaRPr sz="3600">
              <a:solidFill>
                <a:srgbClr val="FFFFFF"/>
              </a:solidFill>
            </a:endParaRPr>
          </a:p>
        </p:txBody>
      </p:sp>
      <p:sp>
        <p:nvSpPr>
          <p:cNvPr id="173" name="Google Shape;173;p27"/>
          <p:cNvSpPr txBox="1"/>
          <p:nvPr>
            <p:ph idx="2" type="body"/>
          </p:nvPr>
        </p:nvSpPr>
        <p:spPr>
          <a:xfrm>
            <a:off x="319650" y="1714725"/>
            <a:ext cx="3954000" cy="281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2100">
                <a:solidFill>
                  <a:srgbClr val="FFFFFF"/>
                </a:solidFill>
                <a:latin typeface="Arial"/>
                <a:ea typeface="Arial"/>
                <a:cs typeface="Arial"/>
                <a:sym typeface="Arial"/>
              </a:rPr>
              <a:t>includes non-traditional therapies (and therapists!) such as:</a:t>
            </a:r>
            <a:endParaRPr i="1" sz="2100">
              <a:solidFill>
                <a:srgbClr val="FFFFFF"/>
              </a:solidFill>
              <a:latin typeface="Arial"/>
              <a:ea typeface="Arial"/>
              <a:cs typeface="Arial"/>
              <a:sym typeface="Arial"/>
            </a:endParaRPr>
          </a:p>
          <a:p>
            <a:pPr indent="0" lvl="0" marL="0" rtl="0" algn="l">
              <a:lnSpc>
                <a:spcPct val="100000"/>
              </a:lnSpc>
              <a:spcBef>
                <a:spcPts val="0"/>
              </a:spcBef>
              <a:spcAft>
                <a:spcPts val="0"/>
              </a:spcAft>
              <a:buNone/>
            </a:pPr>
            <a:r>
              <a:t/>
            </a:r>
            <a:endParaRPr sz="2100">
              <a:solidFill>
                <a:srgbClr val="FFFFFF"/>
              </a:solidFill>
              <a:latin typeface="Arial"/>
              <a:ea typeface="Arial"/>
              <a:cs typeface="Arial"/>
              <a:sym typeface="Arial"/>
            </a:endParaRPr>
          </a:p>
          <a:p>
            <a:pPr indent="-361950" lvl="0" marL="457200" rtl="0" algn="l">
              <a:lnSpc>
                <a:spcPct val="100000"/>
              </a:lnSpc>
              <a:spcBef>
                <a:spcPts val="0"/>
              </a:spcBef>
              <a:spcAft>
                <a:spcPts val="0"/>
              </a:spcAft>
              <a:buClr>
                <a:srgbClr val="FFFFFF"/>
              </a:buClr>
              <a:buSzPts val="2100"/>
              <a:buFont typeface="Arial"/>
              <a:buAutoNum type="arabicParenR"/>
            </a:pPr>
            <a:r>
              <a:rPr lang="en" sz="2100">
                <a:solidFill>
                  <a:srgbClr val="FFFFFF"/>
                </a:solidFill>
                <a:latin typeface="Arial"/>
                <a:ea typeface="Arial"/>
                <a:cs typeface="Arial"/>
                <a:sym typeface="Arial"/>
              </a:rPr>
              <a:t>Eye-Movement Desensitization and Reprocessing (EMDR)</a:t>
            </a:r>
            <a:endParaRPr sz="2100">
              <a:solidFill>
                <a:srgbClr val="FFFFFF"/>
              </a:solidFill>
              <a:latin typeface="Arial"/>
              <a:ea typeface="Arial"/>
              <a:cs typeface="Arial"/>
              <a:sym typeface="Arial"/>
            </a:endParaRPr>
          </a:p>
          <a:p>
            <a:pPr indent="-361950" lvl="0" marL="457200" rtl="0" algn="l">
              <a:lnSpc>
                <a:spcPct val="100000"/>
              </a:lnSpc>
              <a:spcBef>
                <a:spcPts val="0"/>
              </a:spcBef>
              <a:spcAft>
                <a:spcPts val="0"/>
              </a:spcAft>
              <a:buClr>
                <a:srgbClr val="FFFFFF"/>
              </a:buClr>
              <a:buSzPts val="2100"/>
              <a:buFont typeface="Arial"/>
              <a:buAutoNum type="arabicParenR"/>
            </a:pPr>
            <a:r>
              <a:rPr lang="en" sz="2100">
                <a:solidFill>
                  <a:srgbClr val="FFFFFF"/>
                </a:solidFill>
                <a:latin typeface="Arial"/>
                <a:ea typeface="Arial"/>
                <a:cs typeface="Arial"/>
                <a:sym typeface="Arial"/>
              </a:rPr>
              <a:t>Sandplay Therapy</a:t>
            </a:r>
            <a:endParaRPr sz="2100">
              <a:solidFill>
                <a:srgbClr val="FFFFFF"/>
              </a:solidFill>
              <a:latin typeface="Arial"/>
              <a:ea typeface="Arial"/>
              <a:cs typeface="Arial"/>
              <a:sym typeface="Arial"/>
            </a:endParaRPr>
          </a:p>
          <a:p>
            <a:pPr indent="-361950" lvl="0" marL="457200" rtl="0" algn="l">
              <a:lnSpc>
                <a:spcPct val="100000"/>
              </a:lnSpc>
              <a:spcBef>
                <a:spcPts val="0"/>
              </a:spcBef>
              <a:spcAft>
                <a:spcPts val="0"/>
              </a:spcAft>
              <a:buClr>
                <a:srgbClr val="FFFFFF"/>
              </a:buClr>
              <a:buSzPts val="2100"/>
              <a:buFont typeface="Arial"/>
              <a:buAutoNum type="arabicParenR"/>
            </a:pPr>
            <a:r>
              <a:rPr lang="en" sz="2100">
                <a:solidFill>
                  <a:srgbClr val="FFFFFF"/>
                </a:solidFill>
                <a:latin typeface="Arial"/>
                <a:ea typeface="Arial"/>
                <a:cs typeface="Arial"/>
                <a:sym typeface="Arial"/>
              </a:rPr>
              <a:t>Somatic Experiencing (SE)</a:t>
            </a:r>
            <a:endParaRPr i="1" sz="2100">
              <a:solidFill>
                <a:srgbClr val="FFFFFF"/>
              </a:solidFill>
              <a:latin typeface="Arial"/>
              <a:ea typeface="Arial"/>
              <a:cs typeface="Arial"/>
              <a:sym typeface="Arial"/>
            </a:endParaRPr>
          </a:p>
        </p:txBody>
      </p:sp>
      <p:pic>
        <p:nvPicPr>
          <p:cNvPr descr="Counseling.png" id="174" name="Google Shape;174;p27"/>
          <p:cNvPicPr preferRelativeResize="0"/>
          <p:nvPr/>
        </p:nvPicPr>
        <p:blipFill>
          <a:blip r:embed="rId3">
            <a:alphaModFix/>
          </a:blip>
          <a:stretch>
            <a:fillRect/>
          </a:stretch>
        </p:blipFill>
        <p:spPr>
          <a:xfrm>
            <a:off x="5667925" y="2467900"/>
            <a:ext cx="2758700" cy="2589800"/>
          </a:xfrm>
          <a:prstGeom prst="rect">
            <a:avLst/>
          </a:prstGeom>
          <a:noFill/>
          <a:ln>
            <a:noFill/>
          </a:ln>
        </p:spPr>
      </p:pic>
      <p:pic>
        <p:nvPicPr>
          <p:cNvPr descr="A2Z%20IMAGES%20for%20FB/C%20-%20Counseling/CSC_1546.jpg" id="175" name="Google Shape;175;p27"/>
          <p:cNvPicPr preferRelativeResize="0"/>
          <p:nvPr/>
        </p:nvPicPr>
        <p:blipFill>
          <a:blip r:embed="rId4">
            <a:alphaModFix/>
          </a:blip>
          <a:stretch>
            <a:fillRect/>
          </a:stretch>
        </p:blipFill>
        <p:spPr>
          <a:xfrm>
            <a:off x="5567425" y="148350"/>
            <a:ext cx="2959700" cy="2219775"/>
          </a:xfrm>
          <a:prstGeom prst="rect">
            <a:avLst/>
          </a:prstGeom>
          <a:noFill/>
          <a:ln>
            <a:noFill/>
          </a:ln>
        </p:spPr>
      </p:pic>
      <p:sp>
        <p:nvSpPr>
          <p:cNvPr id="176" name="Google Shape;176;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8"/>
          <p:cNvSpPr txBox="1"/>
          <p:nvPr>
            <p:ph type="title"/>
          </p:nvPr>
        </p:nvSpPr>
        <p:spPr>
          <a:xfrm>
            <a:off x="311700" y="12380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Eye Movement Desensitization and Reprocessing (EMDR)</a:t>
            </a:r>
            <a:endParaRPr sz="3000">
              <a:solidFill>
                <a:srgbClr val="FFFFFF"/>
              </a:solidFill>
            </a:endParaRPr>
          </a:p>
        </p:txBody>
      </p:sp>
      <p:sp>
        <p:nvSpPr>
          <p:cNvPr id="182" name="Google Shape;182;p28"/>
          <p:cNvSpPr txBox="1"/>
          <p:nvPr/>
        </p:nvSpPr>
        <p:spPr>
          <a:xfrm>
            <a:off x="311700" y="1463113"/>
            <a:ext cx="4225200" cy="3378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Developed by psychologist Dr. Francine Shapiro in the 1970s</a:t>
            </a:r>
            <a:endParaRPr sz="1800"/>
          </a:p>
          <a:p>
            <a:pPr indent="-342900" lvl="0" marL="457200" rtl="0" algn="l">
              <a:spcBef>
                <a:spcPts val="0"/>
              </a:spcBef>
              <a:spcAft>
                <a:spcPts val="0"/>
              </a:spcAft>
              <a:buSzPts val="1800"/>
              <a:buChar char="●"/>
            </a:pPr>
            <a:r>
              <a:rPr lang="en" sz="1800"/>
              <a:t>Used to assist the mind and body in healing from distressing images and bodily sensations associated with PTSD</a:t>
            </a:r>
            <a:endParaRPr sz="1800"/>
          </a:p>
          <a:p>
            <a:pPr indent="-342900" lvl="0" marL="457200" rtl="0" algn="l">
              <a:spcBef>
                <a:spcPts val="0"/>
              </a:spcBef>
              <a:spcAft>
                <a:spcPts val="0"/>
              </a:spcAft>
              <a:buSzPts val="1800"/>
              <a:buChar char="●"/>
            </a:pPr>
            <a:r>
              <a:rPr lang="en" sz="1800"/>
              <a:t>The EMDR practitioner assists individuals in coming to a more peaceful resolution of trauma by using bilateral movements to help desensitize and reprocess the trauma experience</a:t>
            </a:r>
            <a:endParaRPr sz="1800"/>
          </a:p>
        </p:txBody>
      </p:sp>
      <p:pic>
        <p:nvPicPr>
          <p:cNvPr descr="Eye-Movement-2.png" id="183" name="Google Shape;183;p28"/>
          <p:cNvPicPr preferRelativeResize="0"/>
          <p:nvPr/>
        </p:nvPicPr>
        <p:blipFill>
          <a:blip r:embed="rId3">
            <a:alphaModFix/>
          </a:blip>
          <a:stretch>
            <a:fillRect/>
          </a:stretch>
        </p:blipFill>
        <p:spPr>
          <a:xfrm>
            <a:off x="4799950" y="1867738"/>
            <a:ext cx="3838500" cy="2569325"/>
          </a:xfrm>
          <a:prstGeom prst="rect">
            <a:avLst/>
          </a:prstGeom>
          <a:noFill/>
          <a:ln>
            <a:noFill/>
          </a:ln>
        </p:spPr>
      </p:pic>
      <p:sp>
        <p:nvSpPr>
          <p:cNvPr id="184" name="Google Shape;18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0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1000"/>
                                        <p:tgtEl>
                                          <p:spTgt spid="1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311700" y="12380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rPr>
              <a:t>Eye Movement Desensitization and Reprocessing (EMDR)</a:t>
            </a:r>
            <a:endParaRPr sz="3000">
              <a:solidFill>
                <a:srgbClr val="FFFFFF"/>
              </a:solidFill>
            </a:endParaRPr>
          </a:p>
        </p:txBody>
      </p:sp>
      <p:sp>
        <p:nvSpPr>
          <p:cNvPr id="190" name="Google Shape;190;p29"/>
          <p:cNvSpPr txBox="1"/>
          <p:nvPr/>
        </p:nvSpPr>
        <p:spPr>
          <a:xfrm>
            <a:off x="4722850" y="1629000"/>
            <a:ext cx="4225200" cy="3378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This method releases emotional experiences that are trapped in the nervous system</a:t>
            </a:r>
            <a:endParaRPr sz="1800"/>
          </a:p>
          <a:p>
            <a:pPr indent="-342900" lvl="0" marL="457200" rtl="0" algn="l">
              <a:spcBef>
                <a:spcPts val="0"/>
              </a:spcBef>
              <a:spcAft>
                <a:spcPts val="0"/>
              </a:spcAft>
              <a:buSzPts val="1800"/>
              <a:buChar char="●"/>
            </a:pPr>
            <a:r>
              <a:rPr lang="en" sz="1800"/>
              <a:t>The EMDR therapist methodically moves her hand, two fingers pointed up, back and forth in my field of vision</a:t>
            </a:r>
            <a:endParaRPr sz="1800"/>
          </a:p>
          <a:p>
            <a:pPr indent="-342900" lvl="0" marL="457200" rtl="0" algn="l">
              <a:spcBef>
                <a:spcPts val="0"/>
              </a:spcBef>
              <a:spcAft>
                <a:spcPts val="0"/>
              </a:spcAft>
              <a:buSzPts val="1800"/>
              <a:buChar char="●"/>
            </a:pPr>
            <a:r>
              <a:rPr lang="en" sz="1800"/>
              <a:t>Your eyes follow her hand as it moves: left, right, left, right, left, right</a:t>
            </a:r>
            <a:endParaRPr sz="1800"/>
          </a:p>
        </p:txBody>
      </p:sp>
      <p:pic>
        <p:nvPicPr>
          <p:cNvPr descr="Brain%20on%20EMDR.jpg" id="191" name="Google Shape;191;p29"/>
          <p:cNvPicPr preferRelativeResize="0"/>
          <p:nvPr/>
        </p:nvPicPr>
        <p:blipFill>
          <a:blip r:embed="rId3">
            <a:alphaModFix/>
          </a:blip>
          <a:stretch>
            <a:fillRect/>
          </a:stretch>
        </p:blipFill>
        <p:spPr>
          <a:xfrm>
            <a:off x="276025" y="1835075"/>
            <a:ext cx="4295975" cy="2418475"/>
          </a:xfrm>
          <a:prstGeom prst="rect">
            <a:avLst/>
          </a:prstGeom>
          <a:noFill/>
          <a:ln>
            <a:noFill/>
          </a:ln>
        </p:spPr>
      </p:pic>
      <p:sp>
        <p:nvSpPr>
          <p:cNvPr id="192" name="Google Shape;19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0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10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1000"/>
                                        <p:tgtEl>
                                          <p:spTgt spid="19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2595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Sandplay Therapy</a:t>
            </a:r>
            <a:endParaRPr sz="3600">
              <a:solidFill>
                <a:srgbClr val="FFFFFF"/>
              </a:solidFill>
            </a:endParaRPr>
          </a:p>
        </p:txBody>
      </p:sp>
      <p:sp>
        <p:nvSpPr>
          <p:cNvPr id="198" name="Google Shape;198;p30"/>
          <p:cNvSpPr txBox="1"/>
          <p:nvPr/>
        </p:nvSpPr>
        <p:spPr>
          <a:xfrm>
            <a:off x="204350" y="1473800"/>
            <a:ext cx="4545300" cy="33270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Developed by psychologist Dora Kalff in the 1950s</a:t>
            </a:r>
            <a:endParaRPr sz="1700"/>
          </a:p>
          <a:p>
            <a:pPr indent="-336550" lvl="0" marL="457200" rtl="0" algn="l">
              <a:spcBef>
                <a:spcPts val="0"/>
              </a:spcBef>
              <a:spcAft>
                <a:spcPts val="0"/>
              </a:spcAft>
              <a:buSzPts val="1700"/>
              <a:buChar char="●"/>
            </a:pPr>
            <a:r>
              <a:rPr lang="en" sz="1700"/>
              <a:t>Uses the power of symbolic imagery to provide a safe space to connect with the unconscious mind, move through overwhelming feelings of grief, and process traumatic experiences</a:t>
            </a:r>
            <a:endParaRPr sz="1700"/>
          </a:p>
          <a:p>
            <a:pPr indent="-336550" lvl="0" marL="457200" rtl="0" algn="l">
              <a:spcBef>
                <a:spcPts val="0"/>
              </a:spcBef>
              <a:spcAft>
                <a:spcPts val="0"/>
              </a:spcAft>
              <a:buSzPts val="1700"/>
              <a:buChar char="●"/>
            </a:pPr>
            <a:r>
              <a:rPr lang="en" sz="1700"/>
              <a:t>When people are in traumatizing, terrifying situations the left side of the brain often shuts down, leaving them temporarily unable to apply verbal expression, logic, reason, or order</a:t>
            </a:r>
            <a:endParaRPr sz="1700"/>
          </a:p>
          <a:p>
            <a:pPr indent="0" lvl="0" marL="0" rtl="0" algn="l">
              <a:spcBef>
                <a:spcPts val="0"/>
              </a:spcBef>
              <a:spcAft>
                <a:spcPts val="0"/>
              </a:spcAft>
              <a:buNone/>
            </a:pPr>
            <a:r>
              <a:t/>
            </a:r>
            <a:endParaRPr sz="850">
              <a:latin typeface="Times"/>
              <a:ea typeface="Times"/>
              <a:cs typeface="Times"/>
              <a:sym typeface="Times"/>
            </a:endParaRPr>
          </a:p>
          <a:p>
            <a:pPr indent="0" lvl="0" marL="0" rtl="0" algn="l">
              <a:spcBef>
                <a:spcPts val="0"/>
              </a:spcBef>
              <a:spcAft>
                <a:spcPts val="0"/>
              </a:spcAft>
              <a:buNone/>
            </a:pPr>
            <a:r>
              <a:t/>
            </a:r>
            <a:endParaRPr sz="1800"/>
          </a:p>
        </p:txBody>
      </p:sp>
      <p:pic>
        <p:nvPicPr>
          <p:cNvPr descr="0adf73b7bf6491aef159deb7ca490391%20copy.jpg" id="199" name="Google Shape;199;p30"/>
          <p:cNvPicPr preferRelativeResize="0"/>
          <p:nvPr/>
        </p:nvPicPr>
        <p:blipFill>
          <a:blip r:embed="rId3">
            <a:alphaModFix/>
          </a:blip>
          <a:stretch>
            <a:fillRect/>
          </a:stretch>
        </p:blipFill>
        <p:spPr>
          <a:xfrm>
            <a:off x="4749650" y="1659100"/>
            <a:ext cx="4082650" cy="2956400"/>
          </a:xfrm>
          <a:prstGeom prst="rect">
            <a:avLst/>
          </a:prstGeom>
          <a:noFill/>
          <a:ln>
            <a:noFill/>
          </a:ln>
        </p:spPr>
      </p:pic>
      <p:sp>
        <p:nvSpPr>
          <p:cNvPr id="200" name="Google Shape;200;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0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0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0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1000"/>
                                        <p:tgtEl>
                                          <p:spTgt spid="1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1000"/>
                                        <p:tgtEl>
                                          <p:spTgt spid="19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311700" y="25957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Sandplay Therapy</a:t>
            </a:r>
            <a:endParaRPr sz="3600"/>
          </a:p>
        </p:txBody>
      </p:sp>
      <p:sp>
        <p:nvSpPr>
          <p:cNvPr id="206" name="Google Shape;206;p31"/>
          <p:cNvSpPr txBox="1"/>
          <p:nvPr/>
        </p:nvSpPr>
        <p:spPr>
          <a:xfrm>
            <a:off x="4473300" y="1704450"/>
            <a:ext cx="4359000" cy="2790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One of the best ways to assist traumatized people in their healing is to give them ways to use the nonverbal side of their brain (the right hemisphere) where color, sound, music, art, imagery, light, smell, intuition, and imagery are stored</a:t>
            </a:r>
            <a:endParaRPr sz="1700"/>
          </a:p>
          <a:p>
            <a:pPr indent="-317500" lvl="0" marL="457200" rtl="0" algn="l">
              <a:spcBef>
                <a:spcPts val="0"/>
              </a:spcBef>
              <a:spcAft>
                <a:spcPts val="0"/>
              </a:spcAft>
              <a:buSzPts val="1400"/>
              <a:buChar char="●"/>
            </a:pPr>
            <a:r>
              <a:rPr lang="en" sz="1700"/>
              <a:t>Sandplay therapy is done by creating scenes in a tray of sand with miniature trinkets, symbols, statues, and figures</a:t>
            </a:r>
            <a:r>
              <a:rPr lang="en" sz="1700">
                <a:latin typeface="Times"/>
                <a:ea typeface="Times"/>
                <a:cs typeface="Times"/>
                <a:sym typeface="Times"/>
              </a:rPr>
              <a:t> </a:t>
            </a:r>
            <a:r>
              <a:rPr lang="en">
                <a:latin typeface="Times"/>
                <a:ea typeface="Times"/>
                <a:cs typeface="Times"/>
                <a:sym typeface="Times"/>
              </a:rPr>
              <a:t> </a:t>
            </a:r>
            <a:endParaRPr>
              <a:latin typeface="Roboto"/>
              <a:ea typeface="Roboto"/>
              <a:cs typeface="Roboto"/>
              <a:sym typeface="Roboto"/>
            </a:endParaRPr>
          </a:p>
        </p:txBody>
      </p:sp>
      <p:pic>
        <p:nvPicPr>
          <p:cNvPr descr="Sandplay%20Room.jpg" id="207" name="Google Shape;207;p31"/>
          <p:cNvPicPr preferRelativeResize="0"/>
          <p:nvPr/>
        </p:nvPicPr>
        <p:blipFill>
          <a:blip r:embed="rId3">
            <a:alphaModFix/>
          </a:blip>
          <a:stretch>
            <a:fillRect/>
          </a:stretch>
        </p:blipFill>
        <p:spPr>
          <a:xfrm>
            <a:off x="311700" y="1833813"/>
            <a:ext cx="4161600" cy="2531883"/>
          </a:xfrm>
          <a:prstGeom prst="rect">
            <a:avLst/>
          </a:prstGeom>
          <a:noFill/>
          <a:ln>
            <a:noFill/>
          </a:ln>
        </p:spPr>
      </p:pic>
      <p:sp>
        <p:nvSpPr>
          <p:cNvPr id="208" name="Google Shape;20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000"/>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000"/>
                                        <p:tgtEl>
                                          <p:spTgt spid="20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pic>
        <p:nvPicPr>
          <p:cNvPr descr="/Users/susanhannifinmacnab/Desktop/4x4 Ad 2019.png" id="71" name="Google Shape;71;p14"/>
          <p:cNvPicPr preferRelativeResize="0"/>
          <p:nvPr/>
        </p:nvPicPr>
        <p:blipFill>
          <a:blip r:embed="rId3">
            <a:alphaModFix/>
          </a:blip>
          <a:stretch>
            <a:fillRect/>
          </a:stretch>
        </p:blipFill>
        <p:spPr>
          <a:xfrm>
            <a:off x="568651" y="1505699"/>
            <a:ext cx="3352300" cy="3352275"/>
          </a:xfrm>
          <a:prstGeom prst="rect">
            <a:avLst/>
          </a:prstGeom>
          <a:noFill/>
          <a:ln>
            <a:noFill/>
          </a:ln>
        </p:spPr>
      </p:pic>
      <p:pic>
        <p:nvPicPr>
          <p:cNvPr descr="100_2429%20copy.jpg" id="72" name="Google Shape;72;p14"/>
          <p:cNvPicPr preferRelativeResize="0"/>
          <p:nvPr/>
        </p:nvPicPr>
        <p:blipFill>
          <a:blip r:embed="rId4">
            <a:alphaModFix/>
          </a:blip>
          <a:stretch>
            <a:fillRect/>
          </a:stretch>
        </p:blipFill>
        <p:spPr>
          <a:xfrm>
            <a:off x="4279037" y="1505700"/>
            <a:ext cx="4455013" cy="3352275"/>
          </a:xfrm>
          <a:prstGeom prst="rect">
            <a:avLst/>
          </a:prstGeom>
          <a:noFill/>
          <a:ln>
            <a:noFill/>
          </a:ln>
        </p:spPr>
      </p:pic>
      <p:sp>
        <p:nvSpPr>
          <p:cNvPr id="73" name="Google Shape;73;p14"/>
          <p:cNvSpPr txBox="1"/>
          <p:nvPr>
            <p:ph type="title"/>
          </p:nvPr>
        </p:nvSpPr>
        <p:spPr>
          <a:xfrm>
            <a:off x="568650" y="347525"/>
            <a:ext cx="69759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Speaker Introduction</a:t>
            </a:r>
            <a:endParaRPr/>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311700" y="25957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rPr>
              <a:t>Somatic Experiencing  </a:t>
            </a:r>
            <a:endParaRPr sz="3600">
              <a:solidFill>
                <a:srgbClr val="FFFFFF"/>
              </a:solidFill>
            </a:endParaRPr>
          </a:p>
        </p:txBody>
      </p:sp>
      <p:sp>
        <p:nvSpPr>
          <p:cNvPr id="214" name="Google Shape;214;p32"/>
          <p:cNvSpPr txBox="1"/>
          <p:nvPr/>
        </p:nvSpPr>
        <p:spPr>
          <a:xfrm>
            <a:off x="311700" y="1629050"/>
            <a:ext cx="4359000" cy="27906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Developed by clinical psychologist Dr. Peter Levine in the 1970s</a:t>
            </a:r>
            <a:endParaRPr sz="1700"/>
          </a:p>
          <a:p>
            <a:pPr indent="-336550" lvl="0" marL="457200" rtl="0" algn="l">
              <a:spcBef>
                <a:spcPts val="0"/>
              </a:spcBef>
              <a:spcAft>
                <a:spcPts val="0"/>
              </a:spcAft>
              <a:buSzPts val="1700"/>
              <a:buChar char="●"/>
            </a:pPr>
            <a:r>
              <a:rPr lang="en" sz="1700"/>
              <a:t>Used to assist the mind and body in healing from the distressing images and bodily sensations associated with PTSD</a:t>
            </a:r>
            <a:endParaRPr sz="1700"/>
          </a:p>
          <a:p>
            <a:pPr indent="-336550" lvl="0" marL="457200" rtl="0" algn="l">
              <a:spcBef>
                <a:spcPts val="0"/>
              </a:spcBef>
              <a:spcAft>
                <a:spcPts val="0"/>
              </a:spcAft>
              <a:buSzPts val="1700"/>
              <a:buChar char="●"/>
            </a:pPr>
            <a:r>
              <a:rPr lang="en" sz="1700"/>
              <a:t>The SE practitioner assists individuals in trauma resolution by assisting in the release of residual physical tension that has been locked into the body and causes physiological disruption. </a:t>
            </a:r>
            <a:r>
              <a:rPr lang="en" sz="1700"/>
              <a:t> </a:t>
            </a:r>
            <a:endParaRPr sz="1700"/>
          </a:p>
        </p:txBody>
      </p:sp>
      <p:pic>
        <p:nvPicPr>
          <p:cNvPr descr="fight-flight-freeze-survival-mode-graphic.jpg" id="215" name="Google Shape;215;p32"/>
          <p:cNvPicPr preferRelativeResize="0"/>
          <p:nvPr/>
        </p:nvPicPr>
        <p:blipFill>
          <a:blip r:embed="rId3">
            <a:alphaModFix/>
          </a:blip>
          <a:stretch>
            <a:fillRect/>
          </a:stretch>
        </p:blipFill>
        <p:spPr>
          <a:xfrm>
            <a:off x="4935575" y="1497338"/>
            <a:ext cx="3677150" cy="3174675"/>
          </a:xfrm>
          <a:prstGeom prst="rect">
            <a:avLst/>
          </a:prstGeom>
          <a:noFill/>
          <a:ln>
            <a:noFill/>
          </a:ln>
        </p:spPr>
      </p:pic>
      <p:sp>
        <p:nvSpPr>
          <p:cNvPr id="216" name="Google Shape;21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Effect filter="fade" transition="in">
                                      <p:cBhvr>
                                        <p:cTn dur="1000"/>
                                        <p:tgtEl>
                                          <p:spTgt spid="2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Effect filter="fade" transition="in">
                                      <p:cBhvr>
                                        <p:cTn dur="1000"/>
                                        <p:tgtEl>
                                          <p:spTgt spid="2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Effect filter="fade" transition="in">
                                      <p:cBhvr>
                                        <p:cTn dur="1000"/>
                                        <p:tgtEl>
                                          <p:spTgt spid="21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3"/>
          <p:cNvSpPr txBox="1"/>
          <p:nvPr>
            <p:ph type="title"/>
          </p:nvPr>
        </p:nvSpPr>
        <p:spPr>
          <a:xfrm>
            <a:off x="807250" y="105600"/>
            <a:ext cx="7360200" cy="70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Additional Resources</a:t>
            </a:r>
            <a:endParaRPr sz="3600"/>
          </a:p>
        </p:txBody>
      </p:sp>
      <p:sp>
        <p:nvSpPr>
          <p:cNvPr id="222" name="Google Shape;222;p33"/>
          <p:cNvSpPr txBox="1"/>
          <p:nvPr/>
        </p:nvSpPr>
        <p:spPr>
          <a:xfrm>
            <a:off x="497750" y="709800"/>
            <a:ext cx="5158500" cy="46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A2Z Healing Toolbox (see Online Toolbox)</a:t>
            </a:r>
            <a:endParaRPr b="1" sz="1800">
              <a:solidFill>
                <a:srgbClr val="FFFFFF"/>
              </a:solidFill>
            </a:endParaRPr>
          </a:p>
          <a:p>
            <a:pPr indent="0" lvl="0" marL="0" rtl="0" algn="l">
              <a:spcBef>
                <a:spcPts val="0"/>
              </a:spcBef>
              <a:spcAft>
                <a:spcPts val="0"/>
              </a:spcAft>
              <a:buNone/>
            </a:pPr>
            <a:r>
              <a:rPr lang="en" sz="1800" u="sng">
                <a:solidFill>
                  <a:schemeClr val="accent6"/>
                </a:solidFill>
                <a:hlinkClick r:id="rId3"/>
              </a:rPr>
              <a:t>www.a2zhealingtoolbox.com</a:t>
            </a:r>
            <a:endParaRPr sz="1800">
              <a:solidFill>
                <a:schemeClr val="accent6"/>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b="1" lang="en" sz="1800">
                <a:solidFill>
                  <a:srgbClr val="FFFFFF"/>
                </a:solidFill>
              </a:rPr>
              <a:t>Biofeedback </a:t>
            </a:r>
            <a:endParaRPr b="1" sz="1800">
              <a:solidFill>
                <a:srgbClr val="FFFFFF"/>
              </a:solidFill>
            </a:endParaRPr>
          </a:p>
          <a:p>
            <a:pPr indent="0" lvl="0" marL="0" rtl="0" algn="l">
              <a:spcBef>
                <a:spcPts val="0"/>
              </a:spcBef>
              <a:spcAft>
                <a:spcPts val="0"/>
              </a:spcAft>
              <a:buNone/>
            </a:pPr>
            <a:r>
              <a:rPr lang="en" sz="1800" u="sng">
                <a:solidFill>
                  <a:schemeClr val="accent6"/>
                </a:solidFill>
                <a:hlinkClick r:id="rId4"/>
              </a:rPr>
              <a:t>www.biofeedback.org</a:t>
            </a:r>
            <a:endParaRPr sz="1800">
              <a:solidFill>
                <a:schemeClr val="accent6"/>
              </a:solidFill>
            </a:endParaRPr>
          </a:p>
          <a:p>
            <a:pPr indent="0" lvl="0" marL="0" rtl="0" algn="l">
              <a:spcBef>
                <a:spcPts val="0"/>
              </a:spcBef>
              <a:spcAft>
                <a:spcPts val="0"/>
              </a:spcAft>
              <a:buNone/>
            </a:pPr>
            <a:r>
              <a:t/>
            </a:r>
            <a:endParaRPr b="1" sz="1800">
              <a:solidFill>
                <a:srgbClr val="FFFFFF"/>
              </a:solidFill>
            </a:endParaRPr>
          </a:p>
          <a:p>
            <a:pPr indent="0" lvl="0" marL="0" rtl="0" algn="l">
              <a:spcBef>
                <a:spcPts val="0"/>
              </a:spcBef>
              <a:spcAft>
                <a:spcPts val="0"/>
              </a:spcAft>
              <a:buNone/>
            </a:pPr>
            <a:r>
              <a:rPr b="1" lang="en" sz="1800">
                <a:solidFill>
                  <a:srgbClr val="FFFFFF"/>
                </a:solidFill>
              </a:rPr>
              <a:t>Eye-Movement Desensitization and Reprocessing (EMDR)</a:t>
            </a:r>
            <a:endParaRPr b="1" sz="1800">
              <a:solidFill>
                <a:srgbClr val="FFFFFF"/>
              </a:solidFill>
            </a:endParaRPr>
          </a:p>
          <a:p>
            <a:pPr indent="0" lvl="0" marL="0" rtl="0" algn="l">
              <a:spcBef>
                <a:spcPts val="0"/>
              </a:spcBef>
              <a:spcAft>
                <a:spcPts val="0"/>
              </a:spcAft>
              <a:buNone/>
            </a:pPr>
            <a:r>
              <a:rPr lang="en" sz="1800" u="sng">
                <a:solidFill>
                  <a:schemeClr val="accent6"/>
                </a:solidFill>
                <a:hlinkClick r:id="rId5"/>
              </a:rPr>
              <a:t>www.emdr.com</a:t>
            </a:r>
            <a:endParaRPr sz="1800">
              <a:solidFill>
                <a:schemeClr val="accent6"/>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b="1" lang="en" sz="1800">
                <a:solidFill>
                  <a:srgbClr val="FFFFFF"/>
                </a:solidFill>
              </a:rPr>
              <a:t>Sandplay Therapy</a:t>
            </a:r>
            <a:endParaRPr b="1" sz="1800">
              <a:solidFill>
                <a:srgbClr val="FFFFFF"/>
              </a:solidFill>
            </a:endParaRPr>
          </a:p>
          <a:p>
            <a:pPr indent="0" lvl="0" marL="0" rtl="0" algn="l">
              <a:spcBef>
                <a:spcPts val="0"/>
              </a:spcBef>
              <a:spcAft>
                <a:spcPts val="0"/>
              </a:spcAft>
              <a:buNone/>
            </a:pPr>
            <a:r>
              <a:rPr lang="en" sz="1800" u="sng">
                <a:solidFill>
                  <a:schemeClr val="accent6"/>
                </a:solidFill>
                <a:hlinkClick r:id="rId6"/>
              </a:rPr>
              <a:t>www.sandplay.org</a:t>
            </a:r>
            <a:endParaRPr sz="1800">
              <a:solidFill>
                <a:schemeClr val="accent6"/>
              </a:solidFill>
            </a:endParaRPr>
          </a:p>
          <a:p>
            <a:pPr indent="0" lvl="0" marL="0" rtl="0" algn="l">
              <a:spcBef>
                <a:spcPts val="0"/>
              </a:spcBef>
              <a:spcAft>
                <a:spcPts val="0"/>
              </a:spcAft>
              <a:buNone/>
            </a:pPr>
            <a:r>
              <a:t/>
            </a:r>
            <a:endParaRPr sz="1800">
              <a:solidFill>
                <a:srgbClr val="FFFFFF"/>
              </a:solidFill>
            </a:endParaRPr>
          </a:p>
          <a:p>
            <a:pPr indent="0" lvl="0" marL="0" rtl="0" algn="l">
              <a:spcBef>
                <a:spcPts val="0"/>
              </a:spcBef>
              <a:spcAft>
                <a:spcPts val="0"/>
              </a:spcAft>
              <a:buNone/>
            </a:pPr>
            <a:r>
              <a:rPr b="1" lang="en" sz="1800">
                <a:solidFill>
                  <a:srgbClr val="FFFFFF"/>
                </a:solidFill>
              </a:rPr>
              <a:t>Somatic Experiencing (SE)</a:t>
            </a:r>
            <a:endParaRPr b="1" sz="1800">
              <a:solidFill>
                <a:srgbClr val="FFFFFF"/>
              </a:solidFill>
            </a:endParaRPr>
          </a:p>
          <a:p>
            <a:pPr indent="0" lvl="0" marL="0" rtl="0" algn="l">
              <a:spcBef>
                <a:spcPts val="0"/>
              </a:spcBef>
              <a:spcAft>
                <a:spcPts val="0"/>
              </a:spcAft>
              <a:buNone/>
            </a:pPr>
            <a:r>
              <a:rPr lang="en" sz="1800" u="sng">
                <a:solidFill>
                  <a:schemeClr val="accent6"/>
                </a:solidFill>
                <a:hlinkClick r:id="rId7"/>
              </a:rPr>
              <a:t>www.traumahealing.com</a:t>
            </a:r>
            <a:endParaRPr sz="1800">
              <a:solidFill>
                <a:schemeClr val="accent6"/>
              </a:solidFill>
            </a:endParaRPr>
          </a:p>
        </p:txBody>
      </p:sp>
      <p:pic>
        <p:nvPicPr>
          <p:cNvPr id="223" name="Google Shape;223;p33"/>
          <p:cNvPicPr preferRelativeResize="0"/>
          <p:nvPr/>
        </p:nvPicPr>
        <p:blipFill>
          <a:blip r:embed="rId8">
            <a:alphaModFix/>
          </a:blip>
          <a:stretch>
            <a:fillRect/>
          </a:stretch>
        </p:blipFill>
        <p:spPr>
          <a:xfrm>
            <a:off x="4572002" y="381575"/>
            <a:ext cx="4743350" cy="4743350"/>
          </a:xfrm>
          <a:prstGeom prst="rect">
            <a:avLst/>
          </a:prstGeom>
          <a:noFill/>
          <a:ln>
            <a:noFill/>
          </a:ln>
        </p:spPr>
      </p:pic>
      <p:sp>
        <p:nvSpPr>
          <p:cNvPr id="224" name="Google Shape;22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pic>
        <p:nvPicPr>
          <p:cNvPr id="229" name="Google Shape;229;p34"/>
          <p:cNvPicPr preferRelativeResize="0"/>
          <p:nvPr/>
        </p:nvPicPr>
        <p:blipFill>
          <a:blip r:embed="rId3">
            <a:alphaModFix/>
          </a:blip>
          <a:stretch>
            <a:fillRect/>
          </a:stretch>
        </p:blipFill>
        <p:spPr>
          <a:xfrm rot="5">
            <a:off x="6085195" y="1141810"/>
            <a:ext cx="2859885" cy="2859880"/>
          </a:xfrm>
          <a:prstGeom prst="rect">
            <a:avLst/>
          </a:prstGeom>
          <a:noFill/>
          <a:ln>
            <a:noFill/>
          </a:ln>
        </p:spPr>
      </p:pic>
      <p:pic>
        <p:nvPicPr>
          <p:cNvPr id="230" name="Google Shape;230;p34"/>
          <p:cNvPicPr preferRelativeResize="0"/>
          <p:nvPr/>
        </p:nvPicPr>
        <p:blipFill>
          <a:blip r:embed="rId4">
            <a:alphaModFix/>
          </a:blip>
          <a:stretch>
            <a:fillRect/>
          </a:stretch>
        </p:blipFill>
        <p:spPr>
          <a:xfrm rot="-6">
            <a:off x="198910" y="1132550"/>
            <a:ext cx="2878379" cy="2878401"/>
          </a:xfrm>
          <a:prstGeom prst="rect">
            <a:avLst/>
          </a:prstGeom>
          <a:noFill/>
          <a:ln>
            <a:noFill/>
          </a:ln>
        </p:spPr>
      </p:pic>
      <p:pic>
        <p:nvPicPr>
          <p:cNvPr id="231" name="Google Shape;231;p34"/>
          <p:cNvPicPr preferRelativeResize="0"/>
          <p:nvPr/>
        </p:nvPicPr>
        <p:blipFill>
          <a:blip r:embed="rId5">
            <a:alphaModFix/>
          </a:blip>
          <a:stretch>
            <a:fillRect/>
          </a:stretch>
        </p:blipFill>
        <p:spPr>
          <a:xfrm>
            <a:off x="3151287" y="1141800"/>
            <a:ext cx="2859900" cy="2859900"/>
          </a:xfrm>
          <a:prstGeom prst="rect">
            <a:avLst/>
          </a:prstGeom>
          <a:noFill/>
          <a:ln>
            <a:noFill/>
          </a:ln>
        </p:spPr>
      </p:pic>
      <p:sp>
        <p:nvSpPr>
          <p:cNvPr id="232" name="Google Shape;23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236" name="Shape 236"/>
        <p:cNvGrpSpPr/>
        <p:nvPr/>
      </p:nvGrpSpPr>
      <p:grpSpPr>
        <a:xfrm>
          <a:off x="0" y="0"/>
          <a:ext cx="0" cy="0"/>
          <a:chOff x="0" y="0"/>
          <a:chExt cx="0" cy="0"/>
        </a:xfrm>
      </p:grpSpPr>
      <p:sp>
        <p:nvSpPr>
          <p:cNvPr id="237" name="Google Shape;237;p35"/>
          <p:cNvSpPr txBox="1"/>
          <p:nvPr>
            <p:ph type="ctrTitle"/>
          </p:nvPr>
        </p:nvSpPr>
        <p:spPr>
          <a:xfrm>
            <a:off x="394750" y="341450"/>
            <a:ext cx="42585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Information</a:t>
            </a:r>
            <a:endParaRPr/>
          </a:p>
        </p:txBody>
      </p:sp>
      <p:sp>
        <p:nvSpPr>
          <p:cNvPr id="238" name="Google Shape;238;p35"/>
          <p:cNvSpPr txBox="1"/>
          <p:nvPr>
            <p:ph idx="1" type="subTitle"/>
          </p:nvPr>
        </p:nvSpPr>
        <p:spPr>
          <a:xfrm>
            <a:off x="462525" y="1804950"/>
            <a:ext cx="4545300" cy="288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latin typeface="Arial"/>
                <a:ea typeface="Arial"/>
                <a:cs typeface="Arial"/>
                <a:sym typeface="Arial"/>
              </a:rPr>
              <a:t>Susan Hannifin-MacNab, MSW, PPSC</a:t>
            </a:r>
            <a:endParaRPr b="1" sz="2400">
              <a:solidFill>
                <a:srgbClr val="000000"/>
              </a:solidFill>
              <a:latin typeface="Arial"/>
              <a:ea typeface="Arial"/>
              <a:cs typeface="Arial"/>
              <a:sym typeface="Arial"/>
            </a:endParaRPr>
          </a:p>
          <a:p>
            <a:pPr indent="0" lvl="0" marL="0" rtl="0" algn="l">
              <a:spcBef>
                <a:spcPts val="0"/>
              </a:spcBef>
              <a:spcAft>
                <a:spcPts val="0"/>
              </a:spcAft>
              <a:buNone/>
            </a:pPr>
            <a:r>
              <a:t/>
            </a:r>
            <a:endParaRPr sz="2400">
              <a:solidFill>
                <a:srgbClr val="000000"/>
              </a:solidFill>
              <a:latin typeface="Arial"/>
              <a:ea typeface="Arial"/>
              <a:cs typeface="Arial"/>
              <a:sym typeface="Arial"/>
            </a:endParaRPr>
          </a:p>
          <a:p>
            <a:pPr indent="0" lvl="0" marL="0" rtl="0" algn="l">
              <a:spcBef>
                <a:spcPts val="0"/>
              </a:spcBef>
              <a:spcAft>
                <a:spcPts val="0"/>
              </a:spcAft>
              <a:buNone/>
            </a:pPr>
            <a:r>
              <a:rPr lang="en" sz="2100">
                <a:solidFill>
                  <a:srgbClr val="000000"/>
                </a:solidFill>
                <a:latin typeface="Arial"/>
                <a:ea typeface="Arial"/>
                <a:cs typeface="Arial"/>
                <a:sym typeface="Arial"/>
              </a:rPr>
              <a:t>Website: </a:t>
            </a:r>
            <a:r>
              <a:rPr lang="en" sz="2100" u="sng">
                <a:solidFill>
                  <a:srgbClr val="0563C1"/>
                </a:solidFill>
                <a:latin typeface="Arial"/>
                <a:ea typeface="Arial"/>
                <a:cs typeface="Arial"/>
                <a:sym typeface="Arial"/>
                <a:hlinkClick r:id="rId3"/>
              </a:rPr>
              <a:t>www.a2zhealingtoolbox.com</a:t>
            </a:r>
            <a:endParaRPr sz="2100">
              <a:solidFill>
                <a:srgbClr val="000000"/>
              </a:solidFill>
              <a:latin typeface="Arial"/>
              <a:ea typeface="Arial"/>
              <a:cs typeface="Arial"/>
              <a:sym typeface="Arial"/>
            </a:endParaRPr>
          </a:p>
          <a:p>
            <a:pPr indent="0" lvl="0" marL="0" rtl="0" algn="l">
              <a:spcBef>
                <a:spcPts val="0"/>
              </a:spcBef>
              <a:spcAft>
                <a:spcPts val="0"/>
              </a:spcAft>
              <a:buNone/>
            </a:pPr>
            <a:r>
              <a:rPr lang="en" sz="2100">
                <a:solidFill>
                  <a:srgbClr val="000000"/>
                </a:solidFill>
                <a:latin typeface="Arial"/>
                <a:ea typeface="Arial"/>
                <a:cs typeface="Arial"/>
                <a:sym typeface="Arial"/>
              </a:rPr>
              <a:t>Email: </a:t>
            </a:r>
            <a:r>
              <a:rPr lang="en" sz="2100" u="sng">
                <a:solidFill>
                  <a:srgbClr val="0563C1"/>
                </a:solidFill>
                <a:latin typeface="Arial"/>
                <a:ea typeface="Arial"/>
                <a:cs typeface="Arial"/>
                <a:sym typeface="Arial"/>
                <a:hlinkClick r:id="rId4"/>
              </a:rPr>
              <a:t>susan@a2zhealingtoolbox.com</a:t>
            </a:r>
            <a:endParaRPr sz="2100">
              <a:latin typeface="Arial"/>
              <a:ea typeface="Arial"/>
              <a:cs typeface="Arial"/>
              <a:sym typeface="Arial"/>
            </a:endParaRPr>
          </a:p>
        </p:txBody>
      </p:sp>
      <p:pic>
        <p:nvPicPr>
          <p:cNvPr descr="/Users/susanhannifinmacnab/Desktop/4x4 Ad 2019.png" id="239" name="Google Shape;239;p35"/>
          <p:cNvPicPr preferRelativeResize="0"/>
          <p:nvPr/>
        </p:nvPicPr>
        <p:blipFill>
          <a:blip r:embed="rId5">
            <a:alphaModFix/>
          </a:blip>
          <a:stretch>
            <a:fillRect/>
          </a:stretch>
        </p:blipFill>
        <p:spPr>
          <a:xfrm>
            <a:off x="4747675" y="579050"/>
            <a:ext cx="3985375" cy="398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8" name="Shape 78"/>
        <p:cNvGrpSpPr/>
        <p:nvPr/>
      </p:nvGrpSpPr>
      <p:grpSpPr>
        <a:xfrm>
          <a:off x="0" y="0"/>
          <a:ext cx="0" cy="0"/>
          <a:chOff x="0" y="0"/>
          <a:chExt cx="0" cy="0"/>
        </a:xfrm>
      </p:grpSpPr>
      <p:sp>
        <p:nvSpPr>
          <p:cNvPr id="79" name="Google Shape;79;p15"/>
          <p:cNvSpPr txBox="1"/>
          <p:nvPr>
            <p:ph type="title"/>
          </p:nvPr>
        </p:nvSpPr>
        <p:spPr>
          <a:xfrm>
            <a:off x="3656400" y="331075"/>
            <a:ext cx="5487600" cy="75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1"/>
                </a:solidFill>
              </a:rPr>
              <a:t>Webinar Outline</a:t>
            </a:r>
            <a:endParaRPr sz="3600">
              <a:solidFill>
                <a:schemeClr val="accent1"/>
              </a:solidFill>
            </a:endParaRPr>
          </a:p>
        </p:txBody>
      </p:sp>
      <p:pic>
        <p:nvPicPr>
          <p:cNvPr id="80" name="Google Shape;80;p15"/>
          <p:cNvPicPr preferRelativeResize="0"/>
          <p:nvPr/>
        </p:nvPicPr>
        <p:blipFill>
          <a:blip r:embed="rId3">
            <a:alphaModFix/>
          </a:blip>
          <a:stretch>
            <a:fillRect/>
          </a:stretch>
        </p:blipFill>
        <p:spPr>
          <a:xfrm>
            <a:off x="-203212" y="508375"/>
            <a:ext cx="4126725" cy="4126725"/>
          </a:xfrm>
          <a:prstGeom prst="rect">
            <a:avLst/>
          </a:prstGeom>
          <a:noFill/>
          <a:ln>
            <a:noFill/>
          </a:ln>
        </p:spPr>
      </p:pic>
      <p:sp>
        <p:nvSpPr>
          <p:cNvPr id="81" name="Google Shape;81;p15"/>
          <p:cNvSpPr txBox="1"/>
          <p:nvPr/>
        </p:nvSpPr>
        <p:spPr>
          <a:xfrm>
            <a:off x="4403250" y="1265200"/>
            <a:ext cx="4602600" cy="3129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What is Grief?</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What is Trauma?</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The 26 A2Z Healing Tools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Dive Deeper (Healing Tools B and C, of course!)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Additional Resources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Q &amp; A</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Contact Information</a:t>
            </a:r>
            <a:endParaRPr sz="2400">
              <a:latin typeface="Roboto"/>
              <a:ea typeface="Roboto"/>
              <a:cs typeface="Roboto"/>
              <a:sym typeface="Roboto"/>
            </a:endParaRPr>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anim calcmode="lin" valueType="num">
                                      <p:cBhvr additive="base">
                                        <p:cTn dur="1000"/>
                                        <p:tgtEl>
                                          <p:spTgt spid="81">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anim calcmode="lin" valueType="num">
                                      <p:cBhvr additive="base">
                                        <p:cTn dur="1000"/>
                                        <p:tgtEl>
                                          <p:spTgt spid="81">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anim calcmode="lin" valueType="num">
                                      <p:cBhvr additive="base">
                                        <p:cTn dur="1000"/>
                                        <p:tgtEl>
                                          <p:spTgt spid="8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anim calcmode="lin" valueType="num">
                                      <p:cBhvr additive="base">
                                        <p:cTn dur="1000"/>
                                        <p:tgtEl>
                                          <p:spTgt spid="81">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anim calcmode="lin" valueType="num">
                                      <p:cBhvr additive="base">
                                        <p:cTn dur="1000"/>
                                        <p:tgtEl>
                                          <p:spTgt spid="81">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5" st="5"/>
                                            </p:txEl>
                                          </p:spTgt>
                                        </p:tgtEl>
                                        <p:attrNameLst>
                                          <p:attrName>style.visibility</p:attrName>
                                        </p:attrNameLst>
                                      </p:cBhvr>
                                      <p:to>
                                        <p:strVal val="visible"/>
                                      </p:to>
                                    </p:set>
                                    <p:anim calcmode="lin" valueType="num">
                                      <p:cBhvr additive="base">
                                        <p:cTn dur="1000"/>
                                        <p:tgtEl>
                                          <p:spTgt spid="81">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xEl>
                                              <p:pRg end="6" st="6"/>
                                            </p:txEl>
                                          </p:spTgt>
                                        </p:tgtEl>
                                        <p:attrNameLst>
                                          <p:attrName>style.visibility</p:attrName>
                                        </p:attrNameLst>
                                      </p:cBhvr>
                                      <p:to>
                                        <p:strVal val="visible"/>
                                      </p:to>
                                    </p:set>
                                    <p:anim calcmode="lin" valueType="num">
                                      <p:cBhvr additive="base">
                                        <p:cTn dur="1000"/>
                                        <p:tgtEl>
                                          <p:spTgt spid="81">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86" name="Shape 86"/>
        <p:cNvGrpSpPr/>
        <p:nvPr/>
      </p:nvGrpSpPr>
      <p:grpSpPr>
        <a:xfrm>
          <a:off x="0" y="0"/>
          <a:ext cx="0" cy="0"/>
          <a:chOff x="0" y="0"/>
          <a:chExt cx="0" cy="0"/>
        </a:xfrm>
      </p:grpSpPr>
      <p:sp>
        <p:nvSpPr>
          <p:cNvPr id="87" name="Google Shape;87;p16"/>
          <p:cNvSpPr txBox="1"/>
          <p:nvPr>
            <p:ph type="ctrTitle"/>
          </p:nvPr>
        </p:nvSpPr>
        <p:spPr>
          <a:xfrm>
            <a:off x="5686525" y="1870350"/>
            <a:ext cx="3107100" cy="140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Grief?</a:t>
            </a:r>
            <a:endParaRPr/>
          </a:p>
        </p:txBody>
      </p:sp>
      <p:pic>
        <p:nvPicPr>
          <p:cNvPr id="88" name="Google Shape;88;p16"/>
          <p:cNvPicPr preferRelativeResize="0"/>
          <p:nvPr/>
        </p:nvPicPr>
        <p:blipFill>
          <a:blip r:embed="rId3">
            <a:alphaModFix/>
          </a:blip>
          <a:stretch>
            <a:fillRect/>
          </a:stretch>
        </p:blipFill>
        <p:spPr>
          <a:xfrm>
            <a:off x="478900" y="300575"/>
            <a:ext cx="4542350" cy="4542350"/>
          </a:xfrm>
          <a:prstGeom prst="rect">
            <a:avLst/>
          </a:prstGeom>
          <a:noFill/>
          <a:ln>
            <a:noFill/>
          </a:ln>
        </p:spPr>
      </p:pic>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3" name="Shape 93"/>
        <p:cNvGrpSpPr/>
        <p:nvPr/>
      </p:nvGrpSpPr>
      <p:grpSpPr>
        <a:xfrm>
          <a:off x="0" y="0"/>
          <a:ext cx="0" cy="0"/>
          <a:chOff x="0" y="0"/>
          <a:chExt cx="0" cy="0"/>
        </a:xfrm>
      </p:grpSpPr>
      <p:sp>
        <p:nvSpPr>
          <p:cNvPr id="94" name="Google Shape;94;p17"/>
          <p:cNvSpPr txBox="1"/>
          <p:nvPr/>
        </p:nvSpPr>
        <p:spPr>
          <a:xfrm>
            <a:off x="386250" y="422400"/>
            <a:ext cx="2503800" cy="30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PHYSICAL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upset stomach </a:t>
            </a:r>
            <a:endParaRPr/>
          </a:p>
          <a:p>
            <a:pPr indent="-317500" lvl="0" marL="457200" rtl="0" algn="l">
              <a:spcBef>
                <a:spcPts val="0"/>
              </a:spcBef>
              <a:spcAft>
                <a:spcPts val="0"/>
              </a:spcAft>
              <a:buSzPts val="1400"/>
              <a:buChar char="●"/>
            </a:pPr>
            <a:r>
              <a:rPr lang="en"/>
              <a:t>pain exhaustion </a:t>
            </a:r>
            <a:endParaRPr/>
          </a:p>
          <a:p>
            <a:pPr indent="-317500" lvl="0" marL="457200" rtl="0" algn="l">
              <a:spcBef>
                <a:spcPts val="0"/>
              </a:spcBef>
              <a:spcAft>
                <a:spcPts val="0"/>
              </a:spcAft>
              <a:buSzPts val="1400"/>
              <a:buChar char="●"/>
            </a:pPr>
            <a:r>
              <a:rPr lang="en"/>
              <a:t>sleep changes </a:t>
            </a:r>
            <a:endParaRPr/>
          </a:p>
          <a:p>
            <a:pPr indent="-317500" lvl="0" marL="457200" rtl="0" algn="l">
              <a:spcBef>
                <a:spcPts val="0"/>
              </a:spcBef>
              <a:spcAft>
                <a:spcPts val="0"/>
              </a:spcAft>
              <a:buSzPts val="1400"/>
              <a:buChar char="●"/>
            </a:pPr>
            <a:r>
              <a:rPr lang="en"/>
              <a:t>appetite changes </a:t>
            </a:r>
            <a:endParaRPr/>
          </a:p>
          <a:p>
            <a:pPr indent="-317500" lvl="0" marL="457200" rtl="0" algn="l">
              <a:spcBef>
                <a:spcPts val="0"/>
              </a:spcBef>
              <a:spcAft>
                <a:spcPts val="0"/>
              </a:spcAft>
              <a:buSzPts val="1400"/>
              <a:buChar char="●"/>
            </a:pPr>
            <a:r>
              <a:rPr lang="en"/>
              <a:t>dry mouth </a:t>
            </a:r>
            <a:endParaRPr/>
          </a:p>
          <a:p>
            <a:pPr indent="-317500" lvl="0" marL="457200" rtl="0" algn="l">
              <a:spcBef>
                <a:spcPts val="0"/>
              </a:spcBef>
              <a:spcAft>
                <a:spcPts val="0"/>
              </a:spcAft>
              <a:buSzPts val="1400"/>
              <a:buChar char="●"/>
            </a:pPr>
            <a:r>
              <a:rPr lang="en"/>
              <a:t>muscle tension </a:t>
            </a:r>
            <a:endParaRPr/>
          </a:p>
          <a:p>
            <a:pPr indent="-317500" lvl="0" marL="457200" rtl="0" algn="l">
              <a:spcBef>
                <a:spcPts val="0"/>
              </a:spcBef>
              <a:spcAft>
                <a:spcPts val="0"/>
              </a:spcAft>
              <a:buSzPts val="1400"/>
              <a:buChar char="●"/>
            </a:pPr>
            <a:r>
              <a:rPr lang="en"/>
              <a:t>clumsiness </a:t>
            </a:r>
            <a:endParaRPr/>
          </a:p>
          <a:p>
            <a:pPr indent="-317500" lvl="0" marL="457200" rtl="0" algn="l">
              <a:spcBef>
                <a:spcPts val="0"/>
              </a:spcBef>
              <a:spcAft>
                <a:spcPts val="0"/>
              </a:spcAft>
              <a:buSzPts val="1400"/>
              <a:buChar char="●"/>
            </a:pPr>
            <a:r>
              <a:rPr lang="en"/>
              <a:t>low energy </a:t>
            </a:r>
            <a:endParaRPr/>
          </a:p>
          <a:p>
            <a:pPr indent="-317500" lvl="0" marL="457200" rtl="0" algn="l">
              <a:spcBef>
                <a:spcPts val="0"/>
              </a:spcBef>
              <a:spcAft>
                <a:spcPts val="0"/>
              </a:spcAft>
              <a:buSzPts val="1400"/>
              <a:buChar char="●"/>
            </a:pPr>
            <a:r>
              <a:rPr lang="en"/>
              <a:t>shortness of breath </a:t>
            </a:r>
            <a:endParaRPr/>
          </a:p>
          <a:p>
            <a:pPr indent="-317500" lvl="0" marL="457200" rtl="0" algn="l">
              <a:spcBef>
                <a:spcPts val="0"/>
              </a:spcBef>
              <a:spcAft>
                <a:spcPts val="0"/>
              </a:spcAft>
              <a:buSzPts val="1400"/>
              <a:buChar char="●"/>
            </a:pPr>
            <a:r>
              <a:rPr lang="en"/>
              <a:t>tightness in chest </a:t>
            </a:r>
            <a:endParaRPr/>
          </a:p>
          <a:p>
            <a:pPr indent="-317500" lvl="0" marL="457200" rtl="0" algn="l">
              <a:spcBef>
                <a:spcPts val="0"/>
              </a:spcBef>
              <a:spcAft>
                <a:spcPts val="0"/>
              </a:spcAft>
              <a:buSzPts val="1400"/>
              <a:buChar char="●"/>
            </a:pPr>
            <a:r>
              <a:rPr lang="en"/>
              <a:t>tightness in throat</a:t>
            </a:r>
            <a:endParaRPr/>
          </a:p>
          <a:p>
            <a:pPr indent="-317500" lvl="0" marL="457200" rtl="0" algn="l">
              <a:spcBef>
                <a:spcPts val="0"/>
              </a:spcBef>
              <a:spcAft>
                <a:spcPts val="0"/>
              </a:spcAft>
              <a:buSzPts val="1400"/>
              <a:buChar char="●"/>
            </a:pPr>
            <a:r>
              <a:rPr lang="en"/>
              <a:t>agitation </a:t>
            </a:r>
            <a:endParaRPr/>
          </a:p>
          <a:p>
            <a:pPr indent="-317500" lvl="0" marL="457200" rtl="0" algn="l">
              <a:spcBef>
                <a:spcPts val="0"/>
              </a:spcBef>
              <a:spcAft>
                <a:spcPts val="0"/>
              </a:spcAft>
              <a:buSzPts val="1400"/>
              <a:buChar char="●"/>
            </a:pPr>
            <a:r>
              <a:rPr lang="en"/>
              <a:t>sensitivity to light, smells, sounds</a:t>
            </a:r>
            <a:endParaRPr/>
          </a:p>
        </p:txBody>
      </p:sp>
      <p:sp>
        <p:nvSpPr>
          <p:cNvPr id="95" name="Google Shape;95;p17"/>
          <p:cNvSpPr txBox="1"/>
          <p:nvPr/>
        </p:nvSpPr>
        <p:spPr>
          <a:xfrm>
            <a:off x="6208475" y="422400"/>
            <a:ext cx="2685000" cy="42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EMOTIONAL</a:t>
            </a:r>
            <a:r>
              <a:rPr lang="en" sz="1800">
                <a:latin typeface="Merriweather"/>
                <a:ea typeface="Merriweather"/>
                <a:cs typeface="Merriweather"/>
                <a:sym typeface="Merriweather"/>
              </a:rPr>
              <a:t> </a:t>
            </a:r>
            <a:endParaRPr sz="1800">
              <a:latin typeface="Merriweather"/>
              <a:ea typeface="Merriweather"/>
              <a:cs typeface="Merriweather"/>
              <a:sym typeface="Merriweather"/>
            </a:endParaRPr>
          </a:p>
          <a:p>
            <a:pPr indent="-317500" lvl="0" marL="457200" rtl="0" algn="l">
              <a:spcBef>
                <a:spcPts val="0"/>
              </a:spcBef>
              <a:spcAft>
                <a:spcPts val="0"/>
              </a:spcAft>
              <a:buSzPts val="1400"/>
              <a:buChar char="●"/>
            </a:pPr>
            <a:r>
              <a:rPr lang="en"/>
              <a:t>shock </a:t>
            </a:r>
            <a:endParaRPr/>
          </a:p>
          <a:p>
            <a:pPr indent="-317500" lvl="0" marL="457200" rtl="0" algn="l">
              <a:spcBef>
                <a:spcPts val="0"/>
              </a:spcBef>
              <a:spcAft>
                <a:spcPts val="0"/>
              </a:spcAft>
              <a:buSzPts val="1400"/>
              <a:buChar char="●"/>
            </a:pPr>
            <a:r>
              <a:rPr lang="en"/>
              <a:t>numbness</a:t>
            </a:r>
            <a:endParaRPr/>
          </a:p>
          <a:p>
            <a:pPr indent="-317500" lvl="0" marL="457200" rtl="0" algn="l">
              <a:spcBef>
                <a:spcPts val="0"/>
              </a:spcBef>
              <a:spcAft>
                <a:spcPts val="0"/>
              </a:spcAft>
              <a:buSzPts val="1400"/>
              <a:buChar char="●"/>
            </a:pPr>
            <a:r>
              <a:rPr lang="en"/>
              <a:t>sadness</a:t>
            </a:r>
            <a:endParaRPr/>
          </a:p>
          <a:p>
            <a:pPr indent="-317500" lvl="0" marL="457200" rtl="0" algn="l">
              <a:spcBef>
                <a:spcPts val="0"/>
              </a:spcBef>
              <a:spcAft>
                <a:spcPts val="0"/>
              </a:spcAft>
              <a:buSzPts val="1400"/>
              <a:buChar char="●"/>
            </a:pPr>
            <a:r>
              <a:rPr lang="en"/>
              <a:t>sorrow</a:t>
            </a:r>
            <a:endParaRPr/>
          </a:p>
          <a:p>
            <a:pPr indent="-317500" lvl="0" marL="457200" rtl="0" algn="l">
              <a:spcBef>
                <a:spcPts val="0"/>
              </a:spcBef>
              <a:spcAft>
                <a:spcPts val="0"/>
              </a:spcAft>
              <a:buSzPts val="1400"/>
              <a:buChar char="●"/>
            </a:pPr>
            <a:r>
              <a:rPr lang="en"/>
              <a:t>guilt</a:t>
            </a:r>
            <a:endParaRPr/>
          </a:p>
          <a:p>
            <a:pPr indent="-317500" lvl="0" marL="457200" rtl="0" algn="l">
              <a:spcBef>
                <a:spcPts val="0"/>
              </a:spcBef>
              <a:spcAft>
                <a:spcPts val="0"/>
              </a:spcAft>
              <a:buSzPts val="1400"/>
              <a:buChar char="●"/>
            </a:pPr>
            <a:r>
              <a:rPr lang="en"/>
              <a:t>regret</a:t>
            </a:r>
            <a:endParaRPr/>
          </a:p>
          <a:p>
            <a:pPr indent="-317500" lvl="0" marL="457200" rtl="0" algn="l">
              <a:spcBef>
                <a:spcPts val="0"/>
              </a:spcBef>
              <a:spcAft>
                <a:spcPts val="0"/>
              </a:spcAft>
              <a:buSzPts val="1400"/>
              <a:buChar char="●"/>
            </a:pPr>
            <a:r>
              <a:rPr lang="en"/>
              <a:t>anger</a:t>
            </a:r>
            <a:endParaRPr/>
          </a:p>
          <a:p>
            <a:pPr indent="-317500" lvl="0" marL="457200" rtl="0" algn="l">
              <a:spcBef>
                <a:spcPts val="0"/>
              </a:spcBef>
              <a:spcAft>
                <a:spcPts val="0"/>
              </a:spcAft>
              <a:buSzPts val="1400"/>
              <a:buChar char="●"/>
            </a:pPr>
            <a:r>
              <a:rPr lang="en"/>
              <a:t>rage</a:t>
            </a:r>
            <a:endParaRPr/>
          </a:p>
          <a:p>
            <a:pPr indent="-317500" lvl="0" marL="457200" rtl="0" algn="l">
              <a:spcBef>
                <a:spcPts val="0"/>
              </a:spcBef>
              <a:spcAft>
                <a:spcPts val="0"/>
              </a:spcAft>
              <a:buSzPts val="1400"/>
              <a:buChar char="●"/>
            </a:pPr>
            <a:r>
              <a:rPr lang="en"/>
              <a:t>emptiness</a:t>
            </a:r>
            <a:endParaRPr/>
          </a:p>
          <a:p>
            <a:pPr indent="-317500" lvl="0" marL="457200" rtl="0" algn="l">
              <a:spcBef>
                <a:spcPts val="0"/>
              </a:spcBef>
              <a:spcAft>
                <a:spcPts val="0"/>
              </a:spcAft>
              <a:buSzPts val="1400"/>
              <a:buChar char="●"/>
            </a:pPr>
            <a:r>
              <a:rPr lang="en"/>
              <a:t>relief</a:t>
            </a:r>
            <a:endParaRPr/>
          </a:p>
          <a:p>
            <a:pPr indent="-317500" lvl="0" marL="457200" rtl="0" algn="l">
              <a:spcBef>
                <a:spcPts val="0"/>
              </a:spcBef>
              <a:spcAft>
                <a:spcPts val="0"/>
              </a:spcAft>
              <a:buSzPts val="1400"/>
              <a:buChar char="●"/>
            </a:pPr>
            <a:r>
              <a:rPr lang="en"/>
              <a:t>irritability </a:t>
            </a:r>
            <a:endParaRPr/>
          </a:p>
          <a:p>
            <a:pPr indent="-317500" lvl="0" marL="457200" rtl="0" algn="l">
              <a:spcBef>
                <a:spcPts val="0"/>
              </a:spcBef>
              <a:spcAft>
                <a:spcPts val="0"/>
              </a:spcAft>
              <a:buSzPts val="1400"/>
              <a:buChar char="●"/>
            </a:pPr>
            <a:r>
              <a:rPr lang="en"/>
              <a:t>restlessness </a:t>
            </a:r>
            <a:endParaRPr/>
          </a:p>
          <a:p>
            <a:pPr indent="-317500" lvl="0" marL="457200" rtl="0" algn="l">
              <a:spcBef>
                <a:spcPts val="0"/>
              </a:spcBef>
              <a:spcAft>
                <a:spcPts val="0"/>
              </a:spcAft>
              <a:buSzPts val="1400"/>
              <a:buChar char="●"/>
            </a:pPr>
            <a:r>
              <a:rPr lang="en"/>
              <a:t>listlessness </a:t>
            </a:r>
            <a:endParaRPr/>
          </a:p>
          <a:p>
            <a:pPr indent="-317500" lvl="0" marL="457200" rtl="0" algn="l">
              <a:spcBef>
                <a:spcPts val="0"/>
              </a:spcBef>
              <a:spcAft>
                <a:spcPts val="0"/>
              </a:spcAft>
              <a:buSzPts val="1400"/>
              <a:buChar char="●"/>
            </a:pPr>
            <a:r>
              <a:rPr lang="en"/>
              <a:t>insecurity </a:t>
            </a:r>
            <a:endParaRPr/>
          </a:p>
          <a:p>
            <a:pPr indent="-317500" lvl="0" marL="457200" rtl="0" algn="l">
              <a:spcBef>
                <a:spcPts val="0"/>
              </a:spcBef>
              <a:spcAft>
                <a:spcPts val="0"/>
              </a:spcAft>
              <a:buSzPts val="1400"/>
              <a:buChar char="●"/>
            </a:pPr>
            <a:r>
              <a:rPr lang="en"/>
              <a:t>betrayal </a:t>
            </a:r>
            <a:endParaRPr/>
          </a:p>
          <a:p>
            <a:pPr indent="-317500" lvl="0" marL="457200" rtl="0" algn="l">
              <a:spcBef>
                <a:spcPts val="0"/>
              </a:spcBef>
              <a:spcAft>
                <a:spcPts val="0"/>
              </a:spcAft>
              <a:buSzPts val="1400"/>
              <a:buChar char="●"/>
            </a:pPr>
            <a:r>
              <a:rPr lang="en"/>
              <a:t>resentment </a:t>
            </a:r>
            <a:endParaRPr/>
          </a:p>
          <a:p>
            <a:pPr indent="-317500" lvl="0" marL="457200" rtl="0" algn="l">
              <a:spcBef>
                <a:spcPts val="0"/>
              </a:spcBef>
              <a:spcAft>
                <a:spcPts val="0"/>
              </a:spcAft>
              <a:buSzPts val="1400"/>
              <a:buChar char="●"/>
            </a:pPr>
            <a:r>
              <a:rPr lang="en"/>
              <a:t>desire to join loved one </a:t>
            </a:r>
            <a:endParaRPr/>
          </a:p>
          <a:p>
            <a:pPr indent="-317500" lvl="0" marL="457200" rtl="0" algn="l">
              <a:spcBef>
                <a:spcPts val="0"/>
              </a:spcBef>
              <a:spcAft>
                <a:spcPts val="0"/>
              </a:spcAft>
              <a:buSzPts val="1400"/>
              <a:buChar char="●"/>
            </a:pPr>
            <a:r>
              <a:rPr lang="en"/>
              <a:t>feeling helpless </a:t>
            </a:r>
            <a:endParaRPr/>
          </a:p>
          <a:p>
            <a:pPr indent="-317500" lvl="0" marL="457200" rtl="0" algn="l">
              <a:spcBef>
                <a:spcPts val="0"/>
              </a:spcBef>
              <a:spcAft>
                <a:spcPts val="0"/>
              </a:spcAft>
              <a:buSzPts val="1400"/>
              <a:buChar char="●"/>
            </a:pPr>
            <a:r>
              <a:rPr lang="en"/>
              <a:t>feeling out of control</a:t>
            </a:r>
            <a:endParaRPr/>
          </a:p>
        </p:txBody>
      </p:sp>
      <p:sp>
        <p:nvSpPr>
          <p:cNvPr id="96" name="Google Shape;96;p17"/>
          <p:cNvSpPr txBox="1"/>
          <p:nvPr/>
        </p:nvSpPr>
        <p:spPr>
          <a:xfrm>
            <a:off x="2890050" y="422400"/>
            <a:ext cx="3182700" cy="4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BEHAVIORAL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crying </a:t>
            </a:r>
            <a:endParaRPr/>
          </a:p>
          <a:p>
            <a:pPr indent="-317500" lvl="0" marL="457200" rtl="0" algn="l">
              <a:spcBef>
                <a:spcPts val="0"/>
              </a:spcBef>
              <a:spcAft>
                <a:spcPts val="0"/>
              </a:spcAft>
              <a:buSzPts val="1400"/>
              <a:buChar char="●"/>
            </a:pPr>
            <a:r>
              <a:rPr lang="en"/>
              <a:t>sobbing </a:t>
            </a:r>
            <a:endParaRPr/>
          </a:p>
          <a:p>
            <a:pPr indent="-317500" lvl="0" marL="457200" rtl="0" algn="l">
              <a:spcBef>
                <a:spcPts val="0"/>
              </a:spcBef>
              <a:spcAft>
                <a:spcPts val="0"/>
              </a:spcAft>
              <a:buSzPts val="1400"/>
              <a:buChar char="●"/>
            </a:pPr>
            <a:r>
              <a:rPr lang="en"/>
              <a:t>wailing </a:t>
            </a:r>
            <a:endParaRPr/>
          </a:p>
          <a:p>
            <a:pPr indent="-317500" lvl="0" marL="457200" rtl="0" algn="l">
              <a:spcBef>
                <a:spcPts val="0"/>
              </a:spcBef>
              <a:spcAft>
                <a:spcPts val="0"/>
              </a:spcAft>
              <a:buSzPts val="1400"/>
              <a:buChar char="●"/>
            </a:pPr>
            <a:r>
              <a:rPr lang="en"/>
              <a:t>difficulty crying </a:t>
            </a:r>
            <a:endParaRPr/>
          </a:p>
          <a:p>
            <a:pPr indent="-317500" lvl="0" marL="457200" rtl="0" algn="l">
              <a:spcBef>
                <a:spcPts val="0"/>
              </a:spcBef>
              <a:spcAft>
                <a:spcPts val="0"/>
              </a:spcAft>
              <a:buSzPts val="1400"/>
              <a:buChar char="●"/>
            </a:pPr>
            <a:r>
              <a:rPr lang="en"/>
              <a:t>sitting quietly </a:t>
            </a:r>
            <a:endParaRPr/>
          </a:p>
          <a:p>
            <a:pPr indent="-317500" lvl="0" marL="457200" rtl="0" algn="l">
              <a:spcBef>
                <a:spcPts val="0"/>
              </a:spcBef>
              <a:spcAft>
                <a:spcPts val="0"/>
              </a:spcAft>
              <a:buSzPts val="1400"/>
              <a:buChar char="●"/>
            </a:pPr>
            <a:r>
              <a:rPr lang="en"/>
              <a:t>staying busy to avoid emotion </a:t>
            </a:r>
            <a:endParaRPr/>
          </a:p>
          <a:p>
            <a:pPr indent="-317500" lvl="0" marL="457200" rtl="0" algn="l">
              <a:spcBef>
                <a:spcPts val="0"/>
              </a:spcBef>
              <a:spcAft>
                <a:spcPts val="0"/>
              </a:spcAft>
              <a:buSzPts val="1400"/>
              <a:buChar char="●"/>
            </a:pPr>
            <a:r>
              <a:rPr lang="en"/>
              <a:t>avoiding situations that provoke grief </a:t>
            </a:r>
            <a:endParaRPr/>
          </a:p>
          <a:p>
            <a:pPr indent="-317500" lvl="0" marL="457200" rtl="0" algn="l">
              <a:spcBef>
                <a:spcPts val="0"/>
              </a:spcBef>
              <a:spcAft>
                <a:spcPts val="0"/>
              </a:spcAft>
              <a:buSzPts val="1400"/>
              <a:buChar char="●"/>
            </a:pPr>
            <a:r>
              <a:rPr lang="en"/>
              <a:t>talking aloud to loved one </a:t>
            </a:r>
            <a:endParaRPr/>
          </a:p>
          <a:p>
            <a:pPr indent="-317500" lvl="0" marL="457200" rtl="0" algn="l">
              <a:spcBef>
                <a:spcPts val="0"/>
              </a:spcBef>
              <a:spcAft>
                <a:spcPts val="0"/>
              </a:spcAft>
              <a:buSzPts val="1400"/>
              <a:buChar char="●"/>
            </a:pPr>
            <a:r>
              <a:rPr lang="en"/>
              <a:t>energy is channeled into activities </a:t>
            </a:r>
            <a:endParaRPr/>
          </a:p>
          <a:p>
            <a:pPr indent="-317500" lvl="0" marL="457200" rtl="0" algn="l">
              <a:spcBef>
                <a:spcPts val="0"/>
              </a:spcBef>
              <a:spcAft>
                <a:spcPts val="0"/>
              </a:spcAft>
              <a:buSzPts val="1400"/>
              <a:buChar char="●"/>
            </a:pPr>
            <a:r>
              <a:rPr lang="en"/>
              <a:t>looking at photos and videos of loved one </a:t>
            </a:r>
            <a:endParaRPr/>
          </a:p>
          <a:p>
            <a:pPr indent="-317500" lvl="0" marL="457200" rtl="0" algn="l">
              <a:spcBef>
                <a:spcPts val="0"/>
              </a:spcBef>
              <a:spcAft>
                <a:spcPts val="0"/>
              </a:spcAft>
              <a:buSzPts val="1400"/>
              <a:buChar char="●"/>
            </a:pPr>
            <a:r>
              <a:rPr lang="en"/>
              <a:t>keeping a home altar </a:t>
            </a:r>
            <a:endParaRPr/>
          </a:p>
          <a:p>
            <a:pPr indent="-317500" lvl="0" marL="457200" rtl="0" algn="l">
              <a:spcBef>
                <a:spcPts val="0"/>
              </a:spcBef>
              <a:spcAft>
                <a:spcPts val="0"/>
              </a:spcAft>
              <a:buSzPts val="1400"/>
              <a:buChar char="●"/>
            </a:pPr>
            <a:r>
              <a:rPr lang="en"/>
              <a:t>carrying loved one’s belongings </a:t>
            </a:r>
            <a:endParaRPr/>
          </a:p>
          <a:p>
            <a:pPr indent="-317500" lvl="0" marL="457200" rtl="0" algn="l">
              <a:spcBef>
                <a:spcPts val="0"/>
              </a:spcBef>
              <a:spcAft>
                <a:spcPts val="0"/>
              </a:spcAft>
              <a:buSzPts val="1400"/>
              <a:buChar char="●"/>
            </a:pPr>
            <a:r>
              <a:rPr lang="en"/>
              <a:t>wearing loved one’s clothes </a:t>
            </a:r>
            <a:endParaRPr/>
          </a:p>
          <a:p>
            <a:pPr indent="-317500" lvl="0" marL="457200" rtl="0" algn="l">
              <a:spcBef>
                <a:spcPts val="0"/>
              </a:spcBef>
              <a:spcAft>
                <a:spcPts val="0"/>
              </a:spcAft>
              <a:buSzPts val="1400"/>
              <a:buChar char="●"/>
            </a:pPr>
            <a:r>
              <a:rPr lang="en"/>
              <a:t>repeatedly visiting ash site or cemetery</a:t>
            </a:r>
            <a:endParaRPr/>
          </a:p>
        </p:txBody>
      </p:sp>
      <p:sp>
        <p:nvSpPr>
          <p:cNvPr id="97" name="Google Shape;9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1" name="Shape 101"/>
        <p:cNvGrpSpPr/>
        <p:nvPr/>
      </p:nvGrpSpPr>
      <p:grpSpPr>
        <a:xfrm>
          <a:off x="0" y="0"/>
          <a:ext cx="0" cy="0"/>
          <a:chOff x="0" y="0"/>
          <a:chExt cx="0" cy="0"/>
        </a:xfrm>
      </p:grpSpPr>
      <p:sp>
        <p:nvSpPr>
          <p:cNvPr id="102" name="Google Shape;102;p18"/>
          <p:cNvSpPr txBox="1"/>
          <p:nvPr/>
        </p:nvSpPr>
        <p:spPr>
          <a:xfrm>
            <a:off x="250525" y="493500"/>
            <a:ext cx="2503800" cy="37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MENTAL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denial </a:t>
            </a:r>
            <a:endParaRPr/>
          </a:p>
          <a:p>
            <a:pPr indent="-317500" lvl="0" marL="457200" rtl="0" algn="l">
              <a:spcBef>
                <a:spcPts val="0"/>
              </a:spcBef>
              <a:spcAft>
                <a:spcPts val="0"/>
              </a:spcAft>
              <a:buSzPts val="1400"/>
              <a:buChar char="●"/>
            </a:pPr>
            <a:r>
              <a:rPr lang="en"/>
              <a:t>disbelief </a:t>
            </a:r>
            <a:endParaRPr/>
          </a:p>
          <a:p>
            <a:pPr indent="-317500" lvl="0" marL="457200" rtl="0" algn="l">
              <a:spcBef>
                <a:spcPts val="0"/>
              </a:spcBef>
              <a:spcAft>
                <a:spcPts val="0"/>
              </a:spcAft>
              <a:buSzPts val="1400"/>
              <a:buChar char="●"/>
            </a:pPr>
            <a:r>
              <a:rPr lang="en"/>
              <a:t>forgetfulness </a:t>
            </a:r>
            <a:endParaRPr/>
          </a:p>
          <a:p>
            <a:pPr indent="-317500" lvl="0" marL="457200" rtl="0" algn="l">
              <a:spcBef>
                <a:spcPts val="0"/>
              </a:spcBef>
              <a:spcAft>
                <a:spcPts val="0"/>
              </a:spcAft>
              <a:buSzPts val="1400"/>
              <a:buChar char="●"/>
            </a:pPr>
            <a:r>
              <a:rPr lang="en"/>
              <a:t>confusion </a:t>
            </a:r>
            <a:endParaRPr/>
          </a:p>
          <a:p>
            <a:pPr indent="-317500" lvl="0" marL="457200" rtl="0" algn="l">
              <a:spcBef>
                <a:spcPts val="0"/>
              </a:spcBef>
              <a:spcAft>
                <a:spcPts val="0"/>
              </a:spcAft>
              <a:buSzPts val="1400"/>
              <a:buChar char="●"/>
            </a:pPr>
            <a:r>
              <a:rPr lang="en"/>
              <a:t>disorientation </a:t>
            </a:r>
            <a:endParaRPr/>
          </a:p>
          <a:p>
            <a:pPr indent="-317500" lvl="0" marL="457200" rtl="0" algn="l">
              <a:spcBef>
                <a:spcPts val="0"/>
              </a:spcBef>
              <a:spcAft>
                <a:spcPts val="0"/>
              </a:spcAft>
              <a:buSzPts val="1400"/>
              <a:buChar char="●"/>
            </a:pPr>
            <a:r>
              <a:rPr lang="en"/>
              <a:t>difficulty concentrating </a:t>
            </a:r>
            <a:endParaRPr/>
          </a:p>
          <a:p>
            <a:pPr indent="-317500" lvl="0" marL="457200" rtl="0" algn="l">
              <a:spcBef>
                <a:spcPts val="0"/>
              </a:spcBef>
              <a:spcAft>
                <a:spcPts val="0"/>
              </a:spcAft>
              <a:buSzPts val="1400"/>
              <a:buChar char="●"/>
            </a:pPr>
            <a:r>
              <a:rPr lang="en"/>
              <a:t>shortened attention span </a:t>
            </a:r>
            <a:endParaRPr/>
          </a:p>
          <a:p>
            <a:pPr indent="-317500" lvl="0" marL="457200" rtl="0" algn="l">
              <a:spcBef>
                <a:spcPts val="0"/>
              </a:spcBef>
              <a:spcAft>
                <a:spcPts val="0"/>
              </a:spcAft>
              <a:buSzPts val="1400"/>
              <a:buChar char="●"/>
            </a:pPr>
            <a:r>
              <a:rPr lang="en"/>
              <a:t>minimal motivation </a:t>
            </a:r>
            <a:endParaRPr/>
          </a:p>
          <a:p>
            <a:pPr indent="-317500" lvl="0" marL="457200" rtl="0" algn="l">
              <a:spcBef>
                <a:spcPts val="0"/>
              </a:spcBef>
              <a:spcAft>
                <a:spcPts val="0"/>
              </a:spcAft>
              <a:buSzPts val="1400"/>
              <a:buChar char="●"/>
            </a:pPr>
            <a:r>
              <a:rPr lang="en"/>
              <a:t>retelling story of death </a:t>
            </a:r>
            <a:endParaRPr/>
          </a:p>
          <a:p>
            <a:pPr indent="-317500" lvl="0" marL="457200" rtl="0" algn="l">
              <a:spcBef>
                <a:spcPts val="0"/>
              </a:spcBef>
              <a:spcAft>
                <a:spcPts val="0"/>
              </a:spcAft>
              <a:buSzPts val="1400"/>
              <a:buChar char="●"/>
            </a:pPr>
            <a:r>
              <a:rPr lang="en"/>
              <a:t>memories of past losses </a:t>
            </a:r>
            <a:endParaRPr/>
          </a:p>
          <a:p>
            <a:pPr indent="-317500" lvl="0" marL="457200" rtl="0" algn="l">
              <a:spcBef>
                <a:spcPts val="0"/>
              </a:spcBef>
              <a:spcAft>
                <a:spcPts val="0"/>
              </a:spcAft>
              <a:buSzPts val="1400"/>
              <a:buChar char="●"/>
            </a:pPr>
            <a:r>
              <a:rPr lang="en"/>
              <a:t>dreams or images of loved one </a:t>
            </a:r>
            <a:endParaRPr/>
          </a:p>
          <a:p>
            <a:pPr indent="-317500" lvl="0" marL="457200" rtl="0" algn="l">
              <a:spcBef>
                <a:spcPts val="0"/>
              </a:spcBef>
              <a:spcAft>
                <a:spcPts val="0"/>
              </a:spcAft>
              <a:buSzPts val="1400"/>
              <a:buChar char="●"/>
            </a:pPr>
            <a:r>
              <a:rPr lang="en"/>
              <a:t>expecting to hear from loved one </a:t>
            </a:r>
            <a:endParaRPr/>
          </a:p>
        </p:txBody>
      </p:sp>
      <p:sp>
        <p:nvSpPr>
          <p:cNvPr id="103" name="Google Shape;103;p18"/>
          <p:cNvSpPr txBox="1"/>
          <p:nvPr/>
        </p:nvSpPr>
        <p:spPr>
          <a:xfrm>
            <a:off x="6208475" y="493500"/>
            <a:ext cx="2685000" cy="40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SOCIAL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difficulty relating to old friends </a:t>
            </a:r>
            <a:endParaRPr/>
          </a:p>
          <a:p>
            <a:pPr indent="-317500" lvl="0" marL="457200" rtl="0" algn="l">
              <a:spcBef>
                <a:spcPts val="0"/>
              </a:spcBef>
              <a:spcAft>
                <a:spcPts val="0"/>
              </a:spcAft>
              <a:buSzPts val="1400"/>
              <a:buChar char="●"/>
            </a:pPr>
            <a:r>
              <a:rPr lang="en"/>
              <a:t>making new friends </a:t>
            </a:r>
            <a:endParaRPr/>
          </a:p>
          <a:p>
            <a:pPr indent="-317500" lvl="0" marL="457200" rtl="0" algn="l">
              <a:spcBef>
                <a:spcPts val="0"/>
              </a:spcBef>
              <a:spcAft>
                <a:spcPts val="0"/>
              </a:spcAft>
              <a:buSzPts val="1400"/>
              <a:buChar char="●"/>
            </a:pPr>
            <a:r>
              <a:rPr lang="en"/>
              <a:t>isolation </a:t>
            </a:r>
            <a:endParaRPr/>
          </a:p>
          <a:p>
            <a:pPr indent="-317500" lvl="0" marL="457200" rtl="0" algn="l">
              <a:spcBef>
                <a:spcPts val="0"/>
              </a:spcBef>
              <a:spcAft>
                <a:spcPts val="0"/>
              </a:spcAft>
              <a:buSzPts val="1400"/>
              <a:buChar char="●"/>
            </a:pPr>
            <a:r>
              <a:rPr lang="en"/>
              <a:t>alienation </a:t>
            </a:r>
            <a:endParaRPr/>
          </a:p>
          <a:p>
            <a:pPr indent="-317500" lvl="0" marL="457200" rtl="0" algn="l">
              <a:spcBef>
                <a:spcPts val="0"/>
              </a:spcBef>
              <a:spcAft>
                <a:spcPts val="0"/>
              </a:spcAft>
              <a:buSzPts val="1400"/>
              <a:buChar char="●"/>
            </a:pPr>
            <a:r>
              <a:rPr lang="en"/>
              <a:t>shifting roles </a:t>
            </a:r>
            <a:endParaRPr/>
          </a:p>
          <a:p>
            <a:pPr indent="-317500" lvl="0" marL="457200" rtl="0" algn="l">
              <a:spcBef>
                <a:spcPts val="0"/>
              </a:spcBef>
              <a:spcAft>
                <a:spcPts val="0"/>
              </a:spcAft>
              <a:buSzPts val="1400"/>
              <a:buChar char="●"/>
            </a:pPr>
            <a:r>
              <a:rPr lang="en"/>
              <a:t>new responsibilities </a:t>
            </a:r>
            <a:endParaRPr/>
          </a:p>
          <a:p>
            <a:pPr indent="-317500" lvl="0" marL="457200" rtl="0" algn="l">
              <a:spcBef>
                <a:spcPts val="0"/>
              </a:spcBef>
              <a:spcAft>
                <a:spcPts val="0"/>
              </a:spcAft>
              <a:buSzPts val="1400"/>
              <a:buChar char="●"/>
            </a:pPr>
            <a:r>
              <a:rPr lang="en"/>
              <a:t>not wanting to burden others </a:t>
            </a:r>
            <a:endParaRPr/>
          </a:p>
          <a:p>
            <a:pPr indent="-317500" lvl="0" marL="457200" rtl="0" algn="l">
              <a:spcBef>
                <a:spcPts val="0"/>
              </a:spcBef>
              <a:spcAft>
                <a:spcPts val="0"/>
              </a:spcAft>
              <a:buSzPts val="1400"/>
              <a:buChar char="●"/>
            </a:pPr>
            <a:r>
              <a:rPr lang="en"/>
              <a:t>withdrawing from activities </a:t>
            </a:r>
            <a:endParaRPr/>
          </a:p>
          <a:p>
            <a:pPr indent="-317500" lvl="0" marL="457200" rtl="0" algn="l">
              <a:spcBef>
                <a:spcPts val="0"/>
              </a:spcBef>
              <a:spcAft>
                <a:spcPts val="0"/>
              </a:spcAft>
              <a:buSzPts val="1400"/>
              <a:buChar char="●"/>
            </a:pPr>
            <a:r>
              <a:rPr lang="en"/>
              <a:t>low desire for conversation </a:t>
            </a:r>
            <a:endParaRPr/>
          </a:p>
          <a:p>
            <a:pPr indent="-317500" lvl="0" marL="457200" rtl="0" algn="l">
              <a:spcBef>
                <a:spcPts val="0"/>
              </a:spcBef>
              <a:spcAft>
                <a:spcPts val="0"/>
              </a:spcAft>
              <a:buSzPts val="1400"/>
              <a:buChar char="●"/>
            </a:pPr>
            <a:r>
              <a:rPr lang="en"/>
              <a:t>holding grief in to help others </a:t>
            </a:r>
            <a:endParaRPr/>
          </a:p>
          <a:p>
            <a:pPr indent="-317500" lvl="0" marL="457200" rtl="0" algn="l">
              <a:spcBef>
                <a:spcPts val="0"/>
              </a:spcBef>
              <a:spcAft>
                <a:spcPts val="0"/>
              </a:spcAft>
              <a:buSzPts val="1400"/>
              <a:buChar char="●"/>
            </a:pPr>
            <a:r>
              <a:rPr lang="en"/>
              <a:t>difficulty relating to those who aren’t grieving </a:t>
            </a:r>
            <a:endParaRPr/>
          </a:p>
        </p:txBody>
      </p:sp>
      <p:sp>
        <p:nvSpPr>
          <p:cNvPr id="104" name="Google Shape;104;p18"/>
          <p:cNvSpPr txBox="1"/>
          <p:nvPr/>
        </p:nvSpPr>
        <p:spPr>
          <a:xfrm>
            <a:off x="2890050" y="493500"/>
            <a:ext cx="3182700" cy="41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SPIRITUAL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mystery &amp; wonder </a:t>
            </a:r>
            <a:endParaRPr/>
          </a:p>
          <a:p>
            <a:pPr indent="-317500" lvl="0" marL="457200" rtl="0" algn="l">
              <a:spcBef>
                <a:spcPts val="0"/>
              </a:spcBef>
              <a:spcAft>
                <a:spcPts val="0"/>
              </a:spcAft>
              <a:buSzPts val="1400"/>
              <a:buChar char="●"/>
            </a:pPr>
            <a:r>
              <a:rPr lang="en"/>
              <a:t>questions about afterlife &amp; mortality </a:t>
            </a:r>
            <a:endParaRPr/>
          </a:p>
          <a:p>
            <a:pPr indent="-317500" lvl="0" marL="457200" rtl="0" algn="l">
              <a:spcBef>
                <a:spcPts val="0"/>
              </a:spcBef>
              <a:spcAft>
                <a:spcPts val="0"/>
              </a:spcAft>
              <a:buSzPts val="1400"/>
              <a:buChar char="●"/>
            </a:pPr>
            <a:r>
              <a:rPr lang="en"/>
              <a:t>questions about God &amp; higher power </a:t>
            </a:r>
            <a:endParaRPr/>
          </a:p>
          <a:p>
            <a:pPr indent="-317500" lvl="0" marL="457200" rtl="0" algn="l">
              <a:spcBef>
                <a:spcPts val="0"/>
              </a:spcBef>
              <a:spcAft>
                <a:spcPts val="0"/>
              </a:spcAft>
              <a:buSzPts val="1400"/>
              <a:buChar char="●"/>
            </a:pPr>
            <a:r>
              <a:rPr lang="en"/>
              <a:t>affirmation of spiritual/religious beliefs </a:t>
            </a:r>
            <a:endParaRPr/>
          </a:p>
          <a:p>
            <a:pPr indent="-317500" lvl="0" marL="457200" rtl="0" algn="l">
              <a:spcBef>
                <a:spcPts val="0"/>
              </a:spcBef>
              <a:spcAft>
                <a:spcPts val="0"/>
              </a:spcAft>
              <a:buSzPts val="1400"/>
              <a:buChar char="●"/>
            </a:pPr>
            <a:r>
              <a:rPr lang="en"/>
              <a:t>doubting spiritual/religious beliefs </a:t>
            </a:r>
            <a:endParaRPr/>
          </a:p>
          <a:p>
            <a:pPr indent="-317500" lvl="0" marL="457200" rtl="0" algn="l">
              <a:spcBef>
                <a:spcPts val="0"/>
              </a:spcBef>
              <a:spcAft>
                <a:spcPts val="0"/>
              </a:spcAft>
              <a:buSzPts val="1400"/>
              <a:buChar char="●"/>
            </a:pPr>
            <a:r>
              <a:rPr lang="en"/>
              <a:t>questions about the whereabouts of loved one </a:t>
            </a:r>
            <a:endParaRPr/>
          </a:p>
          <a:p>
            <a:pPr indent="-317500" lvl="0" marL="457200" rtl="0" algn="l">
              <a:spcBef>
                <a:spcPts val="0"/>
              </a:spcBef>
              <a:spcAft>
                <a:spcPts val="0"/>
              </a:spcAft>
              <a:buSzPts val="1400"/>
              <a:buChar char="●"/>
            </a:pPr>
            <a:r>
              <a:rPr lang="en"/>
              <a:t>sensing the presence of loved one</a:t>
            </a:r>
            <a:endParaRPr/>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109" name="Shape 109"/>
        <p:cNvGrpSpPr/>
        <p:nvPr/>
      </p:nvGrpSpPr>
      <p:grpSpPr>
        <a:xfrm>
          <a:off x="0" y="0"/>
          <a:ext cx="0" cy="0"/>
          <a:chOff x="0" y="0"/>
          <a:chExt cx="0" cy="0"/>
        </a:xfrm>
      </p:grpSpPr>
      <p:sp>
        <p:nvSpPr>
          <p:cNvPr id="110" name="Google Shape;110;p19"/>
          <p:cNvSpPr txBox="1"/>
          <p:nvPr>
            <p:ph type="ctrTitle"/>
          </p:nvPr>
        </p:nvSpPr>
        <p:spPr>
          <a:xfrm>
            <a:off x="5369750" y="1930488"/>
            <a:ext cx="35529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Trauma?</a:t>
            </a:r>
            <a:endParaRPr/>
          </a:p>
        </p:txBody>
      </p:sp>
      <p:pic>
        <p:nvPicPr>
          <p:cNvPr id="111" name="Google Shape;111;p19"/>
          <p:cNvPicPr preferRelativeResize="0"/>
          <p:nvPr/>
        </p:nvPicPr>
        <p:blipFill>
          <a:blip r:embed="rId3">
            <a:alphaModFix/>
          </a:blip>
          <a:stretch>
            <a:fillRect/>
          </a:stretch>
        </p:blipFill>
        <p:spPr>
          <a:xfrm>
            <a:off x="451350" y="353750"/>
            <a:ext cx="4435975" cy="4435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5" name="Shape 115"/>
        <p:cNvGrpSpPr/>
        <p:nvPr/>
      </p:nvGrpSpPr>
      <p:grpSpPr>
        <a:xfrm>
          <a:off x="0" y="0"/>
          <a:ext cx="0" cy="0"/>
          <a:chOff x="0" y="0"/>
          <a:chExt cx="0" cy="0"/>
        </a:xfrm>
      </p:grpSpPr>
      <p:sp>
        <p:nvSpPr>
          <p:cNvPr id="116" name="Google Shape;116;p20"/>
          <p:cNvSpPr txBox="1"/>
          <p:nvPr/>
        </p:nvSpPr>
        <p:spPr>
          <a:xfrm>
            <a:off x="199425" y="676650"/>
            <a:ext cx="2503800" cy="37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BEHAVIORAL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easily startled </a:t>
            </a:r>
            <a:endParaRPr/>
          </a:p>
          <a:p>
            <a:pPr indent="-317500" lvl="0" marL="457200" rtl="0" algn="l">
              <a:spcBef>
                <a:spcPts val="0"/>
              </a:spcBef>
              <a:spcAft>
                <a:spcPts val="0"/>
              </a:spcAft>
              <a:buSzPts val="1400"/>
              <a:buChar char="●"/>
            </a:pPr>
            <a:r>
              <a:rPr lang="en"/>
              <a:t>jumpy </a:t>
            </a:r>
            <a:endParaRPr/>
          </a:p>
          <a:p>
            <a:pPr indent="-317500" lvl="0" marL="457200" rtl="0" algn="l">
              <a:spcBef>
                <a:spcPts val="0"/>
              </a:spcBef>
              <a:spcAft>
                <a:spcPts val="0"/>
              </a:spcAft>
              <a:buSzPts val="1400"/>
              <a:buChar char="●"/>
            </a:pPr>
            <a:r>
              <a:rPr lang="en"/>
              <a:t>on edge </a:t>
            </a:r>
            <a:endParaRPr/>
          </a:p>
          <a:p>
            <a:pPr indent="-317500" lvl="0" marL="457200" rtl="0" algn="l">
              <a:spcBef>
                <a:spcPts val="0"/>
              </a:spcBef>
              <a:spcAft>
                <a:spcPts val="0"/>
              </a:spcAft>
              <a:buSzPts val="1400"/>
              <a:buChar char="●"/>
            </a:pPr>
            <a:r>
              <a:rPr lang="en"/>
              <a:t>over-alert to danger </a:t>
            </a:r>
            <a:endParaRPr/>
          </a:p>
          <a:p>
            <a:pPr indent="-317500" lvl="0" marL="457200" rtl="0" algn="l">
              <a:spcBef>
                <a:spcPts val="0"/>
              </a:spcBef>
              <a:spcAft>
                <a:spcPts val="0"/>
              </a:spcAft>
              <a:buSzPts val="1400"/>
              <a:buChar char="●"/>
            </a:pPr>
            <a:r>
              <a:rPr lang="en"/>
              <a:t>detached or withdrawn </a:t>
            </a:r>
            <a:endParaRPr/>
          </a:p>
          <a:p>
            <a:pPr indent="-317500" lvl="0" marL="457200" rtl="0" algn="l">
              <a:spcBef>
                <a:spcPts val="0"/>
              </a:spcBef>
              <a:spcAft>
                <a:spcPts val="0"/>
              </a:spcAft>
              <a:buSzPts val="1400"/>
              <a:buChar char="●"/>
            </a:pPr>
            <a:r>
              <a:rPr lang="en"/>
              <a:t>fearful or nervous anger </a:t>
            </a:r>
            <a:endParaRPr/>
          </a:p>
          <a:p>
            <a:pPr indent="-317500" lvl="0" marL="457200" rtl="0" algn="l">
              <a:spcBef>
                <a:spcPts val="0"/>
              </a:spcBef>
              <a:spcAft>
                <a:spcPts val="0"/>
              </a:spcAft>
              <a:buSzPts val="1400"/>
              <a:buChar char="●"/>
            </a:pPr>
            <a:r>
              <a:rPr lang="en"/>
              <a:t>outbursts irritability sleep </a:t>
            </a:r>
            <a:endParaRPr/>
          </a:p>
          <a:p>
            <a:pPr indent="-317500" lvl="0" marL="457200" rtl="0" algn="l">
              <a:spcBef>
                <a:spcPts val="0"/>
              </a:spcBef>
              <a:spcAft>
                <a:spcPts val="0"/>
              </a:spcAft>
              <a:buSzPts val="1400"/>
              <a:buChar char="●"/>
            </a:pPr>
            <a:r>
              <a:rPr lang="en"/>
              <a:t>disturbances avoiding </a:t>
            </a:r>
            <a:endParaRPr/>
          </a:p>
          <a:p>
            <a:pPr indent="-317500" lvl="0" marL="457200" rtl="0" algn="l">
              <a:spcBef>
                <a:spcPts val="0"/>
              </a:spcBef>
              <a:spcAft>
                <a:spcPts val="0"/>
              </a:spcAft>
              <a:buSzPts val="1400"/>
              <a:buChar char="●"/>
            </a:pPr>
            <a:r>
              <a:rPr lang="en"/>
              <a:t>thinking about trauma </a:t>
            </a:r>
            <a:endParaRPr/>
          </a:p>
          <a:p>
            <a:pPr indent="-317500" lvl="0" marL="457200" rtl="0" algn="l">
              <a:spcBef>
                <a:spcPts val="0"/>
              </a:spcBef>
              <a:spcAft>
                <a:spcPts val="0"/>
              </a:spcAft>
              <a:buSzPts val="1400"/>
              <a:buChar char="●"/>
            </a:pPr>
            <a:r>
              <a:rPr lang="en"/>
              <a:t>avoiding people, places, activities, thoughts, feelings, conversations associated with traumatic event(s)</a:t>
            </a:r>
            <a:endParaRPr/>
          </a:p>
        </p:txBody>
      </p:sp>
      <p:sp>
        <p:nvSpPr>
          <p:cNvPr id="117" name="Google Shape;117;p20"/>
          <p:cNvSpPr txBox="1"/>
          <p:nvPr/>
        </p:nvSpPr>
        <p:spPr>
          <a:xfrm>
            <a:off x="2814638" y="676650"/>
            <a:ext cx="2959800" cy="26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latin typeface="Merriweather"/>
                <a:ea typeface="Merriweather"/>
                <a:cs typeface="Merriweather"/>
                <a:sym typeface="Merriweather"/>
              </a:rPr>
              <a:t>MENTAL/EMOTIONAL </a:t>
            </a:r>
            <a:endParaRPr sz="1800">
              <a:solidFill>
                <a:schemeClr val="accent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difficulty experiencing emotion </a:t>
            </a:r>
            <a:endParaRPr/>
          </a:p>
          <a:p>
            <a:pPr indent="-317500" lvl="0" marL="457200" rtl="0" algn="l">
              <a:spcBef>
                <a:spcPts val="0"/>
              </a:spcBef>
              <a:spcAft>
                <a:spcPts val="0"/>
              </a:spcAft>
              <a:buSzPts val="1400"/>
              <a:buChar char="●"/>
            </a:pPr>
            <a:r>
              <a:rPr lang="en"/>
              <a:t>mentally shut down </a:t>
            </a:r>
            <a:endParaRPr/>
          </a:p>
          <a:p>
            <a:pPr indent="-317500" lvl="0" marL="457200" rtl="0" algn="l">
              <a:spcBef>
                <a:spcPts val="0"/>
              </a:spcBef>
              <a:spcAft>
                <a:spcPts val="0"/>
              </a:spcAft>
              <a:buSzPts val="1400"/>
              <a:buChar char="●"/>
            </a:pPr>
            <a:r>
              <a:rPr lang="en"/>
              <a:t>emotionally shut down </a:t>
            </a:r>
            <a:endParaRPr/>
          </a:p>
          <a:p>
            <a:pPr indent="-317500" lvl="0" marL="457200" rtl="0" algn="l">
              <a:spcBef>
                <a:spcPts val="0"/>
              </a:spcBef>
              <a:spcAft>
                <a:spcPts val="0"/>
              </a:spcAft>
              <a:buSzPts val="1400"/>
              <a:buChar char="●"/>
            </a:pPr>
            <a:r>
              <a:rPr lang="en"/>
              <a:t>guilty or shameful </a:t>
            </a:r>
            <a:endParaRPr/>
          </a:p>
          <a:p>
            <a:pPr indent="-317500" lvl="0" marL="457200" rtl="0" algn="l">
              <a:spcBef>
                <a:spcPts val="0"/>
              </a:spcBef>
              <a:spcAft>
                <a:spcPts val="0"/>
              </a:spcAft>
              <a:buSzPts val="1400"/>
              <a:buChar char="●"/>
            </a:pPr>
            <a:r>
              <a:rPr lang="en"/>
              <a:t>difficulty concentrating </a:t>
            </a:r>
            <a:endParaRPr/>
          </a:p>
          <a:p>
            <a:pPr indent="-317500" lvl="0" marL="457200" rtl="0" algn="l">
              <a:spcBef>
                <a:spcPts val="0"/>
              </a:spcBef>
              <a:spcAft>
                <a:spcPts val="0"/>
              </a:spcAft>
              <a:buSzPts val="1400"/>
              <a:buChar char="●"/>
            </a:pPr>
            <a:r>
              <a:rPr lang="en"/>
              <a:t>sad or angry </a:t>
            </a:r>
            <a:endParaRPr/>
          </a:p>
          <a:p>
            <a:pPr indent="-317500" lvl="0" marL="457200" rtl="0" algn="l">
              <a:spcBef>
                <a:spcPts val="0"/>
              </a:spcBef>
              <a:spcAft>
                <a:spcPts val="0"/>
              </a:spcAft>
              <a:buSzPts val="1400"/>
              <a:buChar char="●"/>
            </a:pPr>
            <a:r>
              <a:rPr lang="en"/>
              <a:t>flashbacks </a:t>
            </a:r>
            <a:endParaRPr/>
          </a:p>
          <a:p>
            <a:pPr indent="-317500" lvl="0" marL="457200" rtl="0" algn="l">
              <a:spcBef>
                <a:spcPts val="0"/>
              </a:spcBef>
              <a:spcAft>
                <a:spcPts val="0"/>
              </a:spcAft>
              <a:buSzPts val="1400"/>
              <a:buChar char="●"/>
            </a:pPr>
            <a:r>
              <a:rPr lang="en"/>
              <a:t>nightmares </a:t>
            </a:r>
            <a:endParaRPr/>
          </a:p>
          <a:p>
            <a:pPr indent="-317500" lvl="0" marL="457200" rtl="0" algn="l">
              <a:spcBef>
                <a:spcPts val="0"/>
              </a:spcBef>
              <a:spcAft>
                <a:spcPts val="0"/>
              </a:spcAft>
              <a:buSzPts val="1400"/>
              <a:buChar char="●"/>
            </a:pPr>
            <a:r>
              <a:rPr lang="en"/>
              <a:t>disturbing memories or images</a:t>
            </a:r>
            <a:endParaRPr/>
          </a:p>
        </p:txBody>
      </p:sp>
      <p:sp>
        <p:nvSpPr>
          <p:cNvPr id="118" name="Google Shape;118;p20"/>
          <p:cNvSpPr txBox="1"/>
          <p:nvPr/>
        </p:nvSpPr>
        <p:spPr>
          <a:xfrm>
            <a:off x="5885875" y="676650"/>
            <a:ext cx="3182700" cy="210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erriweather"/>
                <a:ea typeface="Merriweather"/>
                <a:cs typeface="Merriweather"/>
                <a:sym typeface="Merriweather"/>
              </a:rPr>
              <a:t>SOCIAL</a:t>
            </a:r>
            <a:r>
              <a:rPr lang="en"/>
              <a:t> </a:t>
            </a:r>
            <a:endParaRPr/>
          </a:p>
          <a:p>
            <a:pPr indent="-317500" lvl="0" marL="457200" rtl="0" algn="l">
              <a:spcBef>
                <a:spcPts val="0"/>
              </a:spcBef>
              <a:spcAft>
                <a:spcPts val="0"/>
              </a:spcAft>
              <a:buSzPts val="1400"/>
              <a:buChar char="●"/>
            </a:pPr>
            <a:r>
              <a:rPr lang="en"/>
              <a:t>wanting to isolate from others </a:t>
            </a:r>
            <a:endParaRPr/>
          </a:p>
          <a:p>
            <a:pPr indent="-317500" lvl="0" marL="457200" rtl="0" algn="l">
              <a:spcBef>
                <a:spcPts val="0"/>
              </a:spcBef>
              <a:spcAft>
                <a:spcPts val="0"/>
              </a:spcAft>
              <a:buSzPts val="1400"/>
              <a:buChar char="●"/>
            </a:pPr>
            <a:r>
              <a:rPr lang="en"/>
              <a:t>avoiding social interactions</a:t>
            </a:r>
            <a:endParaRPr/>
          </a:p>
          <a:p>
            <a:pPr indent="-317500" lvl="0" marL="457200" rtl="0" algn="l">
              <a:spcBef>
                <a:spcPts val="0"/>
              </a:spcBef>
              <a:spcAft>
                <a:spcPts val="0"/>
              </a:spcAft>
              <a:buSzPts val="1400"/>
              <a:buChar char="●"/>
            </a:pPr>
            <a:r>
              <a:rPr lang="en"/>
              <a:t>feeling not understood by others </a:t>
            </a:r>
            <a:endParaRPr/>
          </a:p>
          <a:p>
            <a:pPr indent="-317500" lvl="0" marL="457200" rtl="0" algn="l">
              <a:spcBef>
                <a:spcPts val="0"/>
              </a:spcBef>
              <a:spcAft>
                <a:spcPts val="0"/>
              </a:spcAft>
              <a:buSzPts val="1400"/>
              <a:buChar char="●"/>
            </a:pPr>
            <a:r>
              <a:rPr lang="en"/>
              <a:t>strained relationships </a:t>
            </a:r>
            <a:endParaRPr/>
          </a:p>
          <a:p>
            <a:pPr indent="-317500" lvl="0" marL="457200" rtl="0" algn="l">
              <a:spcBef>
                <a:spcPts val="0"/>
              </a:spcBef>
              <a:spcAft>
                <a:spcPts val="0"/>
              </a:spcAft>
              <a:buSzPts val="1400"/>
              <a:buChar char="●"/>
            </a:pPr>
            <a:r>
              <a:rPr lang="en"/>
              <a:t>strengthened relationships </a:t>
            </a:r>
            <a:endParaRPr/>
          </a:p>
          <a:p>
            <a:pPr indent="-317500" lvl="0" marL="457200" rtl="0" algn="l">
              <a:spcBef>
                <a:spcPts val="0"/>
              </a:spcBef>
              <a:spcAft>
                <a:spcPts val="0"/>
              </a:spcAft>
              <a:buSzPts val="1400"/>
              <a:buChar char="●"/>
            </a:pPr>
            <a:r>
              <a:rPr lang="en"/>
              <a:t>anxiety being with others </a:t>
            </a:r>
            <a:endParaRPr/>
          </a:p>
        </p:txBody>
      </p:sp>
      <p:sp>
        <p:nvSpPr>
          <p:cNvPr id="119" name="Google Shape;119;p20"/>
          <p:cNvSpPr txBox="1"/>
          <p:nvPr/>
        </p:nvSpPr>
        <p:spPr>
          <a:xfrm>
            <a:off x="5961275" y="2611650"/>
            <a:ext cx="2503800" cy="18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Merriweather"/>
                <a:ea typeface="Merriweather"/>
                <a:cs typeface="Merriweather"/>
                <a:sym typeface="Merriweather"/>
              </a:rPr>
              <a:t>PHYSICAL</a:t>
            </a:r>
            <a:endParaRPr sz="1800">
              <a:solidFill>
                <a:schemeClr val="dk1"/>
              </a:solidFill>
              <a:latin typeface="Merriweather"/>
              <a:ea typeface="Merriweather"/>
              <a:cs typeface="Merriweather"/>
              <a:sym typeface="Merriweather"/>
            </a:endParaRPr>
          </a:p>
          <a:p>
            <a:pPr indent="-317500" lvl="0" marL="457200" rtl="0" algn="l">
              <a:spcBef>
                <a:spcPts val="0"/>
              </a:spcBef>
              <a:spcAft>
                <a:spcPts val="0"/>
              </a:spcAft>
              <a:buSzPts val="1400"/>
              <a:buChar char="●"/>
            </a:pPr>
            <a:r>
              <a:rPr lang="en"/>
              <a:t>shallow breathing </a:t>
            </a:r>
            <a:endParaRPr/>
          </a:p>
          <a:p>
            <a:pPr indent="-317500" lvl="0" marL="457200" rtl="0" algn="l">
              <a:spcBef>
                <a:spcPts val="0"/>
              </a:spcBef>
              <a:spcAft>
                <a:spcPts val="0"/>
              </a:spcAft>
              <a:buSzPts val="1400"/>
              <a:buChar char="●"/>
            </a:pPr>
            <a:r>
              <a:rPr lang="en"/>
              <a:t>muscle tension </a:t>
            </a:r>
            <a:endParaRPr/>
          </a:p>
          <a:p>
            <a:pPr indent="-317500" lvl="0" marL="457200" rtl="0" algn="l">
              <a:spcBef>
                <a:spcPts val="0"/>
              </a:spcBef>
              <a:spcAft>
                <a:spcPts val="0"/>
              </a:spcAft>
              <a:buSzPts val="1400"/>
              <a:buChar char="●"/>
            </a:pPr>
            <a:r>
              <a:rPr lang="en"/>
              <a:t>headaches </a:t>
            </a:r>
            <a:endParaRPr/>
          </a:p>
          <a:p>
            <a:pPr indent="-317500" lvl="0" marL="457200" rtl="0" algn="l">
              <a:spcBef>
                <a:spcPts val="0"/>
              </a:spcBef>
              <a:spcAft>
                <a:spcPts val="0"/>
              </a:spcAft>
              <a:buSzPts val="1400"/>
              <a:buChar char="●"/>
            </a:pPr>
            <a:r>
              <a:rPr lang="en"/>
              <a:t>nausea </a:t>
            </a:r>
            <a:endParaRPr/>
          </a:p>
          <a:p>
            <a:pPr indent="-317500" lvl="0" marL="457200" rtl="0" algn="l">
              <a:spcBef>
                <a:spcPts val="0"/>
              </a:spcBef>
              <a:spcAft>
                <a:spcPts val="0"/>
              </a:spcAft>
              <a:buSzPts val="1400"/>
              <a:buChar char="●"/>
            </a:pPr>
            <a:r>
              <a:rPr lang="en"/>
              <a:t>hot or cold sweats </a:t>
            </a:r>
            <a:endParaRPr/>
          </a:p>
          <a:p>
            <a:pPr indent="-317500" lvl="0" marL="457200" rtl="0" algn="l">
              <a:spcBef>
                <a:spcPts val="0"/>
              </a:spcBef>
              <a:spcAft>
                <a:spcPts val="0"/>
              </a:spcAft>
              <a:buSzPts val="1400"/>
              <a:buChar char="●"/>
            </a:pPr>
            <a:r>
              <a:rPr lang="en"/>
              <a:t>vomiting or diarrhea </a:t>
            </a:r>
            <a:endParaRPr/>
          </a:p>
          <a:p>
            <a:pPr indent="-317500" lvl="0" marL="457200" rtl="0" algn="l">
              <a:spcBef>
                <a:spcPts val="0"/>
              </a:spcBef>
              <a:spcAft>
                <a:spcPts val="0"/>
              </a:spcAft>
              <a:buSzPts val="1400"/>
              <a:buChar char="●"/>
            </a:pPr>
            <a:r>
              <a:rPr lang="en"/>
              <a:t>trembling fatigue </a:t>
            </a:r>
            <a:endParaRPr/>
          </a:p>
        </p:txBody>
      </p:sp>
      <p:sp>
        <p:nvSpPr>
          <p:cNvPr id="120" name="Google Shape;12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4178125" y="1519938"/>
            <a:ext cx="4510200" cy="210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The 26 </a:t>
            </a:r>
            <a:endParaRPr sz="4800"/>
          </a:p>
          <a:p>
            <a:pPr indent="0" lvl="0" marL="0" rtl="0" algn="ctr">
              <a:spcBef>
                <a:spcPts val="0"/>
              </a:spcBef>
              <a:spcAft>
                <a:spcPts val="0"/>
              </a:spcAft>
              <a:buNone/>
            </a:pPr>
            <a:r>
              <a:rPr lang="en" sz="4800"/>
              <a:t>A2Z Healing Tools</a:t>
            </a:r>
            <a:endParaRPr sz="4800"/>
          </a:p>
        </p:txBody>
      </p:sp>
      <p:pic>
        <p:nvPicPr>
          <p:cNvPr descr="/Users/susanhannifinmacnab/Desktop/A2Z Images/Word-Cloud4 copy.jpg" id="126" name="Google Shape;126;p21"/>
          <p:cNvPicPr preferRelativeResize="0"/>
          <p:nvPr/>
        </p:nvPicPr>
        <p:blipFill>
          <a:blip r:embed="rId3">
            <a:alphaModFix/>
          </a:blip>
          <a:stretch>
            <a:fillRect/>
          </a:stretch>
        </p:blipFill>
        <p:spPr>
          <a:xfrm>
            <a:off x="484275" y="238925"/>
            <a:ext cx="3316800" cy="4665625"/>
          </a:xfrm>
          <a:prstGeom prst="rect">
            <a:avLst/>
          </a:prstGeom>
          <a:noFill/>
          <a:ln>
            <a:noFill/>
          </a:ln>
        </p:spPr>
      </p:pic>
      <p:sp>
        <p:nvSpPr>
          <p:cNvPr id="127" name="Google Shape;12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