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0" r:id="rId3"/>
    <p:sldId id="259" r:id="rId4"/>
    <p:sldId id="271" r:id="rId5"/>
    <p:sldId id="265" r:id="rId6"/>
    <p:sldId id="257" r:id="rId7"/>
    <p:sldId id="260" r:id="rId8"/>
    <p:sldId id="261" r:id="rId9"/>
    <p:sldId id="262" r:id="rId10"/>
    <p:sldId id="302" r:id="rId11"/>
    <p:sldId id="266" r:id="rId12"/>
    <p:sldId id="268" r:id="rId13"/>
    <p:sldId id="264" r:id="rId14"/>
    <p:sldId id="269" r:id="rId15"/>
    <p:sldId id="297" r:id="rId16"/>
    <p:sldId id="298" r:id="rId17"/>
    <p:sldId id="299" r:id="rId18"/>
    <p:sldId id="300" r:id="rId19"/>
    <p:sldId id="275" r:id="rId20"/>
    <p:sldId id="276" r:id="rId21"/>
    <p:sldId id="278" r:id="rId22"/>
    <p:sldId id="279" r:id="rId23"/>
    <p:sldId id="286" r:id="rId24"/>
    <p:sldId id="280" r:id="rId25"/>
    <p:sldId id="281" r:id="rId26"/>
    <p:sldId id="285" r:id="rId27"/>
    <p:sldId id="301" r:id="rId28"/>
    <p:sldId id="282" r:id="rId29"/>
    <p:sldId id="287" r:id="rId30"/>
    <p:sldId id="290" r:id="rId31"/>
    <p:sldId id="295" r:id="rId32"/>
    <p:sldId id="296" r:id="rId33"/>
    <p:sldId id="307" r:id="rId34"/>
    <p:sldId id="308" r:id="rId35"/>
    <p:sldId id="309" r:id="rId36"/>
    <p:sldId id="310" r:id="rId37"/>
    <p:sldId id="311" r:id="rId38"/>
    <p:sldId id="312" r:id="rId39"/>
    <p:sldId id="303" r:id="rId40"/>
    <p:sldId id="304" r:id="rId41"/>
    <p:sldId id="305" r:id="rId42"/>
    <p:sldId id="306" r:id="rId43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27" autoAdjust="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16397606172722384"/>
                  <c:y val="-0.28336948013077312"/>
                </c:manualLayout>
              </c:layout>
              <c:spPr>
                <a:scene3d>
                  <a:camera prst="orthographicFront"/>
                  <a:lightRig rig="threePt" dir="t"/>
                </a:scene3d>
                <a:sp3d prstMaterial="metal"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Formal Job Market</c:v>
                </c:pt>
                <c:pt idx="1">
                  <c:v>Networking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83D51-0D96-49C4-BC1A-FF43CB2B7521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14644620-C5C4-4131-9644-FF0BBC9DE5EF}" type="pres">
      <dgm:prSet presAssocID="{19B83D51-0D96-49C4-BC1A-FF43CB2B752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506E0384-03D1-42FC-89BC-5C81AAF222FB}" type="presOf" srcId="{19B83D51-0D96-49C4-BC1A-FF43CB2B7521}" destId="{14644620-C5C4-4131-9644-FF0BBC9DE5EF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2E40E-FA74-4857-9AB9-9D06163758A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0E601C-6737-4FF1-A629-FD81B34EE969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A Contacts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0E697137-442C-4C1D-942A-0512CFF92E00}" type="parTrans" cxnId="{60913BA5-0A0A-42E0-BEA0-C289FFA4BE1D}">
      <dgm:prSet/>
      <dgm:spPr/>
      <dgm:t>
        <a:bodyPr/>
        <a:lstStyle/>
        <a:p>
          <a:endParaRPr lang="en-US"/>
        </a:p>
      </dgm:t>
    </dgm:pt>
    <dgm:pt modelId="{55979E52-8499-4742-82D3-4EDB9B7DCF24}" type="sibTrans" cxnId="{60913BA5-0A0A-42E0-BEA0-C289FFA4BE1D}">
      <dgm:prSet/>
      <dgm:spPr/>
      <dgm:t>
        <a:bodyPr/>
        <a:lstStyle/>
        <a:p>
          <a:endParaRPr lang="en-US"/>
        </a:p>
      </dgm:t>
    </dgm:pt>
    <dgm:pt modelId="{9B549AE2-EA4E-4DA4-8DDE-E9097FB09A5D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B Contacts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8B3E9417-E353-4BC3-882B-09790ABEDF8E}" type="parTrans" cxnId="{82C2CBFF-06EC-4EF1-93E2-6360ADC2B563}">
      <dgm:prSet/>
      <dgm:spPr/>
      <dgm:t>
        <a:bodyPr/>
        <a:lstStyle/>
        <a:p>
          <a:endParaRPr lang="en-US"/>
        </a:p>
      </dgm:t>
    </dgm:pt>
    <dgm:pt modelId="{4FFD8BC6-1183-40A2-9A11-D1869C977878}" type="sibTrans" cxnId="{82C2CBFF-06EC-4EF1-93E2-6360ADC2B563}">
      <dgm:prSet/>
      <dgm:spPr/>
      <dgm:t>
        <a:bodyPr/>
        <a:lstStyle/>
        <a:p>
          <a:endParaRPr lang="en-US"/>
        </a:p>
      </dgm:t>
    </dgm:pt>
    <dgm:pt modelId="{05EDFDA7-4646-4F92-AA41-F18572C5C6AE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C Contacts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15A50241-A81B-4A5C-B692-D61F5FB53849}" type="parTrans" cxnId="{27965469-2CDC-4003-BCCB-2016E84C1519}">
      <dgm:prSet/>
      <dgm:spPr/>
      <dgm:t>
        <a:bodyPr/>
        <a:lstStyle/>
        <a:p>
          <a:endParaRPr lang="en-US"/>
        </a:p>
      </dgm:t>
    </dgm:pt>
    <dgm:pt modelId="{9EF7A86C-E58B-457F-947D-359546D65246}" type="sibTrans" cxnId="{27965469-2CDC-4003-BCCB-2016E84C1519}">
      <dgm:prSet/>
      <dgm:spPr/>
      <dgm:t>
        <a:bodyPr/>
        <a:lstStyle/>
        <a:p>
          <a:endParaRPr lang="en-US"/>
        </a:p>
      </dgm:t>
    </dgm:pt>
    <dgm:pt modelId="{5F2BD057-86AA-4448-A8D2-72836F6DCC74}" type="pres">
      <dgm:prSet presAssocID="{EAE2E40E-FA74-4857-9AB9-9D06163758A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D53C83-E6E6-4268-8ACF-7952E2434BA7}" type="pres">
      <dgm:prSet presAssocID="{EAE2E40E-FA74-4857-9AB9-9D06163758A4}" presName="comp1" presStyleCnt="0"/>
      <dgm:spPr/>
    </dgm:pt>
    <dgm:pt modelId="{CEF3857F-93DF-47BF-ABDF-EC448CD41409}" type="pres">
      <dgm:prSet presAssocID="{EAE2E40E-FA74-4857-9AB9-9D06163758A4}" presName="circle1" presStyleLbl="node1" presStyleIdx="0" presStyleCnt="3"/>
      <dgm:spPr/>
      <dgm:t>
        <a:bodyPr/>
        <a:lstStyle/>
        <a:p>
          <a:endParaRPr lang="en-US"/>
        </a:p>
      </dgm:t>
    </dgm:pt>
    <dgm:pt modelId="{09D46DE0-C698-4712-A267-7BE2D7BB759B}" type="pres">
      <dgm:prSet presAssocID="{EAE2E40E-FA74-4857-9AB9-9D06163758A4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AD8F2-A47E-48C4-9099-564364183592}" type="pres">
      <dgm:prSet presAssocID="{EAE2E40E-FA74-4857-9AB9-9D06163758A4}" presName="comp2" presStyleCnt="0"/>
      <dgm:spPr/>
    </dgm:pt>
    <dgm:pt modelId="{0BE56FC2-9B56-4660-90C4-1EE87AF70457}" type="pres">
      <dgm:prSet presAssocID="{EAE2E40E-FA74-4857-9AB9-9D06163758A4}" presName="circle2" presStyleLbl="node1" presStyleIdx="1" presStyleCnt="3"/>
      <dgm:spPr/>
      <dgm:t>
        <a:bodyPr/>
        <a:lstStyle/>
        <a:p>
          <a:endParaRPr lang="en-US"/>
        </a:p>
      </dgm:t>
    </dgm:pt>
    <dgm:pt modelId="{2A74B569-5519-4A01-9327-A7A0D731AC41}" type="pres">
      <dgm:prSet presAssocID="{EAE2E40E-FA74-4857-9AB9-9D06163758A4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01ACF-C027-45E2-A2C1-C13613A905C8}" type="pres">
      <dgm:prSet presAssocID="{EAE2E40E-FA74-4857-9AB9-9D06163758A4}" presName="comp3" presStyleCnt="0"/>
      <dgm:spPr/>
    </dgm:pt>
    <dgm:pt modelId="{E566AF65-3B33-4254-9742-FF2007DABD7E}" type="pres">
      <dgm:prSet presAssocID="{EAE2E40E-FA74-4857-9AB9-9D06163758A4}" presName="circle3" presStyleLbl="node1" presStyleIdx="2" presStyleCnt="3" custScaleX="107638" custScaleY="96555"/>
      <dgm:spPr/>
      <dgm:t>
        <a:bodyPr/>
        <a:lstStyle/>
        <a:p>
          <a:endParaRPr lang="en-US"/>
        </a:p>
      </dgm:t>
    </dgm:pt>
    <dgm:pt modelId="{D50A14B7-D4F5-45C7-A05B-8C846D2EC969}" type="pres">
      <dgm:prSet presAssocID="{EAE2E40E-FA74-4857-9AB9-9D06163758A4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F6197C-15CC-426B-A818-F4E63C8B5428}" type="presOf" srcId="{420E601C-6737-4FF1-A629-FD81B34EE969}" destId="{CEF3857F-93DF-47BF-ABDF-EC448CD41409}" srcOrd="0" destOrd="0" presId="urn:microsoft.com/office/officeart/2005/8/layout/venn2"/>
    <dgm:cxn modelId="{27965469-2CDC-4003-BCCB-2016E84C1519}" srcId="{EAE2E40E-FA74-4857-9AB9-9D06163758A4}" destId="{05EDFDA7-4646-4F92-AA41-F18572C5C6AE}" srcOrd="2" destOrd="0" parTransId="{15A50241-A81B-4A5C-B692-D61F5FB53849}" sibTransId="{9EF7A86C-E58B-457F-947D-359546D65246}"/>
    <dgm:cxn modelId="{CAEC5612-19D4-4114-837A-B0F5E4351F99}" type="presOf" srcId="{05EDFDA7-4646-4F92-AA41-F18572C5C6AE}" destId="{D50A14B7-D4F5-45C7-A05B-8C846D2EC969}" srcOrd="1" destOrd="0" presId="urn:microsoft.com/office/officeart/2005/8/layout/venn2"/>
    <dgm:cxn modelId="{F6DCC26B-BFFB-4533-9BEE-1136917CF7B1}" type="presOf" srcId="{420E601C-6737-4FF1-A629-FD81B34EE969}" destId="{09D46DE0-C698-4712-A267-7BE2D7BB759B}" srcOrd="1" destOrd="0" presId="urn:microsoft.com/office/officeart/2005/8/layout/venn2"/>
    <dgm:cxn modelId="{82C2CBFF-06EC-4EF1-93E2-6360ADC2B563}" srcId="{EAE2E40E-FA74-4857-9AB9-9D06163758A4}" destId="{9B549AE2-EA4E-4DA4-8DDE-E9097FB09A5D}" srcOrd="1" destOrd="0" parTransId="{8B3E9417-E353-4BC3-882B-09790ABEDF8E}" sibTransId="{4FFD8BC6-1183-40A2-9A11-D1869C977878}"/>
    <dgm:cxn modelId="{60913BA5-0A0A-42E0-BEA0-C289FFA4BE1D}" srcId="{EAE2E40E-FA74-4857-9AB9-9D06163758A4}" destId="{420E601C-6737-4FF1-A629-FD81B34EE969}" srcOrd="0" destOrd="0" parTransId="{0E697137-442C-4C1D-942A-0512CFF92E00}" sibTransId="{55979E52-8499-4742-82D3-4EDB9B7DCF24}"/>
    <dgm:cxn modelId="{D4A28604-A163-4AFA-97D2-7208027AE7CF}" type="presOf" srcId="{9B549AE2-EA4E-4DA4-8DDE-E9097FB09A5D}" destId="{0BE56FC2-9B56-4660-90C4-1EE87AF70457}" srcOrd="0" destOrd="0" presId="urn:microsoft.com/office/officeart/2005/8/layout/venn2"/>
    <dgm:cxn modelId="{7D6C9714-E726-4D35-8F60-2A904D666AA1}" type="presOf" srcId="{05EDFDA7-4646-4F92-AA41-F18572C5C6AE}" destId="{E566AF65-3B33-4254-9742-FF2007DABD7E}" srcOrd="0" destOrd="0" presId="urn:microsoft.com/office/officeart/2005/8/layout/venn2"/>
    <dgm:cxn modelId="{7076451A-01D0-4970-8944-5845F5CEB39D}" type="presOf" srcId="{EAE2E40E-FA74-4857-9AB9-9D06163758A4}" destId="{5F2BD057-86AA-4448-A8D2-72836F6DCC74}" srcOrd="0" destOrd="0" presId="urn:microsoft.com/office/officeart/2005/8/layout/venn2"/>
    <dgm:cxn modelId="{3EC71DC1-E6BA-401E-8881-F53185B9B09C}" type="presOf" srcId="{9B549AE2-EA4E-4DA4-8DDE-E9097FB09A5D}" destId="{2A74B569-5519-4A01-9327-A7A0D731AC41}" srcOrd="1" destOrd="0" presId="urn:microsoft.com/office/officeart/2005/8/layout/venn2"/>
    <dgm:cxn modelId="{58F22ABA-E9A5-4B05-BED1-A70701FBADB7}" type="presParOf" srcId="{5F2BD057-86AA-4448-A8D2-72836F6DCC74}" destId="{8FD53C83-E6E6-4268-8ACF-7952E2434BA7}" srcOrd="0" destOrd="0" presId="urn:microsoft.com/office/officeart/2005/8/layout/venn2"/>
    <dgm:cxn modelId="{49305328-AFAA-4409-8E11-071542B36F6E}" type="presParOf" srcId="{8FD53C83-E6E6-4268-8ACF-7952E2434BA7}" destId="{CEF3857F-93DF-47BF-ABDF-EC448CD41409}" srcOrd="0" destOrd="0" presId="urn:microsoft.com/office/officeart/2005/8/layout/venn2"/>
    <dgm:cxn modelId="{3F0A8836-0DF6-4B1E-99CC-6C78D40E6593}" type="presParOf" srcId="{8FD53C83-E6E6-4268-8ACF-7952E2434BA7}" destId="{09D46DE0-C698-4712-A267-7BE2D7BB759B}" srcOrd="1" destOrd="0" presId="urn:microsoft.com/office/officeart/2005/8/layout/venn2"/>
    <dgm:cxn modelId="{69F8C093-7183-4A00-8061-BA04F79237F6}" type="presParOf" srcId="{5F2BD057-86AA-4448-A8D2-72836F6DCC74}" destId="{ABBAD8F2-A47E-48C4-9099-564364183592}" srcOrd="1" destOrd="0" presId="urn:microsoft.com/office/officeart/2005/8/layout/venn2"/>
    <dgm:cxn modelId="{22282497-E9CA-4271-849E-E9FE052750C1}" type="presParOf" srcId="{ABBAD8F2-A47E-48C4-9099-564364183592}" destId="{0BE56FC2-9B56-4660-90C4-1EE87AF70457}" srcOrd="0" destOrd="0" presId="urn:microsoft.com/office/officeart/2005/8/layout/venn2"/>
    <dgm:cxn modelId="{3AEA7854-BFD0-4BDB-85AF-930EA1CE5963}" type="presParOf" srcId="{ABBAD8F2-A47E-48C4-9099-564364183592}" destId="{2A74B569-5519-4A01-9327-A7A0D731AC41}" srcOrd="1" destOrd="0" presId="urn:microsoft.com/office/officeart/2005/8/layout/venn2"/>
    <dgm:cxn modelId="{16413B43-D831-4F1E-A969-B53EB4317349}" type="presParOf" srcId="{5F2BD057-86AA-4448-A8D2-72836F6DCC74}" destId="{A6F01ACF-C027-45E2-A2C1-C13613A905C8}" srcOrd="2" destOrd="0" presId="urn:microsoft.com/office/officeart/2005/8/layout/venn2"/>
    <dgm:cxn modelId="{E69D0F29-860C-4710-922A-B1F10DC39376}" type="presParOf" srcId="{A6F01ACF-C027-45E2-A2C1-C13613A905C8}" destId="{E566AF65-3B33-4254-9742-FF2007DABD7E}" srcOrd="0" destOrd="0" presId="urn:microsoft.com/office/officeart/2005/8/layout/venn2"/>
    <dgm:cxn modelId="{A6A982FC-B618-4363-85E8-C9A817DC1E76}" type="presParOf" srcId="{A6F01ACF-C027-45E2-A2C1-C13613A905C8}" destId="{D50A14B7-D4F5-45C7-A05B-8C846D2EC96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22B397C-E370-4D1D-A3F4-C8D48D951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61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2861230-1850-431A-9F35-A53402E67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68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F7B215-7994-4C02-98D9-BCF2504951DE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BBCAC02-957B-4655-A2AD-6BE4064925B4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0EE8BD8-7354-460E-93C5-4D4FAE4E5411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2E77360-283E-4597-8879-514DE21E0C9B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097550C-8CA5-48B9-B6B8-BD007F0B939D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EFF0D-5B94-43F9-B90D-F0F63A9F11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45B99E-8F61-4C0C-9629-5695549C31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E9E566-A0CA-4826-B566-791EAAF484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2565F-E94D-4A56-8A9D-D1B2482E8C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18A8B-9D91-49F3-9619-511A0D9255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D665B-13BB-45DB-AA59-2BD8737099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9179903-42E3-4593-AB2B-96D4694D384D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72158-D2E1-4FB7-98BF-7DF6716E04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3ABF8-6875-437E-A206-84CD3CB208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3ABF8-6875-437E-A206-84CD3CB208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C9D846-77D9-4956-9C09-D5CD35D365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A92A4-70BD-4D54-AB69-61D6074DE5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CA25F-9245-42C1-B43C-BE439B546F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C4109-FC92-43BD-B6A2-73CD41E86D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C4109-FC92-43BD-B6A2-73CD41E86D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C4109-FC92-43BD-B6A2-73CD41E86D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C4109-FC92-43BD-B6A2-73CD41E86D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EDACA0A-1D65-422D-B593-F31ED90320FF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C4109-FC92-43BD-B6A2-73CD41E86D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EC4C966-9897-47AA-B48D-4D5B0957D043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7BE628C-24E6-49B0-8663-DE6CB2C90E67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FD13892-6351-4F80-8AEE-E3670B0D9218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EE8CA3F-AD1D-4762-A595-B90947AEFF9D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7B6DAAE-2B5F-40D7-A921-DE5ACC1FFA43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7B6DAAE-2B5F-40D7-A921-DE5ACC1FFA43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8C72-B55C-46C8-B86D-45330A3A2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7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70FF9-B0E1-4A16-A9FB-355249CD98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9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93FA9-2C17-4549-B8C6-F79B3F642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9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8A225-114E-4338-8348-853155207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5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03B0E-BBF9-43C6-88C7-6824FF8C73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2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15AF6-344A-4C11-BFFC-AF9A22CB8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3246D-6934-46D2-AF04-2E8B0E99F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9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7C4E3-64F8-472A-AB27-3C1A03E45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3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8A55-CA65-461A-875C-C8BAD777B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2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0DE81-19BC-4563-9C1E-E818FF72A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2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142C-90EA-47AD-9264-8FF771177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8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30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0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0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0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0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0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0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0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0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0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0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0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0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0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2C94658-F804-45AB-AB9B-C24C4F67B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8839200" cy="3810000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Mastering Your Job Search</a:t>
            </a:r>
            <a:br>
              <a:rPr lang="en-US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4000" b="1" i="1" dirty="0" smtClean="0"/>
              <a:t>Understanding the Total Job Market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181600"/>
            <a:ext cx="5082070" cy="12189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38C72-B55C-46C8-B86D-45330A3A2C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5996" y="152399"/>
            <a:ext cx="760898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ScalaSansOT-Regular" pitchFamily="50" charset="0"/>
              </a:rPr>
              <a:t>BOSTON COLLEGE WORLD WIDE WEBINARS:</a:t>
            </a:r>
            <a:r>
              <a:rPr lang="en-US" sz="2800" dirty="0" smtClean="0">
                <a:latin typeface="ScalaSansOT-Regular" pitchFamily="50" charset="0"/>
              </a:rPr>
              <a:t>:</a:t>
            </a:r>
            <a:endParaRPr lang="en-US" sz="2800" dirty="0">
              <a:latin typeface="ScalaSansOT-Regular" pitchFamily="50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3" y="152402"/>
            <a:ext cx="55525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Job Search Strategies</a:t>
            </a:r>
            <a:br>
              <a:rPr lang="en-US" sz="4000" dirty="0" smtClean="0"/>
            </a:br>
            <a:r>
              <a:rPr lang="en-US" sz="4000" dirty="0" smtClean="0"/>
              <a:t>Responding to Ads</a:t>
            </a:r>
          </a:p>
        </p:txBody>
      </p:sp>
      <p:graphicFrame>
        <p:nvGraphicFramePr>
          <p:cNvPr id="15392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910718"/>
              </p:ext>
            </p:extLst>
          </p:nvPr>
        </p:nvGraphicFramePr>
        <p:xfrm>
          <a:off x="190500" y="1828800"/>
          <a:ext cx="8763000" cy="3924889"/>
        </p:xfrm>
        <a:graphic>
          <a:graphicData uri="http://schemas.openxmlformats.org/drawingml/2006/table">
            <a:tbl>
              <a:tblPr/>
              <a:tblGrid>
                <a:gridCol w="2819400"/>
                <a:gridCol w="2971800"/>
                <a:gridCol w="2971800"/>
              </a:tblGrid>
              <a:tr h="854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Job Board </a:t>
                      </a:r>
                      <a:r>
                        <a:rPr kumimoji="0" lang="en-US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Sites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Job Search </a:t>
                      </a:r>
                      <a:r>
                        <a:rPr kumimoji="0" lang="en-US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Engines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Job Information </a:t>
                      </a:r>
                      <a:r>
                        <a:rPr kumimoji="0" lang="en-US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Sites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CareerBuilder.com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Beyond.com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Glassdoor.com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Dice.com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Indeed.com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Idealist.com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LinkedIN.com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LinkUp.com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Monster.com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SimplyHired.com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Snagajob.com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USAJobs.gov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Cover Letters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Search firm letters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Replying to postings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Follow-up to 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Cover Letters – General Format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/>
              <a:t>1 page maximum, business format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/>
              <a:t>Introduce yourself and connection (if possible)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/>
              <a:t>Tell why you are writing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/>
              <a:t>Excite reader in your credentials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/>
              <a:t>Mention your resume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/>
              <a:t>Refer to some follow-up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Job Search Strategies</a:t>
            </a:r>
            <a:br>
              <a:rPr lang="en-US" sz="4000" dirty="0" smtClean="0"/>
            </a:br>
            <a:r>
              <a:rPr lang="en-US" sz="4000" dirty="0" smtClean="0"/>
              <a:t>Cold Approach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endParaRPr lang="en-US" sz="2800" dirty="0" smtClean="0"/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/>
              <a:t>Use networking to find way in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800" dirty="0" smtClean="0"/>
              <a:t>Research to find suitable opening in their needs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Thank You Letters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/>
              <a:t>Personal acknowledgement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/>
              <a:t>Memorable moment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/>
              <a:t>Re-iteration of strength, additional information, better answer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/>
              <a:t>Thank you with enthusiasm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/>
              <a:t>Next steps (if known)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 to Formal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Most people work here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You are expecting someone who doesn’t know you to pick you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High competition- lower odds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Basically a Cold Call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C000"/>
                </a:solidFill>
              </a:rPr>
              <a:t>Use Linked In to make them Warm!</a:t>
            </a:r>
            <a:endParaRPr lang="en-US" b="1" i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Hidden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Represents up to 75% of the market</a:t>
            </a:r>
          </a:p>
          <a:p>
            <a:r>
              <a:rPr lang="en-US" sz="2800" b="1" dirty="0" smtClean="0"/>
              <a:t>Jobs</a:t>
            </a:r>
          </a:p>
          <a:p>
            <a:pPr lvl="1">
              <a:buFont typeface="Verdana" panose="020B0604030504040204" pitchFamily="34" charset="0"/>
              <a:buChar char="–"/>
            </a:pPr>
            <a:r>
              <a:rPr lang="en-US" sz="2500" dirty="0" smtClean="0"/>
              <a:t>Not yet open</a:t>
            </a:r>
          </a:p>
          <a:p>
            <a:pPr lvl="1">
              <a:spcAft>
                <a:spcPts val="1200"/>
              </a:spcAft>
              <a:buFont typeface="Verdana" panose="020B0604030504040204" pitchFamily="34" charset="0"/>
              <a:buChar char="–"/>
            </a:pPr>
            <a:r>
              <a:rPr lang="en-US" sz="2500" dirty="0" smtClean="0"/>
              <a:t>Created</a:t>
            </a:r>
            <a:endParaRPr lang="en-US" sz="2500" dirty="0"/>
          </a:p>
          <a:p>
            <a:r>
              <a:rPr lang="en-US" sz="2800" b="1" dirty="0" smtClean="0"/>
              <a:t>Must Network to discover</a:t>
            </a:r>
          </a:p>
          <a:p>
            <a:pPr lvl="1">
              <a:buFont typeface="Verdana" panose="020B0604030504040204" pitchFamily="34" charset="0"/>
              <a:buChar char="–"/>
            </a:pPr>
            <a:r>
              <a:rPr lang="en-US" dirty="0" smtClean="0"/>
              <a:t>Most people do this by mistake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68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Basics</a:t>
            </a:r>
            <a:br>
              <a:rPr lang="en-US" dirty="0" smtClean="0"/>
            </a:br>
            <a:r>
              <a:rPr lang="en-US" dirty="0" smtClean="0"/>
              <a:t>Its NEVER a Cold Call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975102"/>
              </p:ext>
            </p:extLst>
          </p:nvPr>
        </p:nvGraphicFramePr>
        <p:xfrm>
          <a:off x="381000" y="20574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 bwMode="auto">
          <a:xfrm>
            <a:off x="4252346" y="2777888"/>
            <a:ext cx="484632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243248" y="3904965"/>
            <a:ext cx="484632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2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Contacts</a:t>
            </a:r>
            <a:r>
              <a:rPr lang="en-US" sz="2800" dirty="0" smtClean="0"/>
              <a:t>		People you know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/>
          </a:p>
          <a:p>
            <a:r>
              <a:rPr lang="en-US" sz="2800" b="1" dirty="0" smtClean="0"/>
              <a:t>B Contacts</a:t>
            </a:r>
            <a:r>
              <a:rPr lang="en-US" sz="2800" dirty="0" smtClean="0"/>
              <a:t>		People in company or 					Industry you want to know 				more about 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/>
          </a:p>
          <a:p>
            <a:r>
              <a:rPr lang="en-US" sz="2800" b="1" dirty="0" smtClean="0"/>
              <a:t>C Contacts	</a:t>
            </a:r>
            <a:r>
              <a:rPr lang="en-US" sz="2800" dirty="0" smtClean="0"/>
              <a:t>	Decision Makers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42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304800"/>
            <a:ext cx="6248400" cy="990600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Networking Effectively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1"/>
            <a:ext cx="8915400" cy="3505200"/>
          </a:xfrm>
        </p:spPr>
        <p:txBody>
          <a:bodyPr/>
          <a:lstStyle/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Plan and control the meeting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Set needed time ( no more than 20 minutes)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Know something you didn’t know before you went into the meeting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Have at least 3 more people to talk to…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Have a TARGET 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Agenda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Understanding the Total Market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800" b="1" dirty="0" smtClean="0"/>
              <a:t>Formal Market</a:t>
            </a:r>
          </a:p>
          <a:p>
            <a:pPr lvl="1" eaLnBrk="1" hangingPunct="1"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US" sz="2500" dirty="0" smtClean="0"/>
              <a:t>Summarizing You – 30 seconds</a:t>
            </a:r>
          </a:p>
          <a:p>
            <a:pPr lvl="1" eaLnBrk="1" hangingPunct="1"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US" sz="2500" dirty="0" smtClean="0"/>
              <a:t>Search Firms</a:t>
            </a:r>
          </a:p>
          <a:p>
            <a:pPr lvl="1" eaLnBrk="1" hangingPunct="1"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US" sz="2500" dirty="0" smtClean="0"/>
              <a:t>Responding to Ads, postings, search agents</a:t>
            </a:r>
          </a:p>
          <a:p>
            <a:pPr lvl="1" eaLnBrk="1" hangingPunct="1">
              <a:spcAft>
                <a:spcPts val="1200"/>
              </a:spcAft>
              <a:buFont typeface="Verdana" panose="020B0604030504040204" pitchFamily="34" charset="0"/>
              <a:buChar char="–"/>
              <a:defRPr/>
            </a:pPr>
            <a:r>
              <a:rPr lang="en-US" sz="2500" dirty="0" smtClean="0"/>
              <a:t>Letters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800" b="1" dirty="0" smtClean="0"/>
              <a:t>Hidden Market</a:t>
            </a:r>
          </a:p>
          <a:p>
            <a:pPr lvl="1" eaLnBrk="1" hangingPunct="1"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US" sz="2500" dirty="0" smtClean="0"/>
              <a:t>How to effectively network into your next job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4294967295"/>
          </p:nvPr>
        </p:nvSpPr>
        <p:spPr>
          <a:xfrm>
            <a:off x="255104" y="1524000"/>
            <a:ext cx="8736496" cy="4525963"/>
          </a:xfrm>
        </p:spPr>
        <p:txBody>
          <a:bodyPr/>
          <a:lstStyle/>
          <a:p>
            <a:pPr marL="914400" indent="-566738"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x"/>
            </a:pPr>
            <a:r>
              <a:rPr lang="en-US" sz="2800" i="1" dirty="0"/>
              <a:t>Something you do only when you need a job</a:t>
            </a:r>
          </a:p>
          <a:p>
            <a:pPr marL="914400" indent="-566738"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x"/>
            </a:pPr>
            <a:r>
              <a:rPr lang="en-US" sz="2800" i="1" dirty="0"/>
              <a:t>Asking someone if they have a job for you</a:t>
            </a:r>
          </a:p>
          <a:p>
            <a:pPr marL="914400" indent="-566738"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x"/>
            </a:pPr>
            <a:r>
              <a:rPr lang="en-US" sz="2800" i="1" dirty="0"/>
              <a:t>Just showing up physically at meeting</a:t>
            </a:r>
          </a:p>
          <a:p>
            <a:pPr marL="914400" indent="-566738">
              <a:spcAft>
                <a:spcPts val="1200"/>
              </a:spcAft>
              <a:buClr>
                <a:srgbClr val="C00000"/>
              </a:buClr>
              <a:buSzPct val="100000"/>
              <a:buFont typeface="Arial" pitchFamily="34" charset="0"/>
              <a:buChar char="x"/>
            </a:pPr>
            <a:r>
              <a:rPr lang="en-US" sz="2800" i="1" dirty="0"/>
              <a:t>BEGGING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5900" y="228600"/>
            <a:ext cx="6172200" cy="1143000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Networking is </a:t>
            </a:r>
            <a:r>
              <a:rPr lang="en-US" b="1" u="sng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4"/>
          <p:cNvSpPr>
            <a:spLocks noGrp="1"/>
          </p:cNvSpPr>
          <p:nvPr>
            <p:ph idx="4294967295"/>
          </p:nvPr>
        </p:nvSpPr>
        <p:spPr>
          <a:xfrm>
            <a:off x="152400" y="1524000"/>
            <a:ext cx="8991600" cy="4525963"/>
          </a:xfrm>
        </p:spPr>
        <p:txBody>
          <a:bodyPr/>
          <a:lstStyle/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Start with people you know…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Identify links to contacts who you would most like to meet and who know the most about your profession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Don’t assume someone can’t help you!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304800"/>
            <a:ext cx="6248400" cy="1143000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Building a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0"/>
            <a:ext cx="8915400" cy="4525963"/>
          </a:xfrm>
        </p:spPr>
        <p:txBody>
          <a:bodyPr/>
          <a:lstStyle/>
          <a:p>
            <a:pPr marL="914400" indent="-625475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700" dirty="0"/>
              <a:t>Face to face meetings</a:t>
            </a:r>
          </a:p>
          <a:p>
            <a:pPr marL="914400" indent="-625475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700" dirty="0"/>
              <a:t>Telephone conversations</a:t>
            </a:r>
          </a:p>
          <a:p>
            <a:pPr marL="914400" indent="-625475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700" dirty="0" smtClean="0"/>
              <a:t>Correspondence/email</a:t>
            </a:r>
          </a:p>
          <a:p>
            <a:pPr marL="914400" indent="-625475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700" dirty="0" smtClean="0"/>
              <a:t>Linked In</a:t>
            </a:r>
            <a:endParaRPr lang="en-US" sz="2700" dirty="0"/>
          </a:p>
          <a:p>
            <a:pPr marL="914400" indent="-625475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700" dirty="0"/>
              <a:t>Online and “in-person” events</a:t>
            </a:r>
          </a:p>
          <a:p>
            <a:pPr marL="914400" indent="-625475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700" dirty="0"/>
              <a:t>Networking communities</a:t>
            </a:r>
          </a:p>
          <a:p>
            <a:pPr marL="914400" indent="-625475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700" dirty="0"/>
              <a:t>Virtual presence – what people learn about you through the Internet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924800" cy="1143000"/>
          </a:xfrm>
          <a:noFill/>
          <a:ln/>
        </p:spPr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Networking </a:t>
            </a:r>
            <a:r>
              <a:rPr lang="en-US" b="1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Approaches</a:t>
            </a:r>
            <a:endParaRPr lang="en-US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0"/>
            <a:ext cx="8686800" cy="4525963"/>
          </a:xfrm>
        </p:spPr>
        <p:txBody>
          <a:bodyPr/>
          <a:lstStyle/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Resume </a:t>
            </a:r>
            <a:r>
              <a:rPr lang="en-US" sz="2800" dirty="0" smtClean="0"/>
              <a:t>posting (Indeed, Monster, Dice)</a:t>
            </a:r>
            <a:endParaRPr lang="en-US" sz="2800" dirty="0"/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Social Networks – LinkedIn, Facebook …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/>
              <a:t>Associations</a:t>
            </a:r>
            <a:endParaRPr lang="en-US" sz="2800" dirty="0"/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Blogs, </a:t>
            </a:r>
            <a:r>
              <a:rPr lang="en-US" sz="2800" dirty="0" smtClean="0"/>
              <a:t>discussions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/>
              <a:t>Google yourself!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228600"/>
            <a:ext cx="6248400" cy="1143000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Your Virtual Presence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812696" cy="4525963"/>
          </a:xfrm>
        </p:spPr>
        <p:txBody>
          <a:bodyPr/>
          <a:lstStyle/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800" dirty="0"/>
              <a:t>Now is not the time to send an email and hope someone cares</a:t>
            </a:r>
            <a:r>
              <a:rPr lang="en-US" sz="2800" dirty="0" smtClean="0"/>
              <a:t>…</a:t>
            </a:r>
            <a:endParaRPr lang="en-US" sz="2800" dirty="0"/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800" dirty="0"/>
              <a:t>Get to be a PERSON as often as possible</a:t>
            </a:r>
            <a:r>
              <a:rPr lang="en-US" sz="2800" dirty="0" smtClean="0"/>
              <a:t>…</a:t>
            </a:r>
          </a:p>
          <a:p>
            <a:pPr marL="914400" indent="-625475">
              <a:spcAft>
                <a:spcPts val="600"/>
              </a:spcAft>
              <a:buFont typeface="Wingdings" pitchFamily="2" charset="2"/>
              <a:buChar char="q"/>
              <a:tabLst>
                <a:tab pos="914400" algn="l"/>
              </a:tabLst>
            </a:pPr>
            <a:endParaRPr lang="en-US" sz="2600" dirty="0"/>
          </a:p>
          <a:p>
            <a:pPr marL="914400" indent="-625475">
              <a:spcAft>
                <a:spcPts val="600"/>
              </a:spcAft>
              <a:buFont typeface="Wingdings" pitchFamily="2" charset="2"/>
              <a:buChar char="q"/>
              <a:tabLst>
                <a:tab pos="914400" algn="l"/>
              </a:tabLst>
            </a:pPr>
            <a:endParaRPr lang="en-US" sz="2600" dirty="0" smtClean="0"/>
          </a:p>
          <a:p>
            <a:pPr marL="288925" indent="0" algn="ctr"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sz="3600" b="1" dirty="0" smtClean="0">
                <a:solidFill>
                  <a:srgbClr val="FFC000"/>
                </a:solidFill>
              </a:rPr>
              <a:t>Girl Scout Story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485900" y="304800"/>
            <a:ext cx="6172200" cy="1066800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Easy Way Out!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0"/>
            <a:ext cx="8915400" cy="4525963"/>
          </a:xfrm>
        </p:spPr>
        <p:txBody>
          <a:bodyPr/>
          <a:lstStyle/>
          <a:p>
            <a:pPr marL="919163" indent="-522288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What do they know that you need to know</a:t>
            </a:r>
          </a:p>
          <a:p>
            <a:pPr marL="919163" indent="-522288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Who can help you connect with others you’d like to know</a:t>
            </a:r>
          </a:p>
          <a:p>
            <a:pPr marL="919163" indent="-522288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What must you know before contacting them</a:t>
            </a:r>
          </a:p>
          <a:p>
            <a:pPr marL="919163" indent="-522288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Why do you want to connect with them</a:t>
            </a:r>
          </a:p>
          <a:p>
            <a:pPr marL="919163" indent="-522288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With your current network as a starting point, what will you say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1066800"/>
          </a:xfrm>
          <a:noFill/>
          <a:ln/>
        </p:spPr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Approaching Your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0"/>
            <a:ext cx="8534400" cy="4800600"/>
          </a:xfrm>
        </p:spPr>
        <p:txBody>
          <a:bodyPr>
            <a:noAutofit/>
          </a:bodyPr>
          <a:lstStyle/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Look your best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Reassure them you're not there to ask them for a job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Stick to your agenda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Ask open-ended questions 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Ask questions that relate to what you want to </a:t>
            </a:r>
            <a:r>
              <a:rPr lang="en-US" sz="2800" dirty="0" smtClean="0"/>
              <a:t>achieve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Face to 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0"/>
            <a:ext cx="8534400" cy="4800600"/>
          </a:xfrm>
        </p:spPr>
        <p:txBody>
          <a:bodyPr>
            <a:noAutofit/>
          </a:bodyPr>
          <a:lstStyle/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/>
              <a:t>State </a:t>
            </a:r>
            <a:r>
              <a:rPr lang="en-US" sz="2800" dirty="0"/>
              <a:t>your interest in meeting as many professionals as possible 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Ask if they could </a:t>
            </a:r>
            <a:r>
              <a:rPr lang="en-US" sz="2800" dirty="0" smtClean="0"/>
              <a:t>keep </a:t>
            </a:r>
            <a:r>
              <a:rPr lang="en-US" sz="2800" dirty="0"/>
              <a:t>you in mind for any potential positions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Ask to stay in touch and let them know how you will follow-up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Ask if there's anything you can do for them</a:t>
            </a:r>
            <a:endParaRPr lang="en-US" sz="28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Face to </a:t>
            </a:r>
            <a:r>
              <a:rPr lang="en-US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Face </a:t>
            </a:r>
            <a:r>
              <a:rPr lang="en-US" sz="36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continued </a:t>
            </a:r>
            <a:endParaRPr lang="en-US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marL="914400" indent="-566738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BEWARE of feeling too comfortable  </a:t>
            </a:r>
          </a:p>
          <a:p>
            <a:pPr marL="914400" indent="-566738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Bad news travels faster than good news </a:t>
            </a:r>
          </a:p>
          <a:p>
            <a:pPr marL="914400" indent="-566738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Artificial sense of ease to talk freely about how you REALLY feel  </a:t>
            </a:r>
          </a:p>
          <a:p>
            <a:pPr marL="914400" indent="-566738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You never know who’s there - someone's neighbor, college roommate or former boss </a:t>
            </a:r>
          </a:p>
          <a:p>
            <a:pPr marL="914400" indent="-566738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Say only positive things about your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304800"/>
            <a:ext cx="6248400" cy="1143000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 Meetings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pPr marL="914400" indent="-625475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Only </a:t>
            </a:r>
            <a:r>
              <a:rPr lang="en-US" sz="2800" dirty="0" smtClean="0"/>
              <a:t>25% </a:t>
            </a:r>
            <a:r>
              <a:rPr lang="en-US" sz="2800" dirty="0"/>
              <a:t>of available positions are posted</a:t>
            </a:r>
          </a:p>
          <a:p>
            <a:pPr marL="914400" indent="-625475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Recruiters are “hunting” for </a:t>
            </a:r>
            <a:r>
              <a:rPr lang="en-US" sz="2800" dirty="0" smtClean="0"/>
              <a:t>talent</a:t>
            </a:r>
          </a:p>
          <a:p>
            <a:pPr marL="288925" indent="0" algn="ctr">
              <a:spcAft>
                <a:spcPts val="600"/>
              </a:spcAft>
              <a:buSzPct val="100000"/>
              <a:buNone/>
            </a:pPr>
            <a:r>
              <a:rPr lang="en-US" sz="2000" dirty="0" smtClean="0"/>
              <a:t>	</a:t>
            </a:r>
            <a:r>
              <a:rPr lang="en-US" sz="1800" b="1" dirty="0" smtClean="0"/>
              <a:t>(</a:t>
            </a:r>
            <a:r>
              <a:rPr lang="en-US" sz="1800" b="1" i="1" dirty="0" smtClean="0"/>
              <a:t>LinkedIn is a push and a pull if you have a great profile</a:t>
            </a:r>
            <a:r>
              <a:rPr lang="en-US" sz="1800" b="1" dirty="0" smtClean="0"/>
              <a:t>)</a:t>
            </a:r>
            <a:endParaRPr lang="en-US" sz="1600" b="1" dirty="0"/>
          </a:p>
          <a:p>
            <a:pPr marL="914400" indent="-625475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Ability to display accomplishments</a:t>
            </a:r>
          </a:p>
          <a:p>
            <a:pPr marL="914400" indent="-625475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Demonstrate knowledge in your field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Unsolicited References</a:t>
            </a:r>
          </a:p>
          <a:p>
            <a:pPr algn="ctr">
              <a:buFontTx/>
              <a:buNone/>
            </a:pPr>
            <a:r>
              <a:rPr lang="en-US" b="1" i="1" dirty="0" smtClean="0">
                <a:solidFill>
                  <a:srgbClr val="FFC000"/>
                </a:solidFill>
              </a:rPr>
              <a:t>BE </a:t>
            </a:r>
            <a:r>
              <a:rPr lang="en-US" b="1" i="1" dirty="0">
                <a:solidFill>
                  <a:srgbClr val="FFC000"/>
                </a:solidFill>
              </a:rPr>
              <a:t>on the Boat!  Not on the Dock!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228600"/>
            <a:ext cx="6705600" cy="1143000"/>
          </a:xfrm>
          <a:noFill/>
          <a:ln/>
        </p:spPr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Why You Need </a:t>
            </a:r>
            <a:r>
              <a:rPr lang="en-US" sz="4000" b="1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 Network</a:t>
            </a:r>
            <a:endParaRPr lang="en-US" sz="4000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30 Second Commercial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Who am I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What have I done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What am I looking to do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How you can help 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849" y="4964668"/>
            <a:ext cx="8716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C000"/>
                </a:solidFill>
              </a:rPr>
              <a:t>BEFORE YOU ADDRESS THE MARKET – </a:t>
            </a:r>
          </a:p>
          <a:p>
            <a:pPr algn="ctr"/>
            <a:r>
              <a:rPr lang="en-US" sz="2400" b="1" i="1" dirty="0" smtClean="0">
                <a:solidFill>
                  <a:srgbClr val="FFC000"/>
                </a:solidFill>
              </a:rPr>
              <a:t>KNOW the PRODUCT</a:t>
            </a:r>
            <a:endParaRPr lang="en-US" sz="2400" b="1" i="1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LinkedIn is all about networking. People expect to be asked for </a:t>
            </a:r>
            <a:r>
              <a:rPr lang="en-US" sz="2800" dirty="0" smtClean="0"/>
              <a:t>introductions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/>
              <a:t>Be </a:t>
            </a:r>
            <a:r>
              <a:rPr lang="en-US" sz="2800" dirty="0"/>
              <a:t>very clear about expectations when requesting an introduction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/>
              <a:t>Remember </a:t>
            </a:r>
            <a:r>
              <a:rPr lang="en-US" sz="2800" dirty="0"/>
              <a:t>that recruiters are searching on a daily basis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447800" y="228600"/>
            <a:ext cx="6248400" cy="1066800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LinkedIn – The Basics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1"/>
          <p:cNvSpPr>
            <a:spLocks noGrp="1"/>
          </p:cNvSpPr>
          <p:nvPr>
            <p:ph idx="4294967295"/>
          </p:nvPr>
        </p:nvSpPr>
        <p:spPr>
          <a:xfrm>
            <a:off x="228600" y="1524000"/>
            <a:ext cx="8763000" cy="4525963"/>
          </a:xfrm>
        </p:spPr>
        <p:txBody>
          <a:bodyPr/>
          <a:lstStyle/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 necessity in finding work and in </a:t>
            </a:r>
            <a:r>
              <a:rPr lang="en-US" sz="2800" dirty="0" smtClean="0"/>
              <a:t>life</a:t>
            </a:r>
            <a:endParaRPr lang="en-US" sz="2800" dirty="0"/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Circular- not linear</a:t>
            </a:r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Network </a:t>
            </a:r>
            <a:r>
              <a:rPr lang="en-US" sz="2800" b="1" i="1" dirty="0"/>
              <a:t>before</a:t>
            </a:r>
            <a:r>
              <a:rPr lang="en-US" sz="2800" dirty="0"/>
              <a:t> you need </a:t>
            </a:r>
            <a:r>
              <a:rPr lang="en-US" sz="2800" dirty="0" smtClean="0"/>
              <a:t>someone, then </a:t>
            </a:r>
            <a:r>
              <a:rPr lang="en-US" sz="2800" dirty="0"/>
              <a:t>its not </a:t>
            </a:r>
            <a:r>
              <a:rPr lang="en-US" sz="2800" dirty="0" smtClean="0"/>
              <a:t>“begging”</a:t>
            </a:r>
            <a:endParaRPr lang="en-US" sz="2800" dirty="0"/>
          </a:p>
          <a:p>
            <a:pPr marL="914400" indent="-625475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Develop tools to establish continuity.  It helps in job search, career development….LIFE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Networking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34399" y="627204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Question &amp; Answer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7C4E3-64F8-472A-AB27-3C1A03E4555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026" name="Picture 2" descr="C:\Users\mollican\Desktop\Resource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53609"/>
            <a:ext cx="649095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05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7C4E3-64F8-472A-AB27-3C1A03E4555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050" name="Picture 2" descr="C:\Users\mollican\Desktop\Resource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52" y="1752600"/>
            <a:ext cx="71056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08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7C4E3-64F8-472A-AB27-3C1A03E4555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074" name="Picture 2" descr="C:\Users\mollican\Desktop\Resources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8865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81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cont.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7C4E3-64F8-472A-AB27-3C1A03E4555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4098" name="Picture 2" descr="C:\Users\mollican\Desktop\Resources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4" y="1752600"/>
            <a:ext cx="698182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00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7C4E3-64F8-472A-AB27-3C1A03E4555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122" name="Picture 2" descr="C:\Users\mollican\Desktop\Resources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52600"/>
            <a:ext cx="69342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04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7C4E3-64F8-472A-AB27-3C1A03E455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6146" name="Picture 2" descr="C:\Users\mollican\Desktop\Resources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92467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945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“T” Letter Sample Cover</a:t>
            </a:r>
            <a:endParaRPr lang="en-US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50" y="1097282"/>
            <a:ext cx="4682185" cy="55270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Today’s Job Market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163744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51141402"/>
              </p:ext>
            </p:extLst>
          </p:nvPr>
        </p:nvGraphicFramePr>
        <p:xfrm>
          <a:off x="381000" y="1351757"/>
          <a:ext cx="6324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06199" y="4800599"/>
            <a:ext cx="423780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i="1" dirty="0" smtClean="0"/>
              <a:t>Competition?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i="1" dirty="0" smtClean="0"/>
              <a:t>Cold call? Warm call?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i="1" dirty="0" smtClean="0"/>
              <a:t>Chances?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i="1" dirty="0" smtClean="0"/>
              <a:t>Negotiation?</a:t>
            </a:r>
            <a:endParaRPr lang="en-US" sz="24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Letter to a Search Firm</a:t>
            </a:r>
            <a:endParaRPr lang="en-US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1097280"/>
            <a:ext cx="5250256" cy="5541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Interview “Thank You” Letter</a:t>
            </a:r>
            <a:endParaRPr lang="en-US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1097281"/>
            <a:ext cx="5087904" cy="5642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noFill/>
          <a:ln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Contact Information</a:t>
            </a:r>
            <a:endParaRPr lang="en-US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48A55-CA65-461A-875C-C8BAD777B13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363972"/>
            <a:ext cx="4125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Donna Sullivan</a:t>
            </a:r>
          </a:p>
          <a:p>
            <a:r>
              <a:rPr lang="en-US" dirty="0" smtClean="0"/>
              <a:t>General Manager</a:t>
            </a:r>
          </a:p>
          <a:p>
            <a:r>
              <a:rPr lang="en-US" dirty="0" smtClean="0"/>
              <a:t>Transition Solutions</a:t>
            </a:r>
          </a:p>
          <a:p>
            <a:r>
              <a:rPr lang="en-US" dirty="0" smtClean="0"/>
              <a:t>dsullivan@transitionsolutions.com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Makes Up the Formal Market?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Postings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Internet</a:t>
            </a:r>
          </a:p>
          <a:p>
            <a:pPr eaLnBrk="1" hangingPunct="1">
              <a:defRPr/>
            </a:pPr>
            <a:r>
              <a:rPr lang="en-US" sz="2800" b="1" dirty="0" smtClean="0"/>
              <a:t>Agencies</a:t>
            </a:r>
          </a:p>
          <a:p>
            <a:pPr lvl="1" eaLnBrk="1" hangingPunct="1">
              <a:buFont typeface="Verdana" panose="020B0604030504040204" pitchFamily="34" charset="0"/>
              <a:buChar char="–"/>
              <a:defRPr/>
            </a:pPr>
            <a:r>
              <a:rPr lang="en-US" sz="2500" dirty="0" smtClean="0"/>
              <a:t>Search</a:t>
            </a:r>
          </a:p>
          <a:p>
            <a:pPr lvl="1" eaLnBrk="1" hangingPunct="1">
              <a:buFont typeface="Verdana" panose="020B0604030504040204" pitchFamily="34" charset="0"/>
              <a:buChar char="–"/>
              <a:defRPr/>
            </a:pPr>
            <a:r>
              <a:rPr lang="en-US" sz="2500" dirty="0" smtClean="0"/>
              <a:t>Contingency</a:t>
            </a:r>
          </a:p>
          <a:p>
            <a:pPr lvl="1" eaLnBrk="1" hangingPunct="1">
              <a:buFont typeface="Verdana" panose="020B0604030504040204" pitchFamily="34" charset="0"/>
              <a:buChar char="–"/>
              <a:defRPr/>
            </a:pPr>
            <a:r>
              <a:rPr lang="en-US" sz="2500" dirty="0" smtClean="0"/>
              <a:t>Temporary</a:t>
            </a:r>
          </a:p>
          <a:p>
            <a:pPr lvl="1" eaLnBrk="1" hangingPunct="1">
              <a:buFont typeface="Verdana" panose="020B0604030504040204" pitchFamily="34" charset="0"/>
              <a:buChar char="–"/>
              <a:defRPr/>
            </a:pPr>
            <a:r>
              <a:rPr lang="en-US" sz="2500" dirty="0" smtClean="0"/>
              <a:t>Contract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Job Search Strategies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2800" b="1" dirty="0" smtClean="0"/>
              <a:t>Search Firms/Recruiters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800" b="1" dirty="0" smtClean="0"/>
              <a:t>Responding to Ads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800" b="1" dirty="0" smtClean="0"/>
              <a:t>Cold Approach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800" b="1" dirty="0" smtClean="0"/>
              <a:t>Networking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Job Search Strategies</a:t>
            </a:r>
            <a:br>
              <a:rPr lang="en-US" sz="4000" dirty="0" smtClean="0"/>
            </a:br>
            <a:r>
              <a:rPr lang="en-US" sz="4000" dirty="0" smtClean="0"/>
              <a:t>Search Firms/Recruiters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229600" cy="4530725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2800" b="1" dirty="0" smtClean="0"/>
              <a:t>Understanding the difference</a:t>
            </a:r>
          </a:p>
          <a:p>
            <a:pPr lvl="1" eaLnBrk="1" hangingPunct="1"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US" sz="2500" dirty="0" smtClean="0"/>
              <a:t>Search</a:t>
            </a:r>
          </a:p>
          <a:p>
            <a:pPr lvl="1" eaLnBrk="1" hangingPunct="1">
              <a:spcAft>
                <a:spcPts val="600"/>
              </a:spcAft>
              <a:buFont typeface="Verdana" panose="020B0604030504040204" pitchFamily="34" charset="0"/>
              <a:buChar char="–"/>
              <a:defRPr/>
            </a:pPr>
            <a:r>
              <a:rPr lang="en-US" sz="2500" dirty="0" smtClean="0"/>
              <a:t>Contingency</a:t>
            </a:r>
          </a:p>
          <a:p>
            <a:pPr lvl="1" eaLnBrk="1" hangingPunct="1">
              <a:spcAft>
                <a:spcPts val="1200"/>
              </a:spcAft>
              <a:buFont typeface="Verdana" panose="020B0604030504040204" pitchFamily="34" charset="0"/>
              <a:buChar char="–"/>
              <a:defRPr/>
            </a:pPr>
            <a:r>
              <a:rPr lang="en-US" sz="2500" dirty="0" smtClean="0"/>
              <a:t>Temp/Contract</a:t>
            </a:r>
            <a:endParaRPr lang="en-US" sz="2800" dirty="0" smtClean="0"/>
          </a:p>
          <a:p>
            <a:pPr eaLnBrk="1" hangingPunct="1">
              <a:spcAft>
                <a:spcPts val="0"/>
              </a:spcAft>
              <a:defRPr/>
            </a:pPr>
            <a:r>
              <a:rPr lang="en-US" sz="2800" b="1" dirty="0" smtClean="0"/>
              <a:t>Identify firms in your industry / function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rgbClr val="FFC000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Uncovers up to 10% of jobs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Recruiter Tips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/>
              <a:t>These firms work with </a:t>
            </a:r>
            <a:r>
              <a:rPr lang="en-US" sz="2800" u="sng" dirty="0" smtClean="0"/>
              <a:t>formal</a:t>
            </a:r>
            <a:r>
              <a:rPr lang="en-US" sz="2800" dirty="0" smtClean="0"/>
              <a:t> job market (posted jobs, live jobs)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800" dirty="0" smtClean="0"/>
              <a:t>Treat interviews with recruiters as job interviews (dress, presentation)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sz="2500" dirty="0" smtClean="0"/>
              <a:t>They are not your “friends”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/>
              <a:t>Don’t work exclusively with one firm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800" dirty="0" smtClean="0"/>
              <a:t>Disclose salary – target “and up”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Job Search Strategies</a:t>
            </a:r>
            <a:br>
              <a:rPr lang="en-US" sz="4000" dirty="0" smtClean="0"/>
            </a:br>
            <a:r>
              <a:rPr lang="en-US" sz="4000" dirty="0" smtClean="0"/>
              <a:t>Responding to Ads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Uncovers 10% - 20% of jobs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800" b="1" dirty="0" smtClean="0"/>
              <a:t>Not a “prime time” activity – can apply in your pajamas!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2800" b="1" dirty="0" smtClean="0"/>
          </a:p>
          <a:p>
            <a:pPr marL="914400" indent="-450850" eaLnBrk="1" hangingPunct="1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200" i="1" dirty="0">
                <a:effectLst/>
              </a:rPr>
              <a:t>A </a:t>
            </a:r>
            <a:r>
              <a:rPr lang="en-US" sz="2200" b="1" i="1" dirty="0">
                <a:effectLst/>
              </a:rPr>
              <a:t>job board </a:t>
            </a:r>
            <a:r>
              <a:rPr lang="en-US" sz="2200" i="1" dirty="0">
                <a:effectLst/>
              </a:rPr>
              <a:t>is a site where employers post jobs</a:t>
            </a:r>
          </a:p>
          <a:p>
            <a:pPr marL="914400" indent="-450850" eaLnBrk="1" hangingPunct="1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200" i="1" dirty="0">
                <a:effectLst/>
              </a:rPr>
              <a:t>A </a:t>
            </a:r>
            <a:r>
              <a:rPr lang="en-US" sz="2200" b="1" i="1" dirty="0">
                <a:effectLst/>
              </a:rPr>
              <a:t>job search engine </a:t>
            </a:r>
            <a:r>
              <a:rPr lang="en-US" sz="2200" i="1" dirty="0">
                <a:effectLst/>
              </a:rPr>
              <a:t>is usually an aggregator that pulls information from multiple boards or employer web sites; e.g. Simply Hired, Indeed</a:t>
            </a:r>
          </a:p>
          <a:p>
            <a:pPr marL="914400" indent="-450850" eaLnBrk="1" hangingPunct="1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200" b="1" i="1" dirty="0">
                <a:effectLst/>
              </a:rPr>
              <a:t>Job Information Sites </a:t>
            </a:r>
            <a:r>
              <a:rPr lang="en-US" sz="2200" i="1" dirty="0">
                <a:effectLst/>
              </a:rPr>
              <a:t>are good for research</a:t>
            </a:r>
            <a:endParaRPr lang="en-US" sz="2200" b="1" i="1" dirty="0"/>
          </a:p>
          <a:p>
            <a:pPr eaLnBrk="1" hangingPunct="1">
              <a:spcAft>
                <a:spcPts val="600"/>
              </a:spcAft>
              <a:defRPr/>
            </a:pPr>
            <a:endParaRPr lang="en-US" sz="2800" b="1" dirty="0"/>
          </a:p>
          <a:p>
            <a:pPr eaLnBrk="1" hangingPunct="1">
              <a:spcAft>
                <a:spcPts val="600"/>
              </a:spcAft>
              <a:defRPr/>
            </a:pPr>
            <a:endParaRPr lang="en-US" sz="2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277742"/>
            <a:ext cx="2262835" cy="542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A225-114E-4338-8348-85315520788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283</TotalTime>
  <Words>994</Words>
  <Application>Microsoft Office PowerPoint</Application>
  <PresentationFormat>On-screen Show (4:3)</PresentationFormat>
  <Paragraphs>285</Paragraphs>
  <Slides>42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Globe</vt:lpstr>
      <vt:lpstr>Mastering Your Job Search  Understanding the Total Job Market </vt:lpstr>
      <vt:lpstr>Agenda</vt:lpstr>
      <vt:lpstr>30 Second Commercial</vt:lpstr>
      <vt:lpstr>Today’s Job Market</vt:lpstr>
      <vt:lpstr>What Makes Up the Formal Market?</vt:lpstr>
      <vt:lpstr>Job Search Strategies</vt:lpstr>
      <vt:lpstr>Job Search Strategies Search Firms/Recruiters</vt:lpstr>
      <vt:lpstr>Recruiter Tips</vt:lpstr>
      <vt:lpstr>Job Search Strategies Responding to Ads</vt:lpstr>
      <vt:lpstr>Job Search Strategies Responding to Ads</vt:lpstr>
      <vt:lpstr>Cover Letters</vt:lpstr>
      <vt:lpstr>Cover Letters – General Format</vt:lpstr>
      <vt:lpstr>Job Search Strategies Cold Approach</vt:lpstr>
      <vt:lpstr>Thank You Letters</vt:lpstr>
      <vt:lpstr>Bottom Line to Formal Market</vt:lpstr>
      <vt:lpstr>The Hidden Market</vt:lpstr>
      <vt:lpstr>Networking Basics Its NEVER a Cold Call</vt:lpstr>
      <vt:lpstr>Networking Basics</vt:lpstr>
      <vt:lpstr>Networking Effectively</vt:lpstr>
      <vt:lpstr>Networking is NOT</vt:lpstr>
      <vt:lpstr>Building a Network</vt:lpstr>
      <vt:lpstr>Networking Approaches</vt:lpstr>
      <vt:lpstr>Your Virtual Presence</vt:lpstr>
      <vt:lpstr>The Easy Way Out!</vt:lpstr>
      <vt:lpstr>Approaching Your Network</vt:lpstr>
      <vt:lpstr>Face to Face</vt:lpstr>
      <vt:lpstr>Face to Face continued </vt:lpstr>
      <vt:lpstr>Group Meetings</vt:lpstr>
      <vt:lpstr>Why You Need A Network</vt:lpstr>
      <vt:lpstr>LinkedIn – The Basics</vt:lpstr>
      <vt:lpstr>Networking</vt:lpstr>
      <vt:lpstr>Question &amp; Answer</vt:lpstr>
      <vt:lpstr>Resources</vt:lpstr>
      <vt:lpstr>Resources cont.</vt:lpstr>
      <vt:lpstr>Resources cont.</vt:lpstr>
      <vt:lpstr>Resources cont. </vt:lpstr>
      <vt:lpstr>Resources cont.</vt:lpstr>
      <vt:lpstr>Resources cont.</vt:lpstr>
      <vt:lpstr>“T” Letter Sample Cover</vt:lpstr>
      <vt:lpstr>Letter to a Search Firm</vt:lpstr>
      <vt:lpstr>Interview “Thank You” Letter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Search – Working the Formal Market</dc:title>
  <dc:creator>Laurence Childs</dc:creator>
  <cp:lastModifiedBy>Nicole Mollica</cp:lastModifiedBy>
  <cp:revision>39</cp:revision>
  <cp:lastPrinted>2014-12-02T20:00:19Z</cp:lastPrinted>
  <dcterms:created xsi:type="dcterms:W3CDTF">2007-03-05T01:06:33Z</dcterms:created>
  <dcterms:modified xsi:type="dcterms:W3CDTF">2015-05-05T19:34:33Z</dcterms:modified>
</cp:coreProperties>
</file>