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60" r:id="rId6"/>
    <p:sldId id="265" r:id="rId7"/>
    <p:sldId id="261" r:id="rId8"/>
    <p:sldId id="262" r:id="rId9"/>
    <p:sldId id="270" r:id="rId10"/>
    <p:sldId id="269" r:id="rId11"/>
    <p:sldId id="277" r:id="rId12"/>
    <p:sldId id="271" r:id="rId13"/>
    <p:sldId id="272" r:id="rId14"/>
    <p:sldId id="263" r:id="rId15"/>
    <p:sldId id="267" r:id="rId16"/>
    <p:sldId id="264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09E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1050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28AFF-0623-4B7B-9CBD-9D476CE7AB3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42C292-CA80-4678-8B1C-BAB74D4BAAF5}" type="pres">
      <dgm:prSet presAssocID="{30F28AFF-0623-4B7B-9CBD-9D476CE7AB3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ADADBB57-731D-4B96-9CA8-8DD02E749A65}" type="presOf" srcId="{30F28AFF-0623-4B7B-9CBD-9D476CE7AB33}" destId="{A242C292-CA80-4678-8B1C-BAB74D4BAAF5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F92D3-281F-49F6-9E3F-D3F5BFFD8C1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602194-4F21-4E4E-9B4C-D8A1BE196C5A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be equipped to make the </a:t>
          </a:r>
          <a:r>
            <a: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RIGHT</a:t>
          </a:r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 next career transition – not just the FIRST next career transition!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21E5AF-E56F-4FC8-B417-135B231EA83C}" type="parTrans" cxnId="{C6C18835-10FF-40BD-B5DF-8C7414EFB30B}">
      <dgm:prSet/>
      <dgm:spPr/>
      <dgm:t>
        <a:bodyPr/>
        <a:lstStyle/>
        <a:p>
          <a:endParaRPr lang="en-US"/>
        </a:p>
      </dgm:t>
    </dgm:pt>
    <dgm:pt modelId="{23A63D93-50C3-405E-A211-90DF0B081688}" type="sibTrans" cxnId="{C6C18835-10FF-40BD-B5DF-8C7414EFB30B}">
      <dgm:prSet/>
      <dgm:spPr/>
      <dgm:t>
        <a:bodyPr/>
        <a:lstStyle/>
        <a:p>
          <a:endParaRPr lang="en-US"/>
        </a:p>
      </dgm:t>
    </dgm:pt>
    <dgm:pt modelId="{E1B36AEC-499B-43FB-BD83-834D1C815606}" type="pres">
      <dgm:prSet presAssocID="{CCEF92D3-281F-49F6-9E3F-D3F5BFFD8C1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B198ED-5F07-48A5-99A2-89B8A96957E2}" type="pres">
      <dgm:prSet presAssocID="{CCEF92D3-281F-49F6-9E3F-D3F5BFFD8C16}" presName="arrow" presStyleLbl="bgShp" presStyleIdx="0" presStyleCnt="1" custScaleX="117647" custLinFactNeighborX="0" custLinFactNeighborY="-12333"/>
      <dgm:spPr>
        <a:solidFill>
          <a:srgbClr val="14709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5B3D294-778C-43E1-B2F3-297FF41C80C5}" type="pres">
      <dgm:prSet presAssocID="{CCEF92D3-281F-49F6-9E3F-D3F5BFFD8C16}" presName="linearProcess" presStyleCnt="0"/>
      <dgm:spPr/>
    </dgm:pt>
    <dgm:pt modelId="{E047FC0E-821E-4809-A6A0-4E4734293C94}" type="pres">
      <dgm:prSet presAssocID="{6D602194-4F21-4E4E-9B4C-D8A1BE196C5A}" presName="textNode" presStyleLbl="node1" presStyleIdx="0" presStyleCnt="1" custScaleX="101839" custScaleY="118281" custLinFactNeighborX="-6809" custLinFactNeighborY="8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474C28-CB7A-456B-8FD9-0AE3F2BB1BD0}" type="presOf" srcId="{6D602194-4F21-4E4E-9B4C-D8A1BE196C5A}" destId="{E047FC0E-821E-4809-A6A0-4E4734293C94}" srcOrd="0" destOrd="0" presId="urn:microsoft.com/office/officeart/2005/8/layout/hProcess9"/>
    <dgm:cxn modelId="{C04DB4B7-0FF6-41C4-BB42-1EA89FB1459C}" type="presOf" srcId="{CCEF92D3-281F-49F6-9E3F-D3F5BFFD8C16}" destId="{E1B36AEC-499B-43FB-BD83-834D1C815606}" srcOrd="0" destOrd="0" presId="urn:microsoft.com/office/officeart/2005/8/layout/hProcess9"/>
    <dgm:cxn modelId="{C6C18835-10FF-40BD-B5DF-8C7414EFB30B}" srcId="{CCEF92D3-281F-49F6-9E3F-D3F5BFFD8C16}" destId="{6D602194-4F21-4E4E-9B4C-D8A1BE196C5A}" srcOrd="0" destOrd="0" parTransId="{3221E5AF-E56F-4FC8-B417-135B231EA83C}" sibTransId="{23A63D93-50C3-405E-A211-90DF0B081688}"/>
    <dgm:cxn modelId="{A83C3F62-E797-4FA2-AC4F-749B5834457E}" type="presParOf" srcId="{E1B36AEC-499B-43FB-BD83-834D1C815606}" destId="{28B198ED-5F07-48A5-99A2-89B8A96957E2}" srcOrd="0" destOrd="0" presId="urn:microsoft.com/office/officeart/2005/8/layout/hProcess9"/>
    <dgm:cxn modelId="{C0788076-E16A-45FC-A98C-C433BB5D92CE}" type="presParOf" srcId="{E1B36AEC-499B-43FB-BD83-834D1C815606}" destId="{F5B3D294-778C-43E1-B2F3-297FF41C80C5}" srcOrd="1" destOrd="0" presId="urn:microsoft.com/office/officeart/2005/8/layout/hProcess9"/>
    <dgm:cxn modelId="{89151EC3-ABCC-4424-B616-AACFE4F643CA}" type="presParOf" srcId="{F5B3D294-778C-43E1-B2F3-297FF41C80C5}" destId="{E047FC0E-821E-4809-A6A0-4E4734293C9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65FF8-3E35-4DD0-8BDF-39F0C0001C72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A224D-1CF8-409C-A05C-CC4D976E260B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be ready so that </a:t>
          </a:r>
          <a:r>
            <a: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YOU</a:t>
          </a:r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 get to say </a:t>
          </a:r>
          <a:r>
            <a: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YES</a:t>
          </a:r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 or </a:t>
          </a:r>
          <a:r>
            <a: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 – and not wait for a company to say it to </a:t>
          </a:r>
          <a:r>
            <a:rPr lang="en-US" sz="2000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YOU</a:t>
          </a:r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!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2DC2A67-7F1A-4831-B787-019BA2596B69}" type="parTrans" cxnId="{98F24248-8154-49C5-BB8E-90CF9577BB09}">
      <dgm:prSet/>
      <dgm:spPr/>
      <dgm:t>
        <a:bodyPr/>
        <a:lstStyle/>
        <a:p>
          <a:endParaRPr lang="en-US"/>
        </a:p>
      </dgm:t>
    </dgm:pt>
    <dgm:pt modelId="{A538FA38-3BEA-4117-B65A-87B8F9530549}" type="sibTrans" cxnId="{98F24248-8154-49C5-BB8E-90CF9577BB09}">
      <dgm:prSet/>
      <dgm:spPr/>
      <dgm:t>
        <a:bodyPr/>
        <a:lstStyle/>
        <a:p>
          <a:endParaRPr lang="en-US"/>
        </a:p>
      </dgm:t>
    </dgm:pt>
    <dgm:pt modelId="{8916C679-0A38-4ED0-BB3B-F1E6D0759A3F}" type="pres">
      <dgm:prSet presAssocID="{C7765FF8-3E35-4DD0-8BDF-39F0C0001C7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16E4A-21A1-4686-BB13-D02EF791B203}" type="pres">
      <dgm:prSet presAssocID="{C7765FF8-3E35-4DD0-8BDF-39F0C0001C72}" presName="arrow" presStyleLbl="bgShp" presStyleIdx="0" presStyleCnt="1" custLinFactNeighborX="-7694" custLinFactNeighborY="-7192"/>
      <dgm:spPr>
        <a:solidFill>
          <a:srgbClr val="14709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991B129-6D67-4557-8A84-F48799703568}" type="pres">
      <dgm:prSet presAssocID="{C7765FF8-3E35-4DD0-8BDF-39F0C0001C72}" presName="linearProces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4FAEE7F-2932-4757-ABDC-540B20A54A67}" type="pres">
      <dgm:prSet presAssocID="{292A224D-1CF8-409C-A05C-CC4D976E260B}" presName="textNode" presStyleLbl="node1" presStyleIdx="0" presStyleCnt="1" custScaleX="116224" custScaleY="115886" custLinFactNeighborX="-1585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66B7B-8297-46FD-A964-2AECEC147E23}" type="presOf" srcId="{292A224D-1CF8-409C-A05C-CC4D976E260B}" destId="{74FAEE7F-2932-4757-ABDC-540B20A54A67}" srcOrd="0" destOrd="0" presId="urn:microsoft.com/office/officeart/2005/8/layout/hProcess9"/>
    <dgm:cxn modelId="{0F615D44-0437-458B-91ED-91233446313A}" type="presOf" srcId="{C7765FF8-3E35-4DD0-8BDF-39F0C0001C72}" destId="{8916C679-0A38-4ED0-BB3B-F1E6D0759A3F}" srcOrd="0" destOrd="0" presId="urn:microsoft.com/office/officeart/2005/8/layout/hProcess9"/>
    <dgm:cxn modelId="{98F24248-8154-49C5-BB8E-90CF9577BB09}" srcId="{C7765FF8-3E35-4DD0-8BDF-39F0C0001C72}" destId="{292A224D-1CF8-409C-A05C-CC4D976E260B}" srcOrd="0" destOrd="0" parTransId="{82DC2A67-7F1A-4831-B787-019BA2596B69}" sibTransId="{A538FA38-3BEA-4117-B65A-87B8F9530549}"/>
    <dgm:cxn modelId="{41210783-FB74-4F4C-99B7-E7E6E93CF944}" type="presParOf" srcId="{8916C679-0A38-4ED0-BB3B-F1E6D0759A3F}" destId="{36216E4A-21A1-4686-BB13-D02EF791B203}" srcOrd="0" destOrd="0" presId="urn:microsoft.com/office/officeart/2005/8/layout/hProcess9"/>
    <dgm:cxn modelId="{78E86601-330F-4D15-A342-15057EE2A221}" type="presParOf" srcId="{8916C679-0A38-4ED0-BB3B-F1E6D0759A3F}" destId="{E991B129-6D67-4557-8A84-F48799703568}" srcOrd="1" destOrd="0" presId="urn:microsoft.com/office/officeart/2005/8/layout/hProcess9"/>
    <dgm:cxn modelId="{88B45C46-4635-4E3E-8DA3-C157C23FA581}" type="presParOf" srcId="{E991B129-6D67-4557-8A84-F48799703568}" destId="{74FAEE7F-2932-4757-ABDC-540B20A54A6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198ED-5F07-48A5-99A2-89B8A96957E2}">
      <dsp:nvSpPr>
        <dsp:cNvPr id="0" name=""/>
        <dsp:cNvSpPr/>
      </dsp:nvSpPr>
      <dsp:spPr>
        <a:xfrm>
          <a:off x="1" y="0"/>
          <a:ext cx="6857996" cy="2286000"/>
        </a:xfrm>
        <a:prstGeom prst="rightArrow">
          <a:avLst/>
        </a:prstGeom>
        <a:solidFill>
          <a:srgbClr val="14709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47FC0E-821E-4809-A6A0-4E4734293C94}">
      <dsp:nvSpPr>
        <dsp:cNvPr id="0" name=""/>
        <dsp:cNvSpPr/>
      </dsp:nvSpPr>
      <dsp:spPr>
        <a:xfrm>
          <a:off x="76204" y="609598"/>
          <a:ext cx="5914675" cy="108156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be equipped to make the </a:t>
          </a:r>
          <a:r>
            <a:rPr lang="en-US" sz="20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RIGHT</a:t>
          </a: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next career transition – not just the FIRST next career transition!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9001" y="662395"/>
        <a:ext cx="5809081" cy="975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16E4A-21A1-4686-BB13-D02EF791B203}">
      <dsp:nvSpPr>
        <dsp:cNvPr id="0" name=""/>
        <dsp:cNvSpPr/>
      </dsp:nvSpPr>
      <dsp:spPr>
        <a:xfrm>
          <a:off x="76232" y="0"/>
          <a:ext cx="6749084" cy="2297465"/>
        </a:xfrm>
        <a:prstGeom prst="rightArrow">
          <a:avLst/>
        </a:prstGeom>
        <a:solidFill>
          <a:srgbClr val="14709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FAEE7F-2932-4757-ABDC-540B20A54A67}">
      <dsp:nvSpPr>
        <dsp:cNvPr id="0" name=""/>
        <dsp:cNvSpPr/>
      </dsp:nvSpPr>
      <dsp:spPr>
        <a:xfrm>
          <a:off x="152410" y="616244"/>
          <a:ext cx="5998395" cy="106497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 be ready so that </a:t>
          </a:r>
          <a:r>
            <a:rPr lang="en-US" sz="20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YOU</a:t>
          </a: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get to say </a:t>
          </a:r>
          <a:r>
            <a:rPr lang="en-US" sz="20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YES</a:t>
          </a: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or </a:t>
          </a:r>
          <a:r>
            <a:rPr lang="en-US" sz="20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NO</a:t>
          </a: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– and not wait for a company to say it to </a:t>
          </a:r>
          <a:r>
            <a:rPr lang="en-US" sz="20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YOU</a:t>
          </a: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!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04398" y="668232"/>
        <a:ext cx="5894419" cy="961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46C015-BBAE-4854-B038-0CC93C88ED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376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FC9350C-B8C6-44F3-8B83-B3807E3B4727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24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D4C240-E09D-4B5D-B4A5-8F33C89FDF48}" type="slidenum">
              <a:rPr lang="en-US" altLang="en-US" sz="1200"/>
              <a:pPr eaLnBrk="1" hangingPunct="1"/>
              <a:t>10</a:t>
            </a:fld>
            <a:endParaRPr lang="en-US" altLang="en-US" sz="12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12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4E7422-4CA2-4F0E-9D7F-0E086643E5CB}" type="slidenum">
              <a:rPr lang="en-US" altLang="en-US" sz="1200"/>
              <a:pPr eaLnBrk="1" hangingPunct="1"/>
              <a:t>12</a:t>
            </a:fld>
            <a:endParaRPr lang="en-US" altLang="en-US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260575-73C1-416C-98BD-3250A2C1E63D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06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3FEE9C-281E-4FC8-9CF7-D7C2ECA5A498}" type="slidenum">
              <a:rPr lang="en-US" altLang="en-US" sz="12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3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314332-9727-43B0-AF59-B1620BD253D3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56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B13113-235A-43AD-8CEF-B84BCB67D24D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9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05C5D7-1966-4C8E-85B3-0264701A31D9}" type="slidenum">
              <a:rPr lang="en-US" altLang="en-US" sz="1200"/>
              <a:pPr eaLnBrk="1" hangingPunct="1"/>
              <a:t>17</a:t>
            </a:fld>
            <a:endParaRPr lang="en-US" altLang="en-US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17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88F378-419B-485D-A338-85102D48A8ED}" type="slidenum">
              <a:rPr lang="en-US" altLang="en-US" sz="1200"/>
              <a:pPr eaLnBrk="1" hangingPunct="1"/>
              <a:t>2</a:t>
            </a:fld>
            <a:endParaRPr lang="en-US" alt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3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ACB8F3-9F47-48C5-A0E4-4C01D8CDE807}" type="slidenum">
              <a:rPr lang="en-US" altLang="en-US" sz="1200"/>
              <a:pPr eaLnBrk="1" hangingPunct="1"/>
              <a:t>3</a:t>
            </a:fld>
            <a:endParaRPr lang="en-US" alt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EEAE5D4-E00C-4D99-A79B-11F7220E9DA4}" type="slidenum">
              <a:rPr lang="en-US" altLang="en-US" sz="12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B495E18-07DF-43DA-96E4-7056FDBE634F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81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EAC5634-F87D-4173-891B-EE2B952A1599}" type="slidenum">
              <a:rPr lang="en-US" altLang="en-US" sz="12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80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2432CF-EBDA-48E6-8C40-75E7B9ED3867}" type="slidenum">
              <a:rPr lang="en-US" altLang="en-US" sz="12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35F373-02E6-455F-B486-6A9D4B09D2C7}" type="slidenum">
              <a:rPr lang="en-US" altLang="en-US" sz="12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9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436D24-600F-4127-841E-530EBD44BE52}" type="slidenum">
              <a:rPr lang="en-US" altLang="en-US" sz="1200"/>
              <a:pPr eaLnBrk="1" hangingPunct="1"/>
              <a:t>9</a:t>
            </a:fld>
            <a:endParaRPr lang="en-US" altLang="en-US" sz="120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5CB82-E102-4ED0-9864-25AAD3F0F8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508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72F79-7480-4906-BDFD-D2B10FB7109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8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536B-E014-4B32-B7A4-8A26A3BE881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54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A8A6A-CFFD-47EC-A44B-9138782999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65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28A4-343D-4D69-8B95-3AB0A626021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1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C16C-3D68-4E99-A1D3-9D44B17B807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57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E631-2F62-4833-B20F-64B31BA301D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82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C0D1-DF5C-412B-AE48-838423C0756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63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074E-63EB-447C-BA97-A5D71371372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0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1D61A-ABF6-4872-9AFC-B8FF8E8C753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7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8C8CD-3F9E-42B3-B680-1C385456846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13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9C5B-807D-4F2E-A831-07947EE796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0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274A7B18-E87D-4B73-A567-F2E6DE61B3A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088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cid:3917855A-CD76-4152-A204-6A0CA73D54C5@loca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cid:3917855A-CD76-4152-A204-6A0CA73D54C5@loca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cid:3917855A-CD76-4152-A204-6A0CA73D54C5@loc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cid:3917855A-CD76-4152-A204-6A0CA73D54C5@loca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cid:3917855A-CD76-4152-A204-6A0CA73D54C5@local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cid:3917855A-CD76-4152-A204-6A0CA73D54C5@loca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cid:3917855A-CD76-4152-A204-6A0CA73D54C5@loc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cid:3917855A-CD76-4152-A204-6A0CA73D54C5@loca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cid:3917855A-CD76-4152-A204-6A0CA73D54C5@loca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Layout" Target="../diagrams/layout3.xml"/><Relationship Id="rId5" Type="http://schemas.openxmlformats.org/officeDocument/2006/relationships/diagramQuickStyle" Target="../diagrams/quickStyle2.xml"/><Relationship Id="rId10" Type="http://schemas.openxmlformats.org/officeDocument/2006/relationships/diagramData" Target="../diagrams/data3.xml"/><Relationship Id="rId4" Type="http://schemas.openxmlformats.org/officeDocument/2006/relationships/diagramLayout" Target="../diagrams/layout2.xml"/><Relationship Id="rId9" Type="http://schemas.openxmlformats.org/officeDocument/2006/relationships/image" Target="cid:3917855A-CD76-4152-A204-6A0CA73D54C5@local" TargetMode="Externa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cid:3917855A-CD76-4152-A204-6A0CA73D54C5@local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cid:3917855A-CD76-4152-A204-6A0CA73D54C5@local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3917855A-CD76-4152-A204-6A0CA73D54C5@loca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cid:3917855A-CD76-4152-A204-6A0CA73D54C5@loca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cid:3917855A-CD76-4152-A204-6A0CA73D54C5@loc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cid:3917855A-CD76-4152-A204-6A0CA73D54C5@loc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045201"/>
            <a:ext cx="114819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A3F7399-2515-4398-9483-7AAD7228F145}" type="slidenum">
              <a:rPr lang="en-US" altLang="en-US" sz="1000"/>
              <a:pPr eaLnBrk="1" hangingPunct="1"/>
              <a:t>1</a:t>
            </a:fld>
            <a:endParaRPr lang="en-US" altLang="en-US" sz="1000" dirty="0"/>
          </a:p>
        </p:txBody>
      </p:sp>
      <p:pic>
        <p:nvPicPr>
          <p:cNvPr id="4100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847850" cy="52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76" y="1828800"/>
            <a:ext cx="7124024" cy="50292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84677"/>
            <a:ext cx="6559550" cy="88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en-US" sz="4400" i="1" spc="100" dirty="0" smtClean="0">
                <a:solidFill>
                  <a:schemeClr val="accent6">
                    <a:lumMod val="50000"/>
                  </a:schemeClr>
                </a:solidFill>
              </a:rPr>
              <a:t>Interviewing for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483" y="2666999"/>
            <a:ext cx="198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calaOT-Regular" pitchFamily="50" charset="0"/>
              </a:rPr>
              <a:t>Donna Sullivan ’85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71" y="3743235"/>
            <a:ext cx="2020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ScalaOT-Regular" pitchFamily="50" charset="0"/>
                <a:cs typeface="Arial" panose="020B0604020202020204" pitchFamily="34" charset="0"/>
              </a:rPr>
              <a:t>Vice President, General Manager of Transition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14748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ScalaOT-Regular" pitchFamily="50" charset="0"/>
              </a:rPr>
              <a:t>BOSTON COLLEGE WORLD-WIDE WEBINARS:</a:t>
            </a:r>
            <a:endParaRPr lang="en-US" sz="2800" dirty="0">
              <a:latin typeface="ScalaOT-Regular" pitchFamily="50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31"/>
            <a:ext cx="762000" cy="7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33799" y="950212"/>
            <a:ext cx="1776001" cy="171678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Approach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1023937"/>
            <a:ext cx="3048000" cy="44958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What are the Technique Differences – Conventional vs. Behavioral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Core Competency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Critical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Industry and company specific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Times New Roman" panose="02020603050405020304" pitchFamily="18" charset="0"/>
              </a:rPr>
              <a:t>Past Behavior  - Indicator of Future Behavior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FBEC0B-1E15-4E7B-A249-F84D1226029B}" type="slidenum">
              <a:rPr lang="en-US" altLang="en-US" sz="1000" b="0"/>
              <a:pPr eaLnBrk="1" hangingPunct="1"/>
              <a:t>10</a:t>
            </a:fld>
            <a:endParaRPr lang="en-US" altLang="en-US" sz="1000" b="0" dirty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819400" y="5105400"/>
            <a:ext cx="586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charset="0"/>
              </a:rPr>
              <a:t>The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charset="0"/>
              </a:rPr>
              <a:t>questions </a:t>
            </a:r>
            <a:r>
              <a:rPr lang="en-US" sz="2800" b="1" i="1" dirty="0">
                <a:solidFill>
                  <a:srgbClr val="0070C0"/>
                </a:solidFill>
                <a:latin typeface="Times New Roman" charset="0"/>
              </a:rPr>
              <a:t>will all be open ended!</a:t>
            </a:r>
            <a:endParaRPr lang="en-US" b="1" i="1" dirty="0">
              <a:solidFill>
                <a:srgbClr val="0070C0"/>
              </a:solidFill>
              <a:latin typeface="Times New Roman" charset="0"/>
            </a:endParaRPr>
          </a:p>
        </p:txBody>
      </p:sp>
      <p:pic>
        <p:nvPicPr>
          <p:cNvPr id="7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2133600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6419" y="868659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63600" indent="-863600">
              <a:buFontTx/>
              <a:buNone/>
            </a:pPr>
            <a:r>
              <a:rPr lang="en-US" altLang="en-US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Why Behavioral Interviewing?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br>
              <a:rPr lang="en-US" dirty="0" smtClean="0"/>
            </a:br>
            <a:r>
              <a:rPr lang="en-US" dirty="0" smtClean="0"/>
              <a:t>Behavioral</a:t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something you’ve done that shows how you pro-actively inform others about relevant developments</a:t>
            </a:r>
          </a:p>
          <a:p>
            <a:r>
              <a:rPr lang="en-US" dirty="0" smtClean="0"/>
              <a:t>Tell me about a situation where you responded constructively to a difference of opinion.</a:t>
            </a:r>
          </a:p>
          <a:p>
            <a:r>
              <a:rPr lang="en-US" dirty="0" smtClean="0"/>
              <a:t>Think of a project that required you to lead in the face of persistent challenge</a:t>
            </a:r>
          </a:p>
          <a:p>
            <a:r>
              <a:rPr lang="en-US" dirty="0" smtClean="0"/>
              <a:t>Describe your behavior in a situation that was contentious /volatile</a:t>
            </a:r>
          </a:p>
          <a:p>
            <a:r>
              <a:rPr lang="en-US" dirty="0" smtClean="0"/>
              <a:t>Describe a time when you had to gather info and data in order to diagnose a problem before taking action.  Talk me through your actions.</a:t>
            </a:r>
          </a:p>
          <a:p>
            <a:r>
              <a:rPr lang="en-US" dirty="0" smtClean="0"/>
              <a:t>Tell me about a challenging situation when you earned the trust and credibility within your team.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28A4-343D-4D69-8B95-3AB0A6260218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337263"/>
            <a:ext cx="2210612" cy="1162162"/>
          </a:xfrm>
          <a:solidFill>
            <a:srgbClr val="14709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Success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514665"/>
            <a:ext cx="6400800" cy="355353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Answer with the job in mind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Connect to their “pain”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Be succinct – answer directly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Creating a “conversation” rather than an “interrogation”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Being prepared – with questions, research, resume, notes, and references (when requested)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625F7EC-E5DF-49DE-8ADE-9D60B5232B1C}" type="slidenum">
              <a:rPr lang="en-US" altLang="en-US" sz="1000" b="0"/>
              <a:pPr eaLnBrk="1" hangingPunct="1"/>
              <a:t>12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69222"/>
            <a:ext cx="3222606" cy="2252254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078138"/>
            <a:ext cx="2210612" cy="1238362"/>
          </a:xfrm>
          <a:solidFill>
            <a:srgbClr val="14709E"/>
          </a:solidFill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Failure!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90800"/>
            <a:ext cx="7848600" cy="220980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endParaRPr lang="en-US" altLang="en-US" dirty="0" smtClean="0"/>
          </a:p>
          <a:p>
            <a:endParaRPr lang="en-US" altLang="en-US" sz="2200" dirty="0" smtClean="0"/>
          </a:p>
          <a:p>
            <a:r>
              <a:rPr lang="en-US" altLang="en-US" sz="2200" dirty="0" smtClean="0"/>
              <a:t>Going there without your research done</a:t>
            </a:r>
          </a:p>
          <a:p>
            <a:r>
              <a:rPr lang="en-US" altLang="en-US" sz="2200" dirty="0" smtClean="0"/>
              <a:t>Not being prepared – physically and emotional (packaging matters!)</a:t>
            </a:r>
          </a:p>
          <a:p>
            <a:r>
              <a:rPr lang="en-US" altLang="en-US" sz="2200" dirty="0" smtClean="0"/>
              <a:t>Not following  the process from beginning to end</a:t>
            </a:r>
          </a:p>
          <a:p>
            <a:r>
              <a:rPr lang="en-US" altLang="en-US" sz="2200" dirty="0" smtClean="0"/>
              <a:t>Not following up with professionalism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92A8D4-A40C-4E77-8215-649162AD84BC}" type="slidenum">
              <a:rPr lang="en-US" altLang="en-US" sz="1000" b="0"/>
              <a:pPr eaLnBrk="1" hangingPunct="1"/>
              <a:t>13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86" y="3276600"/>
            <a:ext cx="3810000" cy="33528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66132"/>
            <a:ext cx="3733799" cy="724468"/>
          </a:xfr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Interviewers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BF63BB-7DD8-4F50-B764-D71ED760456E}" type="slidenum">
              <a:rPr lang="en-US" altLang="en-US" sz="1000" i="1"/>
              <a:pPr eaLnBrk="1" hangingPunct="1"/>
              <a:t>14</a:t>
            </a:fld>
            <a:endParaRPr lang="en-US" altLang="en-US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1550988"/>
            <a:ext cx="3048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Screeners</a:t>
            </a:r>
          </a:p>
          <a:p>
            <a:pPr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Technical Experts</a:t>
            </a:r>
          </a:p>
          <a:p>
            <a:pPr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Tactical Focus</a:t>
            </a:r>
          </a:p>
          <a:p>
            <a:pPr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Culture: Behavioral</a:t>
            </a:r>
          </a:p>
          <a:p>
            <a:pPr>
              <a:defRPr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Culture:  Style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536700"/>
            <a:ext cx="3048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Recruiters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Functional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Heads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Managers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Subordinates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4" r:link="rId5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947" y="762000"/>
            <a:ext cx="2210612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701108" y="914400"/>
            <a:ext cx="3985692" cy="495300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Char char=""/>
            </a:pPr>
            <a:r>
              <a:rPr lang="en-US" altLang="en-US" sz="2200" dirty="0" smtClean="0"/>
              <a:t>    Dress appropriately.</a:t>
            </a:r>
          </a:p>
          <a:p>
            <a:pPr lvl="1"/>
            <a:r>
              <a:rPr lang="en-US" altLang="en-US" sz="2200" dirty="0" smtClean="0"/>
              <a:t>(You are a Product.)</a:t>
            </a:r>
          </a:p>
          <a:p>
            <a:pPr>
              <a:buFont typeface="Wingdings 2" panose="05020102010507070707" pitchFamily="18" charset="2"/>
              <a:buChar char=""/>
            </a:pPr>
            <a:r>
              <a:rPr lang="en-US" altLang="en-US" sz="2200" dirty="0" smtClean="0"/>
              <a:t>    Movement and Mannerism.</a:t>
            </a:r>
          </a:p>
          <a:p>
            <a:pPr lvl="1"/>
            <a:r>
              <a:rPr lang="en-US" altLang="en-US" sz="2200" dirty="0" smtClean="0"/>
              <a:t>Use names – ask for       	feedback. </a:t>
            </a:r>
          </a:p>
          <a:p>
            <a:pPr defTabSz="457200">
              <a:buFont typeface="Wingdings 2" panose="05020102010507070707" pitchFamily="18" charset="2"/>
              <a:buChar char=""/>
              <a:tabLst>
                <a:tab pos="457200" algn="l"/>
              </a:tabLst>
            </a:pPr>
            <a:r>
              <a:rPr lang="en-US" altLang="en-US" sz="2200" dirty="0" smtClean="0"/>
              <a:t>    Listen!!  It’s quality of 	communication – not 	quantity.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DBBFA2-A69E-4646-AF3E-FD4C85A23D23}" type="slidenum">
              <a:rPr lang="en-US" altLang="en-US" sz="1000" b="0"/>
              <a:pPr eaLnBrk="1" hangingPunct="1"/>
              <a:t>15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2745306" cy="41141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20" y="227640"/>
            <a:ext cx="2775857" cy="1354469"/>
          </a:xfr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 to Success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8986"/>
            <a:ext cx="7924800" cy="3362381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en-US" altLang="en-US" sz="2400" dirty="0" smtClean="0"/>
              <a:t>Know the Product (yourself).</a:t>
            </a:r>
          </a:p>
          <a:p>
            <a:r>
              <a:rPr lang="en-US" altLang="en-US" sz="2400" dirty="0" smtClean="0"/>
              <a:t>Know the Market (the job).</a:t>
            </a:r>
          </a:p>
          <a:p>
            <a:r>
              <a:rPr lang="en-US" altLang="en-US" sz="2400" dirty="0" smtClean="0"/>
              <a:t>Be Prepared – Research beyond the numbers!</a:t>
            </a:r>
          </a:p>
          <a:p>
            <a:r>
              <a:rPr lang="en-US" altLang="en-US" sz="2400" dirty="0" smtClean="0"/>
              <a:t>Understand the </a:t>
            </a:r>
            <a:r>
              <a:rPr lang="en-US" altLang="en-US" sz="2400" dirty="0"/>
              <a:t>p</a:t>
            </a:r>
            <a:r>
              <a:rPr lang="en-US" altLang="en-US" sz="2400" dirty="0" smtClean="0"/>
              <a:t>rocess </a:t>
            </a:r>
            <a:r>
              <a:rPr lang="en-US" altLang="en-US" sz="2400" dirty="0"/>
              <a:t>e</a:t>
            </a:r>
            <a:r>
              <a:rPr lang="en-US" altLang="en-US" sz="2400" dirty="0" smtClean="0"/>
              <a:t>arly on.</a:t>
            </a:r>
          </a:p>
          <a:p>
            <a:r>
              <a:rPr lang="en-US" altLang="en-US" sz="2400" dirty="0" smtClean="0"/>
              <a:t>Connect with and understand all the Interviewers – not just the decision maker.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9B570AD-CEBF-45EF-A8F7-721A59F5A76F}" type="slidenum">
              <a:rPr lang="en-US" altLang="en-US" sz="1000" b="0"/>
              <a:pPr eaLnBrk="1" hangingPunct="1"/>
              <a:t>16</a:t>
            </a:fld>
            <a:endParaRPr lang="en-US" altLang="en-US" sz="1000" b="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5003471"/>
            <a:ext cx="84582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 Best Candidate isn’t always selected – it’s the Candidate that Sells the Best!!  PRACTICE.</a:t>
            </a:r>
          </a:p>
        </p:txBody>
      </p:sp>
      <p:pic>
        <p:nvPicPr>
          <p:cNvPr id="7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14870"/>
            <a:ext cx="2466975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1800"/>
            <a:ext cx="2058212" cy="18479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 the Meeting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791100"/>
            <a:ext cx="5937249" cy="308914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Always ask for next steps</a:t>
            </a:r>
          </a:p>
          <a:p>
            <a:r>
              <a:rPr lang="en-US" altLang="en-US" sz="2400" dirty="0" smtClean="0"/>
              <a:t>Ask for timelines</a:t>
            </a:r>
          </a:p>
          <a:p>
            <a:r>
              <a:rPr lang="en-US" altLang="en-US" sz="2400" dirty="0" smtClean="0"/>
              <a:t>“Is there anything that concerns you about my candidacy?”</a:t>
            </a:r>
          </a:p>
          <a:p>
            <a:r>
              <a:rPr lang="en-US" altLang="en-US" sz="2400" dirty="0" smtClean="0"/>
              <a:t>Send emails to everyone in process – personalized and with a connection made!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7D225C-D96E-4811-815C-97723A6370A7}" type="slidenum">
              <a:rPr lang="en-US" altLang="en-US" sz="1000" b="0"/>
              <a:pPr eaLnBrk="1" hangingPunct="1"/>
              <a:t>17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2" y="381000"/>
            <a:ext cx="3200400" cy="2388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Are you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Ready?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28A4-343D-4D69-8B95-3AB0A6260218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little about  Donna…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Transition Solutions </a:t>
            </a:r>
            <a:r>
              <a:rPr lang="en-US" dirty="0" smtClean="0"/>
              <a:t>is an international outplacement organization – headquartered in Quincy, MA.  We have over 30 years experience helping corporations and organizations across all industries through change of all kind- acquisitions, mergers, rightsizing and downsizing.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28A4-343D-4D69-8B95-3AB0A6260218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Interviewing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D67087-B83C-4037-8C76-CD673C9F89E2}" type="slidenum">
              <a:rPr lang="en-US" altLang="en-US" sz="1000" b="0"/>
              <a:pPr eaLnBrk="1" hangingPunct="1"/>
              <a:t>2</a:t>
            </a:fld>
            <a:endParaRPr lang="en-US" altLang="en-US" sz="1000" b="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4049420"/>
              </p:ext>
            </p:extLst>
          </p:nvPr>
        </p:nvGraphicFramePr>
        <p:xfrm>
          <a:off x="-1" y="-4571"/>
          <a:ext cx="85496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Isosceles Triangle 5"/>
          <p:cNvSpPr/>
          <p:nvPr/>
        </p:nvSpPr>
        <p:spPr>
          <a:xfrm>
            <a:off x="217992" y="14914"/>
            <a:ext cx="6324600" cy="6847174"/>
          </a:xfrm>
          <a:prstGeom prst="triangle">
            <a:avLst>
              <a:gd name="adj" fmla="val 50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5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8" r:link="rId9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1600200"/>
            <a:ext cx="5549537" cy="707886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 anchor="b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Introductions – 30 Second Commercial</a:t>
            </a:r>
          </a:p>
          <a:p>
            <a:pPr algn="ctr"/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9227" y="2406396"/>
            <a:ext cx="5562600" cy="723275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Understanding the Interview Process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Many – Who – What Type:  The Decision Makers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2290" y="3231411"/>
            <a:ext cx="5549537" cy="723275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Alignment – Their Needs/Your Strengths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Skills vs Strengths … Accomplishments &amp; Proof!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4045773"/>
            <a:ext cx="5549537" cy="754053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to Make a Difference</a:t>
            </a:r>
          </a:p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336" y="4890913"/>
            <a:ext cx="5549537" cy="754053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Following Up</a:t>
            </a:r>
          </a:p>
          <a:p>
            <a:pPr algn="ctr">
              <a:spcAft>
                <a:spcPts val="600"/>
              </a:spcAft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6337" y="5726582"/>
            <a:ext cx="5549537" cy="723275"/>
          </a:xfrm>
          <a:prstGeom prst="rect">
            <a:avLst/>
          </a:prstGeom>
          <a:solidFill>
            <a:srgbClr val="14709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Process</a:t>
            </a:r>
          </a:p>
          <a:p>
            <a:pPr algn="ctr">
              <a:spcAft>
                <a:spcPts val="600"/>
              </a:spcAft>
            </a:pP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Each Organization – For Your Decision Making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1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68951" y="1295400"/>
            <a:ext cx="589249" cy="3733800"/>
          </a:xfr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wordArtVert">
            <a:noAutofit/>
          </a:bodyPr>
          <a:lstStyle/>
          <a:p>
            <a:r>
              <a:rPr lang="en-US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74447"/>
              </p:ext>
            </p:extLst>
          </p:nvPr>
        </p:nvGraphicFramePr>
        <p:xfrm>
          <a:off x="609600" y="381000"/>
          <a:ext cx="6858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886225-137F-41CC-8D7F-6754849CB6D2}" type="slidenum">
              <a:rPr lang="en-US" altLang="en-US" sz="1000" b="0" smtClean="0"/>
              <a:pPr eaLnBrk="1" hangingPunct="1"/>
              <a:t>3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8" r:link="rId9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0480281"/>
              </p:ext>
            </p:extLst>
          </p:nvPr>
        </p:nvGraphicFramePr>
        <p:xfrm>
          <a:off x="685800" y="3794981"/>
          <a:ext cx="7940099" cy="229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2667000"/>
            <a:ext cx="4659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Want You…</a:t>
            </a:r>
            <a:endParaRPr lang="en-US" sz="54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Graphic spid="2" grpId="0">
        <p:bldAsOne/>
      </p:bldGraphic>
      <p:bldGraphic spid="5" grpId="0">
        <p:bldAsOne/>
      </p:bldGraphic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30 Second Commercials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24E98B-AA9F-4AE7-9292-3F24195318C7}" type="slidenum">
              <a:rPr lang="en-US" altLang="en-US" sz="1000" b="0"/>
              <a:pPr eaLnBrk="1" hangingPunct="1"/>
              <a:t>4</a:t>
            </a:fld>
            <a:endParaRPr lang="en-US" altLang="en-US" sz="1000" b="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0" y="4559609"/>
            <a:ext cx="4567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0C0"/>
                </a:solidFill>
                <a:latin typeface="+mn-lt"/>
              </a:rPr>
              <a:t>Did I mention Succinct?!!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449719" cy="3470450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18775" y="2326269"/>
            <a:ext cx="5486400" cy="193663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/>
              <a:t>  </a:t>
            </a:r>
            <a:r>
              <a:rPr lang="en-US" altLang="en-US" sz="2800" dirty="0" smtClean="0"/>
              <a:t>Keys to Success</a:t>
            </a:r>
          </a:p>
          <a:p>
            <a:pPr lvl="1"/>
            <a:r>
              <a:rPr lang="en-US" altLang="en-US" sz="2000" dirty="0" smtClean="0"/>
              <a:t>Succinct</a:t>
            </a:r>
          </a:p>
          <a:p>
            <a:pPr lvl="1"/>
            <a:r>
              <a:rPr lang="en-US" altLang="en-US" sz="2000" dirty="0" smtClean="0"/>
              <a:t>Strength Driven</a:t>
            </a:r>
          </a:p>
          <a:p>
            <a:pPr lvl="1"/>
            <a:r>
              <a:rPr lang="en-US" altLang="en-US" sz="2000" dirty="0" smtClean="0"/>
              <a:t>Backed by FACT – (Accomplishment)</a:t>
            </a:r>
          </a:p>
          <a:p>
            <a:pPr lvl="1"/>
            <a:r>
              <a:rPr lang="en-US" altLang="en-US" sz="2000" dirty="0" smtClean="0"/>
              <a:t>Connection to the Company or Organization</a:t>
            </a:r>
          </a:p>
        </p:txBody>
      </p:sp>
      <p:pic>
        <p:nvPicPr>
          <p:cNvPr id="8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4" r:link="rId5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9" y="6248400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8775" y="1568055"/>
            <a:ext cx="5118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Overview of  You - The Product</a:t>
            </a: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!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533400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SECOND COMMERCIAL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099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1160" y="1981200"/>
            <a:ext cx="2514600" cy="1676400"/>
          </a:xfrm>
          <a:solidFill>
            <a:srgbClr val="14709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altLang="en-US" dirty="0" smtClean="0"/>
              <a:t> 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Interview?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74653" y="609600"/>
            <a:ext cx="3695299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spcBef>
                <a:spcPts val="1800"/>
              </a:spcBef>
              <a:buClrTx/>
              <a:buFontTx/>
              <a:buAutoNum type="arabicPeriod"/>
            </a:pPr>
            <a:r>
              <a:rPr lang="en-US" altLang="en-US" sz="2800" dirty="0" smtClean="0"/>
              <a:t>An audition?</a:t>
            </a:r>
          </a:p>
          <a:p>
            <a:pPr marL="533400" indent="-533400">
              <a:lnSpc>
                <a:spcPct val="90000"/>
              </a:lnSpc>
              <a:spcBef>
                <a:spcPts val="1800"/>
              </a:spcBef>
              <a:buClrTx/>
              <a:buFontTx/>
              <a:buAutoNum type="arabicPeriod"/>
            </a:pPr>
            <a:r>
              <a:rPr lang="en-US" altLang="en-US" sz="2800" dirty="0" smtClean="0"/>
              <a:t>A </a:t>
            </a:r>
            <a:r>
              <a:rPr lang="en-US" altLang="en-US" sz="2800" dirty="0"/>
              <a:t>h</a:t>
            </a:r>
            <a:r>
              <a:rPr lang="en-US" altLang="en-US" sz="2800" dirty="0" smtClean="0"/>
              <a:t>istory lesson?</a:t>
            </a:r>
          </a:p>
          <a:p>
            <a:pPr marL="533400" indent="-533400">
              <a:lnSpc>
                <a:spcPct val="90000"/>
              </a:lnSpc>
              <a:spcBef>
                <a:spcPts val="1800"/>
              </a:spcBef>
              <a:buClrTx/>
              <a:buFontTx/>
              <a:buAutoNum type="arabicPeriod"/>
            </a:pPr>
            <a:r>
              <a:rPr lang="en-US" altLang="en-US" sz="2800" dirty="0" smtClean="0"/>
              <a:t>An effort to find the most talented person?</a:t>
            </a:r>
          </a:p>
          <a:p>
            <a:pPr marL="533400" indent="-533400">
              <a:lnSpc>
                <a:spcPct val="90000"/>
              </a:lnSpc>
              <a:spcBef>
                <a:spcPts val="1800"/>
              </a:spcBef>
              <a:buClrTx/>
              <a:buFontTx/>
              <a:buAutoNum type="arabicPeriod"/>
            </a:pPr>
            <a:r>
              <a:rPr lang="en-US" altLang="en-US" sz="2800" dirty="0" smtClean="0"/>
              <a:t>A Sales Process for the Best Fit!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endParaRPr lang="en-US" altLang="en-US" sz="2000" dirty="0" smtClean="0"/>
          </a:p>
        </p:txBody>
      </p:sp>
      <p:pic>
        <p:nvPicPr>
          <p:cNvPr id="8196" name="Picture 5" descr="PE01832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01" y="4343400"/>
            <a:ext cx="2453298" cy="2241551"/>
          </a:xfrm>
        </p:spPr>
      </p:pic>
      <p:sp>
        <p:nvSpPr>
          <p:cNvPr id="819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E08384-19CB-4186-A0E3-58BDFA05B115}" type="slidenum">
              <a:rPr lang="en-US" altLang="en-US" sz="1000" b="0"/>
              <a:pPr eaLnBrk="1" hangingPunct="1"/>
              <a:t>5</a:t>
            </a:fld>
            <a:endParaRPr lang="en-US" altLang="en-US" sz="1000" b="0" dirty="0"/>
          </a:p>
        </p:txBody>
      </p:sp>
      <p:pic>
        <p:nvPicPr>
          <p:cNvPr id="7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4" r:link="rId5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9" y="6248400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B359D82-E8D3-4465-9232-50C7BF1BADA0}" type="slidenum">
              <a:rPr lang="en-US" altLang="en-US" sz="1000" b="0"/>
              <a:pPr eaLnBrk="1" hangingPunct="1"/>
              <a:t>6</a:t>
            </a:fld>
            <a:endParaRPr lang="en-US" altLang="en-US" sz="10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582630"/>
            <a:ext cx="7396053" cy="6029291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910231"/>
            <a:ext cx="6934200" cy="2814829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2400" dirty="0" smtClean="0"/>
              <a:t>Most Candidates will have same or similar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2400" dirty="0" smtClean="0"/>
              <a:t>functional experience…</a:t>
            </a:r>
          </a:p>
          <a:p>
            <a:pPr algn="ctr"/>
            <a:r>
              <a:rPr lang="en-US" altLang="en-US" dirty="0" smtClean="0"/>
              <a:t>Sell more than skill sets – no one else has your Accomplishments!</a:t>
            </a:r>
          </a:p>
          <a:p>
            <a:pPr algn="ctr"/>
            <a:r>
              <a:rPr lang="en-US" altLang="en-US" dirty="0" smtClean="0"/>
              <a:t>Be precise – ACTION and RESULTS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b="1" i="1" dirty="0" smtClean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5181600"/>
            <a:ext cx="5353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 them the Proof with the Pudding!</a:t>
            </a:r>
          </a:p>
        </p:txBody>
      </p:sp>
      <p:pic>
        <p:nvPicPr>
          <p:cNvPr id="8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4" r:link="rId5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148351"/>
            <a:ext cx="3886200" cy="652325"/>
          </a:xfr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Differentiation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15" y="5918108"/>
            <a:ext cx="5029200" cy="766813"/>
          </a:xfrm>
          <a:solidFill>
            <a:srgbClr val="14709E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Interview Process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DD500C-8278-46E5-BDBC-D5C7BB59141E}" type="slidenum">
              <a:rPr lang="en-US" altLang="en-US" sz="1000" b="0"/>
              <a:pPr eaLnBrk="1" hangingPunct="1"/>
              <a:t>7</a:t>
            </a:fld>
            <a:endParaRPr lang="en-US" altLang="en-US" sz="1000" b="0" dirty="0"/>
          </a:p>
        </p:txBody>
      </p:sp>
      <p:pic>
        <p:nvPicPr>
          <p:cNvPr id="15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7" y="6250581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3577530" y="2914224"/>
            <a:ext cx="1784985" cy="1784985"/>
          </a:xfrm>
          <a:custGeom>
            <a:avLst/>
            <a:gdLst>
              <a:gd name="connsiteX0" fmla="*/ 0 w 1784985"/>
              <a:gd name="connsiteY0" fmla="*/ 892493 h 1784985"/>
              <a:gd name="connsiteX1" fmla="*/ 892493 w 1784985"/>
              <a:gd name="connsiteY1" fmla="*/ 0 h 1784985"/>
              <a:gd name="connsiteX2" fmla="*/ 1784986 w 1784985"/>
              <a:gd name="connsiteY2" fmla="*/ 892493 h 1784985"/>
              <a:gd name="connsiteX3" fmla="*/ 892493 w 1784985"/>
              <a:gd name="connsiteY3" fmla="*/ 1784986 h 1784985"/>
              <a:gd name="connsiteX4" fmla="*/ 0 w 1784985"/>
              <a:gd name="connsiteY4" fmla="*/ 892493 h 178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985" h="1784985">
                <a:moveTo>
                  <a:pt x="0" y="892493"/>
                </a:moveTo>
                <a:cubicBezTo>
                  <a:pt x="0" y="399583"/>
                  <a:pt x="399583" y="0"/>
                  <a:pt x="892493" y="0"/>
                </a:cubicBezTo>
                <a:cubicBezTo>
                  <a:pt x="1385403" y="0"/>
                  <a:pt x="1784986" y="399583"/>
                  <a:pt x="1784986" y="892493"/>
                </a:cubicBezTo>
                <a:cubicBezTo>
                  <a:pt x="1784986" y="1385403"/>
                  <a:pt x="1385403" y="1784986"/>
                  <a:pt x="892493" y="1784986"/>
                </a:cubicBezTo>
                <a:cubicBezTo>
                  <a:pt x="399583" y="1784986"/>
                  <a:pt x="0" y="1385403"/>
                  <a:pt x="0" y="89249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6170" tIns="286170" rIns="286170" bIns="286170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900" kern="1200" dirty="0"/>
          </a:p>
        </p:txBody>
      </p:sp>
      <p:sp>
        <p:nvSpPr>
          <p:cNvPr id="6" name="Left Arrow 5"/>
          <p:cNvSpPr/>
          <p:nvPr/>
        </p:nvSpPr>
        <p:spPr>
          <a:xfrm rot="13792523">
            <a:off x="2336783" y="2554334"/>
            <a:ext cx="1449204" cy="50872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 6"/>
          <p:cNvSpPr/>
          <p:nvPr/>
        </p:nvSpPr>
        <p:spPr>
          <a:xfrm>
            <a:off x="1604061" y="1698598"/>
            <a:ext cx="1695735" cy="1356588"/>
          </a:xfrm>
          <a:custGeom>
            <a:avLst/>
            <a:gdLst>
              <a:gd name="connsiteX0" fmla="*/ 0 w 1695735"/>
              <a:gd name="connsiteY0" fmla="*/ 135659 h 1356588"/>
              <a:gd name="connsiteX1" fmla="*/ 135659 w 1695735"/>
              <a:gd name="connsiteY1" fmla="*/ 0 h 1356588"/>
              <a:gd name="connsiteX2" fmla="*/ 1560076 w 1695735"/>
              <a:gd name="connsiteY2" fmla="*/ 0 h 1356588"/>
              <a:gd name="connsiteX3" fmla="*/ 1695735 w 1695735"/>
              <a:gd name="connsiteY3" fmla="*/ 135659 h 1356588"/>
              <a:gd name="connsiteX4" fmla="*/ 1695735 w 1695735"/>
              <a:gd name="connsiteY4" fmla="*/ 1220929 h 1356588"/>
              <a:gd name="connsiteX5" fmla="*/ 1560076 w 1695735"/>
              <a:gd name="connsiteY5" fmla="*/ 1356588 h 1356588"/>
              <a:gd name="connsiteX6" fmla="*/ 135659 w 1695735"/>
              <a:gd name="connsiteY6" fmla="*/ 1356588 h 1356588"/>
              <a:gd name="connsiteX7" fmla="*/ 0 w 1695735"/>
              <a:gd name="connsiteY7" fmla="*/ 1220929 h 1356588"/>
              <a:gd name="connsiteX8" fmla="*/ 0 w 1695735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5735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60076" y="0"/>
                </a:lnTo>
                <a:cubicBezTo>
                  <a:pt x="1634998" y="0"/>
                  <a:pt x="1695735" y="60737"/>
                  <a:pt x="1695735" y="135659"/>
                </a:cubicBezTo>
                <a:lnTo>
                  <a:pt x="1695735" y="1220929"/>
                </a:lnTo>
                <a:cubicBezTo>
                  <a:pt x="1695735" y="1295851"/>
                  <a:pt x="1634998" y="1356588"/>
                  <a:pt x="1560076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263" tIns="89263" rIns="89263" bIns="8926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</a:t>
            </a:r>
            <a:endParaRPr lang="en-US" sz="2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Left Arrow 7"/>
          <p:cNvSpPr/>
          <p:nvPr/>
        </p:nvSpPr>
        <p:spPr>
          <a:xfrm rot="16205323">
            <a:off x="3469143" y="1849692"/>
            <a:ext cx="2162446" cy="50872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05202" y="635226"/>
            <a:ext cx="2076140" cy="1356588"/>
          </a:xfrm>
          <a:custGeom>
            <a:avLst/>
            <a:gdLst>
              <a:gd name="connsiteX0" fmla="*/ 0 w 2076140"/>
              <a:gd name="connsiteY0" fmla="*/ 135659 h 1356588"/>
              <a:gd name="connsiteX1" fmla="*/ 135659 w 2076140"/>
              <a:gd name="connsiteY1" fmla="*/ 0 h 1356588"/>
              <a:gd name="connsiteX2" fmla="*/ 1940481 w 2076140"/>
              <a:gd name="connsiteY2" fmla="*/ 0 h 1356588"/>
              <a:gd name="connsiteX3" fmla="*/ 2076140 w 2076140"/>
              <a:gd name="connsiteY3" fmla="*/ 135659 h 1356588"/>
              <a:gd name="connsiteX4" fmla="*/ 2076140 w 2076140"/>
              <a:gd name="connsiteY4" fmla="*/ 1220929 h 1356588"/>
              <a:gd name="connsiteX5" fmla="*/ 1940481 w 2076140"/>
              <a:gd name="connsiteY5" fmla="*/ 1356588 h 1356588"/>
              <a:gd name="connsiteX6" fmla="*/ 135659 w 2076140"/>
              <a:gd name="connsiteY6" fmla="*/ 1356588 h 1356588"/>
              <a:gd name="connsiteX7" fmla="*/ 0 w 2076140"/>
              <a:gd name="connsiteY7" fmla="*/ 1220929 h 1356588"/>
              <a:gd name="connsiteX8" fmla="*/ 0 w 2076140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76140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940481" y="0"/>
                </a:lnTo>
                <a:cubicBezTo>
                  <a:pt x="2015403" y="0"/>
                  <a:pt x="2076140" y="60737"/>
                  <a:pt x="2076140" y="135659"/>
                </a:cubicBezTo>
                <a:lnTo>
                  <a:pt x="2076140" y="1220929"/>
                </a:lnTo>
                <a:cubicBezTo>
                  <a:pt x="2076140" y="1295851"/>
                  <a:pt x="2015403" y="1356588"/>
                  <a:pt x="1940481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263" tIns="89263" rIns="89263" bIns="8926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Qualifications</a:t>
            </a:r>
            <a:endParaRPr lang="en-US" sz="2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eft Arrow 9"/>
          <p:cNvSpPr/>
          <p:nvPr/>
        </p:nvSpPr>
        <p:spPr>
          <a:xfrm rot="18882214">
            <a:off x="5215838" y="2557821"/>
            <a:ext cx="1376770" cy="508720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5676354" y="1698598"/>
            <a:ext cx="1711183" cy="1356588"/>
          </a:xfrm>
          <a:custGeom>
            <a:avLst/>
            <a:gdLst>
              <a:gd name="connsiteX0" fmla="*/ 0 w 1711183"/>
              <a:gd name="connsiteY0" fmla="*/ 135659 h 1356588"/>
              <a:gd name="connsiteX1" fmla="*/ 135659 w 1711183"/>
              <a:gd name="connsiteY1" fmla="*/ 0 h 1356588"/>
              <a:gd name="connsiteX2" fmla="*/ 1575524 w 1711183"/>
              <a:gd name="connsiteY2" fmla="*/ 0 h 1356588"/>
              <a:gd name="connsiteX3" fmla="*/ 1711183 w 1711183"/>
              <a:gd name="connsiteY3" fmla="*/ 135659 h 1356588"/>
              <a:gd name="connsiteX4" fmla="*/ 1711183 w 1711183"/>
              <a:gd name="connsiteY4" fmla="*/ 1220929 h 1356588"/>
              <a:gd name="connsiteX5" fmla="*/ 1575524 w 1711183"/>
              <a:gd name="connsiteY5" fmla="*/ 1356588 h 1356588"/>
              <a:gd name="connsiteX6" fmla="*/ 135659 w 1711183"/>
              <a:gd name="connsiteY6" fmla="*/ 1356588 h 1356588"/>
              <a:gd name="connsiteX7" fmla="*/ 0 w 1711183"/>
              <a:gd name="connsiteY7" fmla="*/ 1220929 h 1356588"/>
              <a:gd name="connsiteX8" fmla="*/ 0 w 1711183"/>
              <a:gd name="connsiteY8" fmla="*/ 135659 h 135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183" h="1356588">
                <a:moveTo>
                  <a:pt x="0" y="135659"/>
                </a:moveTo>
                <a:cubicBezTo>
                  <a:pt x="0" y="60737"/>
                  <a:pt x="60737" y="0"/>
                  <a:pt x="135659" y="0"/>
                </a:cubicBezTo>
                <a:lnTo>
                  <a:pt x="1575524" y="0"/>
                </a:lnTo>
                <a:cubicBezTo>
                  <a:pt x="1650446" y="0"/>
                  <a:pt x="1711183" y="60737"/>
                  <a:pt x="1711183" y="135659"/>
                </a:cubicBezTo>
                <a:lnTo>
                  <a:pt x="1711183" y="1220929"/>
                </a:lnTo>
                <a:cubicBezTo>
                  <a:pt x="1711183" y="1295851"/>
                  <a:pt x="1650446" y="1356588"/>
                  <a:pt x="1575524" y="1356588"/>
                </a:cubicBezTo>
                <a:lnTo>
                  <a:pt x="135659" y="1356588"/>
                </a:lnTo>
                <a:cubicBezTo>
                  <a:pt x="60737" y="1356588"/>
                  <a:pt x="0" y="1295851"/>
                  <a:pt x="0" y="1220929"/>
                </a:cubicBezTo>
                <a:lnTo>
                  <a:pt x="0" y="1356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263" tIns="89263" rIns="89263" bIns="89263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sz="2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32" y="3284562"/>
            <a:ext cx="3048000" cy="25346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168580" y="2307027"/>
            <a:ext cx="2764609" cy="83819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Behavioral Interview</a:t>
            </a:r>
            <a:endParaRPr lang="en-US" altLang="en-US" sz="2400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426763-7F55-46F7-AFEF-7BE190482984}" type="slidenum">
              <a:rPr lang="en-US" altLang="en-US" sz="1000" b="0">
                <a:latin typeface="+mj-lt"/>
              </a:rPr>
              <a:pPr eaLnBrk="1" hangingPunct="1"/>
              <a:t>8</a:t>
            </a:fld>
            <a:endParaRPr lang="en-US" altLang="en-US" sz="1000" b="0" dirty="0">
              <a:latin typeface="+mj-lt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781800" y="3404697"/>
            <a:ext cx="15414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smtClean="0">
                <a:solidFill>
                  <a:srgbClr val="0070C0"/>
                </a:solidFill>
              </a:rPr>
              <a:t>Sell Yourself through Alignment</a:t>
            </a:r>
            <a:endParaRPr lang="en-US" altLang="en-US" b="1" i="1" dirty="0">
              <a:solidFill>
                <a:srgbClr val="0070C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3404697"/>
            <a:ext cx="2286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 dirty="0" smtClean="0">
                <a:solidFill>
                  <a:srgbClr val="0070C0"/>
                </a:solidFill>
              </a:rPr>
              <a:t>Match Your Skills &amp; Experiences with Their Needs</a:t>
            </a:r>
            <a:endParaRPr lang="en-US" altLang="en-US" b="1" i="1" dirty="0">
              <a:solidFill>
                <a:srgbClr val="0070C0"/>
              </a:solidFill>
            </a:endParaRPr>
          </a:p>
        </p:txBody>
      </p:sp>
      <p:pic>
        <p:nvPicPr>
          <p:cNvPr id="8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" y="6248400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29" y="3276600"/>
            <a:ext cx="3710124" cy="2782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8244" y="304314"/>
            <a:ext cx="3276600" cy="553998"/>
          </a:xfrm>
          <a:prstGeom prst="rect">
            <a:avLst/>
          </a:prstGeo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Interviews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24" y="1366220"/>
            <a:ext cx="4089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Screening – Recruiters/Internal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1874128"/>
            <a:ext cx="1739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  <p:bldP spid="8197" grpId="0"/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2210612" cy="2080740"/>
          </a:xfrm>
          <a:solidFill>
            <a:srgbClr val="14709E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Frequently Asked Screen Questions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09D36EC-06C4-4D63-9416-2A0E67C3223A}" type="slidenum">
              <a:rPr lang="en-US" altLang="en-US" sz="1000" b="0"/>
              <a:pPr eaLnBrk="1" hangingPunct="1"/>
              <a:t>9</a:t>
            </a:fld>
            <a:endParaRPr lang="en-US" altLang="en-US" sz="1000" b="0" dirty="0"/>
          </a:p>
        </p:txBody>
      </p:sp>
      <p:pic>
        <p:nvPicPr>
          <p:cNvPr id="6" name="Picture 3" descr="cid:3917855A-CD76-4152-A204-6A0CA73D54C5@local"/>
          <p:cNvPicPr>
            <a:picLocks noChangeAspect="1" noChangeArrowheads="1"/>
          </p:cNvPicPr>
          <p:nvPr/>
        </p:nvPicPr>
        <p:blipFill>
          <a:blip r:embed="rId3" r:link="rId4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3262"/>
            <a:ext cx="1428749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228600"/>
            <a:ext cx="4572001" cy="5105400"/>
          </a:xfrm>
        </p:spPr>
        <p:txBody>
          <a:bodyPr>
            <a:normAutofit/>
          </a:bodyPr>
          <a:lstStyle/>
          <a:p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Tell me about yourself?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your greatest strengths?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much money do you want to make?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weakness?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are your long term/short-term plans?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do you want to leave your current position (though that is self evident!)</a:t>
            </a:r>
          </a:p>
          <a:p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 should I hire you?</a:t>
            </a:r>
          </a:p>
          <a:p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62" y="4495800"/>
            <a:ext cx="3265938" cy="2173445"/>
          </a:xfrm>
          <a:prstGeom prst="ellipse">
            <a:avLst/>
          </a:prstGeom>
          <a:ln>
            <a:noFill/>
          </a:ln>
          <a:effectLst>
            <a:softEdge rad="3302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765</TotalTime>
  <Words>760</Words>
  <Application>Microsoft Office PowerPoint</Application>
  <PresentationFormat>On-screen Show (4:3)</PresentationFormat>
  <Paragraphs>163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Frame</vt:lpstr>
      <vt:lpstr>Interviewing for Success</vt:lpstr>
      <vt:lpstr>Interviewing</vt:lpstr>
      <vt:lpstr>GOAL</vt:lpstr>
      <vt:lpstr>30 Second Commercials</vt:lpstr>
      <vt:lpstr>  What is an Interview?</vt:lpstr>
      <vt:lpstr>Product Differentiation</vt:lpstr>
      <vt:lpstr>The Interview Process</vt:lpstr>
      <vt:lpstr>PowerPoint Presentation</vt:lpstr>
      <vt:lpstr>Most Frequently Asked Screen Questions</vt:lpstr>
      <vt:lpstr>Interview Approach</vt:lpstr>
      <vt:lpstr>Examples of  Behavioral Questions</vt:lpstr>
      <vt:lpstr>Keys to Success</vt:lpstr>
      <vt:lpstr>Keys to Failure!</vt:lpstr>
      <vt:lpstr>Types of Interviewers</vt:lpstr>
      <vt:lpstr>IMAGE</vt:lpstr>
      <vt:lpstr>Keys to Success</vt:lpstr>
      <vt:lpstr>Closing the Meeting</vt:lpstr>
      <vt:lpstr>Are you Ready?</vt:lpstr>
      <vt:lpstr>A little about  Donna…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Interviewing</dc:title>
  <dc:creator>Donna Sullivan</dc:creator>
  <cp:lastModifiedBy>Nicole Mollica</cp:lastModifiedBy>
  <cp:revision>113</cp:revision>
  <dcterms:created xsi:type="dcterms:W3CDTF">2005-01-31T16:17:15Z</dcterms:created>
  <dcterms:modified xsi:type="dcterms:W3CDTF">2014-10-21T15:03:47Z</dcterms:modified>
</cp:coreProperties>
</file>