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7" r:id="rId2"/>
    <p:sldId id="286" r:id="rId3"/>
    <p:sldId id="293" r:id="rId4"/>
    <p:sldId id="284" r:id="rId5"/>
    <p:sldId id="287" r:id="rId6"/>
    <p:sldId id="294" r:id="rId7"/>
    <p:sldId id="295" r:id="rId8"/>
    <p:sldId id="297" r:id="rId9"/>
    <p:sldId id="296" r:id="rId10"/>
    <p:sldId id="288" r:id="rId11"/>
    <p:sldId id="298" r:id="rId12"/>
    <p:sldId id="280" r:id="rId13"/>
    <p:sldId id="290" r:id="rId14"/>
    <p:sldId id="281" r:id="rId15"/>
    <p:sldId id="282" r:id="rId16"/>
    <p:sldId id="283" r:id="rId17"/>
    <p:sldId id="291" r:id="rId18"/>
    <p:sldId id="292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F4A746-F971-47F1-ABD6-DE827988066C}">
          <p14:sldIdLst>
            <p14:sldId id="277"/>
            <p14:sldId id="286"/>
            <p14:sldId id="293"/>
            <p14:sldId id="284"/>
            <p14:sldId id="287"/>
            <p14:sldId id="294"/>
            <p14:sldId id="295"/>
            <p14:sldId id="297"/>
            <p14:sldId id="296"/>
            <p14:sldId id="288"/>
            <p14:sldId id="298"/>
            <p14:sldId id="280"/>
            <p14:sldId id="290"/>
            <p14:sldId id="281"/>
            <p14:sldId id="282"/>
            <p14:sldId id="283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9"/>
    <a:srgbClr val="E7DE21"/>
    <a:srgbClr val="B91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89343" autoAdjust="0"/>
  </p:normalViewPr>
  <p:slideViewPr>
    <p:cSldViewPr>
      <p:cViewPr>
        <p:scale>
          <a:sx n="99" d="100"/>
          <a:sy n="99" d="100"/>
        </p:scale>
        <p:origin x="-198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8FD3A1EE-2624-4C8D-B35A-F76C4C0BC18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70F8B7A0-3F3F-44C3-95B3-9DBAEB6BB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54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E5DFB688-FDA6-48EE-AC4A-CA5F63BADAA0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21A681B8-426A-4FF8-9419-6BD9E2BB5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81B8-426A-4FF8-9419-6BD9E2BB51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0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81B8-426A-4FF8-9419-6BD9E2BB51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81B8-426A-4FF8-9419-6BD9E2BB51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81B8-426A-4FF8-9419-6BD9E2BB51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81B8-426A-4FF8-9419-6BD9E2BB51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4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81B8-426A-4FF8-9419-6BD9E2BB51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14A2-DB54-4488-817A-93EFDC2A7BF7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4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DBFE-6279-4827-B521-2FB807728DE1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3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370F-1A02-4717-9E70-35474E12FCA1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1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10-36F8-4A57-A7A9-19BCBA96E1B2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24F-5F09-42B2-A29A-E715FE0B54C9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C35A-9050-462D-BC8A-0B2045F3CB2E}" type="datetime1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FF9-CF2E-49B1-ABCC-02B732C33F8A}" type="datetime1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3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B889-65FC-4CE8-9521-DAB02F88F31B}" type="datetime1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C9D9-80E5-4831-9D47-AD0B0BC321FD}" type="datetime1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A10-BAD5-41B1-AA01-7708E9AA6533}" type="datetime1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8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862F-E13E-48AC-8DA6-3CC8F5E85676}" type="datetime1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1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CC0B-8622-4F0B-9422-83A40226A2F6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Step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5EA6-52EB-4DD0-A26F-1B179FBA6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0"/>
            <a:ext cx="5810477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Are You Financially Fit? First Time Home-Buying Skills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790553"/>
            <a:ext cx="8077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Presented By: Liz Barletta of </a:t>
            </a:r>
            <a:r>
              <a:rPr lang="en-US" sz="1400" dirty="0" err="1" smtClean="0">
                <a:solidFill>
                  <a:schemeClr val="tx1"/>
                </a:solidFill>
              </a:rPr>
              <a:t>Ligris</a:t>
            </a:r>
            <a:r>
              <a:rPr lang="en-US" sz="1400" dirty="0" smtClean="0">
                <a:solidFill>
                  <a:schemeClr val="tx1"/>
                </a:solidFill>
              </a:rPr>
              <a:t> &amp; Associates, Bryan Brown of Guaranteed Rate, Brett Saide of Ameriprise Financial, </a:t>
            </a:r>
            <a:r>
              <a:rPr lang="en-US" sz="1400" dirty="0" smtClean="0">
                <a:solidFill>
                  <a:schemeClr val="tx1"/>
                </a:solidFill>
              </a:rPr>
              <a:t>and </a:t>
            </a:r>
            <a:r>
              <a:rPr lang="en-US" sz="1400" dirty="0" smtClean="0">
                <a:solidFill>
                  <a:schemeClr val="tx1"/>
                </a:solidFill>
              </a:rPr>
              <a:t>Thomas </a:t>
            </a:r>
            <a:r>
              <a:rPr lang="en-US" sz="1400" dirty="0" smtClean="0">
                <a:solidFill>
                  <a:schemeClr val="tx1"/>
                </a:solidFill>
              </a:rPr>
              <a:t>Matthews of Gibson Sotheby’s</a:t>
            </a:r>
          </a:p>
        </p:txBody>
      </p:sp>
      <p:pic>
        <p:nvPicPr>
          <p:cNvPr id="9" name="Picture 8" descr="YoungHispanicFamilyof4.jpg"/>
          <p:cNvPicPr>
            <a:picLocks noChangeAspect="1"/>
          </p:cNvPicPr>
          <p:nvPr/>
        </p:nvPicPr>
        <p:blipFill>
          <a:blip r:embed="rId3" cstate="print"/>
          <a:srcRect t="3715" b="11254"/>
          <a:stretch>
            <a:fillRect/>
          </a:stretch>
        </p:blipFill>
        <p:spPr>
          <a:xfrm>
            <a:off x="0" y="1676400"/>
            <a:ext cx="9162288" cy="5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3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pperplate Gothic Light" pitchFamily="34" charset="0"/>
                <a:cs typeface="Aharoni" pitchFamily="2" charset="-79"/>
              </a:rPr>
              <a:t>Tom &amp; Giselle’s Home Search</a:t>
            </a:r>
            <a:endParaRPr lang="en-US" dirty="0">
              <a:solidFill>
                <a:srgbClr val="C00000"/>
              </a:solidFill>
              <a:latin typeface="Copperplate Gothic Light" pitchFamily="34" charset="0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662876" cy="2849563"/>
          </a:xfrm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701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make their offer at $385,000</a:t>
            </a:r>
          </a:p>
          <a:p>
            <a:endParaRPr lang="en-US" sz="2400" dirty="0"/>
          </a:p>
          <a:p>
            <a:r>
              <a:rPr lang="en-US" sz="2400" dirty="0" smtClean="0"/>
              <a:t>Seller counter offers at $400,000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5400" dirty="0" smtClean="0">
                <a:latin typeface="Elephant" pitchFamily="18" charset="0"/>
              </a:rPr>
              <a:t>Offer accepted!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350382"/>
            <a:ext cx="4852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 family home for sale: $415,000</a:t>
            </a:r>
            <a:endParaRPr lang="en-US" sz="2400" dirty="0"/>
          </a:p>
        </p:txBody>
      </p:sp>
      <p:pic>
        <p:nvPicPr>
          <p:cNvPr id="3074" name="Picture 2" descr="C:\Users\acapoccia\AppData\Local\Microsoft\Windows\Temporary Internet Files\Content.IE5\HJMJ5YS6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39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Copperplate Gothic Light" pitchFamily="34" charset="0"/>
                <a:cs typeface="Aharoni" pitchFamily="2" charset="-79"/>
              </a:rPr>
              <a:t>Home Inspections</a:t>
            </a:r>
            <a:endParaRPr lang="en-US" sz="4800" dirty="0">
              <a:solidFill>
                <a:srgbClr val="C00000"/>
              </a:solidFill>
              <a:latin typeface="Copperplate Gothic Light" pitchFamily="34" charset="0"/>
              <a:cs typeface="Aharoni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6021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All Massachusetts home inspectors are licensed by the state</a:t>
            </a:r>
          </a:p>
          <a:p>
            <a:r>
              <a:rPr lang="en-US" sz="2400" b="1" dirty="0" smtClean="0"/>
              <a:t>We introduce Tom &amp; Giselle to an inspector.</a:t>
            </a:r>
          </a:p>
          <a:p>
            <a:r>
              <a:rPr lang="en-US" sz="2400" b="1" dirty="0" smtClean="0"/>
              <a:t>They set aside a half day for inspection.</a:t>
            </a:r>
          </a:p>
          <a:p>
            <a:r>
              <a:rPr lang="en-US" sz="2400" b="1" dirty="0" smtClean="0"/>
              <a:t>Cost varies based upon the size and type of property.</a:t>
            </a:r>
          </a:p>
          <a:p>
            <a:r>
              <a:rPr lang="en-US" sz="2400" b="1" dirty="0" smtClean="0"/>
              <a:t>The main objective is to assure they will be WARM, SAFE &amp; DRY</a:t>
            </a:r>
          </a:p>
          <a:p>
            <a:r>
              <a:rPr lang="en-US" sz="2400" b="1" dirty="0" smtClean="0"/>
              <a:t>All structural and mechanical components are reviewed.</a:t>
            </a:r>
          </a:p>
          <a:p>
            <a:r>
              <a:rPr lang="en-US" sz="2400" b="1" dirty="0" smtClean="0"/>
              <a:t>Defects revealed during inspection may be grounds for renegotiation of  the offer contract.  Tom &amp; Giselle’s inspector found several defects and they negotiated for the seller to issue a $2,000 closing cost credit.</a:t>
            </a:r>
          </a:p>
        </p:txBody>
      </p:sp>
      <p:pic>
        <p:nvPicPr>
          <p:cNvPr id="1027" name="Picture 3" descr="C:\Users\acapoccia\AppData\Local\Microsoft\Windows\Temporary Internet Files\Content.IE5\NSTEZF4Y\MC9004377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1"/>
            <a:ext cx="1600200" cy="14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638800"/>
            <a:ext cx="33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Inspection complete!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r>
              <a:rPr lang="en-US" sz="5400" dirty="0" smtClean="0"/>
              <a:t>Step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00538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opperplate Gothic Light" pitchFamily="34" charset="0"/>
              </a:rPr>
              <a:t>Purchase and Sale</a:t>
            </a:r>
            <a:br>
              <a:rPr lang="en-US" sz="3600" b="1" dirty="0" smtClean="0">
                <a:solidFill>
                  <a:srgbClr val="C00000"/>
                </a:solidFill>
                <a:latin typeface="Copperplate Gothic Light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Copperplate Gothic Light" pitchFamily="34" charset="0"/>
              </a:rPr>
              <a:t> Agreement</a:t>
            </a:r>
            <a:endParaRPr lang="en-US" sz="3600" b="1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Costs associated </a:t>
            </a:r>
          </a:p>
          <a:p>
            <a:pPr algn="ctr"/>
            <a:r>
              <a:rPr lang="en-US" sz="2400" dirty="0" smtClean="0"/>
              <a:t>Timeframe for the P&amp;S</a:t>
            </a:r>
          </a:p>
          <a:p>
            <a:pPr algn="ctr"/>
            <a:r>
              <a:rPr lang="en-US" sz="2400" dirty="0" smtClean="0"/>
              <a:t>Bank Attorney vs. Buyers attorney</a:t>
            </a:r>
          </a:p>
          <a:p>
            <a:pPr algn="ctr"/>
            <a:r>
              <a:rPr lang="en-US" sz="2400" dirty="0" smtClean="0"/>
              <a:t>Drafting the P&amp;S</a:t>
            </a:r>
          </a:p>
          <a:p>
            <a:pPr lvl="1" algn="ctr"/>
            <a:r>
              <a:rPr lang="en-US" sz="2400" dirty="0" smtClean="0"/>
              <a:t>Parties involved</a:t>
            </a:r>
          </a:p>
          <a:p>
            <a:pPr lvl="1" algn="ctr"/>
            <a:r>
              <a:rPr lang="en-US" sz="2400" dirty="0" smtClean="0"/>
              <a:t>Time necessary</a:t>
            </a:r>
          </a:p>
          <a:p>
            <a:pPr lvl="1" algn="ctr"/>
            <a:r>
              <a:rPr lang="en-US" sz="2400" dirty="0" smtClean="0"/>
              <a:t>Inspection items</a:t>
            </a:r>
          </a:p>
          <a:p>
            <a:pPr lvl="1" algn="ctr"/>
            <a:r>
              <a:rPr lang="en-US" sz="2400" dirty="0" smtClean="0"/>
              <a:t>Important dates</a:t>
            </a:r>
          </a:p>
          <a:p>
            <a:pPr algn="ctr"/>
            <a:r>
              <a:rPr lang="en-US" dirty="0" smtClean="0"/>
              <a:t>Purchase and Sales Signed- next…!?!</a:t>
            </a:r>
          </a:p>
        </p:txBody>
      </p:sp>
      <p:pic>
        <p:nvPicPr>
          <p:cNvPr id="3075" name="Picture 3" descr="C:\Users\acapoccia\AppData\Local\Microsoft\Windows\Temporary Internet Files\Content.IE5\CV5G6W7W\MM90028361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69" y="152400"/>
            <a:ext cx="1339850" cy="14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r>
              <a:rPr lang="en-US" sz="5400" dirty="0" smtClean="0"/>
              <a:t>Step 4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6453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pperplate Gothic Light" pitchFamily="34" charset="0"/>
                <a:cs typeface="Aharoni" pitchFamily="2" charset="-79"/>
              </a:rPr>
              <a:t>Tom and Giselle’s P&amp;S Review</a:t>
            </a:r>
            <a:endParaRPr lang="en-US" dirty="0">
              <a:solidFill>
                <a:srgbClr val="C00000"/>
              </a:solidFill>
              <a:latin typeface="Copperplate Gothic Light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06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haroni" pitchFamily="2" charset="-79"/>
              </a:rPr>
              <a:t>Buyers add the $2,000 </a:t>
            </a:r>
            <a:r>
              <a:rPr lang="en-US" sz="2800" u="sng" dirty="0" smtClean="0">
                <a:cs typeface="Aharoni" pitchFamily="2" charset="-79"/>
              </a:rPr>
              <a:t>closing cost credit</a:t>
            </a:r>
          </a:p>
          <a:p>
            <a:r>
              <a:rPr lang="en-US" sz="2800" dirty="0" smtClean="0">
                <a:cs typeface="Aharoni" pitchFamily="2" charset="-79"/>
              </a:rPr>
              <a:t>Sellers want to close 45 days from signing P&amp;S with 30 days for </a:t>
            </a:r>
            <a:r>
              <a:rPr lang="en-US" sz="2800" u="sng" dirty="0" smtClean="0">
                <a:cs typeface="Aharoni" pitchFamily="2" charset="-79"/>
              </a:rPr>
              <a:t>mortgage commitment</a:t>
            </a:r>
          </a:p>
          <a:p>
            <a:r>
              <a:rPr lang="en-US" sz="2800" dirty="0" smtClean="0">
                <a:cs typeface="Aharoni" pitchFamily="2" charset="-79"/>
              </a:rPr>
              <a:t>Buyers want to work appliances into the deal</a:t>
            </a:r>
          </a:p>
          <a:p>
            <a:r>
              <a:rPr lang="en-US" sz="2800" dirty="0" smtClean="0">
                <a:cs typeface="Aharoni" pitchFamily="2" charset="-79"/>
              </a:rPr>
              <a:t>Sellers agree! </a:t>
            </a:r>
          </a:p>
          <a:p>
            <a:r>
              <a:rPr lang="en-US" sz="2800" dirty="0" smtClean="0">
                <a:cs typeface="Aharoni" pitchFamily="2" charset="-79"/>
              </a:rPr>
              <a:t>Both parties sign, next….</a:t>
            </a:r>
            <a:endParaRPr lang="en-US" sz="2800" dirty="0">
              <a:cs typeface="Aharoni" pitchFamily="2" charset="-79"/>
            </a:endParaRPr>
          </a:p>
        </p:txBody>
      </p:sp>
      <p:pic>
        <p:nvPicPr>
          <p:cNvPr id="5124" name="Picture 4" descr="C:\Users\acapoccia\AppData\Local\Microsoft\Windows\Temporary Internet Files\Content.IE5\9GRI0FOI\MC900389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667000" cy="20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2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C00000"/>
                </a:solidFill>
                <a:latin typeface="Copperplate Gothic Light" pitchFamily="34" charset="0"/>
              </a:rPr>
              <a:t>Mortgage Process</a:t>
            </a:r>
            <a:endParaRPr lang="en-US" sz="4800" b="1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73563"/>
          </a:xfrm>
        </p:spPr>
        <p:txBody>
          <a:bodyPr/>
          <a:lstStyle/>
          <a:p>
            <a:r>
              <a:rPr lang="en-US" sz="2400" dirty="0" smtClean="0"/>
              <a:t>Sign Mortgage Application &amp; send in required documents</a:t>
            </a:r>
          </a:p>
          <a:p>
            <a:pPr marL="0" indent="0">
              <a:buNone/>
            </a:pPr>
            <a:r>
              <a:rPr lang="en-US" sz="2800" dirty="0" smtClean="0"/>
              <a:t>		*</a:t>
            </a:r>
            <a:r>
              <a:rPr lang="en-US" sz="2400" dirty="0" smtClean="0">
                <a:solidFill>
                  <a:srgbClr val="FFC000"/>
                </a:solidFill>
              </a:rPr>
              <a:t>What documents are required?</a:t>
            </a: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u="sng" dirty="0" smtClean="0"/>
              <a:t>Next</a:t>
            </a:r>
            <a:r>
              <a:rPr lang="en-US" sz="2400" dirty="0" smtClean="0"/>
              <a:t>, an appraisal of your new home will be ordered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*</a:t>
            </a:r>
            <a:r>
              <a:rPr lang="en-US" sz="2400" dirty="0" smtClean="0">
                <a:solidFill>
                  <a:srgbClr val="FFC000"/>
                </a:solidFill>
              </a:rPr>
              <a:t>What does this cost?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Mortgage company will send the title request to the attorney</a:t>
            </a:r>
          </a:p>
          <a:p>
            <a:r>
              <a:rPr lang="en-US" sz="2800" b="1" dirty="0" smtClean="0"/>
              <a:t>Complete loan file now sent to underwriting!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capoccia\AppData\Local\Microsoft\Windows\Temporary Internet Files\Content.IE5\CV5G6W7W\MC9002791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40" y="0"/>
            <a:ext cx="1851660" cy="16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r>
              <a:rPr lang="en-US" sz="5400" dirty="0" smtClean="0"/>
              <a:t>Step 5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9237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00000"/>
                </a:solidFill>
                <a:latin typeface="Copperplate Gothic Light" pitchFamily="34" charset="0"/>
                <a:cs typeface="Aharoni" pitchFamily="2" charset="-79"/>
              </a:rPr>
              <a:t>Your Loan is Approved</a:t>
            </a:r>
            <a:r>
              <a:rPr lang="en-US" sz="6000" b="1" dirty="0" smtClean="0">
                <a:solidFill>
                  <a:srgbClr val="C00000"/>
                </a:solidFill>
                <a:latin typeface="Copperplate Gothic Light" pitchFamily="34" charset="0"/>
                <a:cs typeface="Aharoni" pitchFamily="2" charset="-79"/>
              </a:rPr>
              <a:t>!</a:t>
            </a:r>
            <a:endParaRPr lang="en-US" sz="6000" b="1" dirty="0">
              <a:solidFill>
                <a:srgbClr val="C00000"/>
              </a:solidFill>
              <a:latin typeface="Copperplate Gothic Light" pitchFamily="34" charset="0"/>
              <a:cs typeface="Aharoni" pitchFamily="2" charset="-79"/>
            </a:endParaRPr>
          </a:p>
        </p:txBody>
      </p:sp>
      <p:pic>
        <p:nvPicPr>
          <p:cNvPr id="5122" name="Picture 2" descr="C:\Users\acapoccia\AppData\Local\Microsoft\Windows\Temporary Internet Files\Content.IE5\NSTEZF4Y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29678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Goudy Stout" pitchFamily="18" charset="0"/>
              </a:rPr>
              <a:t>CONGRATULATIONS!</a:t>
            </a:r>
          </a:p>
          <a:p>
            <a:pPr marL="0" indent="0" algn="ctr">
              <a:buNone/>
            </a:pPr>
            <a:endParaRPr lang="en-US" dirty="0">
              <a:latin typeface="Goudy Stout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Underwriting has approved your loan!</a:t>
            </a:r>
          </a:p>
          <a:p>
            <a:pPr marL="0" indent="0" algn="ctr">
              <a:buNone/>
            </a:pPr>
            <a:r>
              <a:rPr lang="en-US" sz="2400" u="sng" dirty="0" smtClean="0">
                <a:latin typeface="+mj-lt"/>
              </a:rPr>
              <a:t>Now what?</a:t>
            </a:r>
          </a:p>
          <a:p>
            <a:pPr marL="0" indent="0" algn="ctr">
              <a:buNone/>
            </a:pPr>
            <a:endParaRPr lang="en-US" sz="2400" u="sng" dirty="0">
              <a:latin typeface="+mj-lt"/>
            </a:endParaRPr>
          </a:p>
          <a:p>
            <a:pPr marL="0" indent="0" algn="ctr">
              <a:buNone/>
            </a:pPr>
            <a:endParaRPr lang="en-US" sz="2400" u="sng" dirty="0" smtClean="0">
              <a:latin typeface="+mj-lt"/>
            </a:endParaRPr>
          </a:p>
          <a:p>
            <a:pPr marL="514350" indent="-514350" algn="ctr">
              <a:buAutoNum type="arabicPeriod"/>
            </a:pPr>
            <a:r>
              <a:rPr lang="en-US" dirty="0" smtClean="0">
                <a:latin typeface="+mj-lt"/>
              </a:rPr>
              <a:t>Closing package is prepared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latin typeface="+mj-lt"/>
              </a:rPr>
              <a:t>Package is sent to the attorney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r>
              <a:rPr lang="en-US" sz="5400" dirty="0" smtClean="0"/>
              <a:t>Step 6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1461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1526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437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Moving on to Closing…</a:t>
            </a:r>
          </a:p>
          <a:p>
            <a:pPr algn="ctr"/>
            <a:r>
              <a:rPr lang="en-US" dirty="0" smtClean="0"/>
              <a:t>What happens now</a:t>
            </a:r>
          </a:p>
          <a:p>
            <a:pPr lvl="1" algn="ctr"/>
            <a:r>
              <a:rPr lang="en-US" dirty="0" smtClean="0"/>
              <a:t>Walk through?</a:t>
            </a:r>
          </a:p>
          <a:p>
            <a:pPr algn="ctr"/>
            <a:r>
              <a:rPr lang="en-US" dirty="0" smtClean="0"/>
              <a:t>How much do I owe</a:t>
            </a:r>
          </a:p>
          <a:p>
            <a:pPr lvl="1" algn="ctr"/>
            <a:r>
              <a:rPr lang="en-US" dirty="0" smtClean="0"/>
              <a:t>Escrow, closing costs (title insurance), down payment?</a:t>
            </a:r>
          </a:p>
          <a:p>
            <a:pPr algn="ctr"/>
            <a:r>
              <a:rPr lang="en-US" dirty="0" smtClean="0"/>
              <a:t>What do I bring?</a:t>
            </a:r>
          </a:p>
          <a:p>
            <a:pPr algn="ctr"/>
            <a:r>
              <a:rPr lang="en-US" dirty="0" smtClean="0"/>
              <a:t>Who goes to closing?</a:t>
            </a:r>
          </a:p>
          <a:p>
            <a:pPr algn="ctr"/>
            <a:r>
              <a:rPr lang="en-US" dirty="0" smtClean="0"/>
              <a:t>Where are my keys!?!</a:t>
            </a:r>
            <a:endParaRPr lang="en-US" dirty="0"/>
          </a:p>
        </p:txBody>
      </p:sp>
      <p:pic>
        <p:nvPicPr>
          <p:cNvPr id="6147" name="Picture 3" descr="C:\Users\acapoccia\AppData\Local\Microsoft\Windows\Temporary Internet Files\Content.IE5\NSTEZF4Y\MC9001047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-76200"/>
            <a:ext cx="28702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capoccia\AppData\Local\Microsoft\Windows\Temporary Internet Files\Content.IE5\1PNW81EZ\MC9001569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53746"/>
            <a:ext cx="2209800" cy="13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r>
              <a:rPr lang="en-US" sz="5400" dirty="0" smtClean="0"/>
              <a:t>Step 7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7099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pperplate Gothic Light" pitchFamily="34" charset="0"/>
                <a:cs typeface="Aharoni" pitchFamily="2" charset="-79"/>
              </a:rPr>
              <a:t>Tom and Giselle’s Closing</a:t>
            </a:r>
            <a:endParaRPr lang="en-US" dirty="0">
              <a:solidFill>
                <a:srgbClr val="C00000"/>
              </a:solidFill>
              <a:latin typeface="Copperplate Gothic Light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couple complete a final “walk through” and the property is in acceptable condition</a:t>
            </a:r>
          </a:p>
          <a:p>
            <a:r>
              <a:rPr lang="en-US" dirty="0" smtClean="0"/>
              <a:t>They go to the bank and get a certified bank check for $24,500</a:t>
            </a:r>
          </a:p>
          <a:p>
            <a:r>
              <a:rPr lang="en-US" dirty="0" smtClean="0"/>
              <a:t>They sign closing documents and get their keys</a:t>
            </a:r>
          </a:p>
          <a:p>
            <a:pPr marL="0" indent="0" algn="ctr">
              <a:buNone/>
            </a:pPr>
            <a:r>
              <a:rPr lang="en-US" sz="4000" dirty="0" smtClean="0">
                <a:latin typeface="Algerian" pitchFamily="82" charset="0"/>
              </a:rPr>
              <a:t>CLOSED</a:t>
            </a:r>
          </a:p>
          <a:p>
            <a:pPr marL="0" indent="0" algn="ctr">
              <a:buNone/>
            </a:pPr>
            <a:endParaRPr lang="en-US" sz="4000" dirty="0" smtClean="0"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BUT THERE IS STILL ONE THING LEFT TO DO….</a:t>
            </a:r>
            <a:endParaRPr lang="en-US" dirty="0">
              <a:latin typeface="+mj-lt"/>
            </a:endParaRPr>
          </a:p>
        </p:txBody>
      </p:sp>
      <p:pic>
        <p:nvPicPr>
          <p:cNvPr id="6146" name="Picture 2" descr="C:\Users\acapoccia\AppData\Local\Microsoft\Windows\Temporary Internet Files\Content.IE5\I80479RB\MC9000242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038600"/>
            <a:ext cx="1578067" cy="14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35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Matura MT Script Capitals" pitchFamily="66" charset="0"/>
              </a:rPr>
              <a:t>And they lived happily ever after….</a:t>
            </a:r>
            <a:endParaRPr lang="en-US" dirty="0">
              <a:solidFill>
                <a:srgbClr val="C00000"/>
              </a:solidFill>
              <a:latin typeface="Matura MT Script Capital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034381"/>
            <a:ext cx="5455709" cy="409178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50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Young couple who met in 2010 at the </a:t>
            </a:r>
            <a:r>
              <a:rPr lang="en-US" dirty="0" err="1" smtClean="0"/>
              <a:t>Beanpot</a:t>
            </a:r>
            <a:r>
              <a:rPr lang="en-US" dirty="0" smtClean="0"/>
              <a:t> </a:t>
            </a:r>
            <a:r>
              <a:rPr lang="en-US" dirty="0" smtClean="0"/>
              <a:t>Championship game when BC beat BU in overtime. They have been dating for 4 years and are looking to buy their first home and raise a family.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CC29"/>
                </a:solidFill>
              </a:rPr>
              <a:t>Income: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Tom- IT for 1 year: base $65k, $10k bonus</a:t>
            </a:r>
          </a:p>
          <a:p>
            <a:pPr lvl="1"/>
            <a:r>
              <a:rPr lang="en-US" dirty="0" smtClean="0"/>
              <a:t>    Giselle- Teacher 2.5 years: $51k base</a:t>
            </a:r>
            <a:endParaRPr lang="en-US" dirty="0"/>
          </a:p>
          <a:p>
            <a:pPr marL="5715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Assets: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Combined $19k in savings &amp; $40k in 401k/403B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Gift from parents $10k</a:t>
            </a:r>
          </a:p>
          <a:p>
            <a:pPr marL="5715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Credit/Liabilities: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708 credit score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$8,000 credit card debt= $400/m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$50,000 in student loan debt = $800/m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2 car loans- $42k= $625/m combined</a:t>
            </a:r>
          </a:p>
          <a:p>
            <a:pPr marL="5715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Property types: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dirty="0" smtClean="0"/>
              <a:t>Single family homes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dirty="0" smtClean="0"/>
              <a:t>Townhouses</a:t>
            </a:r>
          </a:p>
          <a:p>
            <a:pPr marL="57150" indent="0">
              <a:buNone/>
            </a:pPr>
            <a:endParaRPr lang="en-US" dirty="0" smtClean="0"/>
          </a:p>
        </p:txBody>
      </p:sp>
      <p:pic>
        <p:nvPicPr>
          <p:cNvPr id="1029" name="Picture 5" descr="C:\Users\acapoccia\AppData\Local\Microsoft\Windows\Temporary Internet Files\Content.IE5\HJMJ5YS6\MC9004343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514600" cy="18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048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opperplate Gothic Light" pitchFamily="34" charset="0"/>
              </a:rPr>
              <a:t>Meet Tom &amp; Giselle</a:t>
            </a:r>
            <a:endParaRPr lang="en-US" sz="4000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22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pperplate Gothic Light" pitchFamily="34" charset="0"/>
              </a:rPr>
              <a:t>“I’m thinking of buying a home…”</a:t>
            </a:r>
            <a:endParaRPr lang="en-US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29200" cy="2666999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en-US" dirty="0" smtClean="0"/>
              <a:t>How do I find my financial advisor?</a:t>
            </a:r>
          </a:p>
          <a:p>
            <a:pPr marL="457200" indent="-457200"/>
            <a:r>
              <a:rPr lang="en-US" dirty="0" smtClean="0"/>
              <a:t>How does a home purchase fit the context of my comprehensive financial plan?</a:t>
            </a:r>
          </a:p>
          <a:p>
            <a:pPr marL="457200" indent="-457200"/>
            <a:r>
              <a:rPr lang="en-US" dirty="0" smtClean="0"/>
              <a:t>Down payment options</a:t>
            </a:r>
          </a:p>
          <a:p>
            <a:pPr marL="457200" indent="-457200"/>
            <a:r>
              <a:rPr lang="en-US" dirty="0" smtClean="0"/>
              <a:t>Preparing for the changes home ownership brings</a:t>
            </a:r>
          </a:p>
          <a:p>
            <a:pPr marL="457200" indent="-457200"/>
            <a:r>
              <a:rPr lang="en-US" dirty="0" smtClean="0"/>
              <a:t>Building a home purchase team</a:t>
            </a:r>
          </a:p>
          <a:p>
            <a:endParaRPr lang="en-US" dirty="0"/>
          </a:p>
        </p:txBody>
      </p:sp>
      <p:pic>
        <p:nvPicPr>
          <p:cNvPr id="4" name="Picture 2" descr="C:\Users\b\Desktop\Personal_finance-300x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88473"/>
            <a:ext cx="2209800" cy="18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\Desktop\Mortgage-Refin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0" y="4343782"/>
            <a:ext cx="2670139" cy="25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Copperplate Gothic Light" pitchFamily="34" charset="0"/>
              </a:rPr>
              <a:t>Pre-approval</a:t>
            </a:r>
            <a:endParaRPr lang="en-US" sz="6000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Pre-</a:t>
            </a:r>
            <a:r>
              <a:rPr lang="en-US" sz="2000" dirty="0" err="1" smtClean="0"/>
              <a:t>qual</a:t>
            </a:r>
            <a:r>
              <a:rPr lang="en-US" sz="2000" dirty="0" smtClean="0"/>
              <a:t> vs. Pre-app</a:t>
            </a:r>
          </a:p>
          <a:p>
            <a:r>
              <a:rPr lang="en-US" sz="2000" dirty="0" smtClean="0"/>
              <a:t>Time and costs</a:t>
            </a:r>
          </a:p>
          <a:p>
            <a:r>
              <a:rPr lang="en-US" sz="2000" dirty="0" smtClean="0"/>
              <a:t>Shopping Lenders</a:t>
            </a:r>
          </a:p>
          <a:p>
            <a:r>
              <a:rPr lang="en-US" sz="2000" dirty="0" smtClean="0"/>
              <a:t>4 major factors in a pre-approval</a:t>
            </a:r>
          </a:p>
          <a:p>
            <a:pPr lvl="1"/>
            <a:r>
              <a:rPr lang="en-US" sz="2000" dirty="0" smtClean="0"/>
              <a:t>Property Type</a:t>
            </a:r>
          </a:p>
          <a:p>
            <a:pPr lvl="1"/>
            <a:r>
              <a:rPr lang="en-US" sz="2000" dirty="0" smtClean="0"/>
              <a:t>Assets/Down Payment</a:t>
            </a:r>
          </a:p>
          <a:p>
            <a:pPr lvl="1"/>
            <a:r>
              <a:rPr lang="en-US" sz="2000" dirty="0" smtClean="0"/>
              <a:t>Income</a:t>
            </a:r>
          </a:p>
          <a:p>
            <a:pPr lvl="1"/>
            <a:r>
              <a:rPr lang="en-US" sz="2000" dirty="0" smtClean="0"/>
              <a:t>Credit</a:t>
            </a:r>
            <a:endParaRPr lang="en-US" sz="2000" dirty="0"/>
          </a:p>
          <a:p>
            <a:r>
              <a:rPr lang="en-US" sz="2000" b="1" dirty="0" smtClean="0"/>
              <a:t>You’re Pre-approved! 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u="sng" dirty="0" smtClean="0"/>
              <a:t>NOW WHAT???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</a:t>
            </a:r>
            <a:endParaRPr lang="en-US" sz="2000" b="1" u="sng" dirty="0" smtClean="0"/>
          </a:p>
        </p:txBody>
      </p:sp>
      <p:pic>
        <p:nvPicPr>
          <p:cNvPr id="1028" name="Picture 4" descr="C:\Users\acapoccia\AppData\Local\Microsoft\Windows\Temporary Internet Files\Content.IE5\C4LSW4E1\MC91021632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1559425" cy="215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apoccia\AppData\Local\Microsoft\Windows\Temporary Internet Files\Content.IE5\C4LSW4E1\MC9102163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72842"/>
            <a:ext cx="1009753" cy="1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apoccia\AppData\Local\Microsoft\Windows\Temporary Internet Files\Content.IE5\C4LSW4E1\MC9102163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669833" cy="36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5638800"/>
            <a:ext cx="5181600" cy="1082675"/>
          </a:xfrm>
        </p:spPr>
        <p:txBody>
          <a:bodyPr/>
          <a:lstStyle/>
          <a:p>
            <a:r>
              <a:rPr lang="en-US" sz="8000" dirty="0" smtClean="0"/>
              <a:t>Step 1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29317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pperplate Gothic Light" pitchFamily="34" charset="0"/>
              </a:rPr>
              <a:t>Tom &amp; Giselle’s Pre-Approval</a:t>
            </a:r>
            <a:endParaRPr lang="en-US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>
                <a:solidFill>
                  <a:srgbClr val="FFC000"/>
                </a:solidFill>
              </a:rPr>
              <a:t>Income</a:t>
            </a:r>
            <a:r>
              <a:rPr lang="en-US" dirty="0" smtClean="0"/>
              <a:t>: combined $116,000/12 = $9667/m</a:t>
            </a:r>
          </a:p>
          <a:p>
            <a:pPr lvl="1"/>
            <a:r>
              <a:rPr lang="en-US" dirty="0" smtClean="0"/>
              <a:t>$9667 x .45 = $4305 max debt load allowed</a:t>
            </a:r>
          </a:p>
          <a:p>
            <a:pPr lvl="1"/>
            <a:r>
              <a:rPr lang="en-US" dirty="0" smtClean="0"/>
              <a:t>$4305- $1825 = $2480 max mortgage payment</a:t>
            </a:r>
          </a:p>
          <a:p>
            <a:r>
              <a:rPr lang="en-US" b="1" u="sng" dirty="0" smtClean="0">
                <a:solidFill>
                  <a:srgbClr val="FFC000"/>
                </a:solidFill>
              </a:rPr>
              <a:t>Assets</a:t>
            </a:r>
            <a:r>
              <a:rPr lang="en-US" dirty="0"/>
              <a:t>:</a:t>
            </a:r>
            <a:r>
              <a:rPr lang="en-US" dirty="0" smtClean="0"/>
              <a:t> using $10k from savings, $10k gift and $10k from retirement funds</a:t>
            </a:r>
          </a:p>
          <a:p>
            <a:r>
              <a:rPr lang="en-US" b="1" u="sng" dirty="0" smtClean="0">
                <a:solidFill>
                  <a:srgbClr val="FFC000"/>
                </a:solidFill>
              </a:rPr>
              <a:t>Property</a:t>
            </a:r>
            <a:r>
              <a:rPr lang="en-US" dirty="0" smtClean="0"/>
              <a:t>: Single family home asking $400k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Taxes $5000/y= $416/m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Insurance $900/y = $75/m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Want to make an offer at asking price, putting 5% (20k) down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$380,000 loan amount</a:t>
            </a:r>
          </a:p>
          <a:p>
            <a:pPr marL="0" indent="0">
              <a:buNone/>
            </a:pPr>
            <a:r>
              <a:rPr lang="en-US" dirty="0" smtClean="0"/>
              <a:t>	- $2473 total payment (includes taxes and insurance)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$2473 &lt; $2480 allowance</a:t>
            </a:r>
          </a:p>
          <a:p>
            <a:pPr marL="0" indent="0" algn="ctr">
              <a:buNone/>
            </a:pPr>
            <a:r>
              <a:rPr lang="en-US" sz="5700" b="1" dirty="0" smtClean="0">
                <a:solidFill>
                  <a:srgbClr val="C00000"/>
                </a:solidFill>
                <a:latin typeface="Imprint MT Shadow" pitchFamily="82" charset="0"/>
              </a:rPr>
              <a:t>PRE-APPROVED</a:t>
            </a:r>
          </a:p>
        </p:txBody>
      </p:sp>
    </p:spTree>
    <p:extLst>
      <p:ext uri="{BB962C8B-B14F-4D97-AF65-F5344CB8AC3E}">
        <p14:creationId xmlns:p14="http://schemas.microsoft.com/office/powerpoint/2010/main" val="1087899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553200" cy="1524000"/>
          </a:xfrm>
        </p:spPr>
        <p:txBody>
          <a:bodyPr lIns="0" tIns="0" rIns="0" bIns="0">
            <a:norm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4000" u="sng" dirty="0" smtClean="0">
                <a:solidFill>
                  <a:srgbClr val="C00000"/>
                </a:solidFill>
                <a:latin typeface="Copperplate Gothic Light" pitchFamily="34" charset="0"/>
              </a:rPr>
              <a:t>Choosing a Realtor</a:t>
            </a:r>
            <a:r>
              <a:rPr lang="en-US" sz="4000" u="sng" dirty="0">
                <a:solidFill>
                  <a:srgbClr val="C00000"/>
                </a:solidFill>
                <a:latin typeface="Copperplate Gothic Light" pitchFamily="34" charset="0"/>
              </a:rPr>
              <a:t>: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010400" cy="4926330"/>
          </a:xfrm>
        </p:spPr>
        <p:txBody>
          <a:bodyPr lIns="82296" tIns="41148" rIns="0" bIns="41148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Excellent listening </a:t>
            </a: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skills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Arial"/>
              <a:buChar char="•"/>
              <a:defRPr/>
            </a:pP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S</a:t>
            </a: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ave Tom &amp; Giselle time </a:t>
            </a: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and energy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630"/>
              </a:spcBef>
              <a:buFont typeface="Arial"/>
              <a:buChar char="•"/>
              <a:defRPr/>
            </a:pP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E</a:t>
            </a: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ducate them</a:t>
            </a:r>
            <a:endParaRPr lang="en-US" dirty="0"/>
          </a:p>
          <a:p>
            <a:pPr>
              <a:spcBef>
                <a:spcPts val="810"/>
              </a:spcBef>
              <a:buFont typeface="Arial"/>
              <a:buChar char="•"/>
              <a:defRPr/>
            </a:pP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D</a:t>
            </a: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etermine </a:t>
            </a: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what price to offer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810"/>
              </a:spcBef>
              <a:buFont typeface="Arial"/>
              <a:buChar char="•"/>
              <a:defRPr/>
            </a:pP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S</a:t>
            </a: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how them ways </a:t>
            </a: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to get more </a:t>
            </a: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value</a:t>
            </a:r>
            <a:endParaRPr lang="en-US" dirty="0"/>
          </a:p>
          <a:p>
            <a:pPr>
              <a:spcBef>
                <a:spcPts val="270"/>
              </a:spcBef>
              <a:buFont typeface="Arial"/>
              <a:buChar char="•"/>
              <a:defRPr/>
            </a:pP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A</a:t>
            </a: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vailable </a:t>
            </a: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to take </a:t>
            </a: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their calls</a:t>
            </a:r>
            <a:endParaRPr lang="en-US" dirty="0">
              <a:sym typeface="Futura Condensed" charset="0"/>
            </a:endParaRPr>
          </a:p>
          <a:p>
            <a:pPr>
              <a:spcBef>
                <a:spcPts val="270"/>
              </a:spcBef>
              <a:buFont typeface="Arial"/>
              <a:buChar char="•"/>
              <a:defRPr/>
            </a:pPr>
            <a:r>
              <a:rPr lang="en-US" dirty="0">
                <a:sym typeface="Futura Condensed" charset="0"/>
              </a:rPr>
              <a:t>P</a:t>
            </a: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eace </a:t>
            </a: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of mind</a:t>
            </a:r>
            <a:r>
              <a:rPr lang="en-US" dirty="0"/>
              <a:t>.</a:t>
            </a:r>
          </a:p>
          <a:p>
            <a:pPr>
              <a:spcBef>
                <a:spcPts val="810"/>
              </a:spcBef>
              <a:buFont typeface="Arial"/>
              <a:buChar char="•"/>
              <a:defRPr/>
            </a:pP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T</a:t>
            </a:r>
            <a:r>
              <a:rPr lang="en-US" dirty="0" smtClean="0">
                <a:ea typeface="Futura Condensed" charset="0"/>
                <a:cs typeface="Futura Condensed" charset="0"/>
                <a:sym typeface="Futura Condensed" charset="0"/>
              </a:rPr>
              <a:t>op</a:t>
            </a:r>
            <a:r>
              <a:rPr lang="en-US" dirty="0">
                <a:ea typeface="Futura Condensed" charset="0"/>
                <a:cs typeface="Futura Condensed" charset="0"/>
                <a:sym typeface="Futura Condensed" charset="0"/>
              </a:rPr>
              <a:t>-of-the-line service</a:t>
            </a:r>
            <a:r>
              <a:rPr lang="en-US" dirty="0"/>
              <a:t>.</a:t>
            </a:r>
          </a:p>
        </p:txBody>
      </p:sp>
      <p:pic>
        <p:nvPicPr>
          <p:cNvPr id="4" name="Picture 3" descr="C:\Users\acapoccia\AppData\Local\Microsoft\Windows\Temporary Internet Files\Content.IE5\CV5G6W7W\MC9004361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52400"/>
            <a:ext cx="2954801" cy="20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08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4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72500" cy="1337310"/>
          </a:xfrm>
        </p:spPr>
        <p:txBody>
          <a:bodyPr lIns="0" tIns="0" rIns="0" bIns="0" anchor="t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4300" dirty="0">
                <a:solidFill>
                  <a:srgbClr val="C00000"/>
                </a:solidFill>
                <a:latin typeface="Copperplate Gothic Light" pitchFamily="34" charset="0"/>
              </a:rPr>
              <a:t>Home Finding Services Commitment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228600" y="1600200"/>
            <a:ext cx="8572500" cy="449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37160">
              <a:lnSpc>
                <a:spcPct val="80000"/>
              </a:lnSpc>
              <a:spcBef>
                <a:spcPts val="1620"/>
              </a:spcBef>
              <a:buSzPct val="141000"/>
              <a:buBlip>
                <a:blip r:embed="rId2"/>
              </a:buBlip>
              <a:defRPr/>
            </a:pP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Communicate in a timely and efficient manner. (Phone, </a:t>
            </a:r>
            <a:r>
              <a:rPr lang="en-US" sz="2400" dirty="0" smtClean="0">
                <a:latin typeface="Gill Sans MT" pitchFamily="34" charset="0"/>
                <a:ea typeface="Georgia" charset="0"/>
                <a:cs typeface="Georgia" charset="0"/>
              </a:rPr>
              <a:t>Email, </a:t>
            </a: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Text)</a:t>
            </a:r>
          </a:p>
          <a:p>
            <a:pPr marL="137160">
              <a:lnSpc>
                <a:spcPct val="80000"/>
              </a:lnSpc>
              <a:spcBef>
                <a:spcPts val="1620"/>
              </a:spcBef>
              <a:buSzPct val="141000"/>
              <a:buBlip>
                <a:blip r:embed="rId2"/>
              </a:buBlip>
              <a:defRPr/>
            </a:pP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Plan a home search based on </a:t>
            </a:r>
            <a:r>
              <a:rPr lang="en-US" sz="2400" dirty="0" smtClean="0">
                <a:latin typeface="Gill Sans MT" pitchFamily="34" charset="0"/>
                <a:ea typeface="Georgia" charset="0"/>
                <a:cs typeface="Georgia" charset="0"/>
              </a:rPr>
              <a:t>Tom &amp; Giselle’s needs </a:t>
            </a: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and wants.</a:t>
            </a:r>
          </a:p>
          <a:p>
            <a:pPr marL="137160">
              <a:lnSpc>
                <a:spcPct val="80000"/>
              </a:lnSpc>
              <a:spcBef>
                <a:spcPts val="1620"/>
              </a:spcBef>
              <a:buSzPct val="141000"/>
              <a:buBlip>
                <a:blip r:embed="rId2"/>
              </a:buBlip>
              <a:defRPr/>
            </a:pP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Introduce you to properties and neighborhoods that meet </a:t>
            </a:r>
            <a:r>
              <a:rPr lang="en-US" sz="2400" dirty="0" smtClean="0">
                <a:latin typeface="Gill Sans MT" pitchFamily="34" charset="0"/>
                <a:ea typeface="Georgia" charset="0"/>
                <a:cs typeface="Georgia" charset="0"/>
              </a:rPr>
              <a:t>Tom &amp; Giselle’s requirements </a:t>
            </a: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based upon </a:t>
            </a:r>
            <a:r>
              <a:rPr lang="en-US" sz="2400" dirty="0" smtClean="0">
                <a:latin typeface="Gill Sans MT" pitchFamily="34" charset="0"/>
                <a:ea typeface="Georgia" charset="0"/>
                <a:cs typeface="Georgia" charset="0"/>
              </a:rPr>
              <a:t>their plan</a:t>
            </a: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.</a:t>
            </a:r>
          </a:p>
          <a:p>
            <a:pPr marL="137160">
              <a:lnSpc>
                <a:spcPct val="80000"/>
              </a:lnSpc>
              <a:spcBef>
                <a:spcPts val="1620"/>
              </a:spcBef>
              <a:buSzPct val="141000"/>
              <a:buBlip>
                <a:blip r:embed="rId2"/>
              </a:buBlip>
              <a:defRPr/>
            </a:pPr>
            <a:r>
              <a:rPr lang="en-US" sz="2400" dirty="0" smtClean="0">
                <a:latin typeface="Gill Sans MT" pitchFamily="34" charset="0"/>
                <a:ea typeface="Georgia" charset="0"/>
                <a:cs typeface="Georgia" charset="0"/>
              </a:rPr>
              <a:t>Assist Tom &amp; Giselle in </a:t>
            </a: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preparing an offer to purchase on the property of your choice.</a:t>
            </a:r>
          </a:p>
          <a:p>
            <a:pPr marL="137160">
              <a:lnSpc>
                <a:spcPct val="80000"/>
              </a:lnSpc>
              <a:spcBef>
                <a:spcPts val="1620"/>
              </a:spcBef>
              <a:buSzPct val="141000"/>
              <a:buBlip>
                <a:blip r:embed="rId2"/>
              </a:buBlip>
              <a:defRPr/>
            </a:pP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Represent </a:t>
            </a:r>
            <a:r>
              <a:rPr lang="en-US" sz="2400" dirty="0" smtClean="0">
                <a:latin typeface="Gill Sans MT" pitchFamily="34" charset="0"/>
                <a:ea typeface="Georgia" charset="0"/>
                <a:cs typeface="Georgia" charset="0"/>
              </a:rPr>
              <a:t>Tom &amp; Giselle in </a:t>
            </a: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the transaction with the seller. (Keeping </a:t>
            </a:r>
            <a:r>
              <a:rPr lang="en-US" sz="2400" dirty="0" smtClean="0">
                <a:latin typeface="Gill Sans MT" pitchFamily="34" charset="0"/>
                <a:ea typeface="Georgia" charset="0"/>
                <a:cs typeface="Georgia" charset="0"/>
              </a:rPr>
              <a:t>their information </a:t>
            </a: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confidential)</a:t>
            </a:r>
          </a:p>
          <a:p>
            <a:pPr marL="137160">
              <a:lnSpc>
                <a:spcPct val="80000"/>
              </a:lnSpc>
              <a:spcBef>
                <a:spcPts val="1620"/>
              </a:spcBef>
              <a:buSzPct val="141000"/>
              <a:buBlip>
                <a:blip r:embed="rId2"/>
              </a:buBlip>
              <a:defRPr/>
            </a:pP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Work to protect </a:t>
            </a:r>
            <a:r>
              <a:rPr lang="en-US" sz="2400" dirty="0" smtClean="0">
                <a:latin typeface="Gill Sans MT" pitchFamily="34" charset="0"/>
                <a:ea typeface="Georgia" charset="0"/>
                <a:cs typeface="Georgia" charset="0"/>
              </a:rPr>
              <a:t>Tom &amp; Giselle’s interests </a:t>
            </a:r>
            <a:r>
              <a:rPr lang="en-US" sz="2400" dirty="0">
                <a:latin typeface="Gill Sans MT" pitchFamily="34" charset="0"/>
                <a:ea typeface="Georgia" charset="0"/>
                <a:cs typeface="Georgia" charset="0"/>
              </a:rPr>
              <a:t>during the completion of the transaction.</a:t>
            </a:r>
          </a:p>
        </p:txBody>
      </p:sp>
    </p:spTree>
    <p:extLst>
      <p:ext uri="{BB962C8B-B14F-4D97-AF65-F5344CB8AC3E}">
        <p14:creationId xmlns:p14="http://schemas.microsoft.com/office/powerpoint/2010/main" val="3890692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utoUpdateAnimBg="0"/>
      <p:bldP spid="286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" y="80010"/>
            <a:ext cx="8743950" cy="122301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300" u="sng" dirty="0">
                <a:solidFill>
                  <a:srgbClr val="C00000"/>
                </a:solidFill>
                <a:latin typeface="Copperplate Gothic Light" pitchFamily="34" charset="0"/>
              </a:rPr>
              <a:t>Deciding how much to </a:t>
            </a:r>
            <a:r>
              <a:rPr lang="en-US" sz="4300" u="sng" dirty="0" smtClean="0">
                <a:solidFill>
                  <a:srgbClr val="C00000"/>
                </a:solidFill>
                <a:latin typeface="Copperplate Gothic Light" pitchFamily="34" charset="0"/>
              </a:rPr>
              <a:t>offer:</a:t>
            </a:r>
            <a:endParaRPr lang="en-US" sz="4300" u="sng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457200" y="1295400"/>
            <a:ext cx="7932420" cy="49872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buSzPct val="125000"/>
              <a:defRPr/>
            </a:pP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1) Analyze 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the comparable sales</a:t>
            </a:r>
          </a:p>
          <a:p>
            <a:pPr marL="617220" lvl="1"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defRPr/>
            </a:pP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Look at what’s ACT, UAG, SLD, and EXP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buSzPct val="125000"/>
              <a:defRPr/>
            </a:pP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2) Consider Tom &amp; Giselle’s objectives 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in the sale</a:t>
            </a:r>
          </a:p>
          <a:p>
            <a:pPr marL="617220" lvl="1"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defRPr/>
            </a:pP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Do </a:t>
            </a: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they need 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the terms tailored to </a:t>
            </a: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their needs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?</a:t>
            </a:r>
          </a:p>
          <a:p>
            <a:pPr marL="617220" lvl="1"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defRPr/>
            </a:pP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Are </a:t>
            </a: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they in 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a </a:t>
            </a: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lease?</a:t>
            </a:r>
            <a:endParaRPr lang="en-US" sz="2500" dirty="0">
              <a:latin typeface="Gill Sans MT" pitchFamily="34" charset="0"/>
              <a:ea typeface="Georgia" charset="0"/>
              <a:cs typeface="Georgia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buSzPct val="125000"/>
              <a:defRPr/>
            </a:pP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3) Know 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what </a:t>
            </a: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Tom &amp; Giselle’s maximum 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is</a:t>
            </a:r>
          </a:p>
          <a:p>
            <a:pPr marL="617220" lvl="1"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defRPr/>
            </a:pP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What is the top dollar that </a:t>
            </a: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they are 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willing to spend on this property?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buSzPct val="125000"/>
              <a:defRPr/>
            </a:pP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4) Be 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prepared for a counter </a:t>
            </a: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offer!</a:t>
            </a:r>
            <a:endParaRPr lang="en-US" sz="2500" dirty="0">
              <a:latin typeface="Gill Sans MT" pitchFamily="34" charset="0"/>
              <a:ea typeface="Georgia" charset="0"/>
              <a:cs typeface="Georgia" charset="0"/>
            </a:endParaRPr>
          </a:p>
          <a:p>
            <a:pPr marL="617220" lvl="1"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defRPr/>
            </a:pP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Know how we can work with the terms or price, ahead of time.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chemeClr val="bg1">
                  <a:lumMod val="20000"/>
                  <a:lumOff val="80000"/>
                </a:schemeClr>
              </a:buClr>
              <a:buSzPct val="125000"/>
              <a:defRPr/>
            </a:pPr>
            <a:r>
              <a:rPr lang="en-US" sz="2500" dirty="0" smtClean="0">
                <a:latin typeface="Gill Sans MT" pitchFamily="34" charset="0"/>
                <a:ea typeface="Georgia" charset="0"/>
                <a:cs typeface="Georgia" charset="0"/>
              </a:rPr>
              <a:t>5) Decide </a:t>
            </a:r>
            <a:r>
              <a:rPr lang="en-US" sz="2500" dirty="0">
                <a:latin typeface="Gill Sans MT" pitchFamily="34" charset="0"/>
                <a:ea typeface="Georgia" charset="0"/>
                <a:cs typeface="Georgia" charset="0"/>
              </a:rPr>
              <a:t>on a strategy!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5677177"/>
            <a:ext cx="2539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Accepted Offer!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143000"/>
            <a:ext cx="1498600" cy="17561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4800" dirty="0" smtClean="0"/>
              <a:t>Step 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2395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utoUpdateAnimBg="0"/>
      <p:bldP spid="41986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C00000"/>
                </a:solidFill>
                <a:latin typeface="Copperplate Gothic Light" pitchFamily="34" charset="0"/>
              </a:rPr>
              <a:t>Where to find properties for sale?</a:t>
            </a:r>
            <a:endParaRPr lang="en-US" sz="3600" u="sng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67000" y="1219200"/>
            <a:ext cx="4040188" cy="4111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MLS is Online!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90800" y="1600200"/>
            <a:ext cx="4572000" cy="1787525"/>
          </a:xfrm>
        </p:spPr>
        <p:txBody>
          <a:bodyPr/>
          <a:lstStyle/>
          <a:p>
            <a:r>
              <a:rPr lang="en-US" dirty="0" err="1" smtClean="0"/>
              <a:t>www.tomandjoanneteam.com</a:t>
            </a:r>
            <a:endParaRPr lang="en-US" dirty="0" smtClean="0"/>
          </a:p>
          <a:p>
            <a:r>
              <a:rPr lang="en-US" dirty="0" err="1" smtClean="0"/>
              <a:t>Zillow.com</a:t>
            </a:r>
            <a:endParaRPr lang="en-US" dirty="0" smtClean="0"/>
          </a:p>
          <a:p>
            <a:r>
              <a:rPr lang="en-US" dirty="0" err="1" smtClean="0"/>
              <a:t>Trulia.com</a:t>
            </a:r>
            <a:endParaRPr lang="en-US" dirty="0" smtClean="0"/>
          </a:p>
          <a:p>
            <a:r>
              <a:rPr lang="en-US" dirty="0" err="1" smtClean="0"/>
              <a:t>Realtor.com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76600"/>
            <a:ext cx="2680291" cy="209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257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43 W. Newton St. Unit #1</a:t>
            </a:r>
          </a:p>
          <a:p>
            <a:pPr algn="ctr"/>
            <a:r>
              <a:rPr lang="en-US" dirty="0" smtClean="0"/>
              <a:t>South End, Boston</a:t>
            </a:r>
          </a:p>
          <a:p>
            <a:pPr algn="ctr"/>
            <a:r>
              <a:rPr lang="en-US" dirty="0" smtClean="0"/>
              <a:t>$369,000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425536"/>
            <a:ext cx="2343593" cy="1832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5257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 Blossom St.</a:t>
            </a:r>
          </a:p>
          <a:p>
            <a:pPr algn="ctr"/>
            <a:r>
              <a:rPr lang="en-US" dirty="0" smtClean="0"/>
              <a:t>Waltham</a:t>
            </a:r>
          </a:p>
          <a:p>
            <a:pPr algn="ctr"/>
            <a:r>
              <a:rPr lang="en-US" dirty="0" smtClean="0"/>
              <a:t>$379,900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276600"/>
            <a:ext cx="2631558" cy="2057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5257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 Angelica Dr.</a:t>
            </a:r>
          </a:p>
          <a:p>
            <a:pPr algn="ctr"/>
            <a:r>
              <a:rPr lang="en-US" dirty="0" smtClean="0"/>
              <a:t>Framingham</a:t>
            </a:r>
          </a:p>
          <a:p>
            <a:pPr algn="ctr"/>
            <a:r>
              <a:rPr lang="en-US" dirty="0" smtClean="0"/>
              <a:t>$399,900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76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865</Words>
  <Application>Microsoft Office PowerPoint</Application>
  <PresentationFormat>On-screen Show (4:3)</PresentationFormat>
  <Paragraphs>183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Are You Financially Fit? First Time Home-Buying Skills</vt:lpstr>
      <vt:lpstr>PowerPoint Presentation</vt:lpstr>
      <vt:lpstr>“I’m thinking of buying a home…”</vt:lpstr>
      <vt:lpstr>Pre-approval</vt:lpstr>
      <vt:lpstr>Tom &amp; Giselle’s Pre-Approval</vt:lpstr>
      <vt:lpstr>Choosing a Realtor:</vt:lpstr>
      <vt:lpstr>Home Finding Services Commitment</vt:lpstr>
      <vt:lpstr>Deciding how much to offer:</vt:lpstr>
      <vt:lpstr>Where to find properties for sale?</vt:lpstr>
      <vt:lpstr>Tom &amp; Giselle’s Home Search</vt:lpstr>
      <vt:lpstr>Home Inspections</vt:lpstr>
      <vt:lpstr>Purchase and Sale  Agreement</vt:lpstr>
      <vt:lpstr>Tom and Giselle’s P&amp;S Review</vt:lpstr>
      <vt:lpstr>Mortgage Process</vt:lpstr>
      <vt:lpstr>Your Loan is Approved!</vt:lpstr>
      <vt:lpstr>PowerPoint Presentation</vt:lpstr>
      <vt:lpstr>Tom and Giselle’s Closing</vt:lpstr>
      <vt:lpstr>And they lived happily ever after….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a First-time Home Buyer</dc:title>
  <dc:creator>Jennifer Marino</dc:creator>
  <cp:lastModifiedBy>acapoccia</cp:lastModifiedBy>
  <cp:revision>112</cp:revision>
  <cp:lastPrinted>2014-10-02T17:45:54Z</cp:lastPrinted>
  <dcterms:created xsi:type="dcterms:W3CDTF">2012-11-27T22:27:46Z</dcterms:created>
  <dcterms:modified xsi:type="dcterms:W3CDTF">2014-10-02T19:28:57Z</dcterms:modified>
</cp:coreProperties>
</file>