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9" r:id="rId2"/>
    <p:sldId id="292" r:id="rId3"/>
    <p:sldId id="260" r:id="rId4"/>
    <p:sldId id="261" r:id="rId5"/>
    <p:sldId id="280" r:id="rId6"/>
    <p:sldId id="272" r:id="rId7"/>
    <p:sldId id="262" r:id="rId8"/>
    <p:sldId id="282" r:id="rId9"/>
    <p:sldId id="269" r:id="rId10"/>
    <p:sldId id="283" r:id="rId11"/>
    <p:sldId id="264" r:id="rId12"/>
    <p:sldId id="273" r:id="rId13"/>
    <p:sldId id="265" r:id="rId14"/>
    <p:sldId id="286" r:id="rId15"/>
    <p:sldId id="266" r:id="rId16"/>
    <p:sldId id="258" r:id="rId17"/>
    <p:sldId id="287" r:id="rId18"/>
    <p:sldId id="285" r:id="rId19"/>
    <p:sldId id="288" r:id="rId20"/>
    <p:sldId id="276" r:id="rId21"/>
    <p:sldId id="275" r:id="rId22"/>
    <p:sldId id="277" r:id="rId23"/>
    <p:sldId id="284" r:id="rId24"/>
    <p:sldId id="290" r:id="rId25"/>
    <p:sldId id="289" r:id="rId26"/>
    <p:sldId id="268" r:id="rId27"/>
    <p:sldId id="256" r:id="rId28"/>
    <p:sldId id="281" r:id="rId29"/>
    <p:sldId id="270" r:id="rId30"/>
    <p:sldId id="274" r:id="rId31"/>
    <p:sldId id="271" r:id="rId32"/>
    <p:sldId id="279" r:id="rId33"/>
    <p:sldId id="291"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67" d="100"/>
          <a:sy n="67" d="100"/>
        </p:scale>
        <p:origin x="-1744" y="-96"/>
      </p:cViewPr>
      <p:guideLst>
        <p:guide orient="horz" pos="150"/>
        <p:guide pos="321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EBF328-2E2F-A84E-B4EA-CDC4871F777D}" type="datetimeFigureOut">
              <a:rPr lang="en-US" smtClean="0"/>
              <a:t>3/5/14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573C3-533A-F541-B9F5-9F6E017815E8}" type="slidenum">
              <a:rPr lang="en-US" smtClean="0"/>
              <a:t>‹#›</a:t>
            </a:fld>
            <a:endParaRPr lang="en-US"/>
          </a:p>
        </p:txBody>
      </p:sp>
    </p:spTree>
    <p:extLst>
      <p:ext uri="{BB962C8B-B14F-4D97-AF65-F5344CB8AC3E}">
        <p14:creationId xmlns:p14="http://schemas.microsoft.com/office/powerpoint/2010/main" val="16214614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AFFFFA-4034-544A-A899-A1D1F702A5EA}"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1819940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FFFFA-4034-544A-A899-A1D1F702A5EA}"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310387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FFFFA-4034-544A-A899-A1D1F702A5EA}"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155131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FFFFA-4034-544A-A899-A1D1F702A5EA}"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51012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AFFFFA-4034-544A-A899-A1D1F702A5EA}"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3565140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AFFFFA-4034-544A-A899-A1D1F702A5EA}" type="datetimeFigureOut">
              <a:rPr lang="en-US" smtClean="0"/>
              <a:t>3/5/14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3399987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AFFFFA-4034-544A-A899-A1D1F702A5EA}" type="datetimeFigureOut">
              <a:rPr lang="en-US" smtClean="0"/>
              <a:t>3/5/14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3077338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AFFFFA-4034-544A-A899-A1D1F702A5EA}" type="datetimeFigureOut">
              <a:rPr lang="en-US" smtClean="0"/>
              <a:t>3/5/14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3149676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FFFFA-4034-544A-A899-A1D1F702A5EA}" type="datetimeFigureOut">
              <a:rPr lang="en-US" smtClean="0"/>
              <a:t>3/5/14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201854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AFFFFA-4034-544A-A899-A1D1F702A5EA}" type="datetimeFigureOut">
              <a:rPr lang="en-US" smtClean="0"/>
              <a:t>3/5/14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169387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AFFFFA-4034-544A-A899-A1D1F702A5EA}" type="datetimeFigureOut">
              <a:rPr lang="en-US" smtClean="0"/>
              <a:t>3/5/14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9A370-B4D4-2249-B937-2E17A704A9E9}" type="slidenum">
              <a:rPr lang="en-US" smtClean="0"/>
              <a:t>‹#›</a:t>
            </a:fld>
            <a:endParaRPr lang="en-US"/>
          </a:p>
        </p:txBody>
      </p:sp>
    </p:spTree>
    <p:extLst>
      <p:ext uri="{BB962C8B-B14F-4D97-AF65-F5344CB8AC3E}">
        <p14:creationId xmlns:p14="http://schemas.microsoft.com/office/powerpoint/2010/main" val="26201380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FFFFA-4034-544A-A899-A1D1F702A5EA}" type="datetimeFigureOut">
              <a:rPr lang="en-US" smtClean="0"/>
              <a:t>3/5/14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9A370-B4D4-2249-B937-2E17A704A9E9}" type="slidenum">
              <a:rPr lang="en-US" smtClean="0"/>
              <a:t>‹#›</a:t>
            </a:fld>
            <a:endParaRPr lang="en-US"/>
          </a:p>
        </p:txBody>
      </p:sp>
    </p:spTree>
    <p:extLst>
      <p:ext uri="{BB962C8B-B14F-4D97-AF65-F5344CB8AC3E}">
        <p14:creationId xmlns:p14="http://schemas.microsoft.com/office/powerpoint/2010/main" val="1468053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nt-2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647" y="553421"/>
            <a:ext cx="5587999" cy="5560059"/>
          </a:xfrm>
          <a:prstGeom prst="rect">
            <a:avLst/>
          </a:prstGeom>
        </p:spPr>
      </p:pic>
    </p:spTree>
    <p:extLst>
      <p:ext uri="{BB962C8B-B14F-4D97-AF65-F5344CB8AC3E}">
        <p14:creationId xmlns:p14="http://schemas.microsoft.com/office/powerpoint/2010/main" val="41409894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8126"/>
            <a:ext cx="8229600" cy="6335992"/>
          </a:xfrm>
        </p:spPr>
        <p:txBody>
          <a:bodyPr>
            <a:normAutofit fontScale="92500" lnSpcReduction="10000"/>
          </a:bodyPr>
          <a:lstStyle/>
          <a:p>
            <a:pPr marL="0" indent="0">
              <a:buNone/>
            </a:pPr>
            <a:r>
              <a:rPr lang="en-US" dirty="0" smtClean="0">
                <a:latin typeface="Bookman Old Style"/>
                <a:cs typeface="Bookman Old Style"/>
              </a:rPr>
              <a:t>“We </a:t>
            </a:r>
            <a:r>
              <a:rPr lang="en-US" dirty="0">
                <a:latin typeface="Bookman Old Style"/>
                <a:cs typeface="Bookman Old Style"/>
              </a:rPr>
              <a:t>can never be resigned in face of the pain of entire populations, hostages of war, of misery, of exploitation. We cannot be indifferent and impotent in face of the drama of children, families, elderly affected by violence. We cannot let terrorism imprison the heart of a few violent men to sow grief and death to so </a:t>
            </a:r>
            <a:r>
              <a:rPr lang="en-US" dirty="0" smtClean="0">
                <a:latin typeface="Bookman Old Style"/>
                <a:cs typeface="Bookman Old Style"/>
              </a:rPr>
              <a:t>many.”</a:t>
            </a:r>
          </a:p>
          <a:p>
            <a:pPr marL="0" indent="0">
              <a:buNone/>
            </a:pPr>
            <a:endParaRPr lang="en-US" dirty="0" smtClean="0">
              <a:latin typeface="Bookman Old Style"/>
              <a:cs typeface="Bookman Old Style"/>
            </a:endParaRPr>
          </a:p>
          <a:p>
            <a:pPr marL="0" indent="0">
              <a:buNone/>
            </a:pPr>
            <a:r>
              <a:rPr lang="en-US" dirty="0" smtClean="0">
                <a:latin typeface="Bookman Old Style"/>
                <a:cs typeface="Bookman Old Style"/>
              </a:rPr>
              <a:t>“Let </a:t>
            </a:r>
            <a:r>
              <a:rPr lang="en-US" dirty="0">
                <a:latin typeface="Bookman Old Style"/>
                <a:cs typeface="Bookman Old Style"/>
              </a:rPr>
              <a:t>us pray </a:t>
            </a:r>
            <a:r>
              <a:rPr lang="en-US" dirty="0" smtClean="0">
                <a:latin typeface="Bookman Old Style"/>
                <a:cs typeface="Bookman Old Style"/>
              </a:rPr>
              <a:t>for </a:t>
            </a:r>
            <a:r>
              <a:rPr lang="en-US" dirty="0">
                <a:latin typeface="Bookman Old Style"/>
                <a:cs typeface="Bookman Old Style"/>
              </a:rPr>
              <a:t>reconciliation and peace, let us work for reconciliation and peace, and let us all become, in every place, men and women of reconciliation and peace</a:t>
            </a:r>
            <a:r>
              <a:rPr lang="en-US" dirty="0" smtClean="0">
                <a:latin typeface="Bookman Old Style"/>
                <a:cs typeface="Bookman Old Style"/>
              </a:rPr>
              <a:t>!”</a:t>
            </a:r>
          </a:p>
          <a:p>
            <a:pPr marL="0" indent="0" algn="r">
              <a:buNone/>
            </a:pPr>
            <a:r>
              <a:rPr lang="en-US" dirty="0" smtClean="0">
                <a:latin typeface="Bookman Old Style"/>
                <a:cs typeface="Bookman Old Style"/>
              </a:rPr>
              <a:t>Pope Francis, </a:t>
            </a:r>
            <a:r>
              <a:rPr lang="en-US" sz="2400" dirty="0" smtClean="0">
                <a:latin typeface="Bookman Old Style"/>
                <a:cs typeface="Bookman Old Style"/>
              </a:rPr>
              <a:t>August and September 2013  </a:t>
            </a:r>
            <a:endParaRPr lang="en-US" dirty="0">
              <a:latin typeface="Bookman Old Style"/>
              <a:cs typeface="Bookman Old Style"/>
            </a:endParaRPr>
          </a:p>
        </p:txBody>
      </p:sp>
      <p:sp>
        <p:nvSpPr>
          <p:cNvPr id="4" name="TextBox 3"/>
          <p:cNvSpPr txBox="1"/>
          <p:nvPr/>
        </p:nvSpPr>
        <p:spPr>
          <a:xfrm>
            <a:off x="1389529" y="6125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32485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1"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grpId="2"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can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9" y="-30675"/>
            <a:ext cx="9575583" cy="6888675"/>
          </a:xfrm>
          <a:prstGeom prst="rect">
            <a:avLst/>
          </a:prstGeom>
        </p:spPr>
      </p:pic>
    </p:spTree>
    <p:extLst>
      <p:ext uri="{BB962C8B-B14F-4D97-AF65-F5344CB8AC3E}">
        <p14:creationId xmlns:p14="http://schemas.microsoft.com/office/powerpoint/2010/main" val="168330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rricane_Katrina_August_28_2005_NA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53" y="0"/>
            <a:ext cx="9308353" cy="6858000"/>
          </a:xfrm>
          <a:prstGeom prst="rect">
            <a:avLst/>
          </a:prstGeom>
        </p:spPr>
      </p:pic>
    </p:spTree>
    <p:extLst>
      <p:ext uri="{BB962C8B-B14F-4D97-AF65-F5344CB8AC3E}">
        <p14:creationId xmlns:p14="http://schemas.microsoft.com/office/powerpoint/2010/main" val="2426168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4629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45" y="0"/>
            <a:ext cx="9586639" cy="7007412"/>
          </a:xfrm>
          <a:prstGeom prst="rect">
            <a:avLst/>
          </a:prstGeom>
        </p:spPr>
      </p:pic>
    </p:spTree>
    <p:extLst>
      <p:ext uri="{BB962C8B-B14F-4D97-AF65-F5344CB8AC3E}">
        <p14:creationId xmlns:p14="http://schemas.microsoft.com/office/powerpoint/2010/main" val="112467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588" y="4251081"/>
            <a:ext cx="8382000" cy="3046988"/>
          </a:xfrm>
          <a:prstGeom prst="rect">
            <a:avLst/>
          </a:prstGeom>
        </p:spPr>
        <p:txBody>
          <a:bodyPr wrap="square">
            <a:spAutoFit/>
          </a:bodyPr>
          <a:lstStyle/>
          <a:p>
            <a:r>
              <a:rPr lang="en-US" sz="2400" dirty="0" smtClean="0"/>
              <a:t>“</a:t>
            </a:r>
            <a:r>
              <a:rPr lang="en-US" sz="2400" dirty="0"/>
              <a:t>There is no attempt in Scripture to whitewash the anguish of God’s people when they undergo suffering. They argue with God, they complain to God, they weep before God. Theirs is not a faith that leads to dry-eyed stoicism, but to a faith so robust it wrestles with </a:t>
            </a:r>
            <a:r>
              <a:rPr lang="en-US" sz="2400" dirty="0" smtClean="0"/>
              <a:t>God.”  D.A. Carson</a:t>
            </a:r>
          </a:p>
          <a:p>
            <a:endParaRPr lang="en-US" sz="2400" dirty="0" smtClean="0"/>
          </a:p>
          <a:p>
            <a:endParaRPr lang="en-US" sz="2400" dirty="0" smtClean="0"/>
          </a:p>
          <a:p>
            <a:endParaRPr lang="en-US" sz="2400" dirty="0"/>
          </a:p>
        </p:txBody>
      </p:sp>
      <p:pic>
        <p:nvPicPr>
          <p:cNvPr id="3" name="Picture 2" descr="bible-Sun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1434346" y="238125"/>
            <a:ext cx="6290242" cy="3793803"/>
          </a:xfrm>
          <a:prstGeom prst="rect">
            <a:avLst/>
          </a:prstGeom>
        </p:spPr>
      </p:pic>
    </p:spTree>
    <p:extLst>
      <p:ext uri="{BB962C8B-B14F-4D97-AF65-F5344CB8AC3E}">
        <p14:creationId xmlns:p14="http://schemas.microsoft.com/office/powerpoint/2010/main" val="2606284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53" y="-104588"/>
            <a:ext cx="9468565" cy="6962588"/>
          </a:xfrm>
          <a:prstGeom prst="rect">
            <a:avLst/>
          </a:prstGeom>
        </p:spPr>
      </p:pic>
      <p:sp>
        <p:nvSpPr>
          <p:cNvPr id="2" name="TextBox 1"/>
          <p:cNvSpPr txBox="1"/>
          <p:nvPr/>
        </p:nvSpPr>
        <p:spPr>
          <a:xfrm>
            <a:off x="4078927" y="5752353"/>
            <a:ext cx="888234" cy="707886"/>
          </a:xfrm>
          <a:prstGeom prst="rect">
            <a:avLst/>
          </a:prstGeom>
          <a:noFill/>
        </p:spPr>
        <p:txBody>
          <a:bodyPr wrap="none" rtlCol="0">
            <a:spAutoFit/>
          </a:bodyPr>
          <a:lstStyle/>
          <a:p>
            <a:r>
              <a:rPr lang="en-US" sz="4000" dirty="0" smtClean="0">
                <a:solidFill>
                  <a:srgbClr val="FFFFFF"/>
                </a:solidFill>
              </a:rPr>
              <a:t>Job</a:t>
            </a:r>
            <a:endParaRPr lang="en-US" sz="4000" dirty="0">
              <a:solidFill>
                <a:srgbClr val="FFFFFF"/>
              </a:solidFill>
            </a:endParaRPr>
          </a:p>
        </p:txBody>
      </p:sp>
    </p:spTree>
    <p:extLst>
      <p:ext uri="{BB962C8B-B14F-4D97-AF65-F5344CB8AC3E}">
        <p14:creationId xmlns:p14="http://schemas.microsoft.com/office/powerpoint/2010/main" val="429866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ushnerBOOKOFJOB-28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82" y="445433"/>
            <a:ext cx="3839882" cy="5759823"/>
          </a:xfrm>
          <a:prstGeom prst="rect">
            <a:avLst/>
          </a:prstGeom>
        </p:spPr>
      </p:pic>
      <p:sp>
        <p:nvSpPr>
          <p:cNvPr id="3" name="TextBox 2"/>
          <p:cNvSpPr txBox="1"/>
          <p:nvPr/>
        </p:nvSpPr>
        <p:spPr>
          <a:xfrm>
            <a:off x="4600073" y="870979"/>
            <a:ext cx="4181883" cy="4708981"/>
          </a:xfrm>
          <a:prstGeom prst="rect">
            <a:avLst/>
          </a:prstGeom>
          <a:noFill/>
        </p:spPr>
        <p:txBody>
          <a:bodyPr wrap="square" rtlCol="0">
            <a:spAutoFit/>
          </a:bodyPr>
          <a:lstStyle/>
          <a:p>
            <a:r>
              <a:rPr lang="en-US" sz="4800" dirty="0" smtClean="0"/>
              <a:t>Any God worth worshipping should prefer honest anger to hypocritical praise</a:t>
            </a:r>
            <a:r>
              <a:rPr lang="en-US" sz="6000" dirty="0" smtClean="0"/>
              <a:t> </a:t>
            </a:r>
            <a:endParaRPr lang="en-US" sz="6000" dirty="0"/>
          </a:p>
        </p:txBody>
      </p:sp>
    </p:spTree>
    <p:extLst>
      <p:ext uri="{BB962C8B-B14F-4D97-AF65-F5344CB8AC3E}">
        <p14:creationId xmlns:p14="http://schemas.microsoft.com/office/powerpoint/2010/main" val="1066149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942" y="5075685"/>
            <a:ext cx="8770471" cy="1477328"/>
          </a:xfrm>
          <a:prstGeom prst="rect">
            <a:avLst/>
          </a:prstGeom>
        </p:spPr>
        <p:txBody>
          <a:bodyPr wrap="square">
            <a:spAutoFit/>
          </a:bodyPr>
          <a:lstStyle/>
          <a:p>
            <a:r>
              <a:rPr lang="en-US" dirty="0"/>
              <a:t>“For my soul is full of trouble and my life draws near the grave. I am counted among those who go down to the pit; I am like a man without strength. I am set apart with the dead, like the slain who lie in the grave, whom you remember no more, who are cut off from your care. You have put me in the lowest pit, in the darkest depths. Your wrath lies heavily upon me; you have overwhelmed me with all your waves” (Ps 88:3-7).</a:t>
            </a:r>
          </a:p>
        </p:txBody>
      </p:sp>
      <p:sp>
        <p:nvSpPr>
          <p:cNvPr id="3" name="Rectangle 2"/>
          <p:cNvSpPr/>
          <p:nvPr/>
        </p:nvSpPr>
        <p:spPr>
          <a:xfrm>
            <a:off x="268942" y="2374688"/>
            <a:ext cx="8546352" cy="923330"/>
          </a:xfrm>
          <a:prstGeom prst="rect">
            <a:avLst/>
          </a:prstGeom>
        </p:spPr>
        <p:txBody>
          <a:bodyPr wrap="square">
            <a:spAutoFit/>
          </a:bodyPr>
          <a:lstStyle/>
          <a:p>
            <a:r>
              <a:rPr lang="en-US" dirty="0" smtClean="0"/>
              <a:t>“</a:t>
            </a:r>
            <a:r>
              <a:rPr lang="en-US" dirty="0"/>
              <a:t>No one remembers you when </a:t>
            </a:r>
            <a:r>
              <a:rPr lang="en-US" dirty="0" smtClean="0"/>
              <a:t>you are </a:t>
            </a:r>
            <a:r>
              <a:rPr lang="en-US" dirty="0"/>
              <a:t>dead. Who praises you from the grave? I am worn out from groaning; all night long I flood my bed with weeping and drench my couch with tears. My eyes grow weak with sorrow; they fail because of all my foes.</a:t>
            </a:r>
            <a:r>
              <a:rPr lang="en-US" dirty="0" smtClean="0"/>
              <a:t>” (Ps 6:5-7)</a:t>
            </a:r>
            <a:endParaRPr lang="en-US" dirty="0"/>
          </a:p>
        </p:txBody>
      </p:sp>
      <p:sp>
        <p:nvSpPr>
          <p:cNvPr id="4" name="Rectangle 3"/>
          <p:cNvSpPr/>
          <p:nvPr/>
        </p:nvSpPr>
        <p:spPr>
          <a:xfrm>
            <a:off x="268942" y="3743087"/>
            <a:ext cx="8546352" cy="923330"/>
          </a:xfrm>
          <a:prstGeom prst="rect">
            <a:avLst/>
          </a:prstGeom>
        </p:spPr>
        <p:txBody>
          <a:bodyPr wrap="square">
            <a:spAutoFit/>
          </a:bodyPr>
          <a:lstStyle/>
          <a:p>
            <a:r>
              <a:rPr lang="en-US" dirty="0" smtClean="0"/>
              <a:t>“How </a:t>
            </a:r>
            <a:r>
              <a:rPr lang="en-US" dirty="0"/>
              <a:t>long, O </a:t>
            </a:r>
            <a:r>
              <a:rPr lang="en-US" dirty="0" smtClean="0"/>
              <a:t>Lord? </a:t>
            </a:r>
            <a:r>
              <a:rPr lang="en-US" dirty="0"/>
              <a:t>Will you forget me forever? How long will you hide your face from me? How long must I wrestle with my thoughts and every day have sorrow in my heart? How long will my enemy triumph over me?</a:t>
            </a:r>
            <a:r>
              <a:rPr lang="en-US" dirty="0" smtClean="0"/>
              <a:t>” (Ps 13: 1-2)</a:t>
            </a:r>
            <a:endParaRPr lang="en-US" dirty="0"/>
          </a:p>
        </p:txBody>
      </p:sp>
      <p:sp>
        <p:nvSpPr>
          <p:cNvPr id="5" name="Rectangle 4"/>
          <p:cNvSpPr/>
          <p:nvPr/>
        </p:nvSpPr>
        <p:spPr>
          <a:xfrm>
            <a:off x="268943" y="526741"/>
            <a:ext cx="8770470" cy="1200329"/>
          </a:xfrm>
          <a:prstGeom prst="rect">
            <a:avLst/>
          </a:prstGeom>
        </p:spPr>
        <p:txBody>
          <a:bodyPr wrap="square">
            <a:spAutoFit/>
          </a:bodyPr>
          <a:lstStyle/>
          <a:p>
            <a:r>
              <a:rPr lang="en-US" dirty="0" smtClean="0"/>
              <a:t>In </a:t>
            </a:r>
            <a:r>
              <a:rPr lang="en-US" dirty="0"/>
              <a:t>the desert the whole community grumbled against Moses and Aaron. </a:t>
            </a:r>
            <a:r>
              <a:rPr lang="en-US" dirty="0" smtClean="0"/>
              <a:t> The Israelites said to them, “If only we had died by the Lord’s hand in Egypt!  There we sat around pots of meat and ate all the food we wanted, but you have brought us out into this desert to starve this entire community to death.” (Ex 16:2)</a:t>
            </a:r>
          </a:p>
        </p:txBody>
      </p:sp>
    </p:spTree>
    <p:extLst>
      <p:ext uri="{BB962C8B-B14F-4D97-AF65-F5344CB8AC3E}">
        <p14:creationId xmlns:p14="http://schemas.microsoft.com/office/powerpoint/2010/main" val="2093244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linghan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5" y="0"/>
            <a:ext cx="9285034" cy="7037294"/>
          </a:xfrm>
          <a:prstGeom prst="rect">
            <a:avLst/>
          </a:prstGeom>
        </p:spPr>
      </p:pic>
    </p:spTree>
    <p:extLst>
      <p:ext uri="{BB962C8B-B14F-4D97-AF65-F5344CB8AC3E}">
        <p14:creationId xmlns:p14="http://schemas.microsoft.com/office/powerpoint/2010/main" val="912099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rmon-on-the-mount-by-fra-angelico-c14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10"/>
            <a:ext cx="9426465" cy="6889610"/>
          </a:xfrm>
          <a:prstGeom prst="rect">
            <a:avLst/>
          </a:prstGeom>
        </p:spPr>
      </p:pic>
      <p:sp>
        <p:nvSpPr>
          <p:cNvPr id="3" name="TextBox 2"/>
          <p:cNvSpPr txBox="1"/>
          <p:nvPr/>
        </p:nvSpPr>
        <p:spPr>
          <a:xfrm>
            <a:off x="1987168" y="5782174"/>
            <a:ext cx="6314549" cy="769441"/>
          </a:xfrm>
          <a:prstGeom prst="rect">
            <a:avLst/>
          </a:prstGeom>
          <a:noFill/>
        </p:spPr>
        <p:txBody>
          <a:bodyPr wrap="none" rtlCol="0">
            <a:spAutoFit/>
          </a:bodyPr>
          <a:lstStyle/>
          <a:p>
            <a:r>
              <a:rPr lang="en-US" sz="4400" b="1" dirty="0" smtClean="0">
                <a:latin typeface="Baskerville"/>
                <a:cs typeface="Baskerville"/>
              </a:rPr>
              <a:t>JESUS THE TEACHER</a:t>
            </a:r>
            <a:endParaRPr lang="en-US" sz="4400" b="1" dirty="0">
              <a:latin typeface="Baskerville"/>
              <a:cs typeface="Baskerville"/>
            </a:endParaRPr>
          </a:p>
        </p:txBody>
      </p:sp>
    </p:spTree>
    <p:extLst>
      <p:ext uri="{BB962C8B-B14F-4D97-AF65-F5344CB8AC3E}">
        <p14:creationId xmlns:p14="http://schemas.microsoft.com/office/powerpoint/2010/main" val="2600438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0" y="436035"/>
            <a:ext cx="9144000" cy="5816977"/>
          </a:xfrm>
          <a:prstGeom prst="rect">
            <a:avLst/>
          </a:prstGeom>
        </p:spPr>
        <p:txBody>
          <a:bodyPr wrap="square">
            <a:spAutoFit/>
          </a:bodyPr>
          <a:lstStyle/>
          <a:p>
            <a:pPr algn="ctr"/>
            <a:r>
              <a:rPr lang="en-US" sz="3600" dirty="0">
                <a:solidFill>
                  <a:schemeClr val="tx2">
                    <a:lumMod val="75000"/>
                  </a:schemeClr>
                </a:solidFill>
                <a:latin typeface="Bookman Old Style"/>
                <a:cs typeface="Bookman Old Style"/>
              </a:rPr>
              <a:t>Finding God in Life's Challenges </a:t>
            </a:r>
            <a:endParaRPr lang="en-US" sz="3600" dirty="0" smtClean="0">
              <a:solidFill>
                <a:schemeClr val="tx2">
                  <a:lumMod val="75000"/>
                </a:schemeClr>
              </a:solidFill>
              <a:latin typeface="Bookman Old Style"/>
              <a:cs typeface="Bookman Old Style"/>
            </a:endParaRPr>
          </a:p>
          <a:p>
            <a:pPr algn="ctr"/>
            <a:r>
              <a:rPr lang="en-US" sz="3600" dirty="0" smtClean="0">
                <a:solidFill>
                  <a:schemeClr val="tx2">
                    <a:lumMod val="75000"/>
                  </a:schemeClr>
                </a:solidFill>
                <a:latin typeface="Bookman Old Style"/>
                <a:cs typeface="Bookman Old Style"/>
              </a:rPr>
              <a:t>and</a:t>
            </a:r>
            <a:r>
              <a:rPr lang="en-US" sz="3600" dirty="0">
                <a:solidFill>
                  <a:schemeClr val="tx2">
                    <a:lumMod val="75000"/>
                  </a:schemeClr>
                </a:solidFill>
                <a:latin typeface="Bookman Old Style"/>
                <a:cs typeface="Bookman Old Style"/>
              </a:rPr>
              <a:t> Disappointments	</a:t>
            </a:r>
            <a:r>
              <a:rPr lang="en-US" sz="3600" dirty="0" smtClean="0">
                <a:solidFill>
                  <a:schemeClr val="tx2">
                    <a:lumMod val="75000"/>
                  </a:schemeClr>
                </a:solidFill>
                <a:latin typeface="Bookman Old Style"/>
                <a:cs typeface="Bookman Old Style"/>
              </a:rPr>
              <a:t/>
            </a:r>
            <a:br>
              <a:rPr lang="en-US" sz="3600" dirty="0" smtClean="0">
                <a:solidFill>
                  <a:schemeClr val="tx2">
                    <a:lumMod val="75000"/>
                  </a:schemeClr>
                </a:solidFill>
                <a:latin typeface="Bookman Old Style"/>
                <a:cs typeface="Bookman Old Style"/>
              </a:rPr>
            </a:br>
            <a:r>
              <a:rPr lang="en-US" sz="3600" dirty="0">
                <a:solidFill>
                  <a:schemeClr val="tx2">
                    <a:lumMod val="75000"/>
                  </a:schemeClr>
                </a:solidFill>
                <a:latin typeface="Bookman Old Style"/>
                <a:cs typeface="Bookman Old Style"/>
              </a:rPr>
              <a:t>	</a:t>
            </a:r>
          </a:p>
          <a:p>
            <a:pPr marL="571500" indent="-571500">
              <a:buFont typeface="Arial"/>
              <a:buChar char="•"/>
            </a:pPr>
            <a:r>
              <a:rPr lang="en-US" sz="3200" dirty="0">
                <a:solidFill>
                  <a:schemeClr val="tx2">
                    <a:lumMod val="75000"/>
                  </a:schemeClr>
                </a:solidFill>
                <a:latin typeface="Bookman Old Style"/>
                <a:cs typeface="Bookman Old Style"/>
              </a:rPr>
              <a:t>Have you been impacted in a real way by illness, tragedy, disappointment, loss, hurtful relationships, or violence</a:t>
            </a:r>
            <a:r>
              <a:rPr lang="en-US" sz="3200" dirty="0" smtClean="0">
                <a:solidFill>
                  <a:schemeClr val="tx2">
                    <a:lumMod val="75000"/>
                  </a:schemeClr>
                </a:solidFill>
                <a:latin typeface="Bookman Old Style"/>
                <a:cs typeface="Bookman Old Style"/>
              </a:rPr>
              <a:t>?</a:t>
            </a:r>
          </a:p>
          <a:p>
            <a:pPr marL="571500" indent="-571500">
              <a:buFont typeface="Arial"/>
              <a:buChar char="•"/>
            </a:pPr>
            <a:r>
              <a:rPr lang="en-US" sz="3200" dirty="0" smtClean="0">
                <a:solidFill>
                  <a:schemeClr val="tx2">
                    <a:lumMod val="75000"/>
                  </a:schemeClr>
                </a:solidFill>
                <a:latin typeface="Bookman Old Style"/>
                <a:cs typeface="Bookman Old Style"/>
              </a:rPr>
              <a:t>Is </a:t>
            </a:r>
            <a:r>
              <a:rPr lang="en-US" sz="3200" dirty="0">
                <a:solidFill>
                  <a:schemeClr val="tx2">
                    <a:lumMod val="75000"/>
                  </a:schemeClr>
                </a:solidFill>
                <a:latin typeface="Bookman Old Style"/>
                <a:cs typeface="Bookman Old Style"/>
              </a:rPr>
              <a:t>God inviting you to experience Lent in a new way</a:t>
            </a:r>
            <a:r>
              <a:rPr lang="en-US" sz="3200" dirty="0" smtClean="0">
                <a:solidFill>
                  <a:schemeClr val="tx2">
                    <a:lumMod val="75000"/>
                  </a:schemeClr>
                </a:solidFill>
                <a:latin typeface="Bookman Old Style"/>
                <a:cs typeface="Bookman Old Style"/>
              </a:rPr>
              <a:t>?</a:t>
            </a:r>
          </a:p>
          <a:p>
            <a:pPr marL="571500" indent="-571500">
              <a:buFont typeface="Arial"/>
              <a:buChar char="•"/>
            </a:pPr>
            <a:r>
              <a:rPr lang="en-US" sz="3200" dirty="0" smtClean="0">
                <a:solidFill>
                  <a:schemeClr val="tx2">
                    <a:lumMod val="75000"/>
                  </a:schemeClr>
                </a:solidFill>
                <a:latin typeface="Bookman Old Style"/>
                <a:cs typeface="Bookman Old Style"/>
              </a:rPr>
              <a:t>Do </a:t>
            </a:r>
            <a:r>
              <a:rPr lang="en-US" sz="3200" dirty="0">
                <a:solidFill>
                  <a:schemeClr val="tx2">
                    <a:lumMod val="75000"/>
                  </a:schemeClr>
                </a:solidFill>
                <a:latin typeface="Bookman Old Style"/>
                <a:cs typeface="Bookman Old Style"/>
              </a:rPr>
              <a:t>you feel called to deepen </a:t>
            </a:r>
            <a:r>
              <a:rPr lang="en-US" sz="3200">
                <a:solidFill>
                  <a:schemeClr val="tx2">
                    <a:lumMod val="75000"/>
                  </a:schemeClr>
                </a:solidFill>
                <a:latin typeface="Bookman Old Style"/>
                <a:cs typeface="Bookman Old Style"/>
              </a:rPr>
              <a:t>your </a:t>
            </a:r>
            <a:r>
              <a:rPr lang="en-US" sz="3200" smtClean="0">
                <a:solidFill>
                  <a:schemeClr val="tx2">
                    <a:lumMod val="75000"/>
                  </a:schemeClr>
                </a:solidFill>
                <a:latin typeface="Bookman Old Style"/>
                <a:cs typeface="Bookman Old Style"/>
              </a:rPr>
              <a:t>faith?</a:t>
            </a:r>
            <a:endParaRPr lang="en-US" sz="3200" dirty="0">
              <a:solidFill>
                <a:schemeClr val="tx2">
                  <a:lumMod val="75000"/>
                </a:schemeClr>
              </a:solidFill>
              <a:latin typeface="Bookman Old Style"/>
              <a:cs typeface="Bookman Old Style"/>
            </a:endParaRPr>
          </a:p>
          <a:p>
            <a:pPr marL="571500" indent="-571500">
              <a:buFont typeface="Arial"/>
              <a:buChar char="•"/>
            </a:pPr>
            <a:r>
              <a:rPr lang="en-US" sz="3200" dirty="0" smtClean="0">
                <a:solidFill>
                  <a:schemeClr val="tx2">
                    <a:lumMod val="75000"/>
                  </a:schemeClr>
                </a:solidFill>
                <a:latin typeface="Bookman Old Style"/>
                <a:cs typeface="Bookman Old Style"/>
              </a:rPr>
              <a:t>Do </a:t>
            </a:r>
            <a:r>
              <a:rPr lang="en-US" sz="3200" dirty="0">
                <a:solidFill>
                  <a:schemeClr val="tx2">
                    <a:lumMod val="75000"/>
                  </a:schemeClr>
                </a:solidFill>
                <a:latin typeface="Bookman Old Style"/>
                <a:cs typeface="Bookman Old Style"/>
              </a:rPr>
              <a:t>you seek light in the midst of discouragement</a:t>
            </a:r>
            <a:r>
              <a:rPr lang="en-US" sz="3600" dirty="0">
                <a:solidFill>
                  <a:schemeClr val="tx2">
                    <a:lumMod val="75000"/>
                  </a:schemeClr>
                </a:solidFill>
                <a:latin typeface="Bookman Old Style"/>
                <a:cs typeface="Bookman Old Style"/>
              </a:rPr>
              <a:t>?</a:t>
            </a:r>
            <a:r>
              <a:rPr lang="en-US" dirty="0">
                <a:solidFill>
                  <a:schemeClr val="tx2">
                    <a:lumMod val="75000"/>
                  </a:schemeClr>
                </a:solidFill>
              </a:rPr>
              <a:t>		</a:t>
            </a:r>
          </a:p>
        </p:txBody>
      </p:sp>
    </p:spTree>
    <p:extLst>
      <p:ext uri="{BB962C8B-B14F-4D97-AF65-F5344CB8AC3E}">
        <p14:creationId xmlns:p14="http://schemas.microsoft.com/office/powerpoint/2010/main" val="3910906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ucifix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35" y="-1"/>
            <a:ext cx="9530535" cy="7022353"/>
          </a:xfrm>
          <a:prstGeom prst="rect">
            <a:avLst/>
          </a:prstGeom>
        </p:spPr>
      </p:pic>
    </p:spTree>
    <p:extLst>
      <p:ext uri="{BB962C8B-B14F-4D97-AF65-F5344CB8AC3E}">
        <p14:creationId xmlns:p14="http://schemas.microsoft.com/office/powerpoint/2010/main" val="13661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a00d8346fb4f853ef00e54f68e3468833-800w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45" y="-529138"/>
            <a:ext cx="9753313" cy="7414206"/>
          </a:xfrm>
          <a:prstGeom prst="rect">
            <a:avLst/>
          </a:prstGeom>
        </p:spPr>
      </p:pic>
    </p:spTree>
    <p:extLst>
      <p:ext uri="{BB962C8B-B14F-4D97-AF65-F5344CB8AC3E}">
        <p14:creationId xmlns:p14="http://schemas.microsoft.com/office/powerpoint/2010/main" val="3922876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tthew_3-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76" y="0"/>
            <a:ext cx="7709648" cy="6858000"/>
          </a:xfrm>
          <a:prstGeom prst="rect">
            <a:avLst/>
          </a:prstGeom>
        </p:spPr>
      </p:pic>
    </p:spTree>
    <p:extLst>
      <p:ext uri="{BB962C8B-B14F-4D97-AF65-F5344CB8AC3E}">
        <p14:creationId xmlns:p14="http://schemas.microsoft.com/office/powerpoint/2010/main" val="3213627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gnatian postcards3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55" y="-1"/>
            <a:ext cx="9398000" cy="6992471"/>
          </a:xfrm>
          <a:prstGeom prst="rect">
            <a:avLst/>
          </a:prstGeom>
        </p:spPr>
      </p:pic>
      <p:sp>
        <p:nvSpPr>
          <p:cNvPr id="5" name="TextBox 4"/>
          <p:cNvSpPr txBox="1"/>
          <p:nvPr/>
        </p:nvSpPr>
        <p:spPr>
          <a:xfrm>
            <a:off x="1807881" y="6021294"/>
            <a:ext cx="5355102" cy="523220"/>
          </a:xfrm>
          <a:prstGeom prst="rect">
            <a:avLst/>
          </a:prstGeom>
          <a:noFill/>
        </p:spPr>
        <p:txBody>
          <a:bodyPr wrap="none" rtlCol="0">
            <a:spAutoFit/>
          </a:bodyPr>
          <a:lstStyle/>
          <a:p>
            <a:r>
              <a:rPr lang="en-US" sz="2800" dirty="0" smtClean="0">
                <a:solidFill>
                  <a:srgbClr val="FFFFFF"/>
                </a:solidFill>
              </a:rPr>
              <a:t>Colloquy – a conversation with God</a:t>
            </a:r>
            <a:endParaRPr lang="en-US" sz="2800" dirty="0">
              <a:solidFill>
                <a:srgbClr val="FFFFFF"/>
              </a:solidFill>
            </a:endParaRPr>
          </a:p>
        </p:txBody>
      </p:sp>
    </p:spTree>
    <p:extLst>
      <p:ext uri="{BB962C8B-B14F-4D97-AF65-F5344CB8AC3E}">
        <p14:creationId xmlns:p14="http://schemas.microsoft.com/office/powerpoint/2010/main" val="3197164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gnatian postcards3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55" y="-1"/>
            <a:ext cx="9398000" cy="6992471"/>
          </a:xfrm>
          <a:prstGeom prst="rect">
            <a:avLst/>
          </a:prstGeom>
        </p:spPr>
      </p:pic>
      <p:sp>
        <p:nvSpPr>
          <p:cNvPr id="5" name="TextBox 4"/>
          <p:cNvSpPr txBox="1"/>
          <p:nvPr/>
        </p:nvSpPr>
        <p:spPr>
          <a:xfrm>
            <a:off x="2405521" y="6021294"/>
            <a:ext cx="4189869" cy="523220"/>
          </a:xfrm>
          <a:prstGeom prst="rect">
            <a:avLst/>
          </a:prstGeom>
          <a:noFill/>
        </p:spPr>
        <p:txBody>
          <a:bodyPr wrap="none" rtlCol="0">
            <a:spAutoFit/>
          </a:bodyPr>
          <a:lstStyle/>
          <a:p>
            <a:r>
              <a:rPr lang="en-US" sz="2800" dirty="0" smtClean="0">
                <a:solidFill>
                  <a:srgbClr val="FFFFFF"/>
                </a:solidFill>
              </a:rPr>
              <a:t>Desolation and Consolation</a:t>
            </a:r>
            <a:endParaRPr lang="en-US" sz="2800" dirty="0">
              <a:solidFill>
                <a:srgbClr val="FFFFFF"/>
              </a:solidFill>
            </a:endParaRPr>
          </a:p>
        </p:txBody>
      </p:sp>
    </p:spTree>
    <p:extLst>
      <p:ext uri="{BB962C8B-B14F-4D97-AF65-F5344CB8AC3E}">
        <p14:creationId xmlns:p14="http://schemas.microsoft.com/office/powerpoint/2010/main" val="2840081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y_of_Light_on_Cap_Haitien,_Haiti_(79087172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17182" y="5841991"/>
            <a:ext cx="7527797" cy="646331"/>
          </a:xfrm>
          <a:prstGeom prst="rect">
            <a:avLst/>
          </a:prstGeom>
          <a:noFill/>
        </p:spPr>
        <p:txBody>
          <a:bodyPr wrap="none" rtlCol="0">
            <a:spAutoFit/>
          </a:bodyPr>
          <a:lstStyle/>
          <a:p>
            <a:r>
              <a:rPr lang="en-US" sz="3600" dirty="0" smtClean="0">
                <a:solidFill>
                  <a:schemeClr val="bg1"/>
                </a:solidFill>
              </a:rPr>
              <a:t>Look for the ray of light in the darkness</a:t>
            </a:r>
            <a:endParaRPr lang="en-US" sz="3600" dirty="0">
              <a:solidFill>
                <a:schemeClr val="bg1"/>
              </a:solidFill>
            </a:endParaRPr>
          </a:p>
        </p:txBody>
      </p:sp>
    </p:spTree>
    <p:extLst>
      <p:ext uri="{BB962C8B-B14F-4D97-AF65-F5344CB8AC3E}">
        <p14:creationId xmlns:p14="http://schemas.microsoft.com/office/powerpoint/2010/main" val="1646084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729-newtown-mourning-620x3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9" y="-1"/>
            <a:ext cx="9263529" cy="7022353"/>
          </a:xfrm>
          <a:prstGeom prst="rect">
            <a:avLst/>
          </a:prstGeom>
        </p:spPr>
      </p:pic>
      <p:sp>
        <p:nvSpPr>
          <p:cNvPr id="3" name="TextBox 2"/>
          <p:cNvSpPr txBox="1"/>
          <p:nvPr/>
        </p:nvSpPr>
        <p:spPr>
          <a:xfrm>
            <a:off x="2621493" y="6189371"/>
            <a:ext cx="3698620" cy="646331"/>
          </a:xfrm>
          <a:prstGeom prst="rect">
            <a:avLst/>
          </a:prstGeom>
          <a:noFill/>
        </p:spPr>
        <p:txBody>
          <a:bodyPr wrap="square" rtlCol="0">
            <a:spAutoFit/>
          </a:bodyPr>
          <a:lstStyle/>
          <a:p>
            <a:r>
              <a:rPr lang="en-US" sz="3600" b="1" dirty="0" smtClean="0">
                <a:solidFill>
                  <a:schemeClr val="bg1"/>
                </a:solidFill>
              </a:rPr>
              <a:t>Savor community</a:t>
            </a:r>
          </a:p>
        </p:txBody>
      </p:sp>
    </p:spTree>
    <p:extLst>
      <p:ext uri="{BB962C8B-B14F-4D97-AF65-F5344CB8AC3E}">
        <p14:creationId xmlns:p14="http://schemas.microsoft.com/office/powerpoint/2010/main" val="130299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alpha val="77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293412" cy="6992471"/>
          </a:xfrm>
          <a:prstGeom prst="rect">
            <a:avLst/>
          </a:prstGeom>
        </p:spPr>
      </p:pic>
    </p:spTree>
    <p:extLst>
      <p:ext uri="{BB962C8B-B14F-4D97-AF65-F5344CB8AC3E}">
        <p14:creationId xmlns:p14="http://schemas.microsoft.com/office/powerpoint/2010/main" val="507679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il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7" y="-612587"/>
            <a:ext cx="9376334" cy="7634940"/>
          </a:xfrm>
          <a:prstGeom prst="rect">
            <a:avLst/>
          </a:prstGeom>
        </p:spPr>
      </p:pic>
    </p:spTree>
    <p:extLst>
      <p:ext uri="{BB962C8B-B14F-4D97-AF65-F5344CB8AC3E}">
        <p14:creationId xmlns:p14="http://schemas.microsoft.com/office/powerpoint/2010/main" val="3960084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nance_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339541" cy="6858001"/>
          </a:xfrm>
          <a:prstGeom prst="rect">
            <a:avLst/>
          </a:prstGeom>
        </p:spPr>
      </p:pic>
      <p:sp>
        <p:nvSpPr>
          <p:cNvPr id="5" name="TextBox 4"/>
          <p:cNvSpPr txBox="1"/>
          <p:nvPr/>
        </p:nvSpPr>
        <p:spPr>
          <a:xfrm>
            <a:off x="2323274" y="5995666"/>
            <a:ext cx="4449706" cy="523220"/>
          </a:xfrm>
          <a:prstGeom prst="rect">
            <a:avLst/>
          </a:prstGeom>
          <a:noFill/>
        </p:spPr>
        <p:txBody>
          <a:bodyPr wrap="none" rtlCol="0">
            <a:spAutoFit/>
          </a:bodyPr>
          <a:lstStyle/>
          <a:p>
            <a:r>
              <a:rPr lang="en-US" sz="2800" dirty="0" smtClean="0">
                <a:solidFill>
                  <a:srgbClr val="FFFFFF"/>
                </a:solidFill>
              </a:rPr>
              <a:t>Experience God’s forgiveness</a:t>
            </a:r>
            <a:endParaRPr lang="en-US" sz="2800" dirty="0">
              <a:solidFill>
                <a:srgbClr val="FFFFFF"/>
              </a:solidFill>
            </a:endParaRPr>
          </a:p>
        </p:txBody>
      </p:sp>
    </p:spTree>
    <p:extLst>
      <p:ext uri="{BB962C8B-B14F-4D97-AF65-F5344CB8AC3E}">
        <p14:creationId xmlns:p14="http://schemas.microsoft.com/office/powerpoint/2010/main" val="3237212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ffe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9" y="-104588"/>
            <a:ext cx="9459423" cy="7216587"/>
          </a:xfrm>
          <a:prstGeom prst="rect">
            <a:avLst/>
          </a:prstGeom>
        </p:spPr>
      </p:pic>
    </p:spTree>
    <p:extLst>
      <p:ext uri="{BB962C8B-B14F-4D97-AF65-F5344CB8AC3E}">
        <p14:creationId xmlns:p14="http://schemas.microsoft.com/office/powerpoint/2010/main" val="1262684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879397929130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40"/>
            <a:ext cx="9143999" cy="6829560"/>
          </a:xfrm>
          <a:prstGeom prst="rect">
            <a:avLst/>
          </a:prstGeom>
        </p:spPr>
      </p:pic>
    </p:spTree>
    <p:extLst>
      <p:ext uri="{BB962C8B-B14F-4D97-AF65-F5344CB8AC3E}">
        <p14:creationId xmlns:p14="http://schemas.microsoft.com/office/powerpoint/2010/main" val="1851811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assionate-hands-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35" y="5802"/>
            <a:ext cx="9547411" cy="6852198"/>
          </a:xfrm>
          <a:prstGeom prst="rect">
            <a:avLst/>
          </a:prstGeom>
        </p:spPr>
      </p:pic>
      <p:sp>
        <p:nvSpPr>
          <p:cNvPr id="3" name="TextBox 2"/>
          <p:cNvSpPr txBox="1"/>
          <p:nvPr/>
        </p:nvSpPr>
        <p:spPr>
          <a:xfrm>
            <a:off x="3452791" y="6213460"/>
            <a:ext cx="2082621" cy="584776"/>
          </a:xfrm>
          <a:prstGeom prst="rect">
            <a:avLst/>
          </a:prstGeom>
          <a:noFill/>
        </p:spPr>
        <p:txBody>
          <a:bodyPr wrap="none" rtlCol="0">
            <a:spAutoFit/>
          </a:bodyPr>
          <a:lstStyle/>
          <a:p>
            <a:r>
              <a:rPr lang="en-US" sz="3200" dirty="0" smtClean="0"/>
              <a:t>Be merciful</a:t>
            </a:r>
            <a:endParaRPr lang="en-US" sz="3200" dirty="0"/>
          </a:p>
        </p:txBody>
      </p:sp>
    </p:spTree>
    <p:extLst>
      <p:ext uri="{BB962C8B-B14F-4D97-AF65-F5344CB8AC3E}">
        <p14:creationId xmlns:p14="http://schemas.microsoft.com/office/powerpoint/2010/main" val="975402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hankful.jpg"/>
          <p:cNvPicPr>
            <a:picLocks noGrp="1" noChangeAspect="1"/>
          </p:cNvPicPr>
          <p:nvPr>
            <p:ph idx="1"/>
          </p:nvPr>
        </p:nvPicPr>
        <p:blipFill>
          <a:blip r:embed="rId2"/>
          <a:srcRect t="13234" b="13234"/>
          <a:stretch>
            <a:fillRect/>
          </a:stretch>
        </p:blipFill>
        <p:spPr>
          <a:xfrm>
            <a:off x="-214208" y="-497535"/>
            <a:ext cx="9501651" cy="7355535"/>
          </a:xfrm>
        </p:spPr>
      </p:pic>
      <p:sp>
        <p:nvSpPr>
          <p:cNvPr id="2" name="TextBox 1"/>
          <p:cNvSpPr txBox="1"/>
          <p:nvPr/>
        </p:nvSpPr>
        <p:spPr>
          <a:xfrm>
            <a:off x="2853754" y="6110942"/>
            <a:ext cx="3294592" cy="646331"/>
          </a:xfrm>
          <a:prstGeom prst="rect">
            <a:avLst/>
          </a:prstGeom>
          <a:noFill/>
        </p:spPr>
        <p:txBody>
          <a:bodyPr wrap="none" rtlCol="0">
            <a:spAutoFit/>
          </a:bodyPr>
          <a:lstStyle/>
          <a:p>
            <a:r>
              <a:rPr lang="en-US" sz="3600" dirty="0" smtClean="0">
                <a:solidFill>
                  <a:srgbClr val="FFFFFF"/>
                </a:solidFill>
              </a:rPr>
              <a:t>And be thankful.</a:t>
            </a:r>
            <a:endParaRPr lang="en-US" sz="3600" dirty="0">
              <a:solidFill>
                <a:srgbClr val="FFFFFF"/>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nt-2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647" y="553421"/>
            <a:ext cx="5587999" cy="5560059"/>
          </a:xfrm>
          <a:prstGeom prst="rect">
            <a:avLst/>
          </a:prstGeom>
        </p:spPr>
      </p:pic>
    </p:spTree>
    <p:extLst>
      <p:ext uri="{BB962C8B-B14F-4D97-AF65-F5344CB8AC3E}">
        <p14:creationId xmlns:p14="http://schemas.microsoft.com/office/powerpoint/2010/main" val="16288891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am-ev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941" y="122405"/>
            <a:ext cx="4990353" cy="6678913"/>
          </a:xfrm>
          <a:prstGeom prst="rect">
            <a:avLst/>
          </a:prstGeom>
        </p:spPr>
      </p:pic>
    </p:spTree>
    <p:extLst>
      <p:ext uri="{BB962C8B-B14F-4D97-AF65-F5344CB8AC3E}">
        <p14:creationId xmlns:p14="http://schemas.microsoft.com/office/powerpoint/2010/main" val="35729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DISE_LO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4870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oking-ac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8" y="0"/>
            <a:ext cx="9607176" cy="6858000"/>
          </a:xfrm>
          <a:prstGeom prst="rect">
            <a:avLst/>
          </a:prstGeom>
        </p:spPr>
      </p:pic>
    </p:spTree>
    <p:extLst>
      <p:ext uri="{BB962C8B-B14F-4D97-AF65-F5344CB8AC3E}">
        <p14:creationId xmlns:p14="http://schemas.microsoft.com/office/powerpoint/2010/main" val="3423364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xfam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26941"/>
          </a:xfrm>
          <a:prstGeom prst="rect">
            <a:avLst/>
          </a:prstGeom>
        </p:spPr>
      </p:pic>
    </p:spTree>
    <p:extLst>
      <p:ext uri="{BB962C8B-B14F-4D97-AF65-F5344CB8AC3E}">
        <p14:creationId xmlns:p14="http://schemas.microsoft.com/office/powerpoint/2010/main" val="2458937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3999" cy="6858000"/>
          </a:xfrm>
        </p:spPr>
        <p:txBody>
          <a:bodyPr>
            <a:normAutofit fontScale="92500" lnSpcReduction="10000"/>
          </a:bodyPr>
          <a:lstStyle/>
          <a:p>
            <a:pPr marL="0" indent="0">
              <a:buNone/>
            </a:pPr>
            <a:r>
              <a:rPr lang="en-US" dirty="0" smtClean="0">
                <a:latin typeface="Bookman Old Style"/>
              </a:rPr>
              <a:t>In imitation of our Master, we are called to confront the poverty of our brothers and sisters, to touch it, to make it our own, and to take practical steps to alleviate it…In the poor and outcast, we see Christ’s face; by loving and helping the poor, we love and serve Christ.  Our efforts are also directed to ending violations of human dignity, discrimination, and abuse in the world, for those are often the causes of destitution.  When power, luxury, and money become idols, they take priority over the need for a fair distribution of wealth.  Our consciences thus need to be converted to justice, equality, simplicity, and sharing.</a:t>
            </a:r>
          </a:p>
          <a:p>
            <a:pPr marL="0" indent="0" algn="r">
              <a:buNone/>
            </a:pPr>
            <a:r>
              <a:rPr lang="en-US" dirty="0" smtClean="0">
                <a:latin typeface="Bookman Old Style"/>
              </a:rPr>
              <a:t>Lenten Message of Pope Francis 2014</a:t>
            </a:r>
            <a:endParaRPr lang="en-US" dirty="0">
              <a:latin typeface="Bookman Old Style"/>
            </a:endParaRPr>
          </a:p>
        </p:txBody>
      </p:sp>
    </p:spTree>
    <p:extLst>
      <p:ext uri="{BB962C8B-B14F-4D97-AF65-F5344CB8AC3E}">
        <p14:creationId xmlns:p14="http://schemas.microsoft.com/office/powerpoint/2010/main" val="4131096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olosion_maraton_bosto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8088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381</TotalTime>
  <Words>653</Words>
  <Application>Microsoft Macintosh PowerPoint</Application>
  <PresentationFormat>On-screen Show (4:3)</PresentationFormat>
  <Paragraphs>28</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Boston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O'Keefe</dc:creator>
  <cp:lastModifiedBy>Joseph O'Keefe</cp:lastModifiedBy>
  <cp:revision>26</cp:revision>
  <dcterms:created xsi:type="dcterms:W3CDTF">2014-03-02T16:18:53Z</dcterms:created>
  <dcterms:modified xsi:type="dcterms:W3CDTF">2014-03-05T22:04:16Z</dcterms:modified>
</cp:coreProperties>
</file>