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3"/>
  </p:notesMasterIdLst>
  <p:handoutMasterIdLst>
    <p:handoutMasterId r:id="rId34"/>
  </p:handoutMasterIdLst>
  <p:sldIdLst>
    <p:sldId id="389" r:id="rId3"/>
    <p:sldId id="1157" r:id="rId4"/>
    <p:sldId id="1144" r:id="rId5"/>
    <p:sldId id="1158" r:id="rId6"/>
    <p:sldId id="1146" r:id="rId7"/>
    <p:sldId id="1148" r:id="rId8"/>
    <p:sldId id="1149" r:id="rId9"/>
    <p:sldId id="1165" r:id="rId10"/>
    <p:sldId id="1147" r:id="rId11"/>
    <p:sldId id="1041" r:id="rId12"/>
    <p:sldId id="1150" r:id="rId13"/>
    <p:sldId id="1142" r:id="rId14"/>
    <p:sldId id="1143" r:id="rId15"/>
    <p:sldId id="1141" r:id="rId16"/>
    <p:sldId id="1043" r:id="rId17"/>
    <p:sldId id="1044" r:id="rId18"/>
    <p:sldId id="1082" r:id="rId19"/>
    <p:sldId id="1161" r:id="rId20"/>
    <p:sldId id="1162" r:id="rId21"/>
    <p:sldId id="1154" r:id="rId22"/>
    <p:sldId id="1155" r:id="rId23"/>
    <p:sldId id="1159" r:id="rId24"/>
    <p:sldId id="1173" r:id="rId25"/>
    <p:sldId id="1172" r:id="rId26"/>
    <p:sldId id="1171" r:id="rId27"/>
    <p:sldId id="1168" r:id="rId28"/>
    <p:sldId id="1166" r:id="rId29"/>
    <p:sldId id="1076" r:id="rId30"/>
    <p:sldId id="1081" r:id="rId31"/>
    <p:sldId id="949" r:id="rId3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7D6A55"/>
    <a:srgbClr val="B2B2B2"/>
    <a:srgbClr val="ED93A4"/>
    <a:srgbClr val="FFFF99"/>
    <a:srgbClr val="CCFFFF"/>
    <a:srgbClr val="FFCCFF"/>
    <a:srgbClr val="DD3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6" autoAdjust="0"/>
  </p:normalViewPr>
  <p:slideViewPr>
    <p:cSldViewPr>
      <p:cViewPr>
        <p:scale>
          <a:sx n="70" d="100"/>
          <a:sy n="70" d="100"/>
        </p:scale>
        <p:origin x="-1164" y="-9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1604"/>
    </p:cViewPr>
  </p:sorterViewPr>
  <p:notesViewPr>
    <p:cSldViewPr>
      <p:cViewPr>
        <p:scale>
          <a:sx n="100" d="100"/>
          <a:sy n="100" d="100"/>
        </p:scale>
        <p:origin x="-738" y="36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43434-CE5B-462C-9808-F8C4BF577EC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78D32D72-98C6-49DA-8E7B-8849B8CBA56B}">
      <dgm:prSet phldrT="[Text]"/>
      <dgm:spPr/>
      <dgm:t>
        <a:bodyPr/>
        <a:lstStyle/>
        <a:p>
          <a:r>
            <a:rPr lang="en-US" b="1" dirty="0" smtClean="0">
              <a:solidFill>
                <a:schemeClr val="tx1"/>
              </a:solidFill>
            </a:rPr>
            <a:t>Engage</a:t>
          </a:r>
          <a:endParaRPr lang="en-US" b="1" dirty="0">
            <a:solidFill>
              <a:schemeClr val="tx1"/>
            </a:solidFill>
          </a:endParaRPr>
        </a:p>
      </dgm:t>
    </dgm:pt>
    <dgm:pt modelId="{CA2C9D1A-F740-435A-9143-3D79BEDEF478}" type="parTrans" cxnId="{AD600495-B56B-4A88-9037-6E8499E899F1}">
      <dgm:prSet/>
      <dgm:spPr/>
      <dgm:t>
        <a:bodyPr/>
        <a:lstStyle/>
        <a:p>
          <a:endParaRPr lang="en-US"/>
        </a:p>
      </dgm:t>
    </dgm:pt>
    <dgm:pt modelId="{0BB27BAC-8E61-4A25-8198-9C93FE07D187}" type="sibTrans" cxnId="{AD600495-B56B-4A88-9037-6E8499E899F1}">
      <dgm:prSet/>
      <dgm:spPr/>
      <dgm:t>
        <a:bodyPr/>
        <a:lstStyle/>
        <a:p>
          <a:endParaRPr lang="en-US"/>
        </a:p>
      </dgm:t>
    </dgm:pt>
    <dgm:pt modelId="{7C82E5B6-3DE4-4CFB-AF0B-765BA5868A76}">
      <dgm:prSet phldrT="[Text]"/>
      <dgm:spPr/>
      <dgm:t>
        <a:bodyPr/>
        <a:lstStyle/>
        <a:p>
          <a:r>
            <a:rPr lang="en-US" b="1" dirty="0" smtClean="0">
              <a:solidFill>
                <a:schemeClr val="tx1"/>
              </a:solidFill>
            </a:rPr>
            <a:t>Connect</a:t>
          </a:r>
          <a:endParaRPr lang="en-US" b="1" dirty="0">
            <a:solidFill>
              <a:schemeClr val="tx1"/>
            </a:solidFill>
          </a:endParaRPr>
        </a:p>
      </dgm:t>
    </dgm:pt>
    <dgm:pt modelId="{1518A47A-353F-4474-98CE-BAF738B12995}" type="parTrans" cxnId="{E2BCD35F-BF48-4266-865A-DE370741CC1C}">
      <dgm:prSet/>
      <dgm:spPr/>
      <dgm:t>
        <a:bodyPr/>
        <a:lstStyle/>
        <a:p>
          <a:endParaRPr lang="en-US"/>
        </a:p>
      </dgm:t>
    </dgm:pt>
    <dgm:pt modelId="{95AE7A58-D520-4B84-AF5A-8F30CFF65EE0}" type="sibTrans" cxnId="{E2BCD35F-BF48-4266-865A-DE370741CC1C}">
      <dgm:prSet/>
      <dgm:spPr/>
      <dgm:t>
        <a:bodyPr/>
        <a:lstStyle/>
        <a:p>
          <a:endParaRPr lang="en-US"/>
        </a:p>
      </dgm:t>
    </dgm:pt>
    <dgm:pt modelId="{C40A5B6E-09A5-4574-8DBA-33B0E2F63658}">
      <dgm:prSet phldrT="[Text]"/>
      <dgm:spPr/>
      <dgm:t>
        <a:bodyPr/>
        <a:lstStyle/>
        <a:p>
          <a:r>
            <a:rPr lang="en-US" b="1" dirty="0" smtClean="0">
              <a:solidFill>
                <a:schemeClr val="tx1"/>
              </a:solidFill>
            </a:rPr>
            <a:t>Enrich</a:t>
          </a:r>
          <a:endParaRPr lang="en-US" b="1" dirty="0">
            <a:solidFill>
              <a:schemeClr val="tx1"/>
            </a:solidFill>
          </a:endParaRPr>
        </a:p>
      </dgm:t>
    </dgm:pt>
    <dgm:pt modelId="{89340A93-540B-422B-A509-2B03C647A673}" type="parTrans" cxnId="{87856F7A-BCA3-4009-89CA-3608138B99DE}">
      <dgm:prSet/>
      <dgm:spPr/>
      <dgm:t>
        <a:bodyPr/>
        <a:lstStyle/>
        <a:p>
          <a:endParaRPr lang="en-US"/>
        </a:p>
      </dgm:t>
    </dgm:pt>
    <dgm:pt modelId="{77C6150C-0280-42E1-A645-7BAA147CFF9F}" type="sibTrans" cxnId="{87856F7A-BCA3-4009-89CA-3608138B99DE}">
      <dgm:prSet/>
      <dgm:spPr/>
      <dgm:t>
        <a:bodyPr/>
        <a:lstStyle/>
        <a:p>
          <a:endParaRPr lang="en-US"/>
        </a:p>
      </dgm:t>
    </dgm:pt>
    <dgm:pt modelId="{8C08A38A-D10D-42A3-9641-2C3662317A44}" type="pres">
      <dgm:prSet presAssocID="{52C43434-CE5B-462C-9808-F8C4BF577ECC}" presName="arrowDiagram" presStyleCnt="0">
        <dgm:presLayoutVars>
          <dgm:chMax val="5"/>
          <dgm:dir/>
          <dgm:resizeHandles val="exact"/>
        </dgm:presLayoutVars>
      </dgm:prSet>
      <dgm:spPr/>
      <dgm:t>
        <a:bodyPr/>
        <a:lstStyle/>
        <a:p>
          <a:endParaRPr lang="en-US"/>
        </a:p>
      </dgm:t>
    </dgm:pt>
    <dgm:pt modelId="{794A7514-B36F-4456-BCC3-EE945313E835}" type="pres">
      <dgm:prSet presAssocID="{52C43434-CE5B-462C-9808-F8C4BF577ECC}" presName="arrow" presStyleLbl="bgShp" presStyleIdx="0" presStyleCnt="1" custScaleY="87180" custLinFactNeighborY="342"/>
      <dgm:spPr>
        <a:solidFill>
          <a:schemeClr val="accent2">
            <a:lumMod val="20000"/>
            <a:lumOff val="80000"/>
          </a:schemeClr>
        </a:solidFill>
      </dgm:spPr>
      <dgm:t>
        <a:bodyPr/>
        <a:lstStyle/>
        <a:p>
          <a:endParaRPr lang="en-US"/>
        </a:p>
      </dgm:t>
    </dgm:pt>
    <dgm:pt modelId="{BACEEF89-1D20-480C-93D8-A79E99965F46}" type="pres">
      <dgm:prSet presAssocID="{52C43434-CE5B-462C-9808-F8C4BF577ECC}" presName="arrowDiagram3" presStyleCnt="0"/>
      <dgm:spPr/>
    </dgm:pt>
    <dgm:pt modelId="{2A8CE8F3-6221-4575-8578-A7CC8F5C183A}" type="pres">
      <dgm:prSet presAssocID="{78D32D72-98C6-49DA-8E7B-8849B8CBA56B}" presName="bullet3a" presStyleLbl="node1" presStyleIdx="0" presStyleCnt="3" custLinFactY="-21292" custLinFactNeighborX="77219" custLinFactNeighborY="-100000"/>
      <dgm:spPr/>
    </dgm:pt>
    <dgm:pt modelId="{49E95B24-0FC2-4FFE-B5EF-3AB8FC61BD3D}" type="pres">
      <dgm:prSet presAssocID="{78D32D72-98C6-49DA-8E7B-8849B8CBA56B}" presName="textBox3a" presStyleLbl="revTx" presStyleIdx="0" presStyleCnt="3" custLinFactNeighborX="9671" custLinFactNeighborY="5232">
        <dgm:presLayoutVars>
          <dgm:bulletEnabled val="1"/>
        </dgm:presLayoutVars>
      </dgm:prSet>
      <dgm:spPr/>
      <dgm:t>
        <a:bodyPr/>
        <a:lstStyle/>
        <a:p>
          <a:endParaRPr lang="en-US"/>
        </a:p>
      </dgm:t>
    </dgm:pt>
    <dgm:pt modelId="{C3851A7B-4890-48EA-AA87-CEAA06C53695}" type="pres">
      <dgm:prSet presAssocID="{7C82E5B6-3DE4-4CFB-AF0B-765BA5868A76}" presName="bullet3b" presStyleLbl="node1" presStyleIdx="1" presStyleCnt="3" custLinFactNeighborX="49252"/>
      <dgm:spPr/>
    </dgm:pt>
    <dgm:pt modelId="{35A7EB66-3CE8-42A4-B1BD-FCA67F03B27E}" type="pres">
      <dgm:prSet presAssocID="{7C82E5B6-3DE4-4CFB-AF0B-765BA5868A76}" presName="textBox3b" presStyleLbl="revTx" presStyleIdx="1" presStyleCnt="3" custScaleY="26319" custLinFactNeighborX="1923" custLinFactNeighborY="-17587">
        <dgm:presLayoutVars>
          <dgm:bulletEnabled val="1"/>
        </dgm:presLayoutVars>
      </dgm:prSet>
      <dgm:spPr/>
      <dgm:t>
        <a:bodyPr/>
        <a:lstStyle/>
        <a:p>
          <a:endParaRPr lang="en-US"/>
        </a:p>
      </dgm:t>
    </dgm:pt>
    <dgm:pt modelId="{B2BB725A-D823-492E-9024-8F326B958219}" type="pres">
      <dgm:prSet presAssocID="{C40A5B6E-09A5-4574-8DBA-33B0E2F63658}" presName="bullet3c" presStyleLbl="node1" presStyleIdx="2" presStyleCnt="3" custLinFactNeighborX="13116" custLinFactNeighborY="15457"/>
      <dgm:spPr/>
    </dgm:pt>
    <dgm:pt modelId="{FD93BD66-D401-4081-AAE4-17BFE1D565A3}" type="pres">
      <dgm:prSet presAssocID="{C40A5B6E-09A5-4574-8DBA-33B0E2F63658}" presName="textBox3c" presStyleLbl="revTx" presStyleIdx="2" presStyleCnt="3" custScaleY="35805" custLinFactNeighborY="-10444">
        <dgm:presLayoutVars>
          <dgm:bulletEnabled val="1"/>
        </dgm:presLayoutVars>
      </dgm:prSet>
      <dgm:spPr/>
      <dgm:t>
        <a:bodyPr/>
        <a:lstStyle/>
        <a:p>
          <a:endParaRPr lang="en-US"/>
        </a:p>
      </dgm:t>
    </dgm:pt>
  </dgm:ptLst>
  <dgm:cxnLst>
    <dgm:cxn modelId="{B29B33AF-6342-4563-87D3-8BA4751606E6}" type="presOf" srcId="{7C82E5B6-3DE4-4CFB-AF0B-765BA5868A76}" destId="{35A7EB66-3CE8-42A4-B1BD-FCA67F03B27E}" srcOrd="0" destOrd="0" presId="urn:microsoft.com/office/officeart/2005/8/layout/arrow2"/>
    <dgm:cxn modelId="{AD600495-B56B-4A88-9037-6E8499E899F1}" srcId="{52C43434-CE5B-462C-9808-F8C4BF577ECC}" destId="{78D32D72-98C6-49DA-8E7B-8849B8CBA56B}" srcOrd="0" destOrd="0" parTransId="{CA2C9D1A-F740-435A-9143-3D79BEDEF478}" sibTransId="{0BB27BAC-8E61-4A25-8198-9C93FE07D187}"/>
    <dgm:cxn modelId="{A9641590-B077-474F-883D-887F72BD5670}" type="presOf" srcId="{C40A5B6E-09A5-4574-8DBA-33B0E2F63658}" destId="{FD93BD66-D401-4081-AAE4-17BFE1D565A3}" srcOrd="0" destOrd="0" presId="urn:microsoft.com/office/officeart/2005/8/layout/arrow2"/>
    <dgm:cxn modelId="{92F968DB-8FD6-47F8-9812-26B8DE6C2932}" type="presOf" srcId="{52C43434-CE5B-462C-9808-F8C4BF577ECC}" destId="{8C08A38A-D10D-42A3-9641-2C3662317A44}" srcOrd="0" destOrd="0" presId="urn:microsoft.com/office/officeart/2005/8/layout/arrow2"/>
    <dgm:cxn modelId="{1951C599-2D55-40C8-9A59-ABCD481736C8}" type="presOf" srcId="{78D32D72-98C6-49DA-8E7B-8849B8CBA56B}" destId="{49E95B24-0FC2-4FFE-B5EF-3AB8FC61BD3D}" srcOrd="0" destOrd="0" presId="urn:microsoft.com/office/officeart/2005/8/layout/arrow2"/>
    <dgm:cxn modelId="{E2BCD35F-BF48-4266-865A-DE370741CC1C}" srcId="{52C43434-CE5B-462C-9808-F8C4BF577ECC}" destId="{7C82E5B6-3DE4-4CFB-AF0B-765BA5868A76}" srcOrd="1" destOrd="0" parTransId="{1518A47A-353F-4474-98CE-BAF738B12995}" sibTransId="{95AE7A58-D520-4B84-AF5A-8F30CFF65EE0}"/>
    <dgm:cxn modelId="{87856F7A-BCA3-4009-89CA-3608138B99DE}" srcId="{52C43434-CE5B-462C-9808-F8C4BF577ECC}" destId="{C40A5B6E-09A5-4574-8DBA-33B0E2F63658}" srcOrd="2" destOrd="0" parTransId="{89340A93-540B-422B-A509-2B03C647A673}" sibTransId="{77C6150C-0280-42E1-A645-7BAA147CFF9F}"/>
    <dgm:cxn modelId="{BAFC27B3-2ED9-4C40-ADEA-1538FE8FB34C}" type="presParOf" srcId="{8C08A38A-D10D-42A3-9641-2C3662317A44}" destId="{794A7514-B36F-4456-BCC3-EE945313E835}" srcOrd="0" destOrd="0" presId="urn:microsoft.com/office/officeart/2005/8/layout/arrow2"/>
    <dgm:cxn modelId="{567F5606-9A5C-4893-BA08-6DE94CDE14C6}" type="presParOf" srcId="{8C08A38A-D10D-42A3-9641-2C3662317A44}" destId="{BACEEF89-1D20-480C-93D8-A79E99965F46}" srcOrd="1" destOrd="0" presId="urn:microsoft.com/office/officeart/2005/8/layout/arrow2"/>
    <dgm:cxn modelId="{65FE7F0F-669C-4120-90AE-21622ED885C2}" type="presParOf" srcId="{BACEEF89-1D20-480C-93D8-A79E99965F46}" destId="{2A8CE8F3-6221-4575-8578-A7CC8F5C183A}" srcOrd="0" destOrd="0" presId="urn:microsoft.com/office/officeart/2005/8/layout/arrow2"/>
    <dgm:cxn modelId="{6E2E0EA7-3186-4C76-B186-D211C50813C1}" type="presParOf" srcId="{BACEEF89-1D20-480C-93D8-A79E99965F46}" destId="{49E95B24-0FC2-4FFE-B5EF-3AB8FC61BD3D}" srcOrd="1" destOrd="0" presId="urn:microsoft.com/office/officeart/2005/8/layout/arrow2"/>
    <dgm:cxn modelId="{D0882AB7-F15F-4B16-A231-AE6B9516FD87}" type="presParOf" srcId="{BACEEF89-1D20-480C-93D8-A79E99965F46}" destId="{C3851A7B-4890-48EA-AA87-CEAA06C53695}" srcOrd="2" destOrd="0" presId="urn:microsoft.com/office/officeart/2005/8/layout/arrow2"/>
    <dgm:cxn modelId="{C46582F4-3777-4CB6-9447-72359D1DE69C}" type="presParOf" srcId="{BACEEF89-1D20-480C-93D8-A79E99965F46}" destId="{35A7EB66-3CE8-42A4-B1BD-FCA67F03B27E}" srcOrd="3" destOrd="0" presId="urn:microsoft.com/office/officeart/2005/8/layout/arrow2"/>
    <dgm:cxn modelId="{F87279F6-BD1F-4EA3-9E51-E25EABCED40C}" type="presParOf" srcId="{BACEEF89-1D20-480C-93D8-A79E99965F46}" destId="{B2BB725A-D823-492E-9024-8F326B958219}" srcOrd="4" destOrd="0" presId="urn:microsoft.com/office/officeart/2005/8/layout/arrow2"/>
    <dgm:cxn modelId="{08C63E98-E09C-4B1B-A56D-52EE1F882280}" type="presParOf" srcId="{BACEEF89-1D20-480C-93D8-A79E99965F46}" destId="{FD93BD66-D401-4081-AAE4-17BFE1D565A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5C9D9-07B4-4CF2-9617-3AB90BEE4B63}"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F16E9FD5-DFCE-4446-806D-47B4A6DE772D}">
      <dgm:prSet phldrT="[Text]" custT="1"/>
      <dgm:spPr/>
      <dgm:t>
        <a:bodyPr/>
        <a:lstStyle/>
        <a:p>
          <a:pPr rtl="0"/>
          <a:r>
            <a:rPr lang="en-US" sz="1600" b="1" i="0" u="none" dirty="0" smtClean="0">
              <a:solidFill>
                <a:schemeClr val="tx1"/>
              </a:solidFill>
            </a:rPr>
            <a:t>Slow age-related functional and cognitive decline, prevent social isolation, depression,  societal exclusion</a:t>
          </a:r>
          <a:r>
            <a:rPr lang="en-US" sz="1600" b="0" i="0" u="none" dirty="0" smtClean="0">
              <a:solidFill>
                <a:schemeClr val="tx1"/>
              </a:solidFill>
            </a:rPr>
            <a:t>.</a:t>
          </a:r>
        </a:p>
        <a:p>
          <a:pPr rtl="0"/>
          <a:endParaRPr lang="en-US" sz="1300" b="0" i="0" u="none" dirty="0" smtClean="0"/>
        </a:p>
      </dgm:t>
    </dgm:pt>
    <dgm:pt modelId="{88A1D979-E494-4543-939E-C046531E245F}" type="parTrans" cxnId="{FFF0B063-7DFA-47D4-8161-CD24ADE2B8E6}">
      <dgm:prSet/>
      <dgm:spPr/>
      <dgm:t>
        <a:bodyPr/>
        <a:lstStyle/>
        <a:p>
          <a:endParaRPr lang="en-US"/>
        </a:p>
      </dgm:t>
    </dgm:pt>
    <dgm:pt modelId="{1E4578FB-AB20-4992-B41D-1005C6EC32B4}" type="sibTrans" cxnId="{FFF0B063-7DFA-47D4-8161-CD24ADE2B8E6}">
      <dgm:prSet/>
      <dgm:spPr/>
      <dgm:t>
        <a:bodyPr/>
        <a:lstStyle/>
        <a:p>
          <a:endParaRPr lang="en-US"/>
        </a:p>
      </dgm:t>
    </dgm:pt>
    <dgm:pt modelId="{DB2A760B-C9C4-49B3-82D2-9D93FC0CD9A5}">
      <dgm:prSet phldrT="[Text]" custT="1"/>
      <dgm:spPr>
        <a:solidFill>
          <a:schemeClr val="accent6">
            <a:lumMod val="40000"/>
            <a:lumOff val="60000"/>
          </a:schemeClr>
        </a:solidFill>
      </dgm:spPr>
      <dgm:t>
        <a:bodyPr/>
        <a:lstStyle/>
        <a:p>
          <a:r>
            <a:rPr lang="en-US" sz="1600" b="1" dirty="0" smtClean="0">
              <a:solidFill>
                <a:schemeClr val="tx1"/>
              </a:solidFill>
            </a:rPr>
            <a:t>Prevent dependence on families, communities, and society at large.</a:t>
          </a:r>
        </a:p>
      </dgm:t>
    </dgm:pt>
    <dgm:pt modelId="{B12E5BBE-349C-4634-B86F-58431065C18D}" type="parTrans" cxnId="{F2A1D297-7D02-4CC4-BA8B-7C4BEC6160B2}">
      <dgm:prSet/>
      <dgm:spPr/>
      <dgm:t>
        <a:bodyPr/>
        <a:lstStyle/>
        <a:p>
          <a:endParaRPr lang="en-US"/>
        </a:p>
      </dgm:t>
    </dgm:pt>
    <dgm:pt modelId="{77658473-492D-421C-BABB-22DC6F2060CF}" type="sibTrans" cxnId="{F2A1D297-7D02-4CC4-BA8B-7C4BEC6160B2}">
      <dgm:prSet/>
      <dgm:spPr/>
      <dgm:t>
        <a:bodyPr/>
        <a:lstStyle/>
        <a:p>
          <a:endParaRPr lang="en-US"/>
        </a:p>
      </dgm:t>
    </dgm:pt>
    <dgm:pt modelId="{C12EE590-0BD4-4BE6-AE38-B5D4ADE4DBD1}">
      <dgm:prSet phldrT="[Text]" custT="1"/>
      <dgm:spPr>
        <a:solidFill>
          <a:schemeClr val="accent2">
            <a:lumMod val="40000"/>
            <a:lumOff val="60000"/>
          </a:schemeClr>
        </a:solidFill>
      </dgm:spPr>
      <dgm:t>
        <a:bodyPr/>
        <a:lstStyle/>
        <a:p>
          <a:pPr rtl="0"/>
          <a:r>
            <a:rPr lang="en-US" sz="1600" b="1" dirty="0" smtClean="0">
              <a:solidFill>
                <a:schemeClr val="tx1"/>
              </a:solidFill>
            </a:rPr>
            <a:t>Promote the economic and social health of families, communities, organizations and society</a:t>
          </a:r>
          <a:r>
            <a:rPr lang="en-US" sz="1600" b="1" i="0" u="none" dirty="0" smtClean="0">
              <a:solidFill>
                <a:schemeClr val="tx1"/>
              </a:solidFill>
            </a:rPr>
            <a:t>. </a:t>
          </a:r>
          <a:endParaRPr lang="en-US" sz="1600" b="1" dirty="0">
            <a:solidFill>
              <a:schemeClr val="tx1"/>
            </a:solidFill>
          </a:endParaRPr>
        </a:p>
      </dgm:t>
    </dgm:pt>
    <dgm:pt modelId="{98142F2B-B87A-487F-AC2C-73D7F51F9910}" type="parTrans" cxnId="{5AA14D48-5919-4E53-AE53-843C18AB0888}">
      <dgm:prSet/>
      <dgm:spPr/>
      <dgm:t>
        <a:bodyPr/>
        <a:lstStyle/>
        <a:p>
          <a:endParaRPr lang="en-US"/>
        </a:p>
      </dgm:t>
    </dgm:pt>
    <dgm:pt modelId="{DFCECDB2-25F9-4949-9E7C-D2288A3F8AD9}" type="sibTrans" cxnId="{5AA14D48-5919-4E53-AE53-843C18AB0888}">
      <dgm:prSet/>
      <dgm:spPr/>
      <dgm:t>
        <a:bodyPr/>
        <a:lstStyle/>
        <a:p>
          <a:endParaRPr lang="en-US"/>
        </a:p>
      </dgm:t>
    </dgm:pt>
    <dgm:pt modelId="{EB761147-9B70-4C1A-97A3-4A3D0FB6C724}">
      <dgm:prSet phldrT="[Text]" custT="1"/>
      <dgm:spPr>
        <a:solidFill>
          <a:schemeClr val="accent5">
            <a:lumMod val="60000"/>
            <a:lumOff val="40000"/>
          </a:schemeClr>
        </a:solidFill>
      </dgm:spPr>
      <dgm:t>
        <a:bodyPr/>
        <a:lstStyle/>
        <a:p>
          <a:endParaRPr lang="en-US" sz="1300" b="0" i="0" u="none" dirty="0" smtClean="0"/>
        </a:p>
        <a:p>
          <a:r>
            <a:rPr lang="en-US" sz="1600" b="1" i="0" u="none" dirty="0" smtClean="0">
              <a:solidFill>
                <a:schemeClr val="tx1"/>
              </a:solidFill>
            </a:rPr>
            <a:t>Promote quality of life, health, well-being, and meaning/purpose; mitigate impact of age-related role loss.</a:t>
          </a:r>
        </a:p>
      </dgm:t>
    </dgm:pt>
    <dgm:pt modelId="{841AE809-2D7F-48EA-B6D2-95C4A67D3BD4}" type="parTrans" cxnId="{06EF3242-18B7-4069-A7FC-16E78BB11DDE}">
      <dgm:prSet/>
      <dgm:spPr/>
      <dgm:t>
        <a:bodyPr/>
        <a:lstStyle/>
        <a:p>
          <a:endParaRPr lang="en-US"/>
        </a:p>
      </dgm:t>
    </dgm:pt>
    <dgm:pt modelId="{2C729F11-3C25-4C27-9E6E-F53B6096692C}" type="sibTrans" cxnId="{06EF3242-18B7-4069-A7FC-16E78BB11DDE}">
      <dgm:prSet/>
      <dgm:spPr/>
      <dgm:t>
        <a:bodyPr/>
        <a:lstStyle/>
        <a:p>
          <a:endParaRPr lang="en-US"/>
        </a:p>
      </dgm:t>
    </dgm:pt>
    <dgm:pt modelId="{4B189E50-3BF9-4466-B15D-0EEA6683288B}" type="pres">
      <dgm:prSet presAssocID="{D695C9D9-07B4-4CF2-9617-3AB90BEE4B63}" presName="cycleMatrixDiagram" presStyleCnt="0">
        <dgm:presLayoutVars>
          <dgm:chMax val="1"/>
          <dgm:dir/>
          <dgm:animLvl val="lvl"/>
          <dgm:resizeHandles val="exact"/>
        </dgm:presLayoutVars>
      </dgm:prSet>
      <dgm:spPr/>
      <dgm:t>
        <a:bodyPr/>
        <a:lstStyle/>
        <a:p>
          <a:endParaRPr lang="en-US"/>
        </a:p>
      </dgm:t>
    </dgm:pt>
    <dgm:pt modelId="{A57DF070-1494-4FF7-A935-E688269B0D2A}" type="pres">
      <dgm:prSet presAssocID="{D695C9D9-07B4-4CF2-9617-3AB90BEE4B63}" presName="children" presStyleCnt="0"/>
      <dgm:spPr/>
    </dgm:pt>
    <dgm:pt modelId="{B6BF3383-E7B9-43AF-ADD3-34C7B4D3FE85}" type="pres">
      <dgm:prSet presAssocID="{D695C9D9-07B4-4CF2-9617-3AB90BEE4B63}" presName="childPlaceholder" presStyleCnt="0"/>
      <dgm:spPr/>
    </dgm:pt>
    <dgm:pt modelId="{4D85985D-86F9-40FD-9C72-9B6E40DDB6A4}" type="pres">
      <dgm:prSet presAssocID="{D695C9D9-07B4-4CF2-9617-3AB90BEE4B63}" presName="circle" presStyleCnt="0"/>
      <dgm:spPr/>
    </dgm:pt>
    <dgm:pt modelId="{B6459A17-8A77-4A43-B3B3-56F9F86AEA2D}" type="pres">
      <dgm:prSet presAssocID="{D695C9D9-07B4-4CF2-9617-3AB90BEE4B63}" presName="quadrant1" presStyleLbl="node1" presStyleIdx="0" presStyleCnt="4">
        <dgm:presLayoutVars>
          <dgm:chMax val="1"/>
          <dgm:bulletEnabled val="1"/>
        </dgm:presLayoutVars>
      </dgm:prSet>
      <dgm:spPr/>
      <dgm:t>
        <a:bodyPr/>
        <a:lstStyle/>
        <a:p>
          <a:endParaRPr lang="en-US"/>
        </a:p>
      </dgm:t>
    </dgm:pt>
    <dgm:pt modelId="{5704E3B8-A38F-4580-8A06-3C4F332116AE}" type="pres">
      <dgm:prSet presAssocID="{D695C9D9-07B4-4CF2-9617-3AB90BEE4B63}" presName="quadrant2" presStyleLbl="node1" presStyleIdx="1" presStyleCnt="4">
        <dgm:presLayoutVars>
          <dgm:chMax val="1"/>
          <dgm:bulletEnabled val="1"/>
        </dgm:presLayoutVars>
      </dgm:prSet>
      <dgm:spPr/>
      <dgm:t>
        <a:bodyPr/>
        <a:lstStyle/>
        <a:p>
          <a:endParaRPr lang="en-US"/>
        </a:p>
      </dgm:t>
    </dgm:pt>
    <dgm:pt modelId="{C6C0025D-2CEB-4847-BAC0-F7488B2C09FF}" type="pres">
      <dgm:prSet presAssocID="{D695C9D9-07B4-4CF2-9617-3AB90BEE4B63}" presName="quadrant3" presStyleLbl="node1" presStyleIdx="2" presStyleCnt="4">
        <dgm:presLayoutVars>
          <dgm:chMax val="1"/>
          <dgm:bulletEnabled val="1"/>
        </dgm:presLayoutVars>
      </dgm:prSet>
      <dgm:spPr/>
      <dgm:t>
        <a:bodyPr/>
        <a:lstStyle/>
        <a:p>
          <a:endParaRPr lang="en-US"/>
        </a:p>
      </dgm:t>
    </dgm:pt>
    <dgm:pt modelId="{11878C3A-7A22-493C-A9B0-8733D839110A}" type="pres">
      <dgm:prSet presAssocID="{D695C9D9-07B4-4CF2-9617-3AB90BEE4B63}" presName="quadrant4" presStyleLbl="node1" presStyleIdx="3" presStyleCnt="4">
        <dgm:presLayoutVars>
          <dgm:chMax val="1"/>
          <dgm:bulletEnabled val="1"/>
        </dgm:presLayoutVars>
      </dgm:prSet>
      <dgm:spPr/>
      <dgm:t>
        <a:bodyPr/>
        <a:lstStyle/>
        <a:p>
          <a:endParaRPr lang="en-US"/>
        </a:p>
      </dgm:t>
    </dgm:pt>
    <dgm:pt modelId="{046DA0E2-5F37-4CC3-822A-BF024F2C1D80}" type="pres">
      <dgm:prSet presAssocID="{D695C9D9-07B4-4CF2-9617-3AB90BEE4B63}" presName="quadrantPlaceholder" presStyleCnt="0"/>
      <dgm:spPr/>
    </dgm:pt>
    <dgm:pt modelId="{5FBC5AF9-A24E-4E9F-8FCA-27F8B9AF512E}" type="pres">
      <dgm:prSet presAssocID="{D695C9D9-07B4-4CF2-9617-3AB90BEE4B63}" presName="center1" presStyleLbl="fgShp" presStyleIdx="0" presStyleCnt="2"/>
      <dgm:spPr/>
    </dgm:pt>
    <dgm:pt modelId="{ADD08AA2-9D14-46D9-A0E0-7FD6ADD27A0E}" type="pres">
      <dgm:prSet presAssocID="{D695C9D9-07B4-4CF2-9617-3AB90BEE4B63}" presName="center2" presStyleLbl="fgShp" presStyleIdx="1" presStyleCnt="2"/>
      <dgm:spPr/>
    </dgm:pt>
  </dgm:ptLst>
  <dgm:cxnLst>
    <dgm:cxn modelId="{5AA14D48-5919-4E53-AE53-843C18AB0888}" srcId="{D695C9D9-07B4-4CF2-9617-3AB90BEE4B63}" destId="{C12EE590-0BD4-4BE6-AE38-B5D4ADE4DBD1}" srcOrd="2" destOrd="0" parTransId="{98142F2B-B87A-487F-AC2C-73D7F51F9910}" sibTransId="{DFCECDB2-25F9-4949-9E7C-D2288A3F8AD9}"/>
    <dgm:cxn modelId="{E4A73FD3-256A-4164-85C4-98A0336E3D45}" type="presOf" srcId="{EB761147-9B70-4C1A-97A3-4A3D0FB6C724}" destId="{11878C3A-7A22-493C-A9B0-8733D839110A}" srcOrd="0" destOrd="0" presId="urn:microsoft.com/office/officeart/2005/8/layout/cycle4#1"/>
    <dgm:cxn modelId="{573A8D72-78E2-4BCE-9D5E-2094A3231518}" type="presOf" srcId="{C12EE590-0BD4-4BE6-AE38-B5D4ADE4DBD1}" destId="{C6C0025D-2CEB-4847-BAC0-F7488B2C09FF}" srcOrd="0" destOrd="0" presId="urn:microsoft.com/office/officeart/2005/8/layout/cycle4#1"/>
    <dgm:cxn modelId="{8FE2345D-AD6D-4BCA-8D6E-B6F699358043}" type="presOf" srcId="{F16E9FD5-DFCE-4446-806D-47B4A6DE772D}" destId="{B6459A17-8A77-4A43-B3B3-56F9F86AEA2D}" srcOrd="0" destOrd="0" presId="urn:microsoft.com/office/officeart/2005/8/layout/cycle4#1"/>
    <dgm:cxn modelId="{F2A1D297-7D02-4CC4-BA8B-7C4BEC6160B2}" srcId="{D695C9D9-07B4-4CF2-9617-3AB90BEE4B63}" destId="{DB2A760B-C9C4-49B3-82D2-9D93FC0CD9A5}" srcOrd="1" destOrd="0" parTransId="{B12E5BBE-349C-4634-B86F-58431065C18D}" sibTransId="{77658473-492D-421C-BABB-22DC6F2060CF}"/>
    <dgm:cxn modelId="{06EF3242-18B7-4069-A7FC-16E78BB11DDE}" srcId="{D695C9D9-07B4-4CF2-9617-3AB90BEE4B63}" destId="{EB761147-9B70-4C1A-97A3-4A3D0FB6C724}" srcOrd="3" destOrd="0" parTransId="{841AE809-2D7F-48EA-B6D2-95C4A67D3BD4}" sibTransId="{2C729F11-3C25-4C27-9E6E-F53B6096692C}"/>
    <dgm:cxn modelId="{FFF0B063-7DFA-47D4-8161-CD24ADE2B8E6}" srcId="{D695C9D9-07B4-4CF2-9617-3AB90BEE4B63}" destId="{F16E9FD5-DFCE-4446-806D-47B4A6DE772D}" srcOrd="0" destOrd="0" parTransId="{88A1D979-E494-4543-939E-C046531E245F}" sibTransId="{1E4578FB-AB20-4992-B41D-1005C6EC32B4}"/>
    <dgm:cxn modelId="{5ABB26B3-AE77-4F73-8E1C-7E70E5453BD3}" type="presOf" srcId="{D695C9D9-07B4-4CF2-9617-3AB90BEE4B63}" destId="{4B189E50-3BF9-4466-B15D-0EEA6683288B}" srcOrd="0" destOrd="0" presId="urn:microsoft.com/office/officeart/2005/8/layout/cycle4#1"/>
    <dgm:cxn modelId="{B07FAC4E-51D5-46D6-A3BF-F93AAF2331FA}" type="presOf" srcId="{DB2A760B-C9C4-49B3-82D2-9D93FC0CD9A5}" destId="{5704E3B8-A38F-4580-8A06-3C4F332116AE}" srcOrd="0" destOrd="0" presId="urn:microsoft.com/office/officeart/2005/8/layout/cycle4#1"/>
    <dgm:cxn modelId="{693EE712-AC21-4A07-A0A5-63C21E518219}" type="presParOf" srcId="{4B189E50-3BF9-4466-B15D-0EEA6683288B}" destId="{A57DF070-1494-4FF7-A935-E688269B0D2A}" srcOrd="0" destOrd="0" presId="urn:microsoft.com/office/officeart/2005/8/layout/cycle4#1"/>
    <dgm:cxn modelId="{83C5832C-25A9-473D-B78A-0B9B15962458}" type="presParOf" srcId="{A57DF070-1494-4FF7-A935-E688269B0D2A}" destId="{B6BF3383-E7B9-43AF-ADD3-34C7B4D3FE85}" srcOrd="0" destOrd="0" presId="urn:microsoft.com/office/officeart/2005/8/layout/cycle4#1"/>
    <dgm:cxn modelId="{30A4FEA3-0E5F-4819-A7E0-B6B520101A62}" type="presParOf" srcId="{4B189E50-3BF9-4466-B15D-0EEA6683288B}" destId="{4D85985D-86F9-40FD-9C72-9B6E40DDB6A4}" srcOrd="1" destOrd="0" presId="urn:microsoft.com/office/officeart/2005/8/layout/cycle4#1"/>
    <dgm:cxn modelId="{3E3970E2-D85F-4CC3-97F7-7C4C3825DE5D}" type="presParOf" srcId="{4D85985D-86F9-40FD-9C72-9B6E40DDB6A4}" destId="{B6459A17-8A77-4A43-B3B3-56F9F86AEA2D}" srcOrd="0" destOrd="0" presId="urn:microsoft.com/office/officeart/2005/8/layout/cycle4#1"/>
    <dgm:cxn modelId="{35896C8C-11B8-4BC6-94E4-EF3E6132E20F}" type="presParOf" srcId="{4D85985D-86F9-40FD-9C72-9B6E40DDB6A4}" destId="{5704E3B8-A38F-4580-8A06-3C4F332116AE}" srcOrd="1" destOrd="0" presId="urn:microsoft.com/office/officeart/2005/8/layout/cycle4#1"/>
    <dgm:cxn modelId="{D9FEFD4F-387B-4F10-A188-9FCD06826E15}" type="presParOf" srcId="{4D85985D-86F9-40FD-9C72-9B6E40DDB6A4}" destId="{C6C0025D-2CEB-4847-BAC0-F7488B2C09FF}" srcOrd="2" destOrd="0" presId="urn:microsoft.com/office/officeart/2005/8/layout/cycle4#1"/>
    <dgm:cxn modelId="{309E245C-E28A-4CA6-8972-B7EFE36A1A38}" type="presParOf" srcId="{4D85985D-86F9-40FD-9C72-9B6E40DDB6A4}" destId="{11878C3A-7A22-493C-A9B0-8733D839110A}" srcOrd="3" destOrd="0" presId="urn:microsoft.com/office/officeart/2005/8/layout/cycle4#1"/>
    <dgm:cxn modelId="{7799B034-928F-4CFB-97B8-61F27553BA31}" type="presParOf" srcId="{4D85985D-86F9-40FD-9C72-9B6E40DDB6A4}" destId="{046DA0E2-5F37-4CC3-822A-BF024F2C1D80}" srcOrd="4" destOrd="0" presId="urn:microsoft.com/office/officeart/2005/8/layout/cycle4#1"/>
    <dgm:cxn modelId="{E2463979-EA4F-4C99-986A-404E2AA0B3B7}" type="presParOf" srcId="{4B189E50-3BF9-4466-B15D-0EEA6683288B}" destId="{5FBC5AF9-A24E-4E9F-8FCA-27F8B9AF512E}" srcOrd="2" destOrd="0" presId="urn:microsoft.com/office/officeart/2005/8/layout/cycle4#1"/>
    <dgm:cxn modelId="{71612885-A4C4-428C-91DA-2BA86E9AD991}" type="presParOf" srcId="{4B189E50-3BF9-4466-B15D-0EEA6683288B}" destId="{ADD08AA2-9D14-46D9-A0E0-7FD6ADD27A0E}"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A7514-B36F-4456-BCC3-EE945313E835}">
      <dsp:nvSpPr>
        <dsp:cNvPr id="0" name=""/>
        <dsp:cNvSpPr/>
      </dsp:nvSpPr>
      <dsp:spPr>
        <a:xfrm>
          <a:off x="0" y="357975"/>
          <a:ext cx="7501264" cy="4087251"/>
        </a:xfrm>
        <a:prstGeom prst="swooshArrow">
          <a:avLst>
            <a:gd name="adj1" fmla="val 25000"/>
            <a:gd name="adj2" fmla="val 25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2A8CE8F3-6221-4575-8578-A7CC8F5C183A}">
      <dsp:nvSpPr>
        <dsp:cNvPr id="0" name=""/>
        <dsp:cNvSpPr/>
      </dsp:nvSpPr>
      <dsp:spPr>
        <a:xfrm>
          <a:off x="1103262" y="3040720"/>
          <a:ext cx="195032" cy="195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95B24-0FC2-4FFE-B5EF-3AB8FC61BD3D}">
      <dsp:nvSpPr>
        <dsp:cNvPr id="0" name=""/>
        <dsp:cNvSpPr/>
      </dsp:nvSpPr>
      <dsp:spPr>
        <a:xfrm>
          <a:off x="1219206" y="3445685"/>
          <a:ext cx="1747794" cy="135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4" tIns="0" rIns="0" bIns="0" numCol="1" spcCol="1270" anchor="t" anchorCtr="0">
          <a:noAutofit/>
        </a:bodyPr>
        <a:lstStyle/>
        <a:p>
          <a:pPr lvl="0" algn="l" defTabSz="1377950">
            <a:lnSpc>
              <a:spcPct val="90000"/>
            </a:lnSpc>
            <a:spcBef>
              <a:spcPct val="0"/>
            </a:spcBef>
            <a:spcAft>
              <a:spcPct val="35000"/>
            </a:spcAft>
          </a:pPr>
          <a:r>
            <a:rPr lang="en-US" sz="3100" b="1" kern="1200" dirty="0" smtClean="0">
              <a:solidFill>
                <a:schemeClr val="tx1"/>
              </a:solidFill>
            </a:rPr>
            <a:t>Engage</a:t>
          </a:r>
          <a:endParaRPr lang="en-US" sz="3100" b="1" kern="1200" dirty="0">
            <a:solidFill>
              <a:schemeClr val="tx1"/>
            </a:solidFill>
          </a:endParaRPr>
        </a:p>
      </dsp:txBody>
      <dsp:txXfrm>
        <a:off x="1219206" y="3445685"/>
        <a:ext cx="1747794" cy="1354915"/>
      </dsp:txXfrm>
    </dsp:sp>
    <dsp:sp modelId="{C3851A7B-4890-48EA-AA87-CEAA06C53695}">
      <dsp:nvSpPr>
        <dsp:cNvPr id="0" name=""/>
        <dsp:cNvSpPr/>
      </dsp:nvSpPr>
      <dsp:spPr>
        <a:xfrm>
          <a:off x="2847843" y="2003002"/>
          <a:ext cx="352559" cy="352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7EB66-3CE8-42A4-B1BD-FCA67F03B27E}">
      <dsp:nvSpPr>
        <dsp:cNvPr id="0" name=""/>
        <dsp:cNvSpPr/>
      </dsp:nvSpPr>
      <dsp:spPr>
        <a:xfrm>
          <a:off x="2885100" y="2670329"/>
          <a:ext cx="1800303" cy="67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14" tIns="0" rIns="0" bIns="0" numCol="1" spcCol="1270" anchor="t" anchorCtr="0">
          <a:noAutofit/>
        </a:bodyPr>
        <a:lstStyle/>
        <a:p>
          <a:pPr lvl="0" algn="l" defTabSz="1377950">
            <a:lnSpc>
              <a:spcPct val="90000"/>
            </a:lnSpc>
            <a:spcBef>
              <a:spcPct val="0"/>
            </a:spcBef>
            <a:spcAft>
              <a:spcPct val="35000"/>
            </a:spcAft>
          </a:pPr>
          <a:r>
            <a:rPr lang="en-US" sz="3100" b="1" kern="1200" dirty="0" smtClean="0">
              <a:solidFill>
                <a:schemeClr val="tx1"/>
              </a:solidFill>
            </a:rPr>
            <a:t>Connect</a:t>
          </a:r>
          <a:endParaRPr lang="en-US" sz="3100" b="1" kern="1200" dirty="0">
            <a:solidFill>
              <a:schemeClr val="tx1"/>
            </a:solidFill>
          </a:endParaRPr>
        </a:p>
      </dsp:txBody>
      <dsp:txXfrm>
        <a:off x="2885100" y="2670329"/>
        <a:ext cx="1800303" cy="671247"/>
      </dsp:txXfrm>
    </dsp:sp>
    <dsp:sp modelId="{B2BB725A-D823-492E-9024-8F326B958219}">
      <dsp:nvSpPr>
        <dsp:cNvPr id="0" name=""/>
        <dsp:cNvSpPr/>
      </dsp:nvSpPr>
      <dsp:spPr>
        <a:xfrm>
          <a:off x="4808500" y="1302925"/>
          <a:ext cx="487582" cy="4875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3BD66-D401-4081-AAE4-17BFE1D565A3}">
      <dsp:nvSpPr>
        <dsp:cNvPr id="0" name=""/>
        <dsp:cNvSpPr/>
      </dsp:nvSpPr>
      <dsp:spPr>
        <a:xfrm>
          <a:off x="4988340" y="2176900"/>
          <a:ext cx="1800303" cy="1166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60" tIns="0" rIns="0" bIns="0" numCol="1" spcCol="1270" anchor="t" anchorCtr="0">
          <a:noAutofit/>
        </a:bodyPr>
        <a:lstStyle/>
        <a:p>
          <a:pPr lvl="0" algn="l" defTabSz="1377950">
            <a:lnSpc>
              <a:spcPct val="90000"/>
            </a:lnSpc>
            <a:spcBef>
              <a:spcPct val="0"/>
            </a:spcBef>
            <a:spcAft>
              <a:spcPct val="35000"/>
            </a:spcAft>
          </a:pPr>
          <a:r>
            <a:rPr lang="en-US" sz="3100" b="1" kern="1200" dirty="0" smtClean="0">
              <a:solidFill>
                <a:schemeClr val="tx1"/>
              </a:solidFill>
            </a:rPr>
            <a:t>Enrich</a:t>
          </a:r>
          <a:endParaRPr lang="en-US" sz="3100" b="1" kern="1200" dirty="0">
            <a:solidFill>
              <a:schemeClr val="tx1"/>
            </a:solidFill>
          </a:endParaRPr>
        </a:p>
      </dsp:txBody>
      <dsp:txXfrm>
        <a:off x="4988340" y="2176900"/>
        <a:ext cx="1800303" cy="1166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3036691" cy="466864"/>
          </a:xfrm>
          <a:prstGeom prst="rect">
            <a:avLst/>
          </a:prstGeom>
          <a:noFill/>
          <a:ln w="9525">
            <a:noFill/>
            <a:miter lim="800000"/>
            <a:headEnd/>
            <a:tailEnd/>
          </a:ln>
          <a:effectLst/>
        </p:spPr>
        <p:txBody>
          <a:bodyPr vert="horz" wrap="square" lIns="93406" tIns="46703" rIns="93406" bIns="46703" numCol="1" anchor="t" anchorCtr="0" compatLnSpc="1">
            <a:prstTxWarp prst="textNoShape">
              <a:avLst/>
            </a:prstTxWarp>
          </a:bodyPr>
          <a:lstStyle>
            <a:lvl1pPr eaLnBrk="0" hangingPunct="0">
              <a:defRPr sz="1200">
                <a:latin typeface="Arial" charset="0"/>
                <a:ea typeface="MS PGothic" pitchFamily="34" charset="-128"/>
                <a:cs typeface="+mn-cs"/>
              </a:defRPr>
            </a:lvl1pPr>
          </a:lstStyle>
          <a:p>
            <a:pPr>
              <a:defRPr/>
            </a:pPr>
            <a:endParaRPr lang="en-US"/>
          </a:p>
        </p:txBody>
      </p:sp>
      <p:sp>
        <p:nvSpPr>
          <p:cNvPr id="244739" name="Rectangle 3"/>
          <p:cNvSpPr>
            <a:spLocks noGrp="1" noChangeArrowheads="1"/>
          </p:cNvSpPr>
          <p:nvPr>
            <p:ph type="dt" sz="quarter" idx="1"/>
          </p:nvPr>
        </p:nvSpPr>
        <p:spPr bwMode="auto">
          <a:xfrm>
            <a:off x="3972143" y="0"/>
            <a:ext cx="3036691" cy="466864"/>
          </a:xfrm>
          <a:prstGeom prst="rect">
            <a:avLst/>
          </a:prstGeom>
          <a:noFill/>
          <a:ln w="9525">
            <a:noFill/>
            <a:miter lim="800000"/>
            <a:headEnd/>
            <a:tailEnd/>
          </a:ln>
          <a:effectLst/>
        </p:spPr>
        <p:txBody>
          <a:bodyPr vert="horz" wrap="square" lIns="93406" tIns="46703" rIns="93406" bIns="46703" numCol="1" anchor="t" anchorCtr="0" compatLnSpc="1">
            <a:prstTxWarp prst="textNoShape">
              <a:avLst/>
            </a:prstTxWarp>
          </a:bodyPr>
          <a:lstStyle>
            <a:lvl1pPr algn="r" eaLnBrk="0" hangingPunct="0">
              <a:defRPr sz="1200">
                <a:latin typeface="Arial" charset="0"/>
                <a:ea typeface="MS PGothic" pitchFamily="34" charset="-128"/>
                <a:cs typeface="+mn-cs"/>
              </a:defRPr>
            </a:lvl1pPr>
          </a:lstStyle>
          <a:p>
            <a:pPr>
              <a:defRPr/>
            </a:pPr>
            <a:endParaRPr lang="en-US"/>
          </a:p>
        </p:txBody>
      </p:sp>
      <p:sp>
        <p:nvSpPr>
          <p:cNvPr id="244740" name="Rectangle 4"/>
          <p:cNvSpPr>
            <a:spLocks noGrp="1" noChangeArrowheads="1"/>
          </p:cNvSpPr>
          <p:nvPr>
            <p:ph type="ftr" sz="quarter" idx="2"/>
          </p:nvPr>
        </p:nvSpPr>
        <p:spPr bwMode="auto">
          <a:xfrm>
            <a:off x="0" y="8827965"/>
            <a:ext cx="3036691" cy="466864"/>
          </a:xfrm>
          <a:prstGeom prst="rect">
            <a:avLst/>
          </a:prstGeom>
          <a:noFill/>
          <a:ln w="9525">
            <a:noFill/>
            <a:miter lim="800000"/>
            <a:headEnd/>
            <a:tailEnd/>
          </a:ln>
          <a:effectLst/>
        </p:spPr>
        <p:txBody>
          <a:bodyPr vert="horz" wrap="square" lIns="93406" tIns="46703" rIns="93406" bIns="46703" numCol="1" anchor="b" anchorCtr="0" compatLnSpc="1">
            <a:prstTxWarp prst="textNoShape">
              <a:avLst/>
            </a:prstTxWarp>
          </a:bodyPr>
          <a:lstStyle>
            <a:lvl1pPr eaLnBrk="0" hangingPunct="0">
              <a:defRPr sz="1200">
                <a:latin typeface="Arial" charset="0"/>
                <a:ea typeface="MS PGothic" pitchFamily="34" charset="-128"/>
                <a:cs typeface="+mn-cs"/>
              </a:defRPr>
            </a:lvl1pPr>
          </a:lstStyle>
          <a:p>
            <a:pPr>
              <a:defRPr/>
            </a:pPr>
            <a:endParaRPr lang="en-US"/>
          </a:p>
        </p:txBody>
      </p:sp>
      <p:sp>
        <p:nvSpPr>
          <p:cNvPr id="244741" name="Rectangle 5"/>
          <p:cNvSpPr>
            <a:spLocks noGrp="1" noChangeArrowheads="1"/>
          </p:cNvSpPr>
          <p:nvPr>
            <p:ph type="sldNum" sz="quarter" idx="3"/>
          </p:nvPr>
        </p:nvSpPr>
        <p:spPr bwMode="auto">
          <a:xfrm>
            <a:off x="3972143" y="8827965"/>
            <a:ext cx="3036691" cy="466864"/>
          </a:xfrm>
          <a:prstGeom prst="rect">
            <a:avLst/>
          </a:prstGeom>
          <a:noFill/>
          <a:ln w="9525">
            <a:noFill/>
            <a:miter lim="800000"/>
            <a:headEnd/>
            <a:tailEnd/>
          </a:ln>
          <a:effectLst/>
        </p:spPr>
        <p:txBody>
          <a:bodyPr vert="horz" wrap="square" lIns="93406" tIns="46703" rIns="93406" bIns="46703" numCol="1" anchor="b" anchorCtr="0" compatLnSpc="1">
            <a:prstTxWarp prst="textNoShape">
              <a:avLst/>
            </a:prstTxWarp>
          </a:bodyPr>
          <a:lstStyle>
            <a:lvl1pPr algn="r" eaLnBrk="0" hangingPunct="0">
              <a:defRPr sz="1200">
                <a:latin typeface="Arial" pitchFamily="34" charset="0"/>
                <a:ea typeface="MS PGothic" pitchFamily="34" charset="-128"/>
              </a:defRPr>
            </a:lvl1pPr>
          </a:lstStyle>
          <a:p>
            <a:pPr>
              <a:defRPr/>
            </a:pPr>
            <a:fld id="{9EF56636-DA71-4649-B25B-D25EFD3F1282}" type="slidenum">
              <a:rPr lang="en-US"/>
              <a:pPr>
                <a:defRPr/>
              </a:pPr>
              <a:t>‹#›</a:t>
            </a:fld>
            <a:endParaRPr lang="en-US"/>
          </a:p>
        </p:txBody>
      </p:sp>
    </p:spTree>
    <p:extLst>
      <p:ext uri="{BB962C8B-B14F-4D97-AF65-F5344CB8AC3E}">
        <p14:creationId xmlns:p14="http://schemas.microsoft.com/office/powerpoint/2010/main" val="130973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691" cy="466864"/>
          </a:xfrm>
          <a:prstGeom prst="rect">
            <a:avLst/>
          </a:prstGeom>
          <a:noFill/>
          <a:ln w="9525">
            <a:noFill/>
            <a:miter lim="800000"/>
            <a:headEnd/>
            <a:tailEnd/>
          </a:ln>
        </p:spPr>
        <p:txBody>
          <a:bodyPr vert="horz" wrap="square" lIns="94284" tIns="47142" rIns="94284" bIns="47142" numCol="1" anchor="t" anchorCtr="0" compatLnSpc="1">
            <a:prstTxWarp prst="textNoShape">
              <a:avLst/>
            </a:prstTxWarp>
          </a:bodyPr>
          <a:lstStyle>
            <a:lvl1pPr defTabSz="942168" eaLnBrk="0" hangingPunct="0">
              <a:defRPr sz="1200">
                <a:latin typeface="Arial" charset="0"/>
                <a:ea typeface="MS PGothic"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973710" y="0"/>
            <a:ext cx="3036691" cy="466864"/>
          </a:xfrm>
          <a:prstGeom prst="rect">
            <a:avLst/>
          </a:prstGeom>
          <a:noFill/>
          <a:ln w="9525">
            <a:noFill/>
            <a:miter lim="800000"/>
            <a:headEnd/>
            <a:tailEnd/>
          </a:ln>
        </p:spPr>
        <p:txBody>
          <a:bodyPr vert="horz" wrap="square" lIns="94284" tIns="47142" rIns="94284" bIns="47142" numCol="1" anchor="t" anchorCtr="0" compatLnSpc="1">
            <a:prstTxWarp prst="textNoShape">
              <a:avLst/>
            </a:prstTxWarp>
          </a:bodyPr>
          <a:lstStyle>
            <a:lvl1pPr algn="r" defTabSz="942168" eaLnBrk="0" hangingPunct="0">
              <a:defRPr sz="1200">
                <a:latin typeface="Arial" charset="0"/>
                <a:ea typeface="MS PGothic" pitchFamily="34" charset="-128"/>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1100" y="698500"/>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3885" y="4417126"/>
            <a:ext cx="5142631" cy="4181336"/>
          </a:xfrm>
          <a:prstGeom prst="rect">
            <a:avLst/>
          </a:prstGeom>
          <a:noFill/>
          <a:ln w="9525">
            <a:noFill/>
            <a:miter lim="800000"/>
            <a:headEnd/>
            <a:tailEnd/>
          </a:ln>
        </p:spPr>
        <p:txBody>
          <a:bodyPr vert="horz" wrap="square" lIns="94284" tIns="47142" rIns="94284" bIns="471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537"/>
            <a:ext cx="3036691" cy="466863"/>
          </a:xfrm>
          <a:prstGeom prst="rect">
            <a:avLst/>
          </a:prstGeom>
          <a:noFill/>
          <a:ln w="9525">
            <a:noFill/>
            <a:miter lim="800000"/>
            <a:headEnd/>
            <a:tailEnd/>
          </a:ln>
        </p:spPr>
        <p:txBody>
          <a:bodyPr vert="horz" wrap="square" lIns="94284" tIns="47142" rIns="94284" bIns="47142" numCol="1" anchor="b" anchorCtr="0" compatLnSpc="1">
            <a:prstTxWarp prst="textNoShape">
              <a:avLst/>
            </a:prstTxWarp>
          </a:bodyPr>
          <a:lstStyle>
            <a:lvl1pPr defTabSz="942168" eaLnBrk="0" hangingPunct="0">
              <a:defRPr sz="1200">
                <a:latin typeface="Arial" charset="0"/>
                <a:ea typeface="MS PGothic"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3710" y="8829537"/>
            <a:ext cx="3036691" cy="466863"/>
          </a:xfrm>
          <a:prstGeom prst="rect">
            <a:avLst/>
          </a:prstGeom>
          <a:noFill/>
          <a:ln w="9525">
            <a:noFill/>
            <a:miter lim="800000"/>
            <a:headEnd/>
            <a:tailEnd/>
          </a:ln>
        </p:spPr>
        <p:txBody>
          <a:bodyPr vert="horz" wrap="square" lIns="94284" tIns="47142" rIns="94284" bIns="47142" numCol="1" anchor="b" anchorCtr="0" compatLnSpc="1">
            <a:prstTxWarp prst="textNoShape">
              <a:avLst/>
            </a:prstTxWarp>
          </a:bodyPr>
          <a:lstStyle>
            <a:lvl1pPr algn="r" defTabSz="939686" eaLnBrk="0" hangingPunct="0">
              <a:defRPr sz="1200">
                <a:latin typeface="Arial" pitchFamily="34" charset="0"/>
                <a:ea typeface="MS PGothic" pitchFamily="34" charset="-128"/>
              </a:defRPr>
            </a:lvl1pPr>
          </a:lstStyle>
          <a:p>
            <a:pPr>
              <a:defRPr/>
            </a:pPr>
            <a:fld id="{BC178BB4-379D-46A4-92C5-CCE575BE1835}" type="slidenum">
              <a:rPr lang="en-US"/>
              <a:pPr>
                <a:defRPr/>
              </a:pPr>
              <a:t>‹#›</a:t>
            </a:fld>
            <a:endParaRPr lang="en-US"/>
          </a:p>
        </p:txBody>
      </p:sp>
    </p:spTree>
    <p:extLst>
      <p:ext uri="{BB962C8B-B14F-4D97-AF65-F5344CB8AC3E}">
        <p14:creationId xmlns:p14="http://schemas.microsoft.com/office/powerpoint/2010/main" val="270916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Health" TargetMode="External"/><Relationship Id="rId13" Type="http://schemas.openxmlformats.org/officeDocument/2006/relationships/hyperlink" Target="https://en.wikipedia.org/wiki/Social_sector" TargetMode="External"/><Relationship Id="rId3" Type="http://schemas.openxmlformats.org/officeDocument/2006/relationships/hyperlink" Target="https://en.wikipedia.org/wiki/Social" TargetMode="External"/><Relationship Id="rId7" Type="http://schemas.openxmlformats.org/officeDocument/2006/relationships/hyperlink" Target="https://en.wikipedia.org/wiki/Environment_(biophysical)" TargetMode="External"/><Relationship Id="rId12" Type="http://schemas.openxmlformats.org/officeDocument/2006/relationships/hyperlink" Target="https://en.wikipedia.org/wiki/Encore.org" TargetMode="External"/><Relationship Id="rId2" Type="http://schemas.openxmlformats.org/officeDocument/2006/relationships/slide" Target="../slides/slide14.xml"/><Relationship Id="rId16" Type="http://schemas.openxmlformats.org/officeDocument/2006/relationships/hyperlink" Target="https://en.wikipedia.org/wiki/Encore_career#cite_note-3" TargetMode="External"/><Relationship Id="rId1" Type="http://schemas.openxmlformats.org/officeDocument/2006/relationships/notesMaster" Target="../notesMasters/notesMaster1.xml"/><Relationship Id="rId6" Type="http://schemas.openxmlformats.org/officeDocument/2006/relationships/hyperlink" Target="https://en.wikipedia.org/wiki/Education" TargetMode="External"/><Relationship Id="rId11" Type="http://schemas.openxmlformats.org/officeDocument/2006/relationships/hyperlink" Target="https://en.wikipedia.org/wiki/Encore_Fellowships" TargetMode="External"/><Relationship Id="rId5" Type="http://schemas.openxmlformats.org/officeDocument/2006/relationships/hyperlink" Target="https://en.wikipedia.org/wiki/Public_interest" TargetMode="External"/><Relationship Id="rId15" Type="http://schemas.openxmlformats.org/officeDocument/2006/relationships/hyperlink" Target="https://en.wikipedia.org/wiki/Encore_career#cite_note-1" TargetMode="External"/><Relationship Id="rId10" Type="http://schemas.openxmlformats.org/officeDocument/2006/relationships/hyperlink" Target="https://en.wikipedia.org/wiki/Non-profit_organization" TargetMode="External"/><Relationship Id="rId4" Type="http://schemas.openxmlformats.org/officeDocument/2006/relationships/hyperlink" Target="https://en.wikipedia.org/wiki/Social_influence" TargetMode="External"/><Relationship Id="rId9" Type="http://schemas.openxmlformats.org/officeDocument/2006/relationships/hyperlink" Target="https://en.wikipedia.org/wiki/Social_services" TargetMode="External"/><Relationship Id="rId14" Type="http://schemas.openxmlformats.org/officeDocument/2006/relationships/hyperlink" Target="https://en.wikipedia.org/wiki/CE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scne.org/discovering-whats-nex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scne.org/discovering-whats-n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lifereimagined.aarp.or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39339" indent="-284120" defTabSz="938693" eaLnBrk="0" hangingPunct="0">
              <a:spcBef>
                <a:spcPct val="30000"/>
              </a:spcBef>
              <a:defRPr sz="1200">
                <a:solidFill>
                  <a:schemeClr val="tx1"/>
                </a:solidFill>
                <a:latin typeface="Arial" charset="0"/>
                <a:ea typeface="MS PGothic" pitchFamily="34" charset="-128"/>
              </a:defRPr>
            </a:lvl2pPr>
            <a:lvl3pPr marL="1138047" indent="-227610" defTabSz="938693" eaLnBrk="0" hangingPunct="0">
              <a:spcBef>
                <a:spcPct val="30000"/>
              </a:spcBef>
              <a:defRPr sz="1200">
                <a:solidFill>
                  <a:schemeClr val="tx1"/>
                </a:solidFill>
                <a:latin typeface="Arial" charset="0"/>
                <a:ea typeface="MS PGothic" pitchFamily="34" charset="-128"/>
              </a:defRPr>
            </a:lvl3pPr>
            <a:lvl4pPr marL="1593266" indent="-227610" defTabSz="938693" eaLnBrk="0" hangingPunct="0">
              <a:spcBef>
                <a:spcPct val="30000"/>
              </a:spcBef>
              <a:defRPr sz="1200">
                <a:solidFill>
                  <a:schemeClr val="tx1"/>
                </a:solidFill>
                <a:latin typeface="Arial" charset="0"/>
                <a:ea typeface="MS PGothic" pitchFamily="34" charset="-128"/>
              </a:defRPr>
            </a:lvl4pPr>
            <a:lvl5pPr marL="2050054" indent="-227610" defTabSz="938693" eaLnBrk="0" hangingPunct="0">
              <a:spcBef>
                <a:spcPct val="30000"/>
              </a:spcBef>
              <a:defRPr sz="1200">
                <a:solidFill>
                  <a:schemeClr val="tx1"/>
                </a:solidFill>
                <a:latin typeface="Arial" charset="0"/>
                <a:ea typeface="MS PGothic" pitchFamily="34" charset="-128"/>
              </a:defRPr>
            </a:lvl5pPr>
            <a:lvl6pPr marL="2502134" indent="-227610" defTabSz="938693" eaLnBrk="0" fontAlgn="base" hangingPunct="0">
              <a:spcBef>
                <a:spcPct val="30000"/>
              </a:spcBef>
              <a:spcAft>
                <a:spcPct val="0"/>
              </a:spcAft>
              <a:defRPr sz="1200">
                <a:solidFill>
                  <a:schemeClr val="tx1"/>
                </a:solidFill>
                <a:latin typeface="Arial" charset="0"/>
                <a:ea typeface="MS PGothic" pitchFamily="34" charset="-128"/>
              </a:defRPr>
            </a:lvl6pPr>
            <a:lvl7pPr marL="2954213" indent="-227610" defTabSz="938693" eaLnBrk="0" fontAlgn="base" hangingPunct="0">
              <a:spcBef>
                <a:spcPct val="30000"/>
              </a:spcBef>
              <a:spcAft>
                <a:spcPct val="0"/>
              </a:spcAft>
              <a:defRPr sz="1200">
                <a:solidFill>
                  <a:schemeClr val="tx1"/>
                </a:solidFill>
                <a:latin typeface="Arial" charset="0"/>
                <a:ea typeface="MS PGothic" pitchFamily="34" charset="-128"/>
              </a:defRPr>
            </a:lvl7pPr>
            <a:lvl8pPr marL="3406292" indent="-227610" defTabSz="938693" eaLnBrk="0" fontAlgn="base" hangingPunct="0">
              <a:spcBef>
                <a:spcPct val="30000"/>
              </a:spcBef>
              <a:spcAft>
                <a:spcPct val="0"/>
              </a:spcAft>
              <a:defRPr sz="1200">
                <a:solidFill>
                  <a:schemeClr val="tx1"/>
                </a:solidFill>
                <a:latin typeface="Arial" charset="0"/>
                <a:ea typeface="MS PGothic" pitchFamily="34" charset="-128"/>
              </a:defRPr>
            </a:lvl8pPr>
            <a:lvl9pPr marL="3858372" indent="-227610"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3947BEE-EFAF-4143-AA6F-2ED9669421E4}" type="slidenum">
              <a:rPr lang="en-US" altLang="en-US" smtClean="0"/>
              <a:pPr>
                <a:spcBef>
                  <a:spcPct val="0"/>
                </a:spcBef>
              </a:pPr>
              <a:t>1</a:t>
            </a:fld>
            <a:endParaRPr lang="en-US" altLang="en-US" smtClean="0"/>
          </a:p>
        </p:txBody>
      </p:sp>
      <p:sp>
        <p:nvSpPr>
          <p:cNvPr id="34819" name="Rectangle 2"/>
          <p:cNvSpPr>
            <a:spLocks noGrp="1" noRot="1" noChangeAspect="1" noChangeArrowheads="1" noTextEdit="1"/>
          </p:cNvSpPr>
          <p:nvPr>
            <p:ph type="sldImg"/>
          </p:nvPr>
        </p:nvSpPr>
        <p:spPr>
          <a:xfrm>
            <a:off x="1220788" y="687388"/>
            <a:ext cx="4646612" cy="348615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really like the way she phrases this because it implies a couple things… 1) that there is no road map for this new and emerging stage of life…there are no age-related norms or structured patterns to guide activity, unlike other stages in life… and 2) it implies that that what we “do” is intimately tied to our perceptions of “who we are”…and we know that is important for health and well-being in later life.</a:t>
            </a:r>
          </a:p>
          <a:p>
            <a:endParaRPr lang="en-US" altLang="en-US" dirty="0" smtClean="0"/>
          </a:p>
          <a:p>
            <a:r>
              <a:rPr lang="en-US" altLang="en-US" dirty="0" smtClean="0"/>
              <a:t>For the first time in history, many of us have an extra 20 or 30 “bonus” years of active, healthy life, after having developed extensive skills, knowledge and life experience.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4D9584A-A707-475B-A3BE-05E101493F05}"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Indeed, the theoretical frameworks of “healthy aging”, “successful aging”, and “active aging” describe optimal aging—a process of aging where we are in good health and have good quality of life.  In all of these paradigms, “continued engagement with life” is a key component. But what constitutes “engagement”? How will older adults </a:t>
            </a:r>
            <a:r>
              <a:rPr lang="en-US" altLang="en-US" i="1" dirty="0" smtClean="0"/>
              <a:t>want</a:t>
            </a:r>
            <a:r>
              <a:rPr lang="en-US" altLang="en-US" dirty="0" smtClean="0"/>
              <a:t> or </a:t>
            </a:r>
            <a:r>
              <a:rPr lang="en-US" altLang="en-US" i="1" dirty="0" smtClean="0"/>
              <a:t>need</a:t>
            </a:r>
            <a:r>
              <a:rPr lang="en-US" altLang="en-US" dirty="0" smtClean="0"/>
              <a:t> to spend these extra years? Under what conditions does engagement contribute positively or negatively to a holistic picture of healthy aging in the 21</a:t>
            </a:r>
            <a:r>
              <a:rPr lang="en-US" altLang="en-US" baseline="30000" dirty="0" smtClean="0"/>
              <a:t>st</a:t>
            </a:r>
            <a:r>
              <a:rPr lang="en-US" altLang="en-US" dirty="0" smtClean="0"/>
              <a:t> century that seeks to ensure that increased life spans are met with increased health spans?  </a:t>
            </a:r>
          </a:p>
          <a:p>
            <a:endParaRPr lang="en-US" altLang="en-US" dirty="0" smtClean="0"/>
          </a:p>
          <a:p>
            <a:r>
              <a:rPr lang="en-US" altLang="en-US" dirty="0" smtClean="0"/>
              <a:t>How’s that for an opportunity??</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39339" indent="-284120" defTabSz="938693" eaLnBrk="0" hangingPunct="0">
              <a:spcBef>
                <a:spcPct val="30000"/>
              </a:spcBef>
              <a:defRPr sz="1200">
                <a:solidFill>
                  <a:schemeClr val="tx1"/>
                </a:solidFill>
                <a:latin typeface="Arial" charset="0"/>
                <a:ea typeface="MS PGothic" pitchFamily="34" charset="-128"/>
              </a:defRPr>
            </a:lvl2pPr>
            <a:lvl3pPr marL="1138047" indent="-227610" defTabSz="938693" eaLnBrk="0" hangingPunct="0">
              <a:spcBef>
                <a:spcPct val="30000"/>
              </a:spcBef>
              <a:defRPr sz="1200">
                <a:solidFill>
                  <a:schemeClr val="tx1"/>
                </a:solidFill>
                <a:latin typeface="Arial" charset="0"/>
                <a:ea typeface="MS PGothic" pitchFamily="34" charset="-128"/>
              </a:defRPr>
            </a:lvl3pPr>
            <a:lvl4pPr marL="1593266" indent="-227610" defTabSz="938693" eaLnBrk="0" hangingPunct="0">
              <a:spcBef>
                <a:spcPct val="30000"/>
              </a:spcBef>
              <a:defRPr sz="1200">
                <a:solidFill>
                  <a:schemeClr val="tx1"/>
                </a:solidFill>
                <a:latin typeface="Arial" charset="0"/>
                <a:ea typeface="MS PGothic" pitchFamily="34" charset="-128"/>
              </a:defRPr>
            </a:lvl4pPr>
            <a:lvl5pPr marL="2050054" indent="-227610" defTabSz="938693" eaLnBrk="0" hangingPunct="0">
              <a:spcBef>
                <a:spcPct val="30000"/>
              </a:spcBef>
              <a:defRPr sz="1200">
                <a:solidFill>
                  <a:schemeClr val="tx1"/>
                </a:solidFill>
                <a:latin typeface="Arial" charset="0"/>
                <a:ea typeface="MS PGothic" pitchFamily="34" charset="-128"/>
              </a:defRPr>
            </a:lvl5pPr>
            <a:lvl6pPr marL="2502134" indent="-227610" defTabSz="938693" eaLnBrk="0" fontAlgn="base" hangingPunct="0">
              <a:spcBef>
                <a:spcPct val="30000"/>
              </a:spcBef>
              <a:spcAft>
                <a:spcPct val="0"/>
              </a:spcAft>
              <a:defRPr sz="1200">
                <a:solidFill>
                  <a:schemeClr val="tx1"/>
                </a:solidFill>
                <a:latin typeface="Arial" charset="0"/>
                <a:ea typeface="MS PGothic" pitchFamily="34" charset="-128"/>
              </a:defRPr>
            </a:lvl6pPr>
            <a:lvl7pPr marL="2954213" indent="-227610" defTabSz="938693" eaLnBrk="0" fontAlgn="base" hangingPunct="0">
              <a:spcBef>
                <a:spcPct val="30000"/>
              </a:spcBef>
              <a:spcAft>
                <a:spcPct val="0"/>
              </a:spcAft>
              <a:defRPr sz="1200">
                <a:solidFill>
                  <a:schemeClr val="tx1"/>
                </a:solidFill>
                <a:latin typeface="Arial" charset="0"/>
                <a:ea typeface="MS PGothic" pitchFamily="34" charset="-128"/>
              </a:defRPr>
            </a:lvl7pPr>
            <a:lvl8pPr marL="3406292" indent="-227610" defTabSz="938693" eaLnBrk="0" fontAlgn="base" hangingPunct="0">
              <a:spcBef>
                <a:spcPct val="30000"/>
              </a:spcBef>
              <a:spcAft>
                <a:spcPct val="0"/>
              </a:spcAft>
              <a:defRPr sz="1200">
                <a:solidFill>
                  <a:schemeClr val="tx1"/>
                </a:solidFill>
                <a:latin typeface="Arial" charset="0"/>
                <a:ea typeface="MS PGothic" pitchFamily="34" charset="-128"/>
              </a:defRPr>
            </a:lvl8pPr>
            <a:lvl9pPr marL="3858372" indent="-227610"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6E93E26-F6DC-4827-A436-E8E12393574F}"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39CE243D-D8D1-4741-9D9B-B2993F39F519}"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71FE4B66-75DE-4833-8736-46E8717B1901}"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0438"/>
            <a:r>
              <a:rPr lang="en-US" altLang="en-US" dirty="0" smtClean="0"/>
              <a:t>About people pursuing a whole new act of life…a second stage…a third stage.</a:t>
            </a:r>
          </a:p>
          <a:p>
            <a:pPr defTabSz="910438"/>
            <a:endParaRPr lang="en-US" altLang="en-US" dirty="0" smtClean="0"/>
          </a:p>
          <a:p>
            <a:pPr defTabSz="910438"/>
            <a:r>
              <a:rPr lang="en-US" altLang="en-US" dirty="0" smtClean="0"/>
              <a:t>Offers a new model combining elements of work, service, and social impact – an “encore” or “encore career.” </a:t>
            </a:r>
          </a:p>
          <a:p>
            <a:r>
              <a:rPr lang="en-US" sz="1200" b="0" i="0" kern="1200" dirty="0" smtClean="0">
                <a:solidFill>
                  <a:schemeClr val="tx1"/>
                </a:solidFill>
                <a:effectLst/>
                <a:latin typeface="Arial" charset="0"/>
                <a:ea typeface="MS PGothic" pitchFamily="34" charset="-128"/>
                <a:cs typeface="MS PGothic" charset="0"/>
              </a:rPr>
              <a:t>An </a:t>
            </a:r>
            <a:r>
              <a:rPr lang="en-US" sz="1200" b="1" i="0" kern="1200" dirty="0" smtClean="0">
                <a:solidFill>
                  <a:schemeClr val="tx1"/>
                </a:solidFill>
                <a:effectLst/>
                <a:latin typeface="Arial" charset="0"/>
                <a:ea typeface="MS PGothic" pitchFamily="34" charset="-128"/>
                <a:cs typeface="MS PGothic" charset="0"/>
              </a:rPr>
              <a:t>encore career</a:t>
            </a:r>
            <a:r>
              <a:rPr lang="en-US" sz="1200" b="0" i="0" kern="1200" dirty="0" smtClean="0">
                <a:solidFill>
                  <a:schemeClr val="tx1"/>
                </a:solidFill>
                <a:effectLst/>
                <a:latin typeface="Arial" charset="0"/>
                <a:ea typeface="MS PGothic" pitchFamily="34" charset="-128"/>
                <a:cs typeface="MS PGothic" charset="0"/>
              </a:rPr>
              <a:t> is work in the second half of life that combines continued income, greater personal meaning, and </a:t>
            </a:r>
            <a:r>
              <a:rPr lang="en-US" sz="1200" b="0" i="0" u="none" strike="noStrike" kern="1200" dirty="0" smtClean="0">
                <a:solidFill>
                  <a:schemeClr val="tx1"/>
                </a:solidFill>
                <a:effectLst/>
                <a:latin typeface="Arial" charset="0"/>
                <a:ea typeface="MS PGothic" pitchFamily="34" charset="-128"/>
                <a:cs typeface="MS PGothic" charset="0"/>
                <a:hlinkClick r:id="rId3" tooltip="Social"/>
              </a:rPr>
              <a:t>social</a:t>
            </a:r>
            <a:r>
              <a:rPr lang="en-US" sz="1200" b="0" i="0" kern="1200" dirty="0" smtClean="0">
                <a:solidFill>
                  <a:schemeClr val="tx1"/>
                </a:solidFill>
                <a:effectLst/>
                <a:latin typeface="Arial" charset="0"/>
                <a:ea typeface="MS PGothic" pitchFamily="34" charset="-128"/>
                <a:cs typeface="MS PGothic" charset="0"/>
              </a:rPr>
              <a:t> </a:t>
            </a:r>
            <a:r>
              <a:rPr lang="en-US" sz="1200" b="0" i="0" u="none" strike="noStrike" kern="1200" dirty="0" smtClean="0">
                <a:solidFill>
                  <a:schemeClr val="tx1"/>
                </a:solidFill>
                <a:effectLst/>
                <a:latin typeface="Arial" charset="0"/>
                <a:ea typeface="MS PGothic" pitchFamily="34" charset="-128"/>
                <a:cs typeface="MS PGothic" charset="0"/>
                <a:hlinkClick r:id="rId4" tooltip="Social influence"/>
              </a:rPr>
              <a:t>impact</a:t>
            </a:r>
            <a:r>
              <a:rPr lang="en-US" sz="1200" b="0" i="0" kern="1200" dirty="0" smtClean="0">
                <a:solidFill>
                  <a:schemeClr val="tx1"/>
                </a:solidFill>
                <a:effectLst/>
                <a:latin typeface="Arial" charset="0"/>
                <a:ea typeface="MS PGothic" pitchFamily="34" charset="-128"/>
                <a:cs typeface="MS PGothic" charset="0"/>
              </a:rPr>
              <a:t>. These jobs are paid positions often in </a:t>
            </a:r>
            <a:r>
              <a:rPr lang="en-US" sz="1200" b="0" i="0" u="none" strike="noStrike" kern="1200" dirty="0" smtClean="0">
                <a:solidFill>
                  <a:schemeClr val="tx1"/>
                </a:solidFill>
                <a:effectLst/>
                <a:latin typeface="Arial" charset="0"/>
                <a:ea typeface="MS PGothic" pitchFamily="34" charset="-128"/>
                <a:cs typeface="MS PGothic" charset="0"/>
                <a:hlinkClick r:id="rId5" tooltip="Public interest"/>
              </a:rPr>
              <a:t>public interest</a:t>
            </a:r>
            <a:r>
              <a:rPr lang="en-US" sz="1200" b="0" i="0" kern="1200" dirty="0" smtClean="0">
                <a:solidFill>
                  <a:schemeClr val="tx1"/>
                </a:solidFill>
                <a:effectLst/>
                <a:latin typeface="Arial" charset="0"/>
                <a:ea typeface="MS PGothic" pitchFamily="34" charset="-128"/>
                <a:cs typeface="MS PGothic" charset="0"/>
              </a:rPr>
              <a:t> fields, such as </a:t>
            </a:r>
            <a:r>
              <a:rPr lang="en-US" sz="1200" b="0" i="0" u="none" strike="noStrike" kern="1200" dirty="0" smtClean="0">
                <a:solidFill>
                  <a:schemeClr val="tx1"/>
                </a:solidFill>
                <a:effectLst/>
                <a:latin typeface="Arial" charset="0"/>
                <a:ea typeface="MS PGothic" pitchFamily="34" charset="-128"/>
                <a:cs typeface="MS PGothic" charset="0"/>
                <a:hlinkClick r:id="rId6" tooltip="Education"/>
              </a:rPr>
              <a:t>education</a:t>
            </a:r>
            <a:r>
              <a:rPr lang="en-US" sz="1200" b="0" i="0" kern="1200" dirty="0" smtClean="0">
                <a:solidFill>
                  <a:schemeClr val="tx1"/>
                </a:solidFill>
                <a:effectLst/>
                <a:latin typeface="Arial" charset="0"/>
                <a:ea typeface="MS PGothic" pitchFamily="34" charset="-128"/>
                <a:cs typeface="MS PGothic" charset="0"/>
              </a:rPr>
              <a:t>, </a:t>
            </a:r>
            <a:r>
              <a:rPr lang="en-US" sz="1200" b="0" i="0" u="none" strike="noStrike" kern="1200" dirty="0" smtClean="0">
                <a:solidFill>
                  <a:schemeClr val="tx1"/>
                </a:solidFill>
                <a:effectLst/>
                <a:latin typeface="Arial" charset="0"/>
                <a:ea typeface="MS PGothic" pitchFamily="34" charset="-128"/>
                <a:cs typeface="MS PGothic" charset="0"/>
                <a:hlinkClick r:id="rId7" tooltip="Environment (biophysical)"/>
              </a:rPr>
              <a:t>the environment</a:t>
            </a:r>
            <a:r>
              <a:rPr lang="en-US" sz="1200" b="0" i="0" kern="1200" dirty="0" smtClean="0">
                <a:solidFill>
                  <a:schemeClr val="tx1"/>
                </a:solidFill>
                <a:effectLst/>
                <a:latin typeface="Arial" charset="0"/>
                <a:ea typeface="MS PGothic" pitchFamily="34" charset="-128"/>
                <a:cs typeface="MS PGothic" charset="0"/>
              </a:rPr>
              <a:t>, </a:t>
            </a:r>
            <a:r>
              <a:rPr lang="en-US" sz="1200" b="0" i="0" u="none" strike="noStrike" kern="1200" dirty="0" smtClean="0">
                <a:solidFill>
                  <a:schemeClr val="tx1"/>
                </a:solidFill>
                <a:effectLst/>
                <a:latin typeface="Arial" charset="0"/>
                <a:ea typeface="MS PGothic" pitchFamily="34" charset="-128"/>
                <a:cs typeface="MS PGothic" charset="0"/>
                <a:hlinkClick r:id="rId8" tooltip="Health"/>
              </a:rPr>
              <a:t>health</a:t>
            </a:r>
            <a:r>
              <a:rPr lang="en-US" sz="1200" b="0" i="0" kern="1200" dirty="0" smtClean="0">
                <a:solidFill>
                  <a:schemeClr val="tx1"/>
                </a:solidFill>
                <a:effectLst/>
                <a:latin typeface="Arial" charset="0"/>
                <a:ea typeface="MS PGothic" pitchFamily="34" charset="-128"/>
                <a:cs typeface="MS PGothic" charset="0"/>
              </a:rPr>
              <a:t>, the government sector, </a:t>
            </a:r>
            <a:r>
              <a:rPr lang="en-US" sz="1200" b="0" i="0" u="none" strike="noStrike" kern="1200" dirty="0" smtClean="0">
                <a:solidFill>
                  <a:schemeClr val="tx1"/>
                </a:solidFill>
                <a:effectLst/>
                <a:latin typeface="Arial" charset="0"/>
                <a:ea typeface="MS PGothic" pitchFamily="34" charset="-128"/>
                <a:cs typeface="MS PGothic" charset="0"/>
                <a:hlinkClick r:id="rId9" tooltip="Social services"/>
              </a:rPr>
              <a:t>social services</a:t>
            </a:r>
            <a:r>
              <a:rPr lang="en-US" sz="1200" b="0" i="0" kern="1200" dirty="0" smtClean="0">
                <a:solidFill>
                  <a:schemeClr val="tx1"/>
                </a:solidFill>
                <a:effectLst/>
                <a:latin typeface="Arial" charset="0"/>
                <a:ea typeface="MS PGothic" pitchFamily="34" charset="-128"/>
                <a:cs typeface="MS PGothic" charset="0"/>
              </a:rPr>
              <a:t>, and other </a:t>
            </a:r>
            <a:r>
              <a:rPr lang="en-US" sz="1200" b="0" i="0" u="none" strike="noStrike" kern="1200" dirty="0" smtClean="0">
                <a:solidFill>
                  <a:schemeClr val="tx1"/>
                </a:solidFill>
                <a:effectLst/>
                <a:latin typeface="Arial" charset="0"/>
                <a:ea typeface="MS PGothic" pitchFamily="34" charset="-128"/>
                <a:cs typeface="MS PGothic" charset="0"/>
                <a:hlinkClick r:id="rId10" tooltip="Non-profit organization"/>
              </a:rPr>
              <a:t>nonprofits</a:t>
            </a:r>
            <a:r>
              <a:rPr lang="en-US" sz="1200" b="0" i="0" kern="1200" dirty="0" smtClean="0">
                <a:solidFill>
                  <a:schemeClr val="tx1"/>
                </a:solidFill>
                <a:effectLst/>
                <a:latin typeface="Arial" charset="0"/>
                <a:ea typeface="MS PGothic" pitchFamily="34" charset="-128"/>
                <a:cs typeface="MS PGothic" charset="0"/>
              </a:rPr>
              <a:t>. </a:t>
            </a:r>
            <a:r>
              <a:rPr lang="en-US" sz="1200" b="0" i="0" u="none" strike="noStrike" kern="1200" dirty="0" smtClean="0">
                <a:solidFill>
                  <a:schemeClr val="tx1"/>
                </a:solidFill>
                <a:effectLst/>
                <a:latin typeface="Arial" charset="0"/>
                <a:ea typeface="MS PGothic" pitchFamily="34" charset="-128"/>
                <a:cs typeface="MS PGothic" charset="0"/>
                <a:hlinkClick r:id="rId11" tooltip="Encore Fellowships"/>
              </a:rPr>
              <a:t>Encore Fellowships</a:t>
            </a:r>
            <a:r>
              <a:rPr lang="en-US" sz="1200" b="0" i="0" kern="1200" dirty="0" smtClean="0">
                <a:solidFill>
                  <a:schemeClr val="tx1"/>
                </a:solidFill>
                <a:effectLst/>
                <a:latin typeface="Arial" charset="0"/>
                <a:ea typeface="MS PGothic" pitchFamily="34" charset="-128"/>
                <a:cs typeface="MS PGothic" charset="0"/>
              </a:rPr>
              <a:t>, created in 2009 by the nonprofit</a:t>
            </a:r>
            <a:r>
              <a:rPr lang="en-US" sz="1200" b="0" i="0" u="none" strike="noStrike" kern="1200" dirty="0" smtClean="0">
                <a:solidFill>
                  <a:schemeClr val="tx1"/>
                </a:solidFill>
                <a:effectLst/>
                <a:latin typeface="Arial" charset="0"/>
                <a:ea typeface="MS PGothic" pitchFamily="34" charset="-128"/>
                <a:cs typeface="MS PGothic" charset="0"/>
                <a:hlinkClick r:id="rId12" tooltip="Encore.org"/>
              </a:rPr>
              <a:t>Encore.org</a:t>
            </a:r>
            <a:r>
              <a:rPr lang="en-US" sz="1200" b="0" i="0" kern="1200" dirty="0" smtClean="0">
                <a:solidFill>
                  <a:schemeClr val="tx1"/>
                </a:solidFill>
                <a:effectLst/>
                <a:latin typeface="Arial" charset="0"/>
                <a:ea typeface="MS PGothic" pitchFamily="34" charset="-128"/>
                <a:cs typeface="MS PGothic" charset="0"/>
              </a:rPr>
              <a:t>, are designed to transition highly experienced professionals from the corporate sector into encore careers in the </a:t>
            </a:r>
            <a:r>
              <a:rPr lang="en-US" sz="1200" b="0" i="0" u="none" strike="noStrike" kern="1200" dirty="0" smtClean="0">
                <a:solidFill>
                  <a:schemeClr val="tx1"/>
                </a:solidFill>
                <a:effectLst/>
                <a:latin typeface="Arial" charset="0"/>
                <a:ea typeface="MS PGothic" pitchFamily="34" charset="-128"/>
                <a:cs typeface="MS PGothic" charset="0"/>
                <a:hlinkClick r:id="rId13" tooltip="Social sector"/>
              </a:rPr>
              <a:t>social sector</a:t>
            </a:r>
            <a:r>
              <a:rPr lang="en-US" sz="1200" b="0" i="0" kern="1200" dirty="0" smtClean="0">
                <a:solidFill>
                  <a:schemeClr val="tx1"/>
                </a:solidFill>
                <a:effectLst/>
                <a:latin typeface="Arial" charset="0"/>
                <a:ea typeface="MS PGothic" pitchFamily="34" charset="-128"/>
                <a:cs typeface="MS PGothic" charset="0"/>
              </a:rPr>
              <a:t>.</a:t>
            </a:r>
          </a:p>
          <a:p>
            <a:r>
              <a:rPr lang="en-US" sz="1200" b="0" i="0" kern="1200" dirty="0" smtClean="0">
                <a:solidFill>
                  <a:schemeClr val="tx1"/>
                </a:solidFill>
                <a:effectLst/>
                <a:latin typeface="Arial" charset="0"/>
                <a:ea typeface="MS PGothic" pitchFamily="34" charset="-128"/>
                <a:cs typeface="MS PGothic" charset="0"/>
              </a:rPr>
              <a:t>The phrase "encore career" was first made popular by Marc Freedman, the founder and </a:t>
            </a:r>
            <a:r>
              <a:rPr lang="en-US" sz="1200" b="0" i="0" u="none" strike="noStrike" kern="1200" dirty="0" smtClean="0">
                <a:solidFill>
                  <a:schemeClr val="tx1"/>
                </a:solidFill>
                <a:effectLst/>
                <a:latin typeface="Arial" charset="0"/>
                <a:ea typeface="MS PGothic" pitchFamily="34" charset="-128"/>
                <a:cs typeface="MS PGothic" charset="0"/>
                <a:hlinkClick r:id="rId14" tooltip="CEO"/>
              </a:rPr>
              <a:t>CEO</a:t>
            </a:r>
            <a:r>
              <a:rPr lang="en-US" sz="1200" b="0" i="0" kern="1200" dirty="0" smtClean="0">
                <a:solidFill>
                  <a:schemeClr val="tx1"/>
                </a:solidFill>
                <a:effectLst/>
                <a:latin typeface="Arial" charset="0"/>
                <a:ea typeface="MS PGothic" pitchFamily="34" charset="-128"/>
                <a:cs typeface="MS PGothic" charset="0"/>
              </a:rPr>
              <a:t> of </a:t>
            </a:r>
            <a:r>
              <a:rPr lang="en-US" sz="1200" b="0" i="0" u="none" strike="noStrike" kern="1200" dirty="0" smtClean="0">
                <a:solidFill>
                  <a:schemeClr val="tx1"/>
                </a:solidFill>
                <a:effectLst/>
                <a:latin typeface="Arial" charset="0"/>
                <a:ea typeface="MS PGothic" pitchFamily="34" charset="-128"/>
                <a:cs typeface="MS PGothic" charset="0"/>
                <a:hlinkClick r:id="rId12" tooltip="Encore.org"/>
              </a:rPr>
              <a:t>Encore.org</a:t>
            </a:r>
            <a:r>
              <a:rPr lang="en-US" sz="1200" b="0" i="0" kern="1200" dirty="0" smtClean="0">
                <a:solidFill>
                  <a:schemeClr val="tx1"/>
                </a:solidFill>
                <a:effectLst/>
                <a:latin typeface="Arial" charset="0"/>
                <a:ea typeface="MS PGothic" pitchFamily="34" charset="-128"/>
                <a:cs typeface="MS PGothic" charset="0"/>
              </a:rPr>
              <a:t> in his book </a:t>
            </a:r>
            <a:r>
              <a:rPr lang="en-US" sz="1200" b="0" i="1" kern="1200" dirty="0" smtClean="0">
                <a:solidFill>
                  <a:schemeClr val="tx1"/>
                </a:solidFill>
                <a:effectLst/>
                <a:latin typeface="Arial" charset="0"/>
                <a:ea typeface="MS PGothic" pitchFamily="34" charset="-128"/>
                <a:cs typeface="MS PGothic" charset="0"/>
              </a:rPr>
              <a:t>Encore: Finding Work That Matters in the Second Half of Life.</a:t>
            </a:r>
            <a:r>
              <a:rPr lang="en-US" sz="1200" b="0" i="0" u="none" strike="noStrike" kern="1200" baseline="30000" dirty="0" smtClean="0">
                <a:solidFill>
                  <a:schemeClr val="tx1"/>
                </a:solidFill>
                <a:effectLst/>
                <a:latin typeface="Arial" charset="0"/>
                <a:ea typeface="MS PGothic" pitchFamily="34" charset="-128"/>
                <a:cs typeface="MS PGothic" charset="0"/>
                <a:hlinkClick r:id="rId15"/>
              </a:rPr>
              <a:t>[1]</a:t>
            </a:r>
            <a:endParaRPr lang="en-US" sz="1200" b="0" i="0" kern="1200" dirty="0" smtClean="0">
              <a:solidFill>
                <a:schemeClr val="tx1"/>
              </a:solidFill>
              <a:effectLst/>
              <a:latin typeface="Arial" charset="0"/>
              <a:ea typeface="MS PGothic" pitchFamily="34" charset="-128"/>
              <a:cs typeface="MS PGothic" charset="0"/>
            </a:endParaRPr>
          </a:p>
          <a:p>
            <a:endParaRPr lang="en-US" sz="1200" b="0" i="0" kern="1200" dirty="0" smtClean="0">
              <a:solidFill>
                <a:schemeClr val="tx1"/>
              </a:solidFill>
              <a:effectLst/>
              <a:latin typeface="Arial" charset="0"/>
              <a:ea typeface="MS PGothic" pitchFamily="34" charset="-128"/>
              <a:cs typeface="MS PGothic" charset="0"/>
            </a:endParaRPr>
          </a:p>
          <a:p>
            <a:r>
              <a:rPr lang="en-US" sz="1200" b="0" i="0" kern="1200" dirty="0" smtClean="0">
                <a:solidFill>
                  <a:schemeClr val="tx1"/>
                </a:solidFill>
                <a:effectLst/>
                <a:latin typeface="Arial" charset="0"/>
                <a:ea typeface="MS PGothic" pitchFamily="34" charset="-128"/>
                <a:cs typeface="MS PGothic" charset="0"/>
              </a:rPr>
              <a:t>Al Gore as a "poster child, the model for what Marc Freedman calls the 'encore career.' The head of Civic Ventures [now known as Encore.org], a think tank promoting civic engagement as the second act for boomers, Freedman says, 'Gore found himself by losing himself - literally losing - and being liberated from ambition, the idea that there's a particular ladder you have to scurry up and if you don't make it to the top it's all over. Essentially he found a different ladder.'" </a:t>
            </a:r>
            <a:r>
              <a:rPr lang="en-US" sz="1200" b="0" i="0" u="none" strike="noStrike" kern="1200" baseline="30000" dirty="0" smtClean="0">
                <a:solidFill>
                  <a:schemeClr val="tx1"/>
                </a:solidFill>
                <a:effectLst/>
                <a:latin typeface="Arial" charset="0"/>
                <a:ea typeface="MS PGothic" pitchFamily="34" charset="-128"/>
                <a:cs typeface="MS PGothic" charset="0"/>
                <a:hlinkClick r:id="rId16"/>
              </a:rPr>
              <a:t>[3]</a:t>
            </a:r>
            <a:endParaRPr lang="en-US" sz="1200" b="0" i="0" kern="1200" dirty="0" smtClean="0">
              <a:solidFill>
                <a:schemeClr val="tx1"/>
              </a:solidFill>
              <a:effectLst/>
              <a:latin typeface="Arial" charset="0"/>
              <a:ea typeface="MS PGothic" pitchFamily="34" charset="-128"/>
              <a:cs typeface="MS PGothic" charset="0"/>
            </a:endParaRPr>
          </a:p>
          <a:p>
            <a:pPr defTabSz="910438"/>
            <a:endParaRPr lang="en-US" altLang="en-US" dirty="0" smtClean="0"/>
          </a:p>
          <a:p>
            <a:pPr defTabSz="910438"/>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A2767D6B-A900-4541-8F3B-57B84216F14E}"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Observations around the “busy ethic” of retirement that we observed as an  undercurrent in much of the popular press, but also in the academic literature…the idea that staying busy in and of itself was good for health and well-being in later life.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98A535C-FF06-4439-8981-41383CF94C5A}"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I’m going to report on the findings of some of these projects today and tell you about what we have learned so far.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CEB7C4C-0B3C-49A3-93D4-14A4467979D9}"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buFont typeface="Arial" charset="0"/>
              <a:buChar char="•"/>
              <a:defRPr/>
            </a:pPr>
            <a:r>
              <a:rPr lang="en-US" sz="1200" b="1" kern="1200" dirty="0" smtClean="0">
                <a:solidFill>
                  <a:schemeClr val="tx1"/>
                </a:solidFill>
                <a:latin typeface="Arial" charset="0"/>
                <a:ea typeface="MS PGothic" pitchFamily="34" charset="-128"/>
                <a:cs typeface="Arial"/>
              </a:rPr>
              <a:t>2009:</a:t>
            </a:r>
            <a:r>
              <a:rPr lang="en-US" sz="1200" kern="1200" dirty="0" smtClean="0">
                <a:solidFill>
                  <a:schemeClr val="tx1"/>
                </a:solidFill>
                <a:latin typeface="Arial" charset="0"/>
                <a:ea typeface="MS PGothic" pitchFamily="34" charset="-128"/>
                <a:cs typeface="Arial"/>
              </a:rPr>
              <a:t> Brought researchers, policy-makers, and employers together to </a:t>
            </a:r>
            <a:r>
              <a:rPr lang="en-US" sz="1200" b="1" kern="1200" dirty="0" smtClean="0">
                <a:solidFill>
                  <a:srgbClr val="800000"/>
                </a:solidFill>
                <a:latin typeface="Arial" charset="0"/>
                <a:ea typeface="MS PGothic" pitchFamily="34" charset="-128"/>
                <a:cs typeface="Arial"/>
              </a:rPr>
              <a:t>discuss the barriers and facilitators</a:t>
            </a:r>
            <a:r>
              <a:rPr lang="en-US" sz="1200" b="1" kern="1200" dirty="0" smtClean="0">
                <a:solidFill>
                  <a:srgbClr val="C00000"/>
                </a:solidFill>
                <a:latin typeface="Arial" charset="0"/>
                <a:ea typeface="MS PGothic" pitchFamily="34" charset="-128"/>
                <a:cs typeface="Arial"/>
              </a:rPr>
              <a:t> </a:t>
            </a:r>
            <a:r>
              <a:rPr lang="en-US" sz="1200" kern="1200" dirty="0" smtClean="0">
                <a:solidFill>
                  <a:schemeClr val="tx1"/>
                </a:solidFill>
                <a:latin typeface="Arial" charset="0"/>
                <a:ea typeface="MS PGothic" pitchFamily="34" charset="-128"/>
                <a:cs typeface="Arial"/>
              </a:rPr>
              <a:t>of later life engagement in these roles. </a:t>
            </a:r>
          </a:p>
          <a:p>
            <a:pPr marL="231775" indent="-231775">
              <a:buFont typeface="Arial" charset="0"/>
              <a:buChar char="•"/>
              <a:defRPr/>
            </a:pPr>
            <a:endParaRPr lang="en-US" sz="1200" kern="1200" dirty="0" smtClean="0">
              <a:solidFill>
                <a:schemeClr val="tx1"/>
              </a:solidFill>
              <a:latin typeface="Arial" charset="0"/>
              <a:ea typeface="MS PGothic" pitchFamily="34" charset="-128"/>
              <a:cs typeface="Arial"/>
            </a:endParaRPr>
          </a:p>
          <a:p>
            <a:pPr marL="231775" indent="-231775">
              <a:buFont typeface="Arial" charset="0"/>
              <a:buChar char="•"/>
              <a:defRPr/>
            </a:pPr>
            <a:r>
              <a:rPr lang="en-US" sz="1200" b="1" kern="1200" dirty="0" smtClean="0">
                <a:solidFill>
                  <a:schemeClr val="tx1"/>
                </a:solidFill>
                <a:latin typeface="Arial" charset="0"/>
                <a:ea typeface="MS PGothic" pitchFamily="34" charset="-128"/>
                <a:cs typeface="Arial"/>
              </a:rPr>
              <a:t>2010: F</a:t>
            </a:r>
            <a:r>
              <a:rPr lang="en-US" sz="1200" b="1" kern="1200" dirty="0" smtClean="0">
                <a:solidFill>
                  <a:srgbClr val="800000"/>
                </a:solidFill>
                <a:latin typeface="Arial" charset="0"/>
                <a:ea typeface="MS PGothic" pitchFamily="34" charset="-128"/>
                <a:cs typeface="Arial"/>
              </a:rPr>
              <a:t>ocus groups; </a:t>
            </a:r>
            <a:r>
              <a:rPr lang="en-US" sz="1200" kern="1200" dirty="0" err="1" smtClean="0">
                <a:solidFill>
                  <a:schemeClr val="tx1"/>
                </a:solidFill>
                <a:latin typeface="Arial" charset="0"/>
                <a:ea typeface="MS PGothic" pitchFamily="34" charset="-128"/>
                <a:cs typeface="Arial"/>
              </a:rPr>
              <a:t>tive</a:t>
            </a:r>
            <a:r>
              <a:rPr lang="en-US" sz="1200" kern="1200" dirty="0" smtClean="0">
                <a:solidFill>
                  <a:schemeClr val="tx1"/>
                </a:solidFill>
                <a:latin typeface="Arial" charset="0"/>
                <a:ea typeface="MS PGothic" pitchFamily="34" charset="-128"/>
                <a:cs typeface="Arial"/>
              </a:rPr>
              <a:t> activities; 2) The Life &amp; Times in an Aging Society Study- a </a:t>
            </a:r>
            <a:r>
              <a:rPr lang="en-US" sz="1200" b="1" kern="1200" dirty="0" smtClean="0">
                <a:solidFill>
                  <a:srgbClr val="800000"/>
                </a:solidFill>
                <a:latin typeface="Arial" charset="0"/>
                <a:ea typeface="MS PGothic" pitchFamily="34" charset="-128"/>
                <a:cs typeface="Arial"/>
              </a:rPr>
              <a:t>survey of over 800</a:t>
            </a:r>
            <a:r>
              <a:rPr lang="en-US" sz="1200" b="1" kern="1200" dirty="0" smtClean="0">
                <a:solidFill>
                  <a:srgbClr val="C00000"/>
                </a:solidFill>
                <a:latin typeface="Arial" charset="0"/>
                <a:ea typeface="MS PGothic" pitchFamily="34" charset="-128"/>
                <a:cs typeface="Arial"/>
              </a:rPr>
              <a:t> </a:t>
            </a:r>
            <a:r>
              <a:rPr lang="en-US" sz="1200" kern="1200" dirty="0" smtClean="0">
                <a:solidFill>
                  <a:schemeClr val="tx1"/>
                </a:solidFill>
                <a:latin typeface="Arial" charset="0"/>
                <a:ea typeface="MS PGothic" pitchFamily="34" charset="-128"/>
                <a:cs typeface="Arial"/>
              </a:rPr>
              <a:t>individuals, the majority of whom were over the age of 50.</a:t>
            </a:r>
          </a:p>
          <a:p>
            <a:pPr marL="231775" indent="-231775">
              <a:buFont typeface="Arial" charset="0"/>
              <a:buChar char="•"/>
              <a:defRPr/>
            </a:pPr>
            <a:endParaRPr lang="en-US" sz="1200" b="1" kern="1200" dirty="0" smtClean="0">
              <a:solidFill>
                <a:schemeClr val="tx1"/>
              </a:solidFill>
              <a:latin typeface="Arial" charset="0"/>
              <a:ea typeface="MS PGothic" pitchFamily="34" charset="-128"/>
              <a:cs typeface="Arial"/>
            </a:endParaRPr>
          </a:p>
          <a:p>
            <a:pPr marL="231775" indent="-231775">
              <a:buFont typeface="Arial" charset="0"/>
              <a:buChar char="•"/>
              <a:defRPr/>
            </a:pPr>
            <a:r>
              <a:rPr lang="en-US" sz="1200" b="1" kern="1200" dirty="0" smtClean="0">
                <a:solidFill>
                  <a:schemeClr val="tx1"/>
                </a:solidFill>
                <a:latin typeface="Arial" charset="0"/>
                <a:ea typeface="MS PGothic" pitchFamily="34" charset="-128"/>
                <a:cs typeface="Arial"/>
              </a:rPr>
              <a:t>Phase III (2011-2012): </a:t>
            </a:r>
            <a:r>
              <a:rPr lang="en-US" sz="1200" kern="1200" dirty="0" smtClean="0">
                <a:solidFill>
                  <a:schemeClr val="tx1"/>
                </a:solidFill>
                <a:latin typeface="Arial" charset="0"/>
                <a:ea typeface="MS PGothic" pitchFamily="34" charset="-128"/>
                <a:cs typeface="Arial"/>
              </a:rPr>
              <a:t>The </a:t>
            </a:r>
            <a:r>
              <a:rPr lang="en-US" sz="1200" b="1" kern="1200" dirty="0" smtClean="0">
                <a:solidFill>
                  <a:srgbClr val="800000"/>
                </a:solidFill>
                <a:latin typeface="Arial" charset="0"/>
                <a:ea typeface="MS PGothic" pitchFamily="34" charset="-128"/>
                <a:cs typeface="Arial"/>
              </a:rPr>
              <a:t>development of new strategies for the measurement </a:t>
            </a:r>
            <a:r>
              <a:rPr lang="en-US" sz="1200" kern="1200" dirty="0" smtClean="0">
                <a:solidFill>
                  <a:schemeClr val="tx1"/>
                </a:solidFill>
                <a:latin typeface="Arial" charset="0"/>
                <a:ea typeface="MS PGothic" pitchFamily="34" charset="-128"/>
                <a:cs typeface="Arial"/>
              </a:rPr>
              <a:t>of engagement, which we differentiate from </a:t>
            </a:r>
            <a:r>
              <a:rPr lang="ja-JP" altLang="en-US" sz="1200" kern="1200" dirty="0" smtClean="0">
                <a:solidFill>
                  <a:schemeClr val="tx1"/>
                </a:solidFill>
                <a:latin typeface="Arial" charset="0"/>
                <a:ea typeface="MS PGothic" pitchFamily="34" charset="-128"/>
                <a:cs typeface="Arial"/>
              </a:rPr>
              <a:t>“</a:t>
            </a:r>
            <a:r>
              <a:rPr lang="en-US" sz="1200" kern="1200" dirty="0" smtClean="0">
                <a:solidFill>
                  <a:schemeClr val="tx1"/>
                </a:solidFill>
                <a:latin typeface="Arial" charset="0"/>
                <a:ea typeface="MS PGothic" pitchFamily="34" charset="-128"/>
                <a:cs typeface="Arial"/>
              </a:rPr>
              <a:t>involvement,</a:t>
            </a:r>
            <a:r>
              <a:rPr lang="ja-JP" altLang="en-US" sz="1200" kern="1200" dirty="0" smtClean="0">
                <a:solidFill>
                  <a:schemeClr val="tx1"/>
                </a:solidFill>
                <a:latin typeface="Arial" charset="0"/>
                <a:ea typeface="MS PGothic" pitchFamily="34" charset="-128"/>
                <a:cs typeface="Arial"/>
              </a:rPr>
              <a:t>”</a:t>
            </a:r>
            <a:r>
              <a:rPr lang="en-US" sz="1200" kern="1200" dirty="0" smtClean="0">
                <a:solidFill>
                  <a:schemeClr val="tx1"/>
                </a:solidFill>
                <a:latin typeface="Arial" charset="0"/>
                <a:ea typeface="MS PGothic" pitchFamily="34" charset="-128"/>
                <a:cs typeface="Arial"/>
              </a:rPr>
              <a:t> and understand to refer to the psychological significance of an activity or role. </a:t>
            </a:r>
          </a:p>
          <a:p>
            <a:pPr marL="231775" indent="-231775">
              <a:buFont typeface="Arial" charset="0"/>
              <a:buChar char="•"/>
              <a:defRPr/>
            </a:pPr>
            <a:endParaRPr lang="en-US" sz="1200" kern="1200" dirty="0" smtClean="0">
              <a:solidFill>
                <a:schemeClr val="tx1"/>
              </a:solidFill>
              <a:latin typeface="Arial" charset="0"/>
              <a:ea typeface="MS PGothic" pitchFamily="34" charset="-128"/>
              <a:cs typeface="Arial"/>
            </a:endParaRPr>
          </a:p>
          <a:p>
            <a:pPr marL="231775" indent="-231775">
              <a:buFont typeface="Arial" charset="0"/>
              <a:buChar char="•"/>
              <a:defRPr/>
            </a:pPr>
            <a:r>
              <a:rPr lang="en-US" sz="1200" b="1" kern="1200" dirty="0" smtClean="0">
                <a:solidFill>
                  <a:schemeClr val="tx1"/>
                </a:solidFill>
                <a:latin typeface="Arial" charset="0"/>
                <a:ea typeface="MS PGothic" pitchFamily="34" charset="-128"/>
                <a:cs typeface="Arial"/>
              </a:rPr>
              <a:t>Phase IV (2013-present): </a:t>
            </a:r>
            <a:r>
              <a:rPr lang="en-US" sz="1200" b="1" kern="1200" dirty="0" smtClean="0">
                <a:solidFill>
                  <a:srgbClr val="800000"/>
                </a:solidFill>
                <a:latin typeface="Arial" charset="0"/>
                <a:ea typeface="MS PGothic" pitchFamily="34" charset="-128"/>
                <a:cs typeface="Arial"/>
              </a:rPr>
              <a:t>Testing our conceptual model- </a:t>
            </a:r>
            <a:r>
              <a:rPr lang="en-US" sz="1200" b="1" kern="1200" dirty="0" smtClean="0">
                <a:solidFill>
                  <a:srgbClr val="800000"/>
                </a:solidFill>
                <a:latin typeface="Arial" charset="0"/>
                <a:ea typeface="ＭＳ Ｐゴシック" pitchFamily="34" charset="-128"/>
                <a:cs typeface="ＭＳ Ｐゴシック" charset="0"/>
              </a:rPr>
              <a:t>The </a:t>
            </a:r>
            <a:r>
              <a:rPr lang="en-US" sz="1200" b="1" kern="1200" dirty="0" err="1" smtClean="0">
                <a:solidFill>
                  <a:srgbClr val="800000"/>
                </a:solidFill>
                <a:latin typeface="Arial" charset="0"/>
                <a:ea typeface="ＭＳ Ｐゴシック" pitchFamily="34" charset="-128"/>
                <a:cs typeface="ＭＳ Ｐゴシック" charset="0"/>
              </a:rPr>
              <a:t>EngAGE</a:t>
            </a:r>
            <a:r>
              <a:rPr lang="en-US" sz="1200" b="1" kern="1200" dirty="0" smtClean="0">
                <a:solidFill>
                  <a:srgbClr val="800000"/>
                </a:solidFill>
                <a:latin typeface="Arial" charset="0"/>
                <a:ea typeface="ＭＳ Ｐゴシック" pitchFamily="34" charset="-128"/>
                <a:cs typeface="ＭＳ Ｐゴシック" charset="0"/>
              </a:rPr>
              <a:t> Study,</a:t>
            </a:r>
            <a:r>
              <a:rPr lang="en-US" sz="1200" b="1" kern="1200" dirty="0" smtClean="0">
                <a:solidFill>
                  <a:srgbClr val="C00000"/>
                </a:solidFill>
                <a:latin typeface="Arial" charset="0"/>
                <a:ea typeface="ＭＳ Ｐゴシック" pitchFamily="34" charset="-128"/>
                <a:cs typeface="ＭＳ Ｐゴシック" charset="0"/>
              </a:rPr>
              <a:t> </a:t>
            </a:r>
            <a:r>
              <a:rPr lang="en-US" sz="1200" kern="1200" dirty="0" smtClean="0">
                <a:solidFill>
                  <a:schemeClr val="tx1"/>
                </a:solidFill>
                <a:latin typeface="Arial" charset="0"/>
                <a:ea typeface="ＭＳ Ｐゴシック" pitchFamily="34" charset="-128"/>
                <a:cs typeface="ＭＳ Ｐゴシック" charset="0"/>
              </a:rPr>
              <a:t>an Ecological Momentary Assessment (EMA) study funded by the Hartford Foundation aimed at gaining a better understanding of the lived experience of productive activity in later life</a:t>
            </a:r>
          </a:p>
          <a:p>
            <a:pPr marL="231775" indent="-231775">
              <a:buFont typeface="Arial" charset="0"/>
              <a:buChar char="•"/>
              <a:defRPr/>
            </a:pPr>
            <a:endParaRPr lang="en-US" sz="1200" b="1" kern="1200" dirty="0" smtClean="0">
              <a:solidFill>
                <a:srgbClr val="800000"/>
              </a:solidFill>
              <a:latin typeface="Arial" charset="0"/>
              <a:ea typeface="ＭＳ Ｐゴシック" pitchFamily="34" charset="-128"/>
              <a:cs typeface="Arial"/>
            </a:endParaRPr>
          </a:p>
          <a:p>
            <a:pPr marL="231775" indent="-231775">
              <a:buFont typeface="Arial" charset="0"/>
              <a:buChar char="•"/>
              <a:defRPr/>
            </a:pPr>
            <a:r>
              <a:rPr lang="en-US" sz="1200" b="1" kern="1200" dirty="0" smtClean="0">
                <a:solidFill>
                  <a:srgbClr val="800000"/>
                </a:solidFill>
                <a:latin typeface="Arial" charset="0"/>
                <a:ea typeface="ＭＳ Ｐゴシック" pitchFamily="34" charset="-128"/>
                <a:cs typeface="Arial"/>
              </a:rPr>
              <a:t>Developing and testing an ecological momentary intervention</a:t>
            </a:r>
            <a:r>
              <a:rPr lang="en-US" sz="1200" kern="1200" dirty="0" smtClean="0">
                <a:solidFill>
                  <a:schemeClr val="tx1"/>
                </a:solidFill>
                <a:latin typeface="Arial" charset="0"/>
                <a:ea typeface="ＭＳ Ｐゴシック" pitchFamily="34" charset="-128"/>
                <a:cs typeface="Arial"/>
              </a:rPr>
              <a:t>, funding by a pilot grant through the NIA-funded Boston </a:t>
            </a:r>
            <a:r>
              <a:rPr lang="en-US" sz="1200" kern="1200" dirty="0" err="1" smtClean="0">
                <a:solidFill>
                  <a:schemeClr val="tx1"/>
                </a:solidFill>
                <a:latin typeface="Arial" charset="0"/>
                <a:ea typeface="ＭＳ Ｐゴシック" pitchFamily="34" charset="-128"/>
                <a:cs typeface="Arial"/>
              </a:rPr>
              <a:t>Roybal</a:t>
            </a:r>
            <a:r>
              <a:rPr lang="en-US" sz="1200" kern="1200" dirty="0" smtClean="0">
                <a:solidFill>
                  <a:schemeClr val="tx1"/>
                </a:solidFill>
                <a:latin typeface="Arial" charset="0"/>
                <a:ea typeface="ＭＳ Ｐゴシック" pitchFamily="34" charset="-128"/>
                <a:cs typeface="Arial"/>
              </a:rPr>
              <a:t> Center for Active Lifestyle Interventions.</a:t>
            </a:r>
            <a:endParaRPr lang="en-US" sz="1200" b="1" kern="1200" dirty="0" smtClean="0">
              <a:solidFill>
                <a:srgbClr val="800000"/>
              </a:solidFill>
              <a:latin typeface="Arial" charset="0"/>
              <a:ea typeface="MS PGothic" pitchFamily="34" charset="-128"/>
              <a:cs typeface="Arial"/>
            </a:endParaRPr>
          </a:p>
          <a:p>
            <a:endParaRPr lang="en-US" sz="1200" b="0" i="0" kern="1200" dirty="0" smtClean="0">
              <a:solidFill>
                <a:schemeClr val="tx1"/>
              </a:solidFill>
              <a:effectLst/>
              <a:latin typeface="Arial" charset="0"/>
              <a:ea typeface="MS PGothic" pitchFamily="34" charset="-128"/>
              <a:cs typeface="MS PGothic" charset="0"/>
            </a:endParaRPr>
          </a:p>
          <a:p>
            <a:r>
              <a:rPr lang="en-US" altLang="en-US" dirty="0" smtClean="0"/>
              <a:t>I’m going to report on the findings of some of these projects today and tell you about what we have learned so far.</a:t>
            </a:r>
          </a:p>
          <a:p>
            <a:endParaRPr lang="en-US" altLang="en-US" dirty="0" smtClean="0"/>
          </a:p>
          <a:p>
            <a:r>
              <a:rPr lang="en-US" altLang="en-US" dirty="0" smtClean="0"/>
              <a:t>A fuller, more holistic picture of the interactions between aging, work-both paid and unpaid- and health and well-being.</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0210288-4BCF-47C1-AE82-E222B61C9661}" type="slidenum">
              <a:rPr lang="en-US" altLang="en-US" smtClean="0"/>
              <a:pPr>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Okay, now I am going to shift gears….I want each of you to think about a time when you were really engaged in an activity you were participating in- whether it be work, a class, a volunteer activity, or a leisure activity…are you imagining something?  What was this experience like? Can you describe how you felt? What was it about the experience that was so engaging?</a:t>
            </a:r>
          </a:p>
          <a:p>
            <a:pPr eaLnBrk="1" hangingPunct="1"/>
            <a:r>
              <a:rPr lang="en-US" altLang="en-US" smtClean="0"/>
              <a:t/>
            </a:r>
            <a:br>
              <a:rPr lang="en-US" altLang="en-US" smtClean="0"/>
            </a:br>
            <a:r>
              <a:rPr lang="en-US" altLang="en-US" smtClean="0"/>
              <a:t>Okay, now I want you to think about a time when you were largely unengaged…again, this could be at work or while volunteering or caregiving or at a class…what was this experience like? Can you describe how you felt? What was it about the experience that was not engaging?</a:t>
            </a:r>
          </a:p>
          <a:p>
            <a:pPr eaLnBrk="1" hangingPunct="1"/>
            <a:endParaRPr lang="en-US" altLang="en-US" smtClean="0"/>
          </a:p>
          <a:p>
            <a:pPr eaLnBrk="1" hangingPunct="1"/>
            <a:r>
              <a:rPr lang="en-US" altLang="en-US" smtClean="0"/>
              <a:t>Okay, now I am going to hand out three transparent pieces of paper to each of you…which is the “best fitting”? No, you’ll see in the top left hand corner of the box on the transparencies that this indicates high, medium or low engagement…Do you think that the “best fitting” transparency accurately describes your general level of engagement at your field placement?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47187" indent="-287259" defTabSz="938693" eaLnBrk="0" hangingPunct="0">
              <a:defRPr sz="2400">
                <a:solidFill>
                  <a:schemeClr val="tx1"/>
                </a:solidFill>
                <a:latin typeface="Arial" charset="0"/>
                <a:ea typeface="MS PGothic" pitchFamily="34" charset="-128"/>
              </a:defRPr>
            </a:lvl2pPr>
            <a:lvl3pPr marL="1150605" indent="-229179" defTabSz="938693" eaLnBrk="0" hangingPunct="0">
              <a:defRPr sz="2400">
                <a:solidFill>
                  <a:schemeClr val="tx1"/>
                </a:solidFill>
                <a:latin typeface="Arial" charset="0"/>
                <a:ea typeface="MS PGothic" pitchFamily="34" charset="-128"/>
              </a:defRPr>
            </a:lvl3pPr>
            <a:lvl4pPr marL="1612103" indent="-229179" defTabSz="938693" eaLnBrk="0" hangingPunct="0">
              <a:defRPr sz="2400">
                <a:solidFill>
                  <a:schemeClr val="tx1"/>
                </a:solidFill>
                <a:latin typeface="Arial" charset="0"/>
                <a:ea typeface="MS PGothic" pitchFamily="34" charset="-128"/>
              </a:defRPr>
            </a:lvl4pPr>
            <a:lvl5pPr marL="2072030" indent="-229179" defTabSz="938693" eaLnBrk="0" hangingPunct="0">
              <a:defRPr sz="2400">
                <a:solidFill>
                  <a:schemeClr val="tx1"/>
                </a:solidFill>
                <a:latin typeface="Arial" charset="0"/>
                <a:ea typeface="MS PGothic" pitchFamily="34" charset="-128"/>
              </a:defRPr>
            </a:lvl5pPr>
            <a:lvl6pPr marL="2524110" indent="-229179" defTabSz="938693" eaLnBrk="0" fontAlgn="base" hangingPunct="0">
              <a:spcBef>
                <a:spcPct val="0"/>
              </a:spcBef>
              <a:spcAft>
                <a:spcPct val="0"/>
              </a:spcAft>
              <a:defRPr sz="2400">
                <a:solidFill>
                  <a:schemeClr val="tx1"/>
                </a:solidFill>
                <a:latin typeface="Arial" charset="0"/>
                <a:ea typeface="MS PGothic" pitchFamily="34" charset="-128"/>
              </a:defRPr>
            </a:lvl6pPr>
            <a:lvl7pPr marL="2976189" indent="-229179" defTabSz="938693" eaLnBrk="0" fontAlgn="base" hangingPunct="0">
              <a:spcBef>
                <a:spcPct val="0"/>
              </a:spcBef>
              <a:spcAft>
                <a:spcPct val="0"/>
              </a:spcAft>
              <a:defRPr sz="2400">
                <a:solidFill>
                  <a:schemeClr val="tx1"/>
                </a:solidFill>
                <a:latin typeface="Arial" charset="0"/>
                <a:ea typeface="MS PGothic" pitchFamily="34" charset="-128"/>
              </a:defRPr>
            </a:lvl7pPr>
            <a:lvl8pPr marL="3428268" indent="-229179" defTabSz="938693" eaLnBrk="0" fontAlgn="base" hangingPunct="0">
              <a:spcBef>
                <a:spcPct val="0"/>
              </a:spcBef>
              <a:spcAft>
                <a:spcPct val="0"/>
              </a:spcAft>
              <a:defRPr sz="2400">
                <a:solidFill>
                  <a:schemeClr val="tx1"/>
                </a:solidFill>
                <a:latin typeface="Arial" charset="0"/>
                <a:ea typeface="MS PGothic" pitchFamily="34" charset="-128"/>
              </a:defRPr>
            </a:lvl8pPr>
            <a:lvl9pPr marL="3880348" indent="-229179"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0C8F78A3-CBFD-4840-9771-485647E59306}" type="slidenum">
              <a:rPr lang="en-US" altLang="en-US" sz="1200">
                <a:latin typeface="Times New Roman" pitchFamily="18" charset="0"/>
              </a:rPr>
              <a:pPr/>
              <a:t>18</a:t>
            </a:fld>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47187" indent="-287259" defTabSz="938693" eaLnBrk="0" hangingPunct="0">
              <a:defRPr sz="2400">
                <a:solidFill>
                  <a:schemeClr val="tx1"/>
                </a:solidFill>
                <a:latin typeface="Arial" charset="0"/>
                <a:ea typeface="MS PGothic" pitchFamily="34" charset="-128"/>
              </a:defRPr>
            </a:lvl2pPr>
            <a:lvl3pPr marL="1150605" indent="-229179" defTabSz="938693" eaLnBrk="0" hangingPunct="0">
              <a:defRPr sz="2400">
                <a:solidFill>
                  <a:schemeClr val="tx1"/>
                </a:solidFill>
                <a:latin typeface="Arial" charset="0"/>
                <a:ea typeface="MS PGothic" pitchFamily="34" charset="-128"/>
              </a:defRPr>
            </a:lvl3pPr>
            <a:lvl4pPr marL="1612103" indent="-229179" defTabSz="938693" eaLnBrk="0" hangingPunct="0">
              <a:defRPr sz="2400">
                <a:solidFill>
                  <a:schemeClr val="tx1"/>
                </a:solidFill>
                <a:latin typeface="Arial" charset="0"/>
                <a:ea typeface="MS PGothic" pitchFamily="34" charset="-128"/>
              </a:defRPr>
            </a:lvl4pPr>
            <a:lvl5pPr marL="2072030" indent="-229179" defTabSz="938693" eaLnBrk="0" hangingPunct="0">
              <a:defRPr sz="2400">
                <a:solidFill>
                  <a:schemeClr val="tx1"/>
                </a:solidFill>
                <a:latin typeface="Arial" charset="0"/>
                <a:ea typeface="MS PGothic" pitchFamily="34" charset="-128"/>
              </a:defRPr>
            </a:lvl5pPr>
            <a:lvl6pPr marL="2524110" indent="-229179" defTabSz="938693" eaLnBrk="0" fontAlgn="base" hangingPunct="0">
              <a:spcBef>
                <a:spcPct val="0"/>
              </a:spcBef>
              <a:spcAft>
                <a:spcPct val="0"/>
              </a:spcAft>
              <a:defRPr sz="2400">
                <a:solidFill>
                  <a:schemeClr val="tx1"/>
                </a:solidFill>
                <a:latin typeface="Arial" charset="0"/>
                <a:ea typeface="MS PGothic" pitchFamily="34" charset="-128"/>
              </a:defRPr>
            </a:lvl6pPr>
            <a:lvl7pPr marL="2976189" indent="-229179" defTabSz="938693" eaLnBrk="0" fontAlgn="base" hangingPunct="0">
              <a:spcBef>
                <a:spcPct val="0"/>
              </a:spcBef>
              <a:spcAft>
                <a:spcPct val="0"/>
              </a:spcAft>
              <a:defRPr sz="2400">
                <a:solidFill>
                  <a:schemeClr val="tx1"/>
                </a:solidFill>
                <a:latin typeface="Arial" charset="0"/>
                <a:ea typeface="MS PGothic" pitchFamily="34" charset="-128"/>
              </a:defRPr>
            </a:lvl7pPr>
            <a:lvl8pPr marL="3428268" indent="-229179" defTabSz="938693" eaLnBrk="0" fontAlgn="base" hangingPunct="0">
              <a:spcBef>
                <a:spcPct val="0"/>
              </a:spcBef>
              <a:spcAft>
                <a:spcPct val="0"/>
              </a:spcAft>
              <a:defRPr sz="2400">
                <a:solidFill>
                  <a:schemeClr val="tx1"/>
                </a:solidFill>
                <a:latin typeface="Arial" charset="0"/>
                <a:ea typeface="MS PGothic" pitchFamily="34" charset="-128"/>
              </a:defRPr>
            </a:lvl8pPr>
            <a:lvl9pPr marL="3880348" indent="-229179"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1DFC5916-D5AC-45C4-A352-2B26C1E49DF9}" type="slidenum">
              <a:rPr lang="en-US" altLang="en-US" sz="1200">
                <a:latin typeface="Times New Roman" pitchFamily="18" charset="0"/>
              </a:rPr>
              <a:pPr/>
              <a:t>19</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123" eaLnBrk="0" hangingPunct="0">
              <a:spcBef>
                <a:spcPct val="30000"/>
              </a:spcBef>
              <a:defRPr sz="1200">
                <a:solidFill>
                  <a:schemeClr val="tx1"/>
                </a:solidFill>
                <a:latin typeface="Arial" charset="0"/>
                <a:ea typeface="MS PGothic" pitchFamily="34" charset="-128"/>
              </a:defRPr>
            </a:lvl1pPr>
            <a:lvl2pPr marL="755036" indent="-287259" defTabSz="937123" eaLnBrk="0" hangingPunct="0">
              <a:spcBef>
                <a:spcPct val="30000"/>
              </a:spcBef>
              <a:defRPr sz="1200">
                <a:solidFill>
                  <a:schemeClr val="tx1"/>
                </a:solidFill>
                <a:latin typeface="Arial" charset="0"/>
                <a:ea typeface="MS PGothic" pitchFamily="34" charset="-128"/>
              </a:defRPr>
            </a:lvl2pPr>
            <a:lvl3pPr marL="1164732" indent="-230749" defTabSz="937123" eaLnBrk="0" hangingPunct="0">
              <a:spcBef>
                <a:spcPct val="30000"/>
              </a:spcBef>
              <a:defRPr sz="1200">
                <a:solidFill>
                  <a:schemeClr val="tx1"/>
                </a:solidFill>
                <a:latin typeface="Arial" charset="0"/>
                <a:ea typeface="MS PGothic" pitchFamily="34" charset="-128"/>
              </a:defRPr>
            </a:lvl3pPr>
            <a:lvl4pPr marL="1632509" indent="-230749" defTabSz="937123" eaLnBrk="0" hangingPunct="0">
              <a:spcBef>
                <a:spcPct val="30000"/>
              </a:spcBef>
              <a:defRPr sz="1200">
                <a:solidFill>
                  <a:schemeClr val="tx1"/>
                </a:solidFill>
                <a:latin typeface="Arial" charset="0"/>
                <a:ea typeface="MS PGothic" pitchFamily="34" charset="-128"/>
              </a:defRPr>
            </a:lvl4pPr>
            <a:lvl5pPr marL="2098716" indent="-230749" defTabSz="937123" eaLnBrk="0" hangingPunct="0">
              <a:spcBef>
                <a:spcPct val="30000"/>
              </a:spcBef>
              <a:defRPr sz="1200">
                <a:solidFill>
                  <a:schemeClr val="tx1"/>
                </a:solidFill>
                <a:latin typeface="Arial" charset="0"/>
                <a:ea typeface="MS PGothic" pitchFamily="34" charset="-128"/>
              </a:defRPr>
            </a:lvl5pPr>
            <a:lvl6pPr marL="2550795" indent="-230749" defTabSz="937123" eaLnBrk="0" fontAlgn="base" hangingPunct="0">
              <a:spcBef>
                <a:spcPct val="30000"/>
              </a:spcBef>
              <a:spcAft>
                <a:spcPct val="0"/>
              </a:spcAft>
              <a:defRPr sz="1200">
                <a:solidFill>
                  <a:schemeClr val="tx1"/>
                </a:solidFill>
                <a:latin typeface="Arial" charset="0"/>
                <a:ea typeface="MS PGothic" pitchFamily="34" charset="-128"/>
              </a:defRPr>
            </a:lvl6pPr>
            <a:lvl7pPr marL="3002875" indent="-230749" defTabSz="937123" eaLnBrk="0" fontAlgn="base" hangingPunct="0">
              <a:spcBef>
                <a:spcPct val="30000"/>
              </a:spcBef>
              <a:spcAft>
                <a:spcPct val="0"/>
              </a:spcAft>
              <a:defRPr sz="1200">
                <a:solidFill>
                  <a:schemeClr val="tx1"/>
                </a:solidFill>
                <a:latin typeface="Arial" charset="0"/>
                <a:ea typeface="MS PGothic" pitchFamily="34" charset="-128"/>
              </a:defRPr>
            </a:lvl7pPr>
            <a:lvl8pPr marL="3454954" indent="-230749" defTabSz="937123" eaLnBrk="0" fontAlgn="base" hangingPunct="0">
              <a:spcBef>
                <a:spcPct val="30000"/>
              </a:spcBef>
              <a:spcAft>
                <a:spcPct val="0"/>
              </a:spcAft>
              <a:defRPr sz="1200">
                <a:solidFill>
                  <a:schemeClr val="tx1"/>
                </a:solidFill>
                <a:latin typeface="Arial" charset="0"/>
                <a:ea typeface="MS PGothic" pitchFamily="34" charset="-128"/>
              </a:defRPr>
            </a:lvl8pPr>
            <a:lvl9pPr marL="3907034" indent="-230749" defTabSz="93712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844A223-F403-496E-9074-06177C73DFBB}"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D7D63352-ADFA-4712-907C-8D8B928DAD83}"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0D53CF75-009E-4A3F-878D-60293C1E53D8}"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Arial" charset="0"/>
                <a:ea typeface="MS PGothic" pitchFamily="34" charset="-128"/>
                <a:cs typeface="MS PGothic" charset="0"/>
              </a:rPr>
              <a:t>Slide 22 &amp; 23 are hard to understand and my mind will follow better if they are simpler. When I have to connect concluding thoughts back &amp; forth I get lost in thought, a bit overwhelmed and do not listen.</a:t>
            </a:r>
          </a:p>
          <a:p>
            <a:r>
              <a:rPr lang="en-US" sz="1200" b="0" i="0" kern="1200" dirty="0" smtClean="0">
                <a:solidFill>
                  <a:schemeClr val="tx1"/>
                </a:solidFill>
                <a:effectLst/>
                <a:latin typeface="Arial" charset="0"/>
                <a:ea typeface="MS PGothic" pitchFamily="34" charset="-128"/>
                <a:cs typeface="MS PGothic" charset="0"/>
              </a:rPr>
              <a:t>Slide 26 - there is </a:t>
            </a:r>
            <a:r>
              <a:rPr lang="en-US" sz="1200" b="0" i="0" kern="1200" dirty="0" err="1" smtClean="0">
                <a:solidFill>
                  <a:schemeClr val="tx1"/>
                </a:solidFill>
                <a:effectLst/>
                <a:latin typeface="Arial" charset="0"/>
                <a:ea typeface="MS PGothic" pitchFamily="34" charset="-128"/>
                <a:cs typeface="MS PGothic" charset="0"/>
              </a:rPr>
              <a:t>is</a:t>
            </a:r>
            <a:r>
              <a:rPr lang="en-US" sz="1200" b="0" i="0" kern="1200" dirty="0" smtClean="0">
                <a:solidFill>
                  <a:schemeClr val="tx1"/>
                </a:solidFill>
                <a:effectLst/>
                <a:latin typeface="Arial" charset="0"/>
                <a:ea typeface="MS PGothic" pitchFamily="34" charset="-128"/>
                <a:cs typeface="MS PGothic" charset="0"/>
              </a:rPr>
              <a:t> some great information and action steps the listener can take,  The link for Discovering </a:t>
            </a:r>
            <a:r>
              <a:rPr lang="en-US" sz="1200" b="0" i="0" kern="1200" dirty="0" err="1" smtClean="0">
                <a:solidFill>
                  <a:schemeClr val="tx1"/>
                </a:solidFill>
                <a:effectLst/>
                <a:latin typeface="Arial" charset="0"/>
                <a:ea typeface="MS PGothic" pitchFamily="34" charset="-128"/>
                <a:cs typeface="MS PGothic" charset="0"/>
              </a:rPr>
              <a:t>whats</a:t>
            </a:r>
            <a:r>
              <a:rPr lang="en-US" sz="1200" b="0" i="0" kern="1200" dirty="0" smtClean="0">
                <a:solidFill>
                  <a:schemeClr val="tx1"/>
                </a:solidFill>
                <a:effectLst/>
                <a:latin typeface="Arial" charset="0"/>
                <a:ea typeface="MS PGothic" pitchFamily="34" charset="-128"/>
                <a:cs typeface="MS PGothic" charset="0"/>
              </a:rPr>
              <a:t> next is </a:t>
            </a:r>
            <a:r>
              <a:rPr lang="en-US" sz="1200" b="0" i="0" kern="1200" dirty="0" smtClean="0">
                <a:solidFill>
                  <a:schemeClr val="tx1"/>
                </a:solidFill>
                <a:effectLst/>
                <a:latin typeface="Arial" charset="0"/>
                <a:ea typeface="MS PGothic" pitchFamily="34" charset="-128"/>
                <a:cs typeface="MS PGothic" charset="0"/>
                <a:hlinkClick r:id="rId3"/>
              </a:rPr>
              <a:t>http://www.escne.org/discovering-whats-next/</a:t>
            </a:r>
            <a:endParaRPr lang="en-US" sz="1200" b="0" i="0" kern="1200" dirty="0" smtClean="0">
              <a:solidFill>
                <a:schemeClr val="tx1"/>
              </a:solidFill>
              <a:effectLst/>
              <a:latin typeface="Arial" charset="0"/>
              <a:ea typeface="MS PGothic" pitchFamily="34" charset="-128"/>
              <a:cs typeface="MS PGothic" charset="0"/>
            </a:endParaRPr>
          </a:p>
          <a:p>
            <a:r>
              <a:rPr lang="en-US" sz="1200" b="0" i="0" kern="1200" dirty="0" smtClean="0">
                <a:solidFill>
                  <a:schemeClr val="tx1"/>
                </a:solidFill>
                <a:effectLst/>
                <a:latin typeface="Arial" charset="0"/>
                <a:ea typeface="MS PGothic" pitchFamily="34" charset="-128"/>
                <a:cs typeface="MS PGothic" charset="0"/>
              </a:rPr>
              <a:t>Slide 26 again less words on the total slide or build with each point.  I definitely would add:</a:t>
            </a:r>
          </a:p>
          <a:p>
            <a:pPr lvl="1"/>
            <a:r>
              <a:rPr lang="en-US" sz="1200" b="0" i="0" kern="1200" dirty="0" smtClean="0">
                <a:solidFill>
                  <a:schemeClr val="tx1"/>
                </a:solidFill>
                <a:effectLst/>
                <a:latin typeface="Arial" charset="0"/>
                <a:ea typeface="MS PGothic" pitchFamily="34" charset="-128"/>
                <a:cs typeface="MS PGothic" charset="0"/>
              </a:rPr>
              <a:t> Encore Expo 2016 Nov 18 at Boston College </a:t>
            </a:r>
          </a:p>
          <a:p>
            <a:pPr lvl="1"/>
            <a:r>
              <a:rPr lang="en-US" sz="1200" b="0" i="0" kern="1200" dirty="0" smtClean="0">
                <a:solidFill>
                  <a:schemeClr val="tx1"/>
                </a:solidFill>
                <a:effectLst/>
                <a:latin typeface="Arial" charset="0"/>
                <a:ea typeface="MS PGothic" pitchFamily="34" charset="-128"/>
                <a:cs typeface="MS PGothic" charset="0"/>
              </a:rPr>
              <a:t>visit </a:t>
            </a:r>
            <a:r>
              <a:rPr lang="en-US" sz="1200" b="0" i="0" kern="1200" dirty="0" err="1" smtClean="0">
                <a:solidFill>
                  <a:schemeClr val="tx1"/>
                </a:solidFill>
                <a:effectLst/>
                <a:latin typeface="Arial" charset="0"/>
                <a:ea typeface="MS PGothic" pitchFamily="34" charset="-128"/>
                <a:cs typeface="MS PGothic" charset="0"/>
              </a:rPr>
              <a:t>encore,org</a:t>
            </a:r>
            <a:r>
              <a:rPr lang="en-US" sz="1200" b="0" i="0" kern="1200" dirty="0" smtClean="0">
                <a:solidFill>
                  <a:schemeClr val="tx1"/>
                </a:solidFill>
                <a:effectLst/>
                <a:latin typeface="Arial" charset="0"/>
                <a:ea typeface="MS PGothic" pitchFamily="34" charset="-128"/>
                <a:cs typeface="MS PGothic" charset="0"/>
              </a:rPr>
              <a:t> for inspiration and available resources.</a:t>
            </a:r>
          </a:p>
          <a:p>
            <a:pPr lvl="1"/>
            <a:r>
              <a:rPr lang="en-US" sz="1200" b="0" i="0" kern="1200" dirty="0" smtClean="0">
                <a:solidFill>
                  <a:schemeClr val="tx1"/>
                </a:solidFill>
                <a:effectLst/>
                <a:latin typeface="Arial" charset="0"/>
                <a:ea typeface="MS PGothic" pitchFamily="34" charset="-128"/>
                <a:cs typeface="MS PGothic" charset="0"/>
              </a:rPr>
              <a:t>Google Encore for events and resources in your community</a:t>
            </a:r>
          </a:p>
          <a:p>
            <a:r>
              <a:rPr lang="en-US" sz="1200" b="0" i="0" kern="1200" dirty="0" smtClean="0">
                <a:solidFill>
                  <a:schemeClr val="tx1"/>
                </a:solidFill>
                <a:effectLst/>
                <a:latin typeface="Arial" charset="0"/>
                <a:ea typeface="MS PGothic" pitchFamily="34" charset="-128"/>
                <a:cs typeface="MS PGothic" charset="0"/>
              </a:rPr>
              <a:t>Lastly it was helpful for me to hear your research as I hone my part.  It made me feel a heck of lot better about sharing my story. Now I have a better idea how to transition back to you too.</a:t>
            </a:r>
          </a:p>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5437E9FD-1554-4F96-9E25-0ED3826C6E9E}"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37" eaLnBrk="0" hangingPunct="0">
              <a:spcBef>
                <a:spcPct val="30000"/>
              </a:spcBef>
              <a:defRPr sz="1200">
                <a:solidFill>
                  <a:schemeClr val="tx1"/>
                </a:solidFill>
                <a:latin typeface="Arial" charset="0"/>
                <a:ea typeface="MS PGothic" pitchFamily="34" charset="-128"/>
              </a:defRPr>
            </a:lvl1pPr>
            <a:lvl2pPr marL="757445" indent="-289207" defTabSz="939537" eaLnBrk="0" hangingPunct="0">
              <a:spcBef>
                <a:spcPct val="30000"/>
              </a:spcBef>
              <a:defRPr sz="1200">
                <a:solidFill>
                  <a:schemeClr val="tx1"/>
                </a:solidFill>
                <a:latin typeface="Arial" charset="0"/>
                <a:ea typeface="MS PGothic" pitchFamily="34" charset="-128"/>
              </a:defRPr>
            </a:lvl2pPr>
            <a:lvl3pPr marL="1166006" indent="-231059" defTabSz="939537" eaLnBrk="0" hangingPunct="0">
              <a:spcBef>
                <a:spcPct val="30000"/>
              </a:spcBef>
              <a:defRPr sz="1200">
                <a:solidFill>
                  <a:schemeClr val="tx1"/>
                </a:solidFill>
                <a:latin typeface="Arial" charset="0"/>
                <a:ea typeface="MS PGothic" pitchFamily="34" charset="-128"/>
              </a:defRPr>
            </a:lvl3pPr>
            <a:lvl4pPr marL="1632715" indent="-231059" defTabSz="939537" eaLnBrk="0" hangingPunct="0">
              <a:spcBef>
                <a:spcPct val="30000"/>
              </a:spcBef>
              <a:defRPr sz="1200">
                <a:solidFill>
                  <a:schemeClr val="tx1"/>
                </a:solidFill>
                <a:latin typeface="Arial" charset="0"/>
                <a:ea typeface="MS PGothic" pitchFamily="34" charset="-128"/>
              </a:defRPr>
            </a:lvl4pPr>
            <a:lvl5pPr marL="2100953" indent="-231059" defTabSz="939537" eaLnBrk="0" hangingPunct="0">
              <a:spcBef>
                <a:spcPct val="30000"/>
              </a:spcBef>
              <a:defRPr sz="1200">
                <a:solidFill>
                  <a:schemeClr val="tx1"/>
                </a:solidFill>
                <a:latin typeface="Arial" charset="0"/>
                <a:ea typeface="MS PGothic" pitchFamily="34" charset="-128"/>
              </a:defRPr>
            </a:lvl5pPr>
            <a:lvl6pPr marL="2541648" indent="-231059" defTabSz="939537" eaLnBrk="0" fontAlgn="base" hangingPunct="0">
              <a:spcBef>
                <a:spcPct val="30000"/>
              </a:spcBef>
              <a:spcAft>
                <a:spcPct val="0"/>
              </a:spcAft>
              <a:defRPr sz="1200">
                <a:solidFill>
                  <a:schemeClr val="tx1"/>
                </a:solidFill>
                <a:latin typeface="Arial" charset="0"/>
                <a:ea typeface="MS PGothic" pitchFamily="34" charset="-128"/>
              </a:defRPr>
            </a:lvl6pPr>
            <a:lvl7pPr marL="2982343" indent="-231059" defTabSz="939537" eaLnBrk="0" fontAlgn="base" hangingPunct="0">
              <a:spcBef>
                <a:spcPct val="30000"/>
              </a:spcBef>
              <a:spcAft>
                <a:spcPct val="0"/>
              </a:spcAft>
              <a:defRPr sz="1200">
                <a:solidFill>
                  <a:schemeClr val="tx1"/>
                </a:solidFill>
                <a:latin typeface="Arial" charset="0"/>
                <a:ea typeface="MS PGothic" pitchFamily="34" charset="-128"/>
              </a:defRPr>
            </a:lvl7pPr>
            <a:lvl8pPr marL="3423038" indent="-231059" defTabSz="939537" eaLnBrk="0" fontAlgn="base" hangingPunct="0">
              <a:spcBef>
                <a:spcPct val="30000"/>
              </a:spcBef>
              <a:spcAft>
                <a:spcPct val="0"/>
              </a:spcAft>
              <a:defRPr sz="1200">
                <a:solidFill>
                  <a:schemeClr val="tx1"/>
                </a:solidFill>
                <a:latin typeface="Arial" charset="0"/>
                <a:ea typeface="MS PGothic" pitchFamily="34" charset="-128"/>
              </a:defRPr>
            </a:lvl8pPr>
            <a:lvl9pPr marL="3863733" indent="-231059" defTabSz="939537"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1A411E4B-3627-48D1-9511-C52FB1884CC4}" type="slidenum">
              <a:rPr lang="en-US" altLang="en-US" smtClean="0"/>
              <a:pPr>
                <a:spcBef>
                  <a:spcPct val="0"/>
                </a:spcBef>
              </a:pPr>
              <a:t>23</a:t>
            </a:fld>
            <a:endParaRPr lang="en-US" altLang="en-US" smtClean="0"/>
          </a:p>
        </p:txBody>
      </p:sp>
      <p:sp>
        <p:nvSpPr>
          <p:cNvPr id="27651" name="Rectangle 2"/>
          <p:cNvSpPr>
            <a:spLocks noGrp="1" noRot="1" noChangeAspect="1" noChangeArrowheads="1" noTextEdit="1"/>
          </p:cNvSpPr>
          <p:nvPr>
            <p:ph type="sldImg"/>
          </p:nvPr>
        </p:nvSpPr>
        <p:spPr>
          <a:xfrm>
            <a:off x="1219200" y="685800"/>
            <a:ext cx="4648200" cy="3486150"/>
          </a:xfrm>
          <a:ln/>
        </p:spPr>
      </p:sp>
      <p:sp>
        <p:nvSpPr>
          <p:cNvPr id="27652" name="Rectangle 3"/>
          <p:cNvSpPr>
            <a:spLocks noGrp="1" noChangeArrowheads="1"/>
          </p:cNvSpPr>
          <p:nvPr>
            <p:ph type="body" idx="1"/>
          </p:nvPr>
        </p:nvSpPr>
        <p:spPr>
          <a:xfrm>
            <a:off x="699823" y="4416099"/>
            <a:ext cx="5610754"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100" b="1" kern="1200" dirty="0" smtClean="0">
                <a:solidFill>
                  <a:schemeClr val="tx1"/>
                </a:solidFill>
                <a:latin typeface="Arial" charset="0"/>
                <a:ea typeface="MS PGothic" pitchFamily="34" charset="-128"/>
                <a:cs typeface="MS PGothic" charset="0"/>
              </a:rPr>
              <a:t>Task identity and significance.</a:t>
            </a:r>
            <a:r>
              <a:rPr lang="en-US" sz="1100" kern="1200" dirty="0" smtClean="0">
                <a:solidFill>
                  <a:schemeClr val="tx1"/>
                </a:solidFill>
                <a:latin typeface="Arial" charset="0"/>
                <a:ea typeface="MS PGothic" pitchFamily="34" charset="-128"/>
                <a:cs typeface="MS PGothic" charset="0"/>
              </a:rPr>
              <a:t> Sets of tasks should be separated from other sets of tasks by some clear boundary.  They should be clearly defined, visible, and meaningful.  </a:t>
            </a:r>
          </a:p>
          <a:p>
            <a:pPr>
              <a:defRPr/>
            </a:pPr>
            <a:r>
              <a:rPr lang="en-US" sz="1100" b="1" kern="1200" dirty="0" smtClean="0">
                <a:solidFill>
                  <a:schemeClr val="tx1"/>
                </a:solidFill>
                <a:latin typeface="Arial" charset="0"/>
                <a:ea typeface="MS PGothic" pitchFamily="34" charset="-128"/>
                <a:cs typeface="MS PGothic" charset="0"/>
              </a:rPr>
              <a:t>Task autonomy.</a:t>
            </a:r>
            <a:r>
              <a:rPr lang="en-US" sz="1100" kern="1200" dirty="0" smtClean="0">
                <a:solidFill>
                  <a:schemeClr val="tx1"/>
                </a:solidFill>
                <a:latin typeface="Arial" charset="0"/>
                <a:ea typeface="MS PGothic" pitchFamily="34" charset="-128"/>
                <a:cs typeface="MS PGothic" charset="0"/>
              </a:rPr>
              <a:t> Employees should be able to exercise some control over their work. Areas of discretion and decision making should be available.</a:t>
            </a:r>
          </a:p>
          <a:p>
            <a:pPr>
              <a:defRPr/>
            </a:pPr>
            <a:r>
              <a:rPr lang="en-US" sz="1100" b="1" kern="1200" dirty="0" smtClean="0">
                <a:solidFill>
                  <a:schemeClr val="tx1"/>
                </a:solidFill>
                <a:latin typeface="Arial" charset="0"/>
                <a:ea typeface="MS PGothic" pitchFamily="34" charset="-128"/>
                <a:cs typeface="MS PGothic" charset="0"/>
              </a:rPr>
              <a:t>Task and skill variety.</a:t>
            </a:r>
            <a:r>
              <a:rPr lang="en-US" sz="1100" kern="1200" dirty="0" smtClean="0">
                <a:solidFill>
                  <a:schemeClr val="tx1"/>
                </a:solidFill>
                <a:latin typeface="Arial" charset="0"/>
                <a:ea typeface="MS PGothic" pitchFamily="34" charset="-128"/>
                <a:cs typeface="MS PGothic" charset="0"/>
              </a:rPr>
              <a:t> An attempt must be made to provide an optimal variety of tasks within each job and the opportunity should draw on a number of skill levels. </a:t>
            </a:r>
          </a:p>
          <a:p>
            <a:pPr>
              <a:defRPr/>
            </a:pPr>
            <a:r>
              <a:rPr lang="en-US" sz="1100" b="1" kern="1200" dirty="0" smtClean="0">
                <a:solidFill>
                  <a:schemeClr val="tx1"/>
                </a:solidFill>
                <a:latin typeface="Arial" charset="0"/>
                <a:ea typeface="MS PGothic" pitchFamily="34" charset="-128"/>
                <a:cs typeface="MS PGothic" charset="0"/>
              </a:rPr>
              <a:t>Feedback.</a:t>
            </a:r>
            <a:r>
              <a:rPr lang="en-US" sz="1100" kern="1200" dirty="0" smtClean="0">
                <a:solidFill>
                  <a:schemeClr val="tx1"/>
                </a:solidFill>
                <a:latin typeface="Arial" charset="0"/>
                <a:ea typeface="MS PGothic" pitchFamily="34" charset="-128"/>
                <a:cs typeface="MS PGothic" charset="0"/>
              </a:rPr>
              <a:t> There should be some means for informing employees quickly when they have achieved their targets. </a:t>
            </a:r>
          </a:p>
          <a:p>
            <a:pPr>
              <a:defRPr/>
            </a:pPr>
            <a:r>
              <a:rPr lang="en-US" sz="1100" b="1" kern="1200" dirty="0" smtClean="0">
                <a:solidFill>
                  <a:schemeClr val="tx1"/>
                </a:solidFill>
                <a:latin typeface="Arial" charset="0"/>
                <a:ea typeface="ＭＳ Ｐゴシック" pitchFamily="34" charset="-128"/>
                <a:cs typeface="MS PGothic" charset="0"/>
              </a:rPr>
              <a:t>Social support. </a:t>
            </a:r>
            <a:r>
              <a:rPr lang="en-US" sz="1100" kern="1200" dirty="0" smtClean="0">
                <a:solidFill>
                  <a:schemeClr val="tx1"/>
                </a:solidFill>
                <a:latin typeface="Arial" charset="0"/>
                <a:ea typeface="ＭＳ Ｐゴシック" pitchFamily="34" charset="-128"/>
                <a:cs typeface="MS PGothic" charset="0"/>
              </a:rPr>
              <a:t>There should be opportunities to develop constructive relationships.</a:t>
            </a:r>
          </a:p>
          <a:p>
            <a:pPr>
              <a:defRPr/>
            </a:pPr>
            <a:r>
              <a:rPr lang="en-US" sz="1100" b="1" kern="1200" dirty="0" smtClean="0">
                <a:solidFill>
                  <a:schemeClr val="tx1"/>
                </a:solidFill>
                <a:latin typeface="Arial" charset="0"/>
                <a:ea typeface="ＭＳ Ｐゴシック" pitchFamily="34" charset="-128"/>
                <a:cs typeface="MS PGothic" charset="0"/>
              </a:rPr>
              <a:t>Opportunities for continued learning and growth. </a:t>
            </a:r>
            <a:endParaRPr lang="en-US" sz="1100" b="1" kern="1200" dirty="0">
              <a:solidFill>
                <a:schemeClr val="tx1"/>
              </a:solidFill>
              <a:latin typeface="Arial" charset="0"/>
              <a:ea typeface="ＭＳ Ｐゴシック" pitchFamily="34" charset="-128"/>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Tap into or rediscover those interests or activities in your life that you find most meaningful, and find a way to pursue them</a:t>
            </a:r>
          </a:p>
          <a:p>
            <a:pPr>
              <a:buFontTx/>
              <a:buChar char="-"/>
            </a:pPr>
            <a:endParaRPr lang="en-US" altLang="en-US" smtClean="0"/>
          </a:p>
          <a:p>
            <a:pPr>
              <a:buFontTx/>
              <a:buChar char="-"/>
            </a:pPr>
            <a:r>
              <a:rPr lang="en-US" altLang="en-US" smtClean="0"/>
              <a:t>Just get out there and try something- may not be a linear path and you may not know where the path will lead yet</a:t>
            </a:r>
          </a:p>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4ECF7690-E9AC-4FF9-ADDC-E31C779D49EE}"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20E72AE7-E04E-44DA-9319-345BB92AE694}"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Arial" charset="0"/>
                <a:ea typeface="MS PGothic" pitchFamily="34" charset="-128"/>
                <a:cs typeface="MS PGothic" charset="0"/>
                <a:hlinkClick r:id="rId3"/>
              </a:rPr>
              <a:t>http://www.escne.org/discovering-whats-next/</a:t>
            </a:r>
            <a:endParaRPr lang="en-US" sz="1200" b="0" i="0" kern="1200" dirty="0" smtClean="0">
              <a:solidFill>
                <a:schemeClr val="tx1"/>
              </a:solidFill>
              <a:effectLst/>
              <a:latin typeface="Arial" charset="0"/>
              <a:ea typeface="MS PGothic" pitchFamily="34" charset="-128"/>
              <a:cs typeface="MS PGothic" charset="0"/>
            </a:endParaRPr>
          </a:p>
          <a:p>
            <a:r>
              <a:rPr lang="en-US" sz="1200" b="0" i="0" kern="1200" dirty="0" smtClean="0">
                <a:solidFill>
                  <a:schemeClr val="tx1"/>
                </a:solidFill>
                <a:effectLst/>
                <a:latin typeface="Arial" charset="0"/>
                <a:ea typeface="MS PGothic" pitchFamily="34" charset="-128"/>
                <a:cs typeface="MS PGothic" charset="0"/>
              </a:rPr>
              <a:t>Slide 26 again less words on the total slide or build with each point.  I definitely would add:</a:t>
            </a:r>
          </a:p>
          <a:p>
            <a:pPr lvl="1"/>
            <a:r>
              <a:rPr lang="en-US" sz="1200" b="0" i="0" kern="1200" dirty="0" smtClean="0">
                <a:solidFill>
                  <a:schemeClr val="tx1"/>
                </a:solidFill>
                <a:effectLst/>
                <a:latin typeface="Arial" charset="0"/>
                <a:ea typeface="MS PGothic" pitchFamily="34" charset="-128"/>
                <a:cs typeface="MS PGothic" charset="0"/>
              </a:rPr>
              <a:t> Encore Expo 2016 Nov 18 at Boston College </a:t>
            </a:r>
          </a:p>
          <a:p>
            <a:pPr lvl="1"/>
            <a:r>
              <a:rPr lang="en-US" sz="1200" b="0" i="0" kern="1200" dirty="0" smtClean="0">
                <a:solidFill>
                  <a:schemeClr val="tx1"/>
                </a:solidFill>
                <a:effectLst/>
                <a:latin typeface="Arial" charset="0"/>
                <a:ea typeface="MS PGothic" pitchFamily="34" charset="-128"/>
                <a:cs typeface="MS PGothic" charset="0"/>
              </a:rPr>
              <a:t>visit </a:t>
            </a:r>
            <a:r>
              <a:rPr lang="en-US" sz="1200" b="0" i="0" kern="1200" dirty="0" err="1" smtClean="0">
                <a:solidFill>
                  <a:schemeClr val="tx1"/>
                </a:solidFill>
                <a:effectLst/>
                <a:latin typeface="Arial" charset="0"/>
                <a:ea typeface="MS PGothic" pitchFamily="34" charset="-128"/>
                <a:cs typeface="MS PGothic" charset="0"/>
              </a:rPr>
              <a:t>encore,org</a:t>
            </a:r>
            <a:r>
              <a:rPr lang="en-US" sz="1200" b="0" i="0" kern="1200" dirty="0" smtClean="0">
                <a:solidFill>
                  <a:schemeClr val="tx1"/>
                </a:solidFill>
                <a:effectLst/>
                <a:latin typeface="Arial" charset="0"/>
                <a:ea typeface="MS PGothic" pitchFamily="34" charset="-128"/>
                <a:cs typeface="MS PGothic" charset="0"/>
              </a:rPr>
              <a:t> for inspiration and available resources.</a:t>
            </a:r>
          </a:p>
          <a:p>
            <a:pPr lvl="1"/>
            <a:r>
              <a:rPr lang="en-US" sz="1200" b="0" i="0" kern="1200" dirty="0" smtClean="0">
                <a:solidFill>
                  <a:schemeClr val="tx1"/>
                </a:solidFill>
                <a:effectLst/>
                <a:latin typeface="Arial" charset="0"/>
                <a:ea typeface="MS PGothic" pitchFamily="34" charset="-128"/>
                <a:cs typeface="MS PGothic" charset="0"/>
              </a:rPr>
              <a:t>Google Encore for events and resources in your community</a:t>
            </a:r>
          </a:p>
          <a:p>
            <a:pPr>
              <a:buFontTx/>
              <a:buChar char="•"/>
            </a:pPr>
            <a:endParaRPr lang="en-US" altLang="en-US" sz="1600" dirty="0" smtClean="0"/>
          </a:p>
          <a:p>
            <a:pPr>
              <a:buFontTx/>
              <a:buChar char="•"/>
            </a:pPr>
            <a:r>
              <a:rPr lang="en-US" altLang="en-US" sz="1600" dirty="0" smtClean="0"/>
              <a:t>Plan </a:t>
            </a:r>
            <a:r>
              <a:rPr lang="en-US" altLang="en-US" sz="1600" dirty="0"/>
              <a:t>for the psychological and social aspects of retirement by thinking ahead about the transition to retirement, the development of identity, finding meaningful activities, options for generativity, etc., with the same vigor dedicated to planning financially for retirement (e.g., AARP’s Life Reimagined, </a:t>
            </a:r>
            <a:r>
              <a:rPr lang="en-US" altLang="en-US" sz="1600" u="sng" dirty="0">
                <a:hlinkClick r:id="rId4"/>
              </a:rPr>
              <a:t>http://www.lifereimagined.aarp.org</a:t>
            </a:r>
            <a:r>
              <a:rPr lang="en-US" altLang="en-US" sz="1600" dirty="0"/>
              <a:t>).</a:t>
            </a:r>
          </a:p>
          <a:p>
            <a:pPr>
              <a:buFontTx/>
              <a:buChar char="•"/>
            </a:pPr>
            <a:r>
              <a:rPr lang="en-US" altLang="en-US" sz="1600" dirty="0"/>
              <a:t>Develop a strategic plan with a mission, vision and goals for your life. Identify strengths and interests, building on those to build a strong activity portfolio. Reach out to local organizations that can help you to achieve these goals and leverage existing resources.</a:t>
            </a:r>
          </a:p>
          <a:p>
            <a:pPr lvl="1">
              <a:buFontTx/>
              <a:buChar char="•"/>
            </a:pPr>
            <a:r>
              <a:rPr lang="en-US" altLang="en-US" sz="800" dirty="0"/>
              <a:t>“Job-craft”-- advocate for yourself in the workplace, identify and follow your strengths, network.</a:t>
            </a:r>
          </a:p>
          <a:p>
            <a:pPr lvl="1">
              <a:buFontTx/>
              <a:buChar char="•"/>
            </a:pPr>
            <a:r>
              <a:rPr lang="en-US" altLang="en-US" sz="800" dirty="0"/>
              <a:t>Develop your skills across the life course, become a lifelong learner, actively seek-out  training and learning opportunities</a:t>
            </a:r>
          </a:p>
          <a:p>
            <a:pPr>
              <a:buFontTx/>
              <a:buChar char="•"/>
            </a:pPr>
            <a:r>
              <a:rPr lang="en-US" altLang="en-US" sz="1600" dirty="0"/>
              <a:t>Tap into or rediscover those interests or activities in your life that you find most meaningful—that inspire you—that “light you up” and find a way to pursue them.  There is an example of a car mechanic who learned to play blues guitar just prior to selling his shop to retire.  He is now doing “gigs” all over New Orleans and has found a new lease on life. </a:t>
            </a:r>
          </a:p>
          <a:p>
            <a:endParaRPr lang="en-US" altLang="en-US" sz="1600" dirty="0"/>
          </a:p>
          <a:p>
            <a:endParaRPr lang="en-US"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016F1E34-CA36-4029-9E4D-E40677E0A4D9}"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5B4ECDC-7D25-463D-8C18-C8096F218A1D}" type="slidenum">
              <a:rPr lang="en-US" altLang="en-US" smtClean="0"/>
              <a:pPr>
                <a:spcBef>
                  <a:spcPct val="0"/>
                </a:spcBef>
              </a:pPr>
              <a:t>27</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defRPr/>
            </a:pPr>
            <a:r>
              <a:rPr lang="en-US" sz="800" b="1" kern="1200" dirty="0" smtClean="0">
                <a:solidFill>
                  <a:schemeClr val="tx1"/>
                </a:solidFill>
                <a:latin typeface="Arial" charset="0"/>
                <a:ea typeface="MS PGothic" pitchFamily="34" charset="-128"/>
                <a:cs typeface="MS PGothic" charset="0"/>
              </a:rPr>
              <a:t>Visit encore.org for inspiration and available resources.</a:t>
            </a:r>
          </a:p>
          <a:p>
            <a:pPr marL="285750" indent="-285750">
              <a:buFont typeface="Arial" panose="020B0604020202020204" pitchFamily="34" charset="0"/>
              <a:buChar char="•"/>
              <a:defRPr/>
            </a:pPr>
            <a:endParaRPr lang="en-US" sz="800" b="1" kern="1200" dirty="0" smtClean="0">
              <a:solidFill>
                <a:schemeClr val="tx1"/>
              </a:solidFill>
              <a:latin typeface="Arial" charset="0"/>
              <a:ea typeface="MS PGothic" pitchFamily="34" charset="-128"/>
              <a:cs typeface="MS PGothic" charset="0"/>
            </a:endParaRPr>
          </a:p>
          <a:p>
            <a:pPr marL="285750" indent="-285750">
              <a:buFont typeface="Arial" panose="020B0604020202020204" pitchFamily="34" charset="0"/>
              <a:buChar char="•"/>
              <a:defRPr/>
            </a:pPr>
            <a:r>
              <a:rPr lang="en-US" sz="800" b="1" kern="1200" dirty="0" smtClean="0">
                <a:solidFill>
                  <a:schemeClr val="tx1"/>
                </a:solidFill>
                <a:latin typeface="Arial" charset="0"/>
                <a:ea typeface="MS PGothic" pitchFamily="34" charset="-128"/>
                <a:cs typeface="MS PGothic" charset="0"/>
              </a:rPr>
              <a:t>Google Encore for events and resources in your community</a:t>
            </a:r>
          </a:p>
          <a:p>
            <a:pPr eaLnBrk="1" hangingPunct="1"/>
            <a:endParaRPr lang="en-US" dirty="0" smtClean="0">
              <a:effectLst/>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latin typeface="Arial" charset="0"/>
                <a:ea typeface="MS PGothic" pitchFamily="34" charset="-128"/>
                <a:cs typeface="MS PGothic" charset="0"/>
              </a:rPr>
              <a:t>Ignatian</a:t>
            </a:r>
            <a:r>
              <a:rPr lang="en-US" sz="1200" b="1" kern="1200" dirty="0" smtClean="0">
                <a:solidFill>
                  <a:schemeClr val="tx1"/>
                </a:solidFill>
                <a:latin typeface="Arial" charset="0"/>
                <a:ea typeface="MS PGothic" pitchFamily="34" charset="-128"/>
                <a:cs typeface="MS PGothic" charset="0"/>
              </a:rPr>
              <a:t> Volunteer Corps (IVC) provides men and women, most age 50 or better, opportunities to serve others and to transform lives. IVC matches the talents of experienced Volunteers with the greatest social needs of our time. IVC has a unique spiritual reflection program, which is rooted in the Jesuit tradition of </a:t>
            </a:r>
            <a:r>
              <a:rPr lang="en-US" sz="1200" b="1" kern="1200" dirty="0" err="1" smtClean="0">
                <a:solidFill>
                  <a:schemeClr val="tx1"/>
                </a:solidFill>
                <a:latin typeface="Arial" charset="0"/>
                <a:ea typeface="MS PGothic" pitchFamily="34" charset="-128"/>
                <a:cs typeface="MS PGothic" charset="0"/>
              </a:rPr>
              <a:t>Ignatian</a:t>
            </a:r>
            <a:r>
              <a:rPr lang="en-US" sz="1200" b="1" kern="1200" dirty="0" smtClean="0">
                <a:solidFill>
                  <a:schemeClr val="tx1"/>
                </a:solidFill>
                <a:latin typeface="Arial" charset="0"/>
                <a:ea typeface="MS PGothic" pitchFamily="34" charset="-128"/>
                <a:cs typeface="MS PGothic" charset="0"/>
              </a:rPr>
              <a:t> spirituality.  </a:t>
            </a:r>
          </a:p>
          <a:p>
            <a:pPr eaLnBrk="1" hangingPunct="1"/>
            <a:endParaRPr lang="en-US" dirty="0" smtClean="0">
              <a:effectLst/>
            </a:endParaRPr>
          </a:p>
          <a:p>
            <a:pPr eaLnBrk="1" hangingPunct="1"/>
            <a:r>
              <a:rPr lang="en-US" dirty="0" smtClean="0">
                <a:effectLst/>
              </a:rPr>
              <a:t>We're holding our first annual ENCORE EXPO on Wednesday November 18th. </a:t>
            </a:r>
            <a:r>
              <a:rPr lang="en-US" b="1" dirty="0" smtClean="0">
                <a:effectLst/>
              </a:rPr>
              <a:t>FREE TO THE PUBLIC!</a:t>
            </a:r>
            <a:r>
              <a:rPr lang="en-US" dirty="0" smtClean="0">
                <a:effectLst/>
              </a:rPr>
              <a:t> We will connect community organizations with 200+ individuals who are looking for paid or volunteer opportunities to give back. The expo will include a dynamic keynote speaker, David Campbell, founder of All Hands Volunteers, exhibitors, workshops, and networking opportunities.  We are grateful to our lead sponsors Boston College Institute on Aging, Hartford Center of Excellence in Geriatric Social Work, and AARP MA for making this event possible.  </a:t>
            </a: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C6C0F8D-577C-4ADF-80CE-2E6E6B9419FE}" type="slidenum">
              <a:rPr lang="en-US" altLang="en-US" smtClean="0"/>
              <a:pPr>
                <a:spcBef>
                  <a:spcPct val="0"/>
                </a:spcBef>
              </a:pPr>
              <a:t>28</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conclusion…It is essential that we work toward mitigating  barriers that may be serving to foreclose opportunities for positive role involvement in later life. And instead continually work to understand factors that open up doors to opportunity and increased choice… </a:t>
            </a:r>
          </a:p>
          <a:p>
            <a:endParaRPr lang="en-US" altLang="en-US" smtClean="0"/>
          </a:p>
          <a:p>
            <a:r>
              <a:rPr lang="en-US" altLang="en-US" smtClean="0"/>
              <a:t>Research that takes a more holistic, nuanced approach to the impact of activity involvement in later life can help us to refine and extend our understanding of an “encore” to value multiple forms and levels of giving back, not only in later life but across the lifespan</a:t>
            </a:r>
          </a:p>
          <a:p>
            <a:endParaRPr lang="en-US" altLang="en-US" smtClean="0"/>
          </a:p>
          <a:p>
            <a:r>
              <a:rPr lang="en-US" altLang="en-US" smtClean="0"/>
              <a:t> </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770E553-AC44-4CAB-8C55-744AF35885EC}" type="slidenum">
              <a:rPr lang="en-US" altLang="en-US" smtClean="0"/>
              <a:pPr>
                <a:spcBef>
                  <a:spcPct val="0"/>
                </a:spcBef>
              </a:pPr>
              <a:t>29</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Time: february 2015</a:t>
            </a:r>
          </a:p>
          <a:p>
            <a:r>
              <a:rPr lang="en-US" altLang="en-US" smtClean="0"/>
              <a:t>Baby who is living now who is likely to live to be age 142…now maybe A recent article in </a:t>
            </a:r>
            <a:r>
              <a:rPr lang="en-US" altLang="en-US" i="1" smtClean="0"/>
              <a:t>TIME </a:t>
            </a:r>
            <a:r>
              <a:rPr lang="en-US" altLang="en-US" smtClean="0"/>
              <a:t>magazine claims that babies born today may have a life expectancy of 142 years (Pekkanen, 2015). Although highly sensationalized, this article draws public attention to the very real dilemmas we are facing as a society as we grapple with a new era of longevity.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E7EF6CBF-0409-4FF9-9A31-4715E59DECEA}"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39339" indent="-284120" defTabSz="938693" eaLnBrk="0" hangingPunct="0">
              <a:spcBef>
                <a:spcPct val="30000"/>
              </a:spcBef>
              <a:defRPr sz="1200">
                <a:solidFill>
                  <a:schemeClr val="tx1"/>
                </a:solidFill>
                <a:latin typeface="Arial" charset="0"/>
                <a:ea typeface="MS PGothic" pitchFamily="34" charset="-128"/>
              </a:defRPr>
            </a:lvl2pPr>
            <a:lvl3pPr marL="1138047" indent="-227610" defTabSz="938693" eaLnBrk="0" hangingPunct="0">
              <a:spcBef>
                <a:spcPct val="30000"/>
              </a:spcBef>
              <a:defRPr sz="1200">
                <a:solidFill>
                  <a:schemeClr val="tx1"/>
                </a:solidFill>
                <a:latin typeface="Arial" charset="0"/>
                <a:ea typeface="MS PGothic" pitchFamily="34" charset="-128"/>
              </a:defRPr>
            </a:lvl3pPr>
            <a:lvl4pPr marL="1593266" indent="-227610" defTabSz="938693" eaLnBrk="0" hangingPunct="0">
              <a:spcBef>
                <a:spcPct val="30000"/>
              </a:spcBef>
              <a:defRPr sz="1200">
                <a:solidFill>
                  <a:schemeClr val="tx1"/>
                </a:solidFill>
                <a:latin typeface="Arial" charset="0"/>
                <a:ea typeface="MS PGothic" pitchFamily="34" charset="-128"/>
              </a:defRPr>
            </a:lvl4pPr>
            <a:lvl5pPr marL="2050054" indent="-227610" defTabSz="938693" eaLnBrk="0" hangingPunct="0">
              <a:spcBef>
                <a:spcPct val="30000"/>
              </a:spcBef>
              <a:defRPr sz="1200">
                <a:solidFill>
                  <a:schemeClr val="tx1"/>
                </a:solidFill>
                <a:latin typeface="Arial" charset="0"/>
                <a:ea typeface="MS PGothic" pitchFamily="34" charset="-128"/>
              </a:defRPr>
            </a:lvl5pPr>
            <a:lvl6pPr marL="2502134" indent="-227610" defTabSz="938693" eaLnBrk="0" fontAlgn="base" hangingPunct="0">
              <a:spcBef>
                <a:spcPct val="30000"/>
              </a:spcBef>
              <a:spcAft>
                <a:spcPct val="0"/>
              </a:spcAft>
              <a:defRPr sz="1200">
                <a:solidFill>
                  <a:schemeClr val="tx1"/>
                </a:solidFill>
                <a:latin typeface="Arial" charset="0"/>
                <a:ea typeface="MS PGothic" pitchFamily="34" charset="-128"/>
              </a:defRPr>
            </a:lvl6pPr>
            <a:lvl7pPr marL="2954213" indent="-227610" defTabSz="938693" eaLnBrk="0" fontAlgn="base" hangingPunct="0">
              <a:spcBef>
                <a:spcPct val="30000"/>
              </a:spcBef>
              <a:spcAft>
                <a:spcPct val="0"/>
              </a:spcAft>
              <a:defRPr sz="1200">
                <a:solidFill>
                  <a:schemeClr val="tx1"/>
                </a:solidFill>
                <a:latin typeface="Arial" charset="0"/>
                <a:ea typeface="MS PGothic" pitchFamily="34" charset="-128"/>
              </a:defRPr>
            </a:lvl7pPr>
            <a:lvl8pPr marL="3406292" indent="-227610" defTabSz="938693" eaLnBrk="0" fontAlgn="base" hangingPunct="0">
              <a:spcBef>
                <a:spcPct val="30000"/>
              </a:spcBef>
              <a:spcAft>
                <a:spcPct val="0"/>
              </a:spcAft>
              <a:defRPr sz="1200">
                <a:solidFill>
                  <a:schemeClr val="tx1"/>
                </a:solidFill>
                <a:latin typeface="Arial" charset="0"/>
                <a:ea typeface="MS PGothic" pitchFamily="34" charset="-128"/>
              </a:defRPr>
            </a:lvl8pPr>
            <a:lvl9pPr marL="3858372" indent="-227610"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045A9E0-223D-4F5E-9364-9E2949602B35}" type="slidenum">
              <a:rPr lang="en-US" altLang="en-US" smtClean="0"/>
              <a:pPr>
                <a:spcBef>
                  <a:spcPct val="0"/>
                </a:spcBef>
              </a:pPr>
              <a:t>30</a:t>
            </a:fld>
            <a:endParaRPr lang="en-US" altLang="en-US" smtClean="0"/>
          </a:p>
        </p:txBody>
      </p:sp>
      <p:sp>
        <p:nvSpPr>
          <p:cNvPr id="64515" name="Rectangle 2"/>
          <p:cNvSpPr>
            <a:spLocks noGrp="1" noRot="1" noChangeAspect="1" noChangeArrowheads="1" noTextEdit="1"/>
          </p:cNvSpPr>
          <p:nvPr>
            <p:ph type="sldImg"/>
          </p:nvPr>
        </p:nvSpPr>
        <p:spPr>
          <a:xfrm>
            <a:off x="1220788" y="687388"/>
            <a:ext cx="4646612" cy="348615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are living longer…the third age has emerged…we are all wondering who we will be for the next 20 or 30 years…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5030656F-4907-4293-8203-26FB8DF59613}"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0438"/>
            <a:r>
              <a:rPr lang="en-US" altLang="en-US" dirty="0" smtClean="0"/>
              <a:t>On one hand, the traditional paradigm of aging suggests that increased longevity will inevitably lead to disengagement and increasing morbidity. It argues that while improvements in longevity might be successful in extending years of life, it would also lead to additional years of chronic disease, disability, and reduced quality of life, as well as greater costs to society (Gruenberg, 1977). </a:t>
            </a:r>
          </a:p>
          <a:p>
            <a:pPr defTabSz="910438"/>
            <a:endParaRPr lang="en-US" altLang="en-US" dirty="0" smtClean="0"/>
          </a:p>
          <a:p>
            <a:pPr defTabSz="910438"/>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9549410E-C6D3-4BD3-828A-A151FEDA8A30}"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fact, persistent negative ideas about the “retirement” years the types of activities that older adults should or shouldn’t get involved in still exist and …. …here is crossword puzzle clue that my colleague and co-author found recently in a major newspaper…The clue is “retirement destination” and the answer is “BED”…</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5BC83B3-995E-44B3-9169-BEBE38810597}"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spcBef>
                <a:spcPct val="30000"/>
              </a:spcBef>
              <a:defRPr sz="1200">
                <a:solidFill>
                  <a:schemeClr val="tx1"/>
                </a:solidFill>
                <a:latin typeface="Arial" charset="0"/>
                <a:ea typeface="MS PGothic" pitchFamily="34" charset="-128"/>
              </a:defRPr>
            </a:lvl1pPr>
            <a:lvl2pPr marL="756605" indent="-290399" defTabSz="938693" eaLnBrk="0" hangingPunct="0">
              <a:spcBef>
                <a:spcPct val="30000"/>
              </a:spcBef>
              <a:defRPr sz="1200">
                <a:solidFill>
                  <a:schemeClr val="tx1"/>
                </a:solidFill>
                <a:latin typeface="Arial" charset="0"/>
                <a:ea typeface="MS PGothic" pitchFamily="34" charset="-128"/>
              </a:defRPr>
            </a:lvl2pPr>
            <a:lvl3pPr marL="1166302" indent="-232319" defTabSz="938693" eaLnBrk="0" hangingPunct="0">
              <a:spcBef>
                <a:spcPct val="30000"/>
              </a:spcBef>
              <a:defRPr sz="1200">
                <a:solidFill>
                  <a:schemeClr val="tx1"/>
                </a:solidFill>
                <a:latin typeface="Arial" charset="0"/>
                <a:ea typeface="MS PGothic" pitchFamily="34" charset="-128"/>
              </a:defRPr>
            </a:lvl3pPr>
            <a:lvl4pPr marL="1634079" indent="-232319" defTabSz="938693" eaLnBrk="0" hangingPunct="0">
              <a:spcBef>
                <a:spcPct val="30000"/>
              </a:spcBef>
              <a:defRPr sz="1200">
                <a:solidFill>
                  <a:schemeClr val="tx1"/>
                </a:solidFill>
                <a:latin typeface="Arial" charset="0"/>
                <a:ea typeface="MS PGothic" pitchFamily="34" charset="-128"/>
              </a:defRPr>
            </a:lvl4pPr>
            <a:lvl5pPr marL="2100285" indent="-232319" defTabSz="938693" eaLnBrk="0" hangingPunct="0">
              <a:spcBef>
                <a:spcPct val="30000"/>
              </a:spcBef>
              <a:defRPr sz="1200">
                <a:solidFill>
                  <a:schemeClr val="tx1"/>
                </a:solidFill>
                <a:latin typeface="Arial" charset="0"/>
                <a:ea typeface="MS PGothic" pitchFamily="34" charset="-128"/>
              </a:defRPr>
            </a:lvl5pPr>
            <a:lvl6pPr marL="2552365" indent="-232319" defTabSz="938693" eaLnBrk="0" fontAlgn="base" hangingPunct="0">
              <a:spcBef>
                <a:spcPct val="30000"/>
              </a:spcBef>
              <a:spcAft>
                <a:spcPct val="0"/>
              </a:spcAft>
              <a:defRPr sz="1200">
                <a:solidFill>
                  <a:schemeClr val="tx1"/>
                </a:solidFill>
                <a:latin typeface="Arial" charset="0"/>
                <a:ea typeface="MS PGothic" pitchFamily="34" charset="-128"/>
              </a:defRPr>
            </a:lvl6pPr>
            <a:lvl7pPr marL="3004444" indent="-232319" defTabSz="938693" eaLnBrk="0" fontAlgn="base" hangingPunct="0">
              <a:spcBef>
                <a:spcPct val="30000"/>
              </a:spcBef>
              <a:spcAft>
                <a:spcPct val="0"/>
              </a:spcAft>
              <a:defRPr sz="1200">
                <a:solidFill>
                  <a:schemeClr val="tx1"/>
                </a:solidFill>
                <a:latin typeface="Arial" charset="0"/>
                <a:ea typeface="MS PGothic" pitchFamily="34" charset="-128"/>
              </a:defRPr>
            </a:lvl7pPr>
            <a:lvl8pPr marL="3456523" indent="-232319" defTabSz="938693" eaLnBrk="0" fontAlgn="base" hangingPunct="0">
              <a:spcBef>
                <a:spcPct val="30000"/>
              </a:spcBef>
              <a:spcAft>
                <a:spcPct val="0"/>
              </a:spcAft>
              <a:defRPr sz="1200">
                <a:solidFill>
                  <a:schemeClr val="tx1"/>
                </a:solidFill>
                <a:latin typeface="Arial" charset="0"/>
                <a:ea typeface="MS PGothic" pitchFamily="34" charset="-128"/>
              </a:defRPr>
            </a:lvl8pPr>
            <a:lvl9pPr marL="3908603" indent="-232319" defTabSz="938693"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DE2BA77-8280-4253-8798-3FCDFFFE767E}"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E535CB86-1F24-41AD-A7CC-7503BB1FBEA2}"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0438"/>
            <a:r>
              <a:rPr lang="en-US" altLang="en-US" smtClean="0"/>
              <a:t>On the other hand, many new, more positive—and arguably more actionable—paradigms have emerged that are based upon postponing functional and cognitive decline and compressing morbidity into a shorter period later in life. These frameworks suggest that lifestyle improvements could delay the onset of disability and increase quality of life (Fries, 2005). These 15, 20, or 30 “extra” years of productive life may benefit not only individuals, but also families, organizations, communities, and society at large. </a:t>
            </a:r>
          </a:p>
          <a:p>
            <a:pPr defTabSz="910438"/>
            <a:endParaRPr lang="en-US" altLang="en-US" smtClean="0"/>
          </a:p>
          <a:p>
            <a:pPr defTabSz="910438"/>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693" eaLnBrk="0" hangingPunct="0">
              <a:defRPr sz="2400">
                <a:solidFill>
                  <a:schemeClr val="tx1"/>
                </a:solidFill>
                <a:latin typeface="Arial" charset="0"/>
                <a:ea typeface="MS PGothic" pitchFamily="34" charset="-128"/>
              </a:defRPr>
            </a:lvl1pPr>
            <a:lvl2pPr marL="734629" indent="-282550" defTabSz="938693" eaLnBrk="0" hangingPunct="0">
              <a:defRPr sz="2400">
                <a:solidFill>
                  <a:schemeClr val="tx1"/>
                </a:solidFill>
                <a:latin typeface="Arial" charset="0"/>
                <a:ea typeface="MS PGothic" pitchFamily="34" charset="-128"/>
              </a:defRPr>
            </a:lvl2pPr>
            <a:lvl3pPr marL="1130198" indent="-226040" defTabSz="938693" eaLnBrk="0" hangingPunct="0">
              <a:defRPr sz="2400">
                <a:solidFill>
                  <a:schemeClr val="tx1"/>
                </a:solidFill>
                <a:latin typeface="Arial" charset="0"/>
                <a:ea typeface="MS PGothic" pitchFamily="34" charset="-128"/>
              </a:defRPr>
            </a:lvl3pPr>
            <a:lvl4pPr marL="1582278" indent="-226040" defTabSz="938693" eaLnBrk="0" hangingPunct="0">
              <a:defRPr sz="2400">
                <a:solidFill>
                  <a:schemeClr val="tx1"/>
                </a:solidFill>
                <a:latin typeface="Arial" charset="0"/>
                <a:ea typeface="MS PGothic" pitchFamily="34" charset="-128"/>
              </a:defRPr>
            </a:lvl4pPr>
            <a:lvl5pPr marL="2034357" indent="-226040" defTabSz="938693" eaLnBrk="0" hangingPunct="0">
              <a:defRPr sz="2400">
                <a:solidFill>
                  <a:schemeClr val="tx1"/>
                </a:solidFill>
                <a:latin typeface="Arial" charset="0"/>
                <a:ea typeface="MS PGothic" pitchFamily="34" charset="-128"/>
              </a:defRPr>
            </a:lvl5pPr>
            <a:lvl6pPr marL="2486436" indent="-226040" defTabSz="938693" eaLnBrk="0" fontAlgn="base" hangingPunct="0">
              <a:spcBef>
                <a:spcPct val="0"/>
              </a:spcBef>
              <a:spcAft>
                <a:spcPct val="0"/>
              </a:spcAft>
              <a:defRPr sz="2400">
                <a:solidFill>
                  <a:schemeClr val="tx1"/>
                </a:solidFill>
                <a:latin typeface="Arial" charset="0"/>
                <a:ea typeface="MS PGothic" pitchFamily="34" charset="-128"/>
              </a:defRPr>
            </a:lvl6pPr>
            <a:lvl7pPr marL="2938516" indent="-226040" defTabSz="938693" eaLnBrk="0" fontAlgn="base" hangingPunct="0">
              <a:spcBef>
                <a:spcPct val="0"/>
              </a:spcBef>
              <a:spcAft>
                <a:spcPct val="0"/>
              </a:spcAft>
              <a:defRPr sz="2400">
                <a:solidFill>
                  <a:schemeClr val="tx1"/>
                </a:solidFill>
                <a:latin typeface="Arial" charset="0"/>
                <a:ea typeface="MS PGothic" pitchFamily="34" charset="-128"/>
              </a:defRPr>
            </a:lvl7pPr>
            <a:lvl8pPr marL="3390595" indent="-226040" defTabSz="938693" eaLnBrk="0" fontAlgn="base" hangingPunct="0">
              <a:spcBef>
                <a:spcPct val="0"/>
              </a:spcBef>
              <a:spcAft>
                <a:spcPct val="0"/>
              </a:spcAft>
              <a:defRPr sz="2400">
                <a:solidFill>
                  <a:schemeClr val="tx1"/>
                </a:solidFill>
                <a:latin typeface="Arial" charset="0"/>
                <a:ea typeface="MS PGothic" pitchFamily="34" charset="-128"/>
              </a:defRPr>
            </a:lvl8pPr>
            <a:lvl9pPr marL="3842675" indent="-226040" defTabSz="938693" eaLnBrk="0" fontAlgn="base" hangingPunct="0">
              <a:spcBef>
                <a:spcPct val="0"/>
              </a:spcBef>
              <a:spcAft>
                <a:spcPct val="0"/>
              </a:spcAft>
              <a:defRPr sz="2400">
                <a:solidFill>
                  <a:schemeClr val="tx1"/>
                </a:solidFill>
                <a:latin typeface="Arial" charset="0"/>
                <a:ea typeface="MS PGothic" pitchFamily="34" charset="-128"/>
              </a:defRPr>
            </a:lvl9pPr>
          </a:lstStyle>
          <a:p>
            <a:fld id="{CD4B6ECF-9EC9-4983-9817-2BC655D12C9E}"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F39BDC0-D2F4-49B0-B609-68FC3412D699}" type="slidenum">
              <a:rPr lang="en-US"/>
              <a:pPr>
                <a:defRPr/>
              </a:pPr>
              <a:t>‹#›</a:t>
            </a:fld>
            <a:endParaRPr lang="en-US"/>
          </a:p>
        </p:txBody>
      </p:sp>
    </p:spTree>
    <p:extLst>
      <p:ext uri="{BB962C8B-B14F-4D97-AF65-F5344CB8AC3E}">
        <p14:creationId xmlns:p14="http://schemas.microsoft.com/office/powerpoint/2010/main" val="278855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9CE919D-31E5-4CE4-865C-4D3E2FEA2F0A}" type="slidenum">
              <a:rPr lang="en-US"/>
              <a:pPr>
                <a:defRPr/>
              </a:pPr>
              <a:t>‹#›</a:t>
            </a:fld>
            <a:endParaRPr lang="en-US"/>
          </a:p>
        </p:txBody>
      </p:sp>
    </p:spTree>
    <p:extLst>
      <p:ext uri="{BB962C8B-B14F-4D97-AF65-F5344CB8AC3E}">
        <p14:creationId xmlns:p14="http://schemas.microsoft.com/office/powerpoint/2010/main" val="322430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BCF4A50-A13A-4163-B0BC-6199622B96D0}" type="slidenum">
              <a:rPr lang="en-US"/>
              <a:pPr>
                <a:defRPr/>
              </a:pPr>
              <a:t>‹#›</a:t>
            </a:fld>
            <a:endParaRPr lang="en-US"/>
          </a:p>
        </p:txBody>
      </p:sp>
    </p:spTree>
    <p:extLst>
      <p:ext uri="{BB962C8B-B14F-4D97-AF65-F5344CB8AC3E}">
        <p14:creationId xmlns:p14="http://schemas.microsoft.com/office/powerpoint/2010/main" val="225737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F325042-CC0C-4ED9-85E0-C83ADF125D83}" type="slidenum">
              <a:rPr lang="en-US"/>
              <a:pPr>
                <a:defRPr/>
              </a:pPr>
              <a:t>‹#›</a:t>
            </a:fld>
            <a:endParaRPr lang="en-US"/>
          </a:p>
        </p:txBody>
      </p:sp>
    </p:spTree>
    <p:extLst>
      <p:ext uri="{BB962C8B-B14F-4D97-AF65-F5344CB8AC3E}">
        <p14:creationId xmlns:p14="http://schemas.microsoft.com/office/powerpoint/2010/main" val="329276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CB261D3-3201-4408-8F41-F932CF300751}" type="slidenum">
              <a:rPr lang="en-US"/>
              <a:pPr>
                <a:defRPr/>
              </a:pPr>
              <a:t>‹#›</a:t>
            </a:fld>
            <a:endParaRPr lang="en-US"/>
          </a:p>
        </p:txBody>
      </p:sp>
    </p:spTree>
    <p:extLst>
      <p:ext uri="{BB962C8B-B14F-4D97-AF65-F5344CB8AC3E}">
        <p14:creationId xmlns:p14="http://schemas.microsoft.com/office/powerpoint/2010/main" val="42267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86EBB4-351A-42EB-9361-ECEFB4B00009}"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1AD6C5-FAB2-4EDC-84C3-6BE865B5B951}" type="slidenum">
              <a:rPr lang="en-US"/>
              <a:pPr>
                <a:defRPr/>
              </a:pPr>
              <a:t>‹#›</a:t>
            </a:fld>
            <a:endParaRPr lang="en-US"/>
          </a:p>
        </p:txBody>
      </p:sp>
    </p:spTree>
    <p:extLst>
      <p:ext uri="{BB962C8B-B14F-4D97-AF65-F5344CB8AC3E}">
        <p14:creationId xmlns:p14="http://schemas.microsoft.com/office/powerpoint/2010/main" val="257684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8E5CE-617F-4FCB-875A-47A136E7A6F3}"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4378BD-CE31-49D6-8C47-0AD4C7224714}" type="slidenum">
              <a:rPr lang="en-US"/>
              <a:pPr>
                <a:defRPr/>
              </a:pPr>
              <a:t>‹#›</a:t>
            </a:fld>
            <a:endParaRPr lang="en-US"/>
          </a:p>
        </p:txBody>
      </p:sp>
    </p:spTree>
    <p:extLst>
      <p:ext uri="{BB962C8B-B14F-4D97-AF65-F5344CB8AC3E}">
        <p14:creationId xmlns:p14="http://schemas.microsoft.com/office/powerpoint/2010/main" val="205900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599AD6-10E1-4DD4-A0D0-8FA6838830B0}"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11408-D12B-453A-AFA6-CFA82F8AB340}" type="slidenum">
              <a:rPr lang="en-US"/>
              <a:pPr>
                <a:defRPr/>
              </a:pPr>
              <a:t>‹#›</a:t>
            </a:fld>
            <a:endParaRPr lang="en-US"/>
          </a:p>
        </p:txBody>
      </p:sp>
    </p:spTree>
    <p:extLst>
      <p:ext uri="{BB962C8B-B14F-4D97-AF65-F5344CB8AC3E}">
        <p14:creationId xmlns:p14="http://schemas.microsoft.com/office/powerpoint/2010/main" val="139253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F1AC5F-137F-445B-A6B0-348835731A8C}"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5B7606-66AF-4E3E-B43D-304F5069FDED}" type="slidenum">
              <a:rPr lang="en-US"/>
              <a:pPr>
                <a:defRPr/>
              </a:pPr>
              <a:t>‹#›</a:t>
            </a:fld>
            <a:endParaRPr lang="en-US"/>
          </a:p>
        </p:txBody>
      </p:sp>
    </p:spTree>
    <p:extLst>
      <p:ext uri="{BB962C8B-B14F-4D97-AF65-F5344CB8AC3E}">
        <p14:creationId xmlns:p14="http://schemas.microsoft.com/office/powerpoint/2010/main" val="3014737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B39C72-429B-4285-9FD2-EA701C8CF193}" type="datetimeFigureOut">
              <a:rPr lang="en-US"/>
              <a:pPr>
                <a:defRPr/>
              </a:pPr>
              <a:t>10/14/2015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C01798-67EB-4B29-B5BD-15DB217677E3}" type="slidenum">
              <a:rPr lang="en-US"/>
              <a:pPr>
                <a:defRPr/>
              </a:pPr>
              <a:t>‹#›</a:t>
            </a:fld>
            <a:endParaRPr lang="en-US"/>
          </a:p>
        </p:txBody>
      </p:sp>
    </p:spTree>
    <p:extLst>
      <p:ext uri="{BB962C8B-B14F-4D97-AF65-F5344CB8AC3E}">
        <p14:creationId xmlns:p14="http://schemas.microsoft.com/office/powerpoint/2010/main" val="398293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763A23-A6A8-460A-849D-D3014961766D}" type="datetimeFigureOut">
              <a:rPr lang="en-US"/>
              <a:pPr>
                <a:defRPr/>
              </a:pPr>
              <a:t>10/14/2015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D6F2AB-29F8-44FF-9C0F-86DD36319A71}" type="slidenum">
              <a:rPr lang="en-US"/>
              <a:pPr>
                <a:defRPr/>
              </a:pPr>
              <a:t>‹#›</a:t>
            </a:fld>
            <a:endParaRPr lang="en-US"/>
          </a:p>
        </p:txBody>
      </p:sp>
    </p:spTree>
    <p:extLst>
      <p:ext uri="{BB962C8B-B14F-4D97-AF65-F5344CB8AC3E}">
        <p14:creationId xmlns:p14="http://schemas.microsoft.com/office/powerpoint/2010/main" val="91425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1AC7073-C037-4273-B21D-7C1E24C33328}" type="slidenum">
              <a:rPr lang="en-US"/>
              <a:pPr>
                <a:defRPr/>
              </a:pPr>
              <a:t>‹#›</a:t>
            </a:fld>
            <a:endParaRPr lang="en-US"/>
          </a:p>
        </p:txBody>
      </p:sp>
    </p:spTree>
    <p:extLst>
      <p:ext uri="{BB962C8B-B14F-4D97-AF65-F5344CB8AC3E}">
        <p14:creationId xmlns:p14="http://schemas.microsoft.com/office/powerpoint/2010/main" val="102107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77A067-90C0-430E-A31E-EB8179A4EFE7}" type="datetimeFigureOut">
              <a:rPr lang="en-US"/>
              <a:pPr>
                <a:defRPr/>
              </a:pPr>
              <a:t>10/14/2015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F47CC0-9F68-4E6A-8CEE-8AEBA8FBE5D9}" type="slidenum">
              <a:rPr lang="en-US"/>
              <a:pPr>
                <a:defRPr/>
              </a:pPr>
              <a:t>‹#›</a:t>
            </a:fld>
            <a:endParaRPr lang="en-US"/>
          </a:p>
        </p:txBody>
      </p:sp>
    </p:spTree>
    <p:extLst>
      <p:ext uri="{BB962C8B-B14F-4D97-AF65-F5344CB8AC3E}">
        <p14:creationId xmlns:p14="http://schemas.microsoft.com/office/powerpoint/2010/main" val="410445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A8ABC9-7AA9-4C24-8924-F64EC0936161}"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7D064B-A04E-40DB-88A7-6E34F18C479C}" type="slidenum">
              <a:rPr lang="en-US"/>
              <a:pPr>
                <a:defRPr/>
              </a:pPr>
              <a:t>‹#›</a:t>
            </a:fld>
            <a:endParaRPr lang="en-US"/>
          </a:p>
        </p:txBody>
      </p:sp>
    </p:spTree>
    <p:extLst>
      <p:ext uri="{BB962C8B-B14F-4D97-AF65-F5344CB8AC3E}">
        <p14:creationId xmlns:p14="http://schemas.microsoft.com/office/powerpoint/2010/main" val="1340000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A16703-C5AB-4C93-8752-A99E841D7B2F}"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FE30BC-C174-45BE-B55B-DEAAC0ED2918}" type="slidenum">
              <a:rPr lang="en-US"/>
              <a:pPr>
                <a:defRPr/>
              </a:pPr>
              <a:t>‹#›</a:t>
            </a:fld>
            <a:endParaRPr lang="en-US"/>
          </a:p>
        </p:txBody>
      </p:sp>
    </p:spTree>
    <p:extLst>
      <p:ext uri="{BB962C8B-B14F-4D97-AF65-F5344CB8AC3E}">
        <p14:creationId xmlns:p14="http://schemas.microsoft.com/office/powerpoint/2010/main" val="2335482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875A6A-AAC0-4D91-B17C-70B8BF13F387}"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8AEFA-C035-404B-9CB0-F0E764215254}" type="slidenum">
              <a:rPr lang="en-US"/>
              <a:pPr>
                <a:defRPr/>
              </a:pPr>
              <a:t>‹#›</a:t>
            </a:fld>
            <a:endParaRPr lang="en-US"/>
          </a:p>
        </p:txBody>
      </p:sp>
    </p:spTree>
    <p:extLst>
      <p:ext uri="{BB962C8B-B14F-4D97-AF65-F5344CB8AC3E}">
        <p14:creationId xmlns:p14="http://schemas.microsoft.com/office/powerpoint/2010/main" val="75062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C194C-CAB7-4003-9BC4-03AAF2706048}"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6C825-57BE-44BE-8DF7-924E15D92502}" type="slidenum">
              <a:rPr lang="en-US"/>
              <a:pPr>
                <a:defRPr/>
              </a:pPr>
              <a:t>‹#›</a:t>
            </a:fld>
            <a:endParaRPr lang="en-US"/>
          </a:p>
        </p:txBody>
      </p:sp>
    </p:spTree>
    <p:extLst>
      <p:ext uri="{BB962C8B-B14F-4D97-AF65-F5344CB8AC3E}">
        <p14:creationId xmlns:p14="http://schemas.microsoft.com/office/powerpoint/2010/main" val="319628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A66683B-79D7-447C-8BEB-52CCC81E10A7}" type="slidenum">
              <a:rPr lang="en-US"/>
              <a:pPr>
                <a:defRPr/>
              </a:pPr>
              <a:t>‹#›</a:t>
            </a:fld>
            <a:endParaRPr lang="en-US"/>
          </a:p>
        </p:txBody>
      </p:sp>
    </p:spTree>
    <p:extLst>
      <p:ext uri="{BB962C8B-B14F-4D97-AF65-F5344CB8AC3E}">
        <p14:creationId xmlns:p14="http://schemas.microsoft.com/office/powerpoint/2010/main" val="216374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4236EEE-24FE-4F2A-B2DE-A04A17C9E4C4}" type="slidenum">
              <a:rPr lang="en-US"/>
              <a:pPr>
                <a:defRPr/>
              </a:pPr>
              <a:t>‹#›</a:t>
            </a:fld>
            <a:endParaRPr lang="en-US"/>
          </a:p>
        </p:txBody>
      </p:sp>
    </p:spTree>
    <p:extLst>
      <p:ext uri="{BB962C8B-B14F-4D97-AF65-F5344CB8AC3E}">
        <p14:creationId xmlns:p14="http://schemas.microsoft.com/office/powerpoint/2010/main" val="254336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9F4B8C9-C451-44B9-B945-121855D04346}" type="slidenum">
              <a:rPr lang="en-US"/>
              <a:pPr>
                <a:defRPr/>
              </a:pPr>
              <a:t>‹#›</a:t>
            </a:fld>
            <a:endParaRPr lang="en-US"/>
          </a:p>
        </p:txBody>
      </p:sp>
    </p:spTree>
    <p:extLst>
      <p:ext uri="{BB962C8B-B14F-4D97-AF65-F5344CB8AC3E}">
        <p14:creationId xmlns:p14="http://schemas.microsoft.com/office/powerpoint/2010/main" val="403328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5BDC095-7874-4E1C-8D19-582B481A65AC}" type="slidenum">
              <a:rPr lang="en-US"/>
              <a:pPr>
                <a:defRPr/>
              </a:pPr>
              <a:t>‹#›</a:t>
            </a:fld>
            <a:endParaRPr lang="en-US"/>
          </a:p>
        </p:txBody>
      </p:sp>
    </p:spTree>
    <p:extLst>
      <p:ext uri="{BB962C8B-B14F-4D97-AF65-F5344CB8AC3E}">
        <p14:creationId xmlns:p14="http://schemas.microsoft.com/office/powerpoint/2010/main" val="7130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34572A3-E488-496C-8C01-33362D6F5FB6}" type="slidenum">
              <a:rPr lang="en-US"/>
              <a:pPr>
                <a:defRPr/>
              </a:pPr>
              <a:t>‹#›</a:t>
            </a:fld>
            <a:endParaRPr lang="en-US"/>
          </a:p>
        </p:txBody>
      </p:sp>
    </p:spTree>
    <p:extLst>
      <p:ext uri="{BB962C8B-B14F-4D97-AF65-F5344CB8AC3E}">
        <p14:creationId xmlns:p14="http://schemas.microsoft.com/office/powerpoint/2010/main" val="253540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5A72BDD-1CBC-4D41-9AB2-197F828B417F}" type="slidenum">
              <a:rPr lang="en-US"/>
              <a:pPr>
                <a:defRPr/>
              </a:pPr>
              <a:t>‹#›</a:t>
            </a:fld>
            <a:endParaRPr lang="en-US"/>
          </a:p>
        </p:txBody>
      </p:sp>
    </p:spTree>
    <p:extLst>
      <p:ext uri="{BB962C8B-B14F-4D97-AF65-F5344CB8AC3E}">
        <p14:creationId xmlns:p14="http://schemas.microsoft.com/office/powerpoint/2010/main" val="413631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644B1E6-D1ED-4E2B-9526-A7CFF248C7A9}" type="slidenum">
              <a:rPr lang="en-US"/>
              <a:pPr>
                <a:defRPr/>
              </a:pPr>
              <a:t>‹#›</a:t>
            </a:fld>
            <a:endParaRPr lang="en-US"/>
          </a:p>
        </p:txBody>
      </p:sp>
    </p:spTree>
    <p:extLst>
      <p:ext uri="{BB962C8B-B14F-4D97-AF65-F5344CB8AC3E}">
        <p14:creationId xmlns:p14="http://schemas.microsoft.com/office/powerpoint/2010/main" val="111646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S PGothic"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ea typeface="MS PGothic" pitchFamily="34" charset="-128"/>
              </a:defRPr>
            </a:lvl1pPr>
          </a:lstStyle>
          <a:p>
            <a:pPr>
              <a:defRPr/>
            </a:pPr>
            <a:fld id="{D0336E71-CCD9-480D-8EC9-9E902C6939E6}" type="slidenum">
              <a:rPr lang="en-US"/>
              <a:pPr>
                <a:defRPr/>
              </a:pPr>
              <a:t>‹#›</a:t>
            </a:fld>
            <a:endParaRPr lang="en-US"/>
          </a:p>
        </p:txBody>
      </p:sp>
      <p:sp>
        <p:nvSpPr>
          <p:cNvPr id="2" name="Rectangle 7"/>
          <p:cNvSpPr>
            <a:spLocks noChangeArrowheads="1"/>
          </p:cNvSpPr>
          <p:nvPr/>
        </p:nvSpPr>
        <p:spPr bwMode="auto">
          <a:xfrm>
            <a:off x="0" y="0"/>
            <a:ext cx="76200" cy="1295400"/>
          </a:xfrm>
          <a:prstGeom prst="rect">
            <a:avLst/>
          </a:prstGeom>
          <a:solidFill>
            <a:srgbClr val="981A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sp>
        <p:nvSpPr>
          <p:cNvPr id="1031" name="Rectangle 8"/>
          <p:cNvSpPr>
            <a:spLocks noChangeArrowheads="1"/>
          </p:cNvSpPr>
          <p:nvPr/>
        </p:nvSpPr>
        <p:spPr bwMode="auto">
          <a:xfrm>
            <a:off x="0" y="1676400"/>
            <a:ext cx="76200" cy="5181600"/>
          </a:xfrm>
          <a:prstGeom prst="rect">
            <a:avLst/>
          </a:prstGeom>
          <a:solidFill>
            <a:srgbClr val="CAC2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sp>
        <p:nvSpPr>
          <p:cNvPr id="1032" name="Rectangle 9"/>
          <p:cNvSpPr>
            <a:spLocks noChangeArrowheads="1"/>
          </p:cNvSpPr>
          <p:nvPr/>
        </p:nvSpPr>
        <p:spPr bwMode="auto">
          <a:xfrm>
            <a:off x="0" y="1295400"/>
            <a:ext cx="76200" cy="457200"/>
          </a:xfrm>
          <a:prstGeom prst="rect">
            <a:avLst/>
          </a:prstGeom>
          <a:solidFill>
            <a:srgbClr val="7D6A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sp>
        <p:nvSpPr>
          <p:cNvPr id="1033" name="Rectangle 11"/>
          <p:cNvSpPr>
            <a:spLocks noChangeArrowheads="1"/>
          </p:cNvSpPr>
          <p:nvPr/>
        </p:nvSpPr>
        <p:spPr bwMode="auto">
          <a:xfrm>
            <a:off x="8623300" y="1555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0" fontAlgn="base" hangingPunct="0">
        <a:spcBef>
          <a:spcPct val="0"/>
        </a:spcBef>
        <a:spcAft>
          <a:spcPct val="0"/>
        </a:spcAft>
        <a:defRPr sz="3000" b="1">
          <a:ln>
            <a:solidFill>
              <a:srgbClr val="000000"/>
            </a:solidFill>
          </a:ln>
          <a:solidFill>
            <a:srgbClr val="000000"/>
          </a:solidFill>
          <a:latin typeface="Arial"/>
          <a:ea typeface="MS PGothic" pitchFamily="34" charset="-128"/>
          <a:cs typeface="Arial"/>
        </a:defRPr>
      </a:lvl1pPr>
      <a:lvl2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2pPr>
      <a:lvl3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3pPr>
      <a:lvl4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4pPr>
      <a:lvl5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5pPr>
      <a:lvl6pPr marL="457200" algn="l" rtl="0" fontAlgn="base">
        <a:spcBef>
          <a:spcPct val="0"/>
        </a:spcBef>
        <a:spcAft>
          <a:spcPct val="0"/>
        </a:spcAft>
        <a:defRPr sz="3200">
          <a:solidFill>
            <a:srgbClr val="7D6A55"/>
          </a:solidFill>
          <a:latin typeface="Georgia" pitchFamily="18" charset="0"/>
          <a:ea typeface="MS PGothic" pitchFamily="34" charset="-128"/>
        </a:defRPr>
      </a:lvl6pPr>
      <a:lvl7pPr marL="914400" algn="l" rtl="0" fontAlgn="base">
        <a:spcBef>
          <a:spcPct val="0"/>
        </a:spcBef>
        <a:spcAft>
          <a:spcPct val="0"/>
        </a:spcAft>
        <a:defRPr sz="3200">
          <a:solidFill>
            <a:srgbClr val="7D6A55"/>
          </a:solidFill>
          <a:latin typeface="Georgia" pitchFamily="18" charset="0"/>
          <a:ea typeface="MS PGothic" pitchFamily="34" charset="-128"/>
        </a:defRPr>
      </a:lvl7pPr>
      <a:lvl8pPr marL="1371600" algn="l" rtl="0" fontAlgn="base">
        <a:spcBef>
          <a:spcPct val="0"/>
        </a:spcBef>
        <a:spcAft>
          <a:spcPct val="0"/>
        </a:spcAft>
        <a:defRPr sz="3200">
          <a:solidFill>
            <a:srgbClr val="7D6A55"/>
          </a:solidFill>
          <a:latin typeface="Georgia" pitchFamily="18" charset="0"/>
          <a:ea typeface="MS PGothic" pitchFamily="34" charset="-128"/>
        </a:defRPr>
      </a:lvl8pPr>
      <a:lvl9pPr marL="1828800" algn="l" rtl="0" fontAlgn="base">
        <a:spcBef>
          <a:spcPct val="0"/>
        </a:spcBef>
        <a:spcAft>
          <a:spcPct val="0"/>
        </a:spcAft>
        <a:defRPr sz="3200">
          <a:solidFill>
            <a:srgbClr val="7D6A55"/>
          </a:solidFill>
          <a:latin typeface="Georgia" pitchFamily="18" charset="0"/>
          <a:ea typeface="MS PGothic" pitchFamily="34" charset="-128"/>
        </a:defRPr>
      </a:lvl9pPr>
    </p:titleStyle>
    <p:bodyStyle>
      <a:lvl1pPr marL="342900" indent="-342900" algn="l" rtl="0" eaLnBrk="0" fontAlgn="base" hangingPunct="0">
        <a:spcBef>
          <a:spcPct val="20000"/>
        </a:spcBef>
        <a:spcAft>
          <a:spcPct val="0"/>
        </a:spcAft>
        <a:buFont typeface="Wingdings" pitchFamily="2" charset="2"/>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defRPr sz="20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7D6A55"/>
        </a:buClr>
        <a:buFont typeface="Wingdings" pitchFamily="2" charset="2"/>
        <a:buChar char="§"/>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MS PGothic" pitchFamily="34" charset="-128"/>
              </a:defRPr>
            </a:lvl1pPr>
          </a:lstStyle>
          <a:p>
            <a:pPr>
              <a:defRPr/>
            </a:pPr>
            <a:fld id="{6CDC3058-CF00-4794-AA0E-436679DA1363}" type="datetimeFigureOut">
              <a:rPr lang="en-US"/>
              <a:pPr>
                <a:defRPr/>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MS PGothic" pitchFamily="34" charset="-128"/>
              </a:defRPr>
            </a:lvl1pPr>
          </a:lstStyle>
          <a:p>
            <a:pPr>
              <a:defRPr/>
            </a:pPr>
            <a:fld id="{C0FB0EF5-0E8A-4701-8B50-AEF3B7EB80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hyperlink" Target="http://www.bc.edu/research/agingandwork" TargetMode="Externa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533400" y="3657600"/>
            <a:ext cx="8610600" cy="1143000"/>
          </a:xfrm>
        </p:spPr>
        <p:txBody>
          <a:bodyPr/>
          <a:lstStyle/>
          <a:p>
            <a:pPr algn="ctr">
              <a:defRPr/>
            </a:pPr>
            <a:r>
              <a:rPr lang="en-US" sz="3600" dirty="0">
                <a:ea typeface="MS PGothic" charset="0"/>
              </a:rPr>
              <a:t> </a:t>
            </a:r>
            <a:br>
              <a:rPr lang="en-US" sz="3600" dirty="0">
                <a:ea typeface="MS PGothic" charset="0"/>
              </a:rPr>
            </a:br>
            <a:r>
              <a:rPr lang="en-US" sz="3600" dirty="0">
                <a:latin typeface="Georgia" charset="0"/>
                <a:ea typeface="MS PGothic" charset="0"/>
              </a:rPr>
              <a:t/>
            </a:r>
            <a:br>
              <a:rPr lang="en-US" sz="3600" dirty="0">
                <a:latin typeface="Georgia" charset="0"/>
                <a:ea typeface="MS PGothic" charset="0"/>
              </a:rPr>
            </a:br>
            <a:endParaRPr lang="en-US" sz="3600" dirty="0">
              <a:latin typeface="Georgia" charset="0"/>
              <a:ea typeface="MS PGothic" charset="0"/>
            </a:endParaRPr>
          </a:p>
        </p:txBody>
      </p:sp>
      <p:sp>
        <p:nvSpPr>
          <p:cNvPr id="2052" name="Rectangle 5"/>
          <p:cNvSpPr>
            <a:spLocks noGrp="1" noChangeArrowheads="1"/>
          </p:cNvSpPr>
          <p:nvPr>
            <p:ph type="subTitle" idx="1"/>
          </p:nvPr>
        </p:nvSpPr>
        <p:spPr>
          <a:xfrm>
            <a:off x="1371600" y="1524000"/>
            <a:ext cx="6705600" cy="762000"/>
          </a:xfrm>
        </p:spPr>
        <p:txBody>
          <a:bodyPr/>
          <a:lstStyle/>
          <a:p>
            <a:pPr>
              <a:defRPr/>
            </a:pPr>
            <a:r>
              <a:rPr lang="en-US" sz="2400" b="1" dirty="0" smtClean="0">
                <a:solidFill>
                  <a:schemeClr val="tx1">
                    <a:lumMod val="65000"/>
                    <a:lumOff val="35000"/>
                  </a:schemeClr>
                </a:solidFill>
                <a:latin typeface="+mj-lt"/>
              </a:rPr>
              <a:t>What’s Your Encore?: </a:t>
            </a:r>
          </a:p>
          <a:p>
            <a:pPr>
              <a:defRPr/>
            </a:pPr>
            <a:r>
              <a:rPr lang="en-US" sz="2400" b="1" dirty="0" smtClean="0">
                <a:solidFill>
                  <a:schemeClr val="tx1">
                    <a:lumMod val="65000"/>
                    <a:lumOff val="35000"/>
                  </a:schemeClr>
                </a:solidFill>
                <a:latin typeface="+mj-lt"/>
              </a:rPr>
              <a:t>Crafting a Rewarding and Engaged Second Half of Life </a:t>
            </a:r>
          </a:p>
          <a:p>
            <a:pPr>
              <a:defRPr/>
            </a:pPr>
            <a:endParaRPr lang="es-PR" sz="2000" dirty="0" smtClean="0">
              <a:latin typeface="+mj-lt"/>
              <a:ea typeface="ＭＳ Ｐゴシック" pitchFamily="34" charset="-128"/>
            </a:endParaRPr>
          </a:p>
          <a:p>
            <a:pPr>
              <a:defRPr/>
            </a:pPr>
            <a:endParaRPr lang="es-PR" sz="2000" dirty="0">
              <a:latin typeface="+mj-lt"/>
              <a:ea typeface="ＭＳ Ｐゴシック" pitchFamily="34" charset="-128"/>
            </a:endParaRPr>
          </a:p>
          <a:p>
            <a:pPr>
              <a:defRPr/>
            </a:pPr>
            <a:r>
              <a:rPr lang="es-PR" sz="2000" dirty="0" smtClean="0">
                <a:latin typeface="+mj-lt"/>
                <a:ea typeface="ＭＳ Ｐゴシック" pitchFamily="34" charset="-128"/>
              </a:rPr>
              <a:t>Christina Matz-Costa,  MSW ‘03, PhD ‘11</a:t>
            </a:r>
          </a:p>
          <a:p>
            <a:pPr>
              <a:defRPr/>
            </a:pPr>
            <a:r>
              <a:rPr lang="en-US" sz="2000" dirty="0">
                <a:latin typeface="+mj-lt"/>
                <a:ea typeface="ＭＳ Ｐゴシック" pitchFamily="34" charset="-128"/>
              </a:rPr>
              <a:t>Assistant Professor, School of Social Work </a:t>
            </a:r>
          </a:p>
          <a:p>
            <a:pPr>
              <a:defRPr/>
            </a:pPr>
            <a:r>
              <a:rPr lang="en-US" sz="2000" b="1" dirty="0" smtClean="0">
                <a:latin typeface="+mj-lt"/>
                <a:ea typeface="ＭＳ Ｐゴシック" pitchFamily="34" charset="-128"/>
              </a:rPr>
              <a:t>Boston College Alumni Education Webinar Series</a:t>
            </a:r>
          </a:p>
          <a:p>
            <a:pPr>
              <a:defRPr/>
            </a:pPr>
            <a:r>
              <a:rPr lang="en-US" sz="2000" b="1" dirty="0" smtClean="0">
                <a:latin typeface="+mj-lt"/>
                <a:ea typeface="ＭＳ Ｐゴシック" pitchFamily="34" charset="-128"/>
              </a:rPr>
              <a:t>October 14, 2015</a:t>
            </a:r>
          </a:p>
        </p:txBody>
      </p:sp>
      <p:sp>
        <p:nvSpPr>
          <p:cNvPr id="3076" name="Rectangle 4"/>
          <p:cNvSpPr>
            <a:spLocks noChangeArrowheads="1"/>
          </p:cNvSpPr>
          <p:nvPr/>
        </p:nvSpPr>
        <p:spPr bwMode="auto">
          <a:xfrm>
            <a:off x="7620000" y="304800"/>
            <a:ext cx="1295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endParaRPr lang="en-US" altLang="en-US" sz="2400"/>
          </a:p>
        </p:txBody>
      </p:sp>
      <p:grpSp>
        <p:nvGrpSpPr>
          <p:cNvPr id="3077" name="Group 18"/>
          <p:cNvGrpSpPr>
            <a:grpSpLocks/>
          </p:cNvGrpSpPr>
          <p:nvPr/>
        </p:nvGrpSpPr>
        <p:grpSpPr bwMode="auto">
          <a:xfrm>
            <a:off x="635000" y="5105400"/>
            <a:ext cx="8077200" cy="1600200"/>
            <a:chOff x="457200" y="4267199"/>
            <a:chExt cx="8077200" cy="1600201"/>
          </a:xfrm>
        </p:grpSpPr>
        <p:pic>
          <p:nvPicPr>
            <p:cNvPr id="3079" name="Picture 11" descr="istock_000007281659small-older-work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199"/>
              <a:ext cx="240737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3" descr="older-workers-300x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7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7" descr="AAwoman.headban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267200"/>
              <a:ext cx="240376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20101215-older-work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267199"/>
              <a:ext cx="214614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37034"/>
            <a:ext cx="1905000" cy="66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94051" y="302147"/>
            <a:ext cx="7649949" cy="461665"/>
          </a:xfrm>
          <a:prstGeom prst="rect">
            <a:avLst/>
          </a:prstGeom>
        </p:spPr>
        <p:txBody>
          <a:bodyPr wrap="square">
            <a:spAutoFit/>
          </a:bodyPr>
          <a:lstStyle/>
          <a:p>
            <a:pPr algn="ctr"/>
            <a:r>
              <a:rPr lang="en-US" dirty="0" smtClean="0">
                <a:latin typeface="ScalaOT-Regular" pitchFamily="50" charset="0"/>
              </a:rPr>
              <a:t>BOSTON COLLEGE WORLD-WIDE WEBINARS:</a:t>
            </a:r>
            <a:endParaRPr lang="en-US" dirty="0">
              <a:latin typeface="ScalaOT-Regular" pitchFamily="50" charset="0"/>
            </a:endParaRPr>
          </a:p>
        </p:txBody>
      </p:sp>
      <p:pic>
        <p:nvPicPr>
          <p:cNvPr id="12" name="Picture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05700" y="779450"/>
            <a:ext cx="1524000" cy="723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381000" y="1676400"/>
            <a:ext cx="4876800" cy="2057400"/>
          </a:xfrm>
        </p:spPr>
        <p:txBody>
          <a:bodyPr/>
          <a:lstStyle/>
          <a:p>
            <a:pPr eaLnBrk="1" hangingPunct="1">
              <a:lnSpc>
                <a:spcPct val="90000"/>
              </a:lnSpc>
              <a:defRPr/>
            </a:pPr>
            <a:r>
              <a:rPr lang="en-US" sz="2400" i="1" dirty="0" smtClean="0">
                <a:ea typeface="+mn-ea"/>
              </a:rPr>
              <a:t>  </a:t>
            </a:r>
            <a:r>
              <a:rPr lang="en-US" sz="2400" dirty="0" smtClean="0">
                <a:latin typeface="+mj-lt"/>
                <a:ea typeface="+mn-ea"/>
              </a:rPr>
              <a:t> “All of us are now in uncharted territory, a stage of life not seen before in human history.  And whether woman or man, whether working-class or professional, we are all wondering how we’ll live, what we’ll do, who we’ll be for the next twenty or thirty years.”</a:t>
            </a:r>
          </a:p>
          <a:p>
            <a:pPr eaLnBrk="1" hangingPunct="1">
              <a:lnSpc>
                <a:spcPct val="90000"/>
              </a:lnSpc>
              <a:defRPr/>
            </a:pPr>
            <a:endParaRPr lang="en-US" sz="1800" i="1" dirty="0" smtClean="0">
              <a:latin typeface="+mj-lt"/>
              <a:ea typeface="+mn-ea"/>
            </a:endParaRPr>
          </a:p>
          <a:p>
            <a:pPr eaLnBrk="1" hangingPunct="1">
              <a:lnSpc>
                <a:spcPct val="90000"/>
              </a:lnSpc>
              <a:defRPr/>
            </a:pPr>
            <a:r>
              <a:rPr lang="en-US" sz="1600" dirty="0" smtClean="0">
                <a:solidFill>
                  <a:srgbClr val="981A31"/>
                </a:solidFill>
                <a:latin typeface="+mj-lt"/>
                <a:ea typeface="+mn-ea"/>
              </a:rPr>
              <a:t>       Lillian Rubin, </a:t>
            </a:r>
            <a:r>
              <a:rPr lang="en-US" sz="1600" i="1" dirty="0" smtClean="0">
                <a:solidFill>
                  <a:srgbClr val="981A31"/>
                </a:solidFill>
                <a:latin typeface="+mj-lt"/>
                <a:ea typeface="+mn-ea"/>
              </a:rPr>
              <a:t>Sixty on Up: The Truth about Aging in America</a:t>
            </a:r>
            <a:r>
              <a:rPr lang="en-US" sz="1600" dirty="0" smtClean="0">
                <a:solidFill>
                  <a:srgbClr val="981A31"/>
                </a:solidFill>
                <a:latin typeface="+mj-lt"/>
                <a:ea typeface="+mn-ea"/>
              </a:rPr>
              <a:t>, p. 54</a:t>
            </a:r>
            <a:endParaRPr lang="en-US" sz="1600" i="1" dirty="0" smtClean="0">
              <a:solidFill>
                <a:srgbClr val="981A31"/>
              </a:solidFill>
              <a:latin typeface="+mj-lt"/>
              <a:ea typeface="+mn-ea"/>
            </a:endParaRPr>
          </a:p>
        </p:txBody>
      </p:sp>
      <p:sp>
        <p:nvSpPr>
          <p:cNvPr id="1229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63FBFBB2-610D-4035-9A15-BEC26912F5B4}" type="slidenum">
              <a:rPr lang="en-US" altLang="en-US" sz="1400" smtClean="0"/>
              <a:pPr>
                <a:spcBef>
                  <a:spcPct val="0"/>
                </a:spcBef>
                <a:buFontTx/>
                <a:buNone/>
              </a:pPr>
              <a:t>10</a:t>
            </a:fld>
            <a:endParaRPr lang="en-US" altLang="en-US" sz="1400" smtClean="0"/>
          </a:p>
        </p:txBody>
      </p:sp>
      <p:pic>
        <p:nvPicPr>
          <p:cNvPr id="12292" name="Picture 4" descr="Old People Walking Outdoor Royalty Free Stock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24050"/>
            <a:ext cx="25050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2"/>
          <p:cNvSpPr txBox="1">
            <a:spLocks noChangeArrowheads="1"/>
          </p:cNvSpPr>
          <p:nvPr/>
        </p:nvSpPr>
        <p:spPr bwMode="auto">
          <a:xfrm>
            <a:off x="304800" y="4572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r>
              <a:rPr lang="en-US" altLang="en-US" sz="3200" b="1">
                <a:solidFill>
                  <a:srgbClr val="7D6A55"/>
                </a:solidFill>
                <a:latin typeface="Georgia" pitchFamily="18" charset="0"/>
              </a:rPr>
              <a:t>Entering New Territory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533400"/>
          </a:xfrm>
        </p:spPr>
        <p:txBody>
          <a:bodyPr/>
          <a:lstStyle/>
          <a:p>
            <a:pPr>
              <a:defRPr/>
            </a:pPr>
            <a:r>
              <a:rPr lang="en-US" dirty="0" smtClean="0">
                <a:ea typeface="ＭＳ Ｐゴシック" pitchFamily="34" charset="-128"/>
              </a:rPr>
              <a:t>Continued Engagement with Life</a:t>
            </a:r>
            <a:endParaRPr lang="en-US" dirty="0">
              <a:ea typeface="ＭＳ Ｐゴシック" pitchFamily="34" charset="-128"/>
            </a:endParaRPr>
          </a:p>
        </p:txBody>
      </p:sp>
      <p:sp>
        <p:nvSpPr>
          <p:cNvPr id="12291" name="Content Placeholder 2"/>
          <p:cNvSpPr>
            <a:spLocks noGrp="1"/>
          </p:cNvSpPr>
          <p:nvPr>
            <p:ph sz="quarter" idx="1"/>
          </p:nvPr>
        </p:nvSpPr>
        <p:spPr>
          <a:xfrm>
            <a:off x="301625" y="1295400"/>
            <a:ext cx="8504238" cy="4876800"/>
          </a:xfrm>
        </p:spPr>
        <p:txBody>
          <a:bodyPr/>
          <a:lstStyle/>
          <a:p>
            <a:pPr marL="457200" indent="-457200">
              <a:buFont typeface="Arial" panose="020B0604020202020204" pitchFamily="34" charset="0"/>
              <a:buChar char="•"/>
              <a:defRPr/>
            </a:pPr>
            <a:r>
              <a:rPr lang="en-US" kern="1200" dirty="0" smtClean="0"/>
              <a:t>“Healthy </a:t>
            </a:r>
            <a:r>
              <a:rPr lang="en-US" kern="1200" dirty="0"/>
              <a:t>aging</a:t>
            </a:r>
            <a:r>
              <a:rPr lang="en-US" kern="1200" dirty="0" smtClean="0"/>
              <a:t>”, “</a:t>
            </a:r>
            <a:r>
              <a:rPr lang="en-US" kern="1200" dirty="0"/>
              <a:t>successful </a:t>
            </a:r>
            <a:r>
              <a:rPr lang="en-US" kern="1200" dirty="0" smtClean="0"/>
              <a:t>aging” describe </a:t>
            </a:r>
            <a:r>
              <a:rPr lang="en-US" kern="1200" dirty="0"/>
              <a:t>optimal aging—a process of aging where we are in good health and have good quality of life.  </a:t>
            </a:r>
            <a:endParaRPr lang="en-US" kern="1200" dirty="0" smtClean="0"/>
          </a:p>
          <a:p>
            <a:pPr algn="ctr">
              <a:defRPr/>
            </a:pPr>
            <a:r>
              <a:rPr lang="en-US" b="1" kern="1200" dirty="0" smtClean="0">
                <a:solidFill>
                  <a:srgbClr val="981A31"/>
                </a:solidFill>
              </a:rPr>
              <a:t/>
            </a:r>
            <a:br>
              <a:rPr lang="en-US" b="1" kern="1200" dirty="0" smtClean="0">
                <a:solidFill>
                  <a:srgbClr val="981A31"/>
                </a:solidFill>
              </a:rPr>
            </a:br>
            <a:r>
              <a:rPr lang="en-US" b="1" kern="1200" dirty="0" smtClean="0">
                <a:solidFill>
                  <a:srgbClr val="981A31"/>
                </a:solidFill>
              </a:rPr>
              <a:t>In </a:t>
            </a:r>
            <a:r>
              <a:rPr lang="en-US" b="1" kern="1200" dirty="0">
                <a:solidFill>
                  <a:srgbClr val="981A31"/>
                </a:solidFill>
              </a:rPr>
              <a:t>all of these paradigms, “continued engagement with life” is a key component. </a:t>
            </a:r>
            <a:endParaRPr lang="en-US" b="1" kern="1200" dirty="0" smtClean="0">
              <a:solidFill>
                <a:srgbClr val="981A31"/>
              </a:solidFill>
            </a:endParaRPr>
          </a:p>
          <a:p>
            <a:pPr marL="457200" indent="-457200">
              <a:buFont typeface="Arial" panose="020B0604020202020204" pitchFamily="34" charset="0"/>
              <a:buChar char="•"/>
              <a:defRPr/>
            </a:pPr>
            <a:endParaRPr lang="en-US" sz="2400" dirty="0" smtClean="0"/>
          </a:p>
          <a:p>
            <a:pPr marL="457200" indent="-457200">
              <a:buFont typeface="Arial" panose="020B0604020202020204" pitchFamily="34" charset="0"/>
              <a:buChar char="•"/>
              <a:defRPr/>
            </a:pPr>
            <a:r>
              <a:rPr lang="en-US" sz="2400" dirty="0" smtClean="0"/>
              <a:t>Under what conditions does engagement contribute positively or negatively to a holistic picture of healthy aging in the 21</a:t>
            </a:r>
            <a:r>
              <a:rPr lang="en-US" sz="2400" baseline="30000" dirty="0" smtClean="0"/>
              <a:t>st</a:t>
            </a:r>
            <a:r>
              <a:rPr lang="en-US" sz="2400" dirty="0" smtClean="0"/>
              <a:t> century that seeks to ensure that increased life spans are met with increased health spans?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6A55"/>
        </a:solidFill>
        <a:effectLst/>
      </p:bgPr>
    </p:bg>
    <p:spTree>
      <p:nvGrpSpPr>
        <p:cNvPr id="1" name=""/>
        <p:cNvGrpSpPr/>
        <p:nvPr/>
      </p:nvGrpSpPr>
      <p:grpSpPr>
        <a:xfrm>
          <a:off x="0" y="0"/>
          <a:ext cx="0" cy="0"/>
          <a:chOff x="0" y="0"/>
          <a:chExt cx="0" cy="0"/>
        </a:xfrm>
      </p:grpSpPr>
      <p:sp>
        <p:nvSpPr>
          <p:cNvPr id="1433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90F4137C-2ABD-4035-93E9-FEC5CDE0DE16}" type="slidenum">
              <a:rPr lang="en-US" altLang="en-US" sz="1400" smtClean="0"/>
              <a:pPr/>
              <a:t>12</a:t>
            </a:fld>
            <a:endParaRPr lang="en-US" altLang="en-US" sz="1400" smtClean="0"/>
          </a:p>
        </p:txBody>
      </p:sp>
      <p:graphicFrame>
        <p:nvGraphicFramePr>
          <p:cNvPr id="8" name="Diagram 7"/>
          <p:cNvGraphicFramePr/>
          <p:nvPr/>
        </p:nvGraphicFramePr>
        <p:xfrm>
          <a:off x="762000" y="1295400"/>
          <a:ext cx="7501264" cy="507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auto">
          <a:xfrm>
            <a:off x="228600" y="373063"/>
            <a:ext cx="7653338" cy="1379537"/>
          </a:xfrm>
          <a:prstGeom prst="rect">
            <a:avLst/>
          </a:prstGeom>
          <a:noFill/>
          <a:ln>
            <a:noFill/>
          </a:ln>
          <a:extLst/>
        </p:spPr>
        <p:txBody>
          <a:bodyPr anchor="ctr"/>
          <a:lstStyle>
            <a:lvl1pPr algn="l" rtl="0" eaLnBrk="0" fontAlgn="base" hangingPunct="0">
              <a:spcBef>
                <a:spcPct val="0"/>
              </a:spcBef>
              <a:spcAft>
                <a:spcPct val="0"/>
              </a:spcAft>
              <a:defRPr sz="3000" b="1">
                <a:ln>
                  <a:solidFill>
                    <a:srgbClr val="000000"/>
                  </a:solidFill>
                </a:ln>
                <a:solidFill>
                  <a:srgbClr val="000000"/>
                </a:solidFill>
                <a:latin typeface="Arial"/>
                <a:ea typeface="MS PGothic" pitchFamily="34" charset="-128"/>
                <a:cs typeface="Arial"/>
              </a:defRPr>
            </a:lvl1pPr>
            <a:lvl2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2pPr>
            <a:lvl3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3pPr>
            <a:lvl4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4pPr>
            <a:lvl5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5pPr>
            <a:lvl6pPr marL="457200" algn="l" rtl="0" fontAlgn="base">
              <a:spcBef>
                <a:spcPct val="0"/>
              </a:spcBef>
              <a:spcAft>
                <a:spcPct val="0"/>
              </a:spcAft>
              <a:defRPr sz="3200">
                <a:solidFill>
                  <a:srgbClr val="7D6A55"/>
                </a:solidFill>
                <a:latin typeface="Georgia" pitchFamily="18" charset="0"/>
                <a:ea typeface="MS PGothic" pitchFamily="34" charset="-128"/>
              </a:defRPr>
            </a:lvl6pPr>
            <a:lvl7pPr marL="914400" algn="l" rtl="0" fontAlgn="base">
              <a:spcBef>
                <a:spcPct val="0"/>
              </a:spcBef>
              <a:spcAft>
                <a:spcPct val="0"/>
              </a:spcAft>
              <a:defRPr sz="3200">
                <a:solidFill>
                  <a:srgbClr val="7D6A55"/>
                </a:solidFill>
                <a:latin typeface="Georgia" pitchFamily="18" charset="0"/>
                <a:ea typeface="MS PGothic" pitchFamily="34" charset="-128"/>
              </a:defRPr>
            </a:lvl7pPr>
            <a:lvl8pPr marL="1371600" algn="l" rtl="0" fontAlgn="base">
              <a:spcBef>
                <a:spcPct val="0"/>
              </a:spcBef>
              <a:spcAft>
                <a:spcPct val="0"/>
              </a:spcAft>
              <a:defRPr sz="3200">
                <a:solidFill>
                  <a:srgbClr val="7D6A55"/>
                </a:solidFill>
                <a:latin typeface="Georgia" pitchFamily="18" charset="0"/>
                <a:ea typeface="MS PGothic" pitchFamily="34" charset="-128"/>
              </a:defRPr>
            </a:lvl8pPr>
            <a:lvl9pPr marL="1828800" algn="l" rtl="0" fontAlgn="base">
              <a:spcBef>
                <a:spcPct val="0"/>
              </a:spcBef>
              <a:spcAft>
                <a:spcPct val="0"/>
              </a:spcAft>
              <a:defRPr sz="3200">
                <a:solidFill>
                  <a:srgbClr val="7D6A55"/>
                </a:solidFill>
                <a:latin typeface="Georgia" pitchFamily="18" charset="0"/>
                <a:ea typeface="MS PGothic" pitchFamily="34" charset="-128"/>
              </a:defRPr>
            </a:lvl9pPr>
          </a:lstStyle>
          <a:p>
            <a:pPr>
              <a:defRPr/>
            </a:pPr>
            <a:r>
              <a:rPr lang="en-US" sz="2400" kern="0" dirty="0" smtClean="0">
                <a:ln>
                  <a:noFill/>
                </a:ln>
                <a:solidFill>
                  <a:schemeClr val="bg1"/>
                </a:solidFill>
                <a:latin typeface="+mn-lt"/>
              </a:rPr>
              <a:t>What if… we designed policies and programs </a:t>
            </a:r>
            <a:br>
              <a:rPr lang="en-US" sz="2400" kern="0" dirty="0" smtClean="0">
                <a:ln>
                  <a:noFill/>
                </a:ln>
                <a:solidFill>
                  <a:schemeClr val="bg1"/>
                </a:solidFill>
                <a:latin typeface="+mn-lt"/>
              </a:rPr>
            </a:br>
            <a:r>
              <a:rPr lang="en-US" sz="2400" kern="0" dirty="0" smtClean="0">
                <a:ln>
                  <a:noFill/>
                </a:ln>
                <a:solidFill>
                  <a:schemeClr val="bg1"/>
                </a:solidFill>
                <a:latin typeface="+mn-lt"/>
              </a:rPr>
              <a:t>for midlife and older adults that build on purposeful living and quality ties to others rather </a:t>
            </a:r>
            <a:br>
              <a:rPr lang="en-US" sz="2400" kern="0" dirty="0" smtClean="0">
                <a:ln>
                  <a:noFill/>
                </a:ln>
                <a:solidFill>
                  <a:schemeClr val="bg1"/>
                </a:solidFill>
                <a:latin typeface="+mn-lt"/>
              </a:rPr>
            </a:br>
            <a:r>
              <a:rPr lang="en-US" sz="2400" kern="0" dirty="0" smtClean="0">
                <a:ln>
                  <a:noFill/>
                </a:ln>
                <a:solidFill>
                  <a:schemeClr val="bg1"/>
                </a:solidFill>
                <a:latin typeface="+mn-lt"/>
              </a:rPr>
              <a:t>than on decline and the increasing need for </a:t>
            </a:r>
            <a:br>
              <a:rPr lang="en-US" sz="2400" kern="0" dirty="0" smtClean="0">
                <a:ln>
                  <a:noFill/>
                </a:ln>
                <a:solidFill>
                  <a:schemeClr val="bg1"/>
                </a:solidFill>
                <a:latin typeface="+mn-lt"/>
              </a:rPr>
            </a:br>
            <a:r>
              <a:rPr lang="en-US" sz="2400" kern="0" dirty="0" smtClean="0">
                <a:ln>
                  <a:noFill/>
                </a:ln>
                <a:solidFill>
                  <a:schemeClr val="bg1"/>
                </a:solidFill>
                <a:latin typeface="+mn-lt"/>
              </a:rPr>
              <a:t>monitoring and care?</a:t>
            </a:r>
            <a:endParaRPr lang="en-US" sz="2400" kern="0" dirty="0">
              <a:ln>
                <a:noFill/>
              </a:ln>
              <a:solidFill>
                <a:schemeClr val="bg1"/>
              </a:solidFill>
              <a:latin typeface="+mn-lt"/>
            </a:endParaRPr>
          </a:p>
        </p:txBody>
      </p:sp>
      <p:sp>
        <p:nvSpPr>
          <p:cNvPr id="14341" name="Title 1"/>
          <p:cNvSpPr txBox="1">
            <a:spLocks/>
          </p:cNvSpPr>
          <p:nvPr/>
        </p:nvSpPr>
        <p:spPr bwMode="auto">
          <a:xfrm>
            <a:off x="3657600" y="54102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308" tIns="177654" rIns="355308" bIns="177654"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600"/>
              <a:t>We connect through relationships, but also through place and purpose.</a:t>
            </a:r>
          </a:p>
        </p:txBody>
      </p:sp>
      <p:sp>
        <p:nvSpPr>
          <p:cNvPr id="14342" name="Title 1"/>
          <p:cNvSpPr txBox="1">
            <a:spLocks/>
          </p:cNvSpPr>
          <p:nvPr/>
        </p:nvSpPr>
        <p:spPr bwMode="auto">
          <a:xfrm>
            <a:off x="1768475" y="5943600"/>
            <a:ext cx="2498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308" tIns="177654" rIns="355308" bIns="177654"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600"/>
              <a:t>Broadening the possibilities for accomplishment and contribution in later life is critical.</a:t>
            </a:r>
          </a:p>
        </p:txBody>
      </p:sp>
      <p:sp>
        <p:nvSpPr>
          <p:cNvPr id="14343" name="Title 1"/>
          <p:cNvSpPr txBox="1">
            <a:spLocks/>
          </p:cNvSpPr>
          <p:nvPr/>
        </p:nvSpPr>
        <p:spPr bwMode="auto">
          <a:xfrm>
            <a:off x="5715000" y="4838700"/>
            <a:ext cx="2819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308" tIns="177654" rIns="355308" bIns="177654"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600"/>
              <a:t>Quality of engagement matters just as much or more than the participation itself.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6A5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7772400" cy="533400"/>
          </a:xfrm>
        </p:spPr>
        <p:txBody>
          <a:bodyPr/>
          <a:lstStyle/>
          <a:p>
            <a:pPr>
              <a:defRPr/>
            </a:pPr>
            <a:r>
              <a:rPr lang="en-US" dirty="0" smtClean="0"/>
              <a:t>The Impact Could Be Profound</a:t>
            </a:r>
            <a:endParaRPr lang="en-US" dirty="0"/>
          </a:p>
        </p:txBody>
      </p:sp>
      <p:sp>
        <p:nvSpPr>
          <p:cNvPr id="1536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C14566B-C2ED-438C-9A63-6B0BB3650FFD}" type="slidenum">
              <a:rPr lang="en-US" altLang="en-US" sz="1400" smtClean="0"/>
              <a:pPr/>
              <a:t>13</a:t>
            </a:fld>
            <a:endParaRPr lang="en-US" altLang="en-US" sz="1400" smtClean="0"/>
          </a:p>
        </p:txBody>
      </p:sp>
      <p:graphicFrame>
        <p:nvGraphicFramePr>
          <p:cNvPr id="3" name="Diagram 2"/>
          <p:cNvGraphicFramePr/>
          <p:nvPr/>
        </p:nvGraphicFramePr>
        <p:xfrm>
          <a:off x="457200" y="6096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ea typeface="ＭＳ Ｐゴシック" pitchFamily="34" charset="-128"/>
              </a:rPr>
              <a:t>The Encore movement</a:t>
            </a:r>
            <a:endParaRPr lang="en-US" dirty="0">
              <a:ea typeface="ＭＳ Ｐゴシック" pitchFamily="34" charset="-128"/>
            </a:endParaRPr>
          </a:p>
        </p:txBody>
      </p:sp>
      <p:sp>
        <p:nvSpPr>
          <p:cNvPr id="10243" name="Content Placeholder 2"/>
          <p:cNvSpPr>
            <a:spLocks noGrp="1"/>
          </p:cNvSpPr>
          <p:nvPr>
            <p:ph sz="half" idx="2"/>
          </p:nvPr>
        </p:nvSpPr>
        <p:spPr>
          <a:xfrm>
            <a:off x="533400" y="1398588"/>
            <a:ext cx="8229600" cy="3951287"/>
          </a:xfrm>
        </p:spPr>
        <p:txBody>
          <a:bodyPr/>
          <a:lstStyle/>
          <a:p>
            <a:pPr marL="0" indent="0">
              <a:buFont typeface="Arial" charset="0"/>
              <a:buChar char="•"/>
            </a:pPr>
            <a:r>
              <a:rPr lang="en-US" altLang="en-US" sz="2300" smtClean="0"/>
              <a:t>As the “encore” movement gains momentum (e.g., encore.org), millions of people in the second half of life are wanting to apply their skills and experience to make a difference for others (whether paid or unpaid). </a:t>
            </a:r>
          </a:p>
          <a:p>
            <a:pPr marL="457200" lvl="1" indent="0">
              <a:buFont typeface="Arial" charset="0"/>
              <a:buChar char="•"/>
            </a:pPr>
            <a:r>
              <a:rPr lang="en-US" altLang="en-US" sz="2300" smtClean="0"/>
              <a:t>Defining this new stage of life and work.</a:t>
            </a:r>
          </a:p>
          <a:p>
            <a:pPr marL="457200" lvl="1" indent="0">
              <a:buFont typeface="Arial" charset="0"/>
              <a:buChar char="•"/>
            </a:pPr>
            <a:r>
              <a:rPr lang="en-US" altLang="en-US" sz="2300" smtClean="0"/>
              <a:t>Creating new pathways and to transform existing institutions in ways that will help millions make the transition from “what’s last” to “what’s next?”</a:t>
            </a:r>
          </a:p>
          <a:p>
            <a:pPr marL="457200" lvl="1" indent="0"/>
            <a:endParaRPr lang="en-US" altLang="en-US" sz="2300" smtClean="0"/>
          </a:p>
          <a:p>
            <a:pPr marL="0" indent="0">
              <a:buFont typeface="Arial" charset="0"/>
              <a:buChar char="•"/>
            </a:pPr>
            <a:r>
              <a:rPr lang="en-US" altLang="en-US" sz="2300" smtClean="0"/>
              <a:t>Some are able to do so as </a:t>
            </a:r>
            <a:r>
              <a:rPr lang="en-US" altLang="en-US" sz="2300" u="sng" smtClean="0">
                <a:solidFill>
                  <a:srgbClr val="981A31"/>
                </a:solidFill>
              </a:rPr>
              <a:t>unpaid volunteers or in roles in their communities or families</a:t>
            </a:r>
            <a:r>
              <a:rPr lang="en-US" altLang="en-US" sz="2300" smtClean="0"/>
              <a:t>. But for many, </a:t>
            </a:r>
            <a:r>
              <a:rPr lang="en-US" altLang="en-US" sz="2300" u="sng" smtClean="0">
                <a:solidFill>
                  <a:srgbClr val="981A31"/>
                </a:solidFill>
              </a:rPr>
              <a:t>encore work can bring a new source of continued income</a:t>
            </a:r>
            <a:r>
              <a:rPr lang="en-US" altLang="en-US" sz="2300" smtClean="0"/>
              <a:t>.</a:t>
            </a:r>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A0ACAE64-D3BD-4FE2-AF72-0BBB8BAA62F2}" type="slidenum">
              <a:rPr lang="en-US" altLang="en-US" sz="1400" smtClean="0"/>
              <a:pPr>
                <a:spcBef>
                  <a:spcPct val="0"/>
                </a:spcBef>
                <a:buFontTx/>
                <a:buNone/>
              </a:pPr>
              <a:t>14</a:t>
            </a:fld>
            <a:endParaRPr lang="en-US" altLang="en-US" sz="1400" smtClean="0"/>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04800"/>
            <a:ext cx="2905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8229600" y="6172200"/>
            <a:ext cx="38100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endParaRPr lang="en-US" altLang="en-US" sz="2400"/>
          </a:p>
        </p:txBody>
      </p:sp>
      <p:sp>
        <p:nvSpPr>
          <p:cNvPr id="17411" name="Rectangle 3"/>
          <p:cNvSpPr txBox="1">
            <a:spLocks noChangeArrowheads="1"/>
          </p:cNvSpPr>
          <p:nvPr/>
        </p:nvSpPr>
        <p:spPr bwMode="auto">
          <a:xfrm>
            <a:off x="228600" y="2286000"/>
            <a:ext cx="861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 typeface="Arial" charset="0"/>
              <a:buChar char="•"/>
            </a:pPr>
            <a:r>
              <a:rPr lang="en-US" altLang="en-US" sz="2200">
                <a:latin typeface="Georgia" pitchFamily="18" charset="0"/>
              </a:rPr>
              <a:t>In 2009, we started the Engaged as We Age (EAWA) initiative at the Center on Aging and Work at Boston College</a:t>
            </a:r>
          </a:p>
          <a:p>
            <a:pPr eaLnBrk="1" hangingPunct="1">
              <a:spcBef>
                <a:spcPct val="0"/>
              </a:spcBef>
              <a:buFont typeface="Arial" charset="0"/>
              <a:buChar char="•"/>
            </a:pPr>
            <a:endParaRPr lang="en-US" altLang="en-US" sz="2200">
              <a:latin typeface="Georgia" pitchFamily="18" charset="0"/>
            </a:endParaRPr>
          </a:p>
          <a:p>
            <a:pPr eaLnBrk="1" hangingPunct="1">
              <a:spcBef>
                <a:spcPct val="0"/>
              </a:spcBef>
              <a:buFont typeface="Arial" charset="0"/>
              <a:buChar char="•"/>
            </a:pPr>
            <a:r>
              <a:rPr lang="en-US" altLang="en-US" sz="2200">
                <a:latin typeface="Georgia" pitchFamily="18" charset="0"/>
              </a:rPr>
              <a:t>Question the “busy ethic” of retirement</a:t>
            </a:r>
          </a:p>
          <a:p>
            <a:pPr eaLnBrk="1" hangingPunct="1">
              <a:spcBef>
                <a:spcPct val="0"/>
              </a:spcBef>
            </a:pPr>
            <a:endParaRPr lang="en-US" altLang="en-US" sz="2200">
              <a:latin typeface="Georgia" pitchFamily="18" charset="0"/>
            </a:endParaRPr>
          </a:p>
          <a:p>
            <a:pPr eaLnBrk="1" hangingPunct="1">
              <a:spcBef>
                <a:spcPct val="0"/>
              </a:spcBef>
              <a:buFont typeface="Arial" charset="0"/>
              <a:buChar char="•"/>
            </a:pPr>
            <a:r>
              <a:rPr lang="en-US" altLang="en-US" sz="2200">
                <a:latin typeface="Georgia" pitchFamily="18" charset="0"/>
              </a:rPr>
              <a:t>The research projects of the EAWA initiative expand on the Center’s understanding of “work” to include both paid and unpaid forms, such as volunteering, caregiving, and informal helping.</a:t>
            </a:r>
          </a:p>
          <a:p>
            <a:pPr eaLnBrk="1" hangingPunct="1">
              <a:spcBef>
                <a:spcPct val="0"/>
              </a:spcBef>
              <a:buFontTx/>
              <a:buNone/>
            </a:pPr>
            <a:endParaRPr lang="en-US" altLang="en-US" sz="1800" b="1">
              <a:latin typeface="Georgia" pitchFamily="18" charset="0"/>
            </a:endParaRPr>
          </a:p>
        </p:txBody>
      </p:sp>
      <p:sp>
        <p:nvSpPr>
          <p:cNvPr id="1741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DB79A7FE-22C0-4600-B222-65D632D7C115}" type="slidenum">
              <a:rPr lang="en-US" altLang="en-US" sz="1400" smtClean="0"/>
              <a:pPr>
                <a:spcBef>
                  <a:spcPct val="0"/>
                </a:spcBef>
                <a:buFontTx/>
                <a:buNone/>
              </a:pPr>
              <a:t>15</a:t>
            </a:fld>
            <a:endParaRPr lang="en-US" altLang="en-US" sz="1400" smtClean="0"/>
          </a:p>
        </p:txBody>
      </p:sp>
      <p:pic>
        <p:nvPicPr>
          <p:cNvPr id="17413" name="Picture 5" descr="4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373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4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613"/>
            <a:ext cx="3733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8229600" y="6172200"/>
            <a:ext cx="38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endParaRPr lang="en-US" altLang="en-US" sz="2400"/>
          </a:p>
        </p:txBody>
      </p:sp>
      <p:sp>
        <p:nvSpPr>
          <p:cNvPr id="22" name="Rectangle 3"/>
          <p:cNvSpPr txBox="1">
            <a:spLocks noChangeArrowheads="1"/>
          </p:cNvSpPr>
          <p:nvPr/>
        </p:nvSpPr>
        <p:spPr bwMode="auto">
          <a:xfrm>
            <a:off x="381000" y="2209800"/>
            <a:ext cx="8534400" cy="3962400"/>
          </a:xfrm>
          <a:prstGeom prst="rect">
            <a:avLst/>
          </a:prstGeom>
          <a:noFill/>
          <a:ln w="9525">
            <a:noFill/>
            <a:miter lim="800000"/>
            <a:headEnd/>
            <a:tailEnd/>
          </a:ln>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b="1" dirty="0" smtClean="0">
                <a:latin typeface="+mj-lt"/>
                <a:cs typeface="Arial"/>
              </a:rPr>
              <a:t>Overarching </a:t>
            </a:r>
            <a:r>
              <a:rPr lang="en-US" b="1" dirty="0">
                <a:latin typeface="+mj-lt"/>
                <a:cs typeface="Arial"/>
              </a:rPr>
              <a:t>Question: </a:t>
            </a:r>
            <a:endParaRPr lang="en-US" b="1" dirty="0" smtClean="0">
              <a:latin typeface="+mj-lt"/>
              <a:cs typeface="Arial"/>
            </a:endParaRPr>
          </a:p>
          <a:p>
            <a:pPr marL="231775" indent="-231775">
              <a:buFont typeface="Arial" charset="0"/>
              <a:buChar char="•"/>
              <a:defRPr/>
            </a:pPr>
            <a:endParaRPr lang="en-US" b="1" dirty="0">
              <a:latin typeface="+mj-lt"/>
              <a:cs typeface="Arial"/>
            </a:endParaRPr>
          </a:p>
          <a:p>
            <a:pPr>
              <a:defRPr/>
            </a:pPr>
            <a:r>
              <a:rPr lang="en-US" dirty="0" smtClean="0">
                <a:latin typeface="+mj-lt"/>
                <a:cs typeface="Arial"/>
              </a:rPr>
              <a:t>What </a:t>
            </a:r>
            <a:r>
              <a:rPr lang="en-US" dirty="0">
                <a:latin typeface="+mj-lt"/>
                <a:cs typeface="Arial"/>
              </a:rPr>
              <a:t>is the </a:t>
            </a:r>
            <a:r>
              <a:rPr lang="en-US" b="1" dirty="0">
                <a:solidFill>
                  <a:srgbClr val="800000"/>
                </a:solidFill>
                <a:latin typeface="+mj-lt"/>
                <a:cs typeface="Arial"/>
              </a:rPr>
              <a:t>impact of continued engagement </a:t>
            </a:r>
            <a:r>
              <a:rPr lang="en-US" dirty="0">
                <a:latin typeface="+mj-lt"/>
                <a:cs typeface="Arial"/>
              </a:rPr>
              <a:t>in work, in volunteer activities, in informal helping, and in caregiving for family members and friends on </a:t>
            </a:r>
            <a:r>
              <a:rPr lang="en-US" b="1" dirty="0" smtClean="0">
                <a:solidFill>
                  <a:srgbClr val="800000"/>
                </a:solidFill>
                <a:latin typeface="+mj-lt"/>
                <a:cs typeface="Arial"/>
              </a:rPr>
              <a:t>health </a:t>
            </a:r>
            <a:r>
              <a:rPr lang="en-US" b="1" dirty="0">
                <a:solidFill>
                  <a:srgbClr val="800000"/>
                </a:solidFill>
                <a:latin typeface="+mj-lt"/>
                <a:cs typeface="Arial"/>
              </a:rPr>
              <a:t>and well-being </a:t>
            </a:r>
            <a:r>
              <a:rPr lang="en-US" b="1" dirty="0" smtClean="0">
                <a:solidFill>
                  <a:srgbClr val="800000"/>
                </a:solidFill>
                <a:latin typeface="+mj-lt"/>
                <a:cs typeface="Arial"/>
              </a:rPr>
              <a:t>in midlife and beyond</a:t>
            </a:r>
            <a:r>
              <a:rPr lang="en-US" dirty="0" smtClean="0">
                <a:latin typeface="+mj-lt"/>
                <a:cs typeface="Arial"/>
              </a:rPr>
              <a:t>?</a:t>
            </a:r>
            <a:endParaRPr lang="en-US" dirty="0">
              <a:latin typeface="+mj-lt"/>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4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613"/>
            <a:ext cx="3733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
          <p:cNvSpPr>
            <a:spLocks noChangeArrowheads="1"/>
          </p:cNvSpPr>
          <p:nvPr/>
        </p:nvSpPr>
        <p:spPr bwMode="auto">
          <a:xfrm>
            <a:off x="8229600" y="6172200"/>
            <a:ext cx="38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endParaRPr lang="en-US" altLang="en-US" sz="2400"/>
          </a:p>
        </p:txBody>
      </p:sp>
      <p:sp>
        <p:nvSpPr>
          <p:cNvPr id="22" name="Rectangle 3"/>
          <p:cNvSpPr txBox="1">
            <a:spLocks noChangeArrowheads="1"/>
          </p:cNvSpPr>
          <p:nvPr/>
        </p:nvSpPr>
        <p:spPr bwMode="auto">
          <a:xfrm>
            <a:off x="381000" y="1676400"/>
            <a:ext cx="8534400" cy="5410200"/>
          </a:xfrm>
          <a:prstGeom prst="rect">
            <a:avLst/>
          </a:prstGeom>
          <a:noFill/>
          <a:ln w="9525">
            <a:noFill/>
            <a:miter lim="800000"/>
            <a:headEnd/>
            <a:tailEnd/>
          </a:ln>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800" b="1" dirty="0" smtClean="0">
                <a:latin typeface="+mj-lt"/>
                <a:cs typeface="Arial"/>
              </a:rPr>
              <a:t>2009 </a:t>
            </a:r>
          </a:p>
          <a:p>
            <a:pPr marL="974725" lvl="1" indent="-231775">
              <a:buFont typeface="Arial" charset="0"/>
              <a:buChar char="•"/>
              <a:defRPr/>
            </a:pPr>
            <a:r>
              <a:rPr lang="en-US" sz="1800" dirty="0" smtClean="0">
                <a:latin typeface="+mj-lt"/>
                <a:cs typeface="Arial"/>
              </a:rPr>
              <a:t>Brought </a:t>
            </a:r>
            <a:r>
              <a:rPr lang="en-US" sz="1800" dirty="0">
                <a:latin typeface="+mj-lt"/>
                <a:cs typeface="Arial"/>
              </a:rPr>
              <a:t>researchers, policy-makers, and employers together </a:t>
            </a:r>
          </a:p>
          <a:p>
            <a:pPr marL="231775" indent="-231775">
              <a:buFont typeface="Arial" charset="0"/>
              <a:buChar char="•"/>
              <a:defRPr/>
            </a:pPr>
            <a:endParaRPr lang="en-US" sz="1800" dirty="0">
              <a:latin typeface="+mj-lt"/>
              <a:cs typeface="Arial"/>
            </a:endParaRPr>
          </a:p>
          <a:p>
            <a:pPr>
              <a:defRPr/>
            </a:pPr>
            <a:r>
              <a:rPr lang="en-US" sz="1800" b="1" dirty="0" smtClean="0">
                <a:latin typeface="+mj-lt"/>
                <a:cs typeface="Arial"/>
              </a:rPr>
              <a:t>2010</a:t>
            </a:r>
          </a:p>
          <a:p>
            <a:pPr marL="974725" lvl="1" indent="-231775">
              <a:buFont typeface="Arial" charset="0"/>
              <a:buChar char="•"/>
              <a:defRPr/>
            </a:pPr>
            <a:r>
              <a:rPr lang="en-US" sz="1800" dirty="0" smtClean="0">
                <a:latin typeface="+mj-lt"/>
                <a:cs typeface="Arial"/>
              </a:rPr>
              <a:t>Focus groups</a:t>
            </a:r>
          </a:p>
          <a:p>
            <a:pPr marL="974725" lvl="1" indent="-231775">
              <a:buFont typeface="Arial" charset="0"/>
              <a:buChar char="•"/>
              <a:defRPr/>
            </a:pPr>
            <a:r>
              <a:rPr lang="en-US" sz="1800" dirty="0" smtClean="0">
                <a:latin typeface="+mj-lt"/>
                <a:cs typeface="Arial"/>
              </a:rPr>
              <a:t>The </a:t>
            </a:r>
            <a:r>
              <a:rPr lang="en-US" sz="1800" dirty="0">
                <a:latin typeface="+mj-lt"/>
                <a:cs typeface="Arial"/>
              </a:rPr>
              <a:t>Life &amp; Times in an Aging Society </a:t>
            </a:r>
            <a:r>
              <a:rPr lang="en-US" sz="1800" dirty="0" smtClean="0">
                <a:latin typeface="+mj-lt"/>
                <a:cs typeface="Arial"/>
              </a:rPr>
              <a:t>Survey of </a:t>
            </a:r>
            <a:r>
              <a:rPr lang="en-US" sz="1800" dirty="0">
                <a:latin typeface="+mj-lt"/>
                <a:cs typeface="Arial"/>
              </a:rPr>
              <a:t>over 800 </a:t>
            </a:r>
            <a:r>
              <a:rPr lang="en-US" sz="1800" dirty="0" smtClean="0">
                <a:latin typeface="+mj-lt"/>
                <a:cs typeface="Arial"/>
              </a:rPr>
              <a:t>individuals</a:t>
            </a:r>
          </a:p>
          <a:p>
            <a:pPr marL="231775" indent="-231775">
              <a:buFont typeface="Arial" charset="0"/>
              <a:buChar char="•"/>
              <a:defRPr/>
            </a:pPr>
            <a:endParaRPr lang="en-US" sz="1800" dirty="0">
              <a:latin typeface="+mj-lt"/>
              <a:cs typeface="Arial"/>
            </a:endParaRPr>
          </a:p>
          <a:p>
            <a:pPr>
              <a:defRPr/>
            </a:pPr>
            <a:r>
              <a:rPr lang="en-US" sz="1800" b="1" dirty="0" smtClean="0">
                <a:latin typeface="+mj-lt"/>
                <a:cs typeface="Arial"/>
              </a:rPr>
              <a:t>2011-2012</a:t>
            </a:r>
          </a:p>
          <a:p>
            <a:pPr marL="974725" lvl="1" indent="-231775">
              <a:buFont typeface="Arial" charset="0"/>
              <a:buChar char="•"/>
              <a:defRPr/>
            </a:pPr>
            <a:r>
              <a:rPr lang="en-US" sz="1800" dirty="0" smtClean="0">
                <a:latin typeface="+mj-lt"/>
                <a:cs typeface="Arial"/>
              </a:rPr>
              <a:t>Developed new </a:t>
            </a:r>
            <a:r>
              <a:rPr lang="en-US" sz="1800" dirty="0">
                <a:latin typeface="+mj-lt"/>
                <a:cs typeface="Arial"/>
              </a:rPr>
              <a:t>strategies for the measurement of </a:t>
            </a:r>
            <a:r>
              <a:rPr lang="en-US" sz="1800" dirty="0" smtClean="0">
                <a:latin typeface="+mj-lt"/>
                <a:cs typeface="Arial"/>
              </a:rPr>
              <a:t>engagement </a:t>
            </a:r>
            <a:endParaRPr lang="en-US" sz="1800" dirty="0">
              <a:latin typeface="+mj-lt"/>
              <a:cs typeface="Arial"/>
            </a:endParaRPr>
          </a:p>
          <a:p>
            <a:pPr marL="231775" indent="-231775">
              <a:buFont typeface="Arial" charset="0"/>
              <a:buChar char="•"/>
              <a:defRPr/>
            </a:pPr>
            <a:endParaRPr lang="en-US" sz="1800" b="1" dirty="0">
              <a:latin typeface="+mj-lt"/>
              <a:cs typeface="Arial"/>
            </a:endParaRPr>
          </a:p>
          <a:p>
            <a:pPr>
              <a:defRPr/>
            </a:pPr>
            <a:r>
              <a:rPr lang="en-US" sz="1800" b="1" dirty="0" smtClean="0">
                <a:latin typeface="+mj-lt"/>
                <a:cs typeface="Arial"/>
              </a:rPr>
              <a:t>2013-present </a:t>
            </a:r>
          </a:p>
          <a:p>
            <a:pPr marL="974725" lvl="1" indent="-231775">
              <a:buFont typeface="Arial" charset="0"/>
              <a:buChar char="•"/>
              <a:defRPr/>
            </a:pPr>
            <a:r>
              <a:rPr lang="en-US" sz="1800" dirty="0" smtClean="0">
                <a:latin typeface="+mj-lt"/>
                <a:cs typeface="Arial"/>
              </a:rPr>
              <a:t>Testing our conceptual model- </a:t>
            </a:r>
            <a:r>
              <a:rPr lang="en-US" sz="1800" dirty="0" smtClean="0">
                <a:latin typeface="+mj-lt"/>
                <a:ea typeface="ＭＳ Ｐゴシック" pitchFamily="34" charset="-128"/>
                <a:cs typeface="ＭＳ Ｐゴシック" charset="0"/>
              </a:rPr>
              <a:t>The </a:t>
            </a:r>
            <a:r>
              <a:rPr lang="en-US" sz="1800" dirty="0" err="1" smtClean="0">
                <a:latin typeface="+mj-lt"/>
                <a:ea typeface="ＭＳ Ｐゴシック" pitchFamily="34" charset="-128"/>
                <a:cs typeface="ＭＳ Ｐゴシック" charset="0"/>
              </a:rPr>
              <a:t>EngAGE</a:t>
            </a:r>
            <a:r>
              <a:rPr lang="en-US" sz="1800" dirty="0" smtClean="0">
                <a:latin typeface="+mj-lt"/>
                <a:ea typeface="ＭＳ Ｐゴシック" pitchFamily="34" charset="-128"/>
                <a:cs typeface="ＭＳ Ｐゴシック" charset="0"/>
              </a:rPr>
              <a:t> Study</a:t>
            </a:r>
          </a:p>
          <a:p>
            <a:pPr marL="974725" lvl="1" indent="-231775">
              <a:buFont typeface="Arial" charset="0"/>
              <a:buChar char="•"/>
              <a:defRPr/>
            </a:pPr>
            <a:r>
              <a:rPr lang="en-US" sz="1800" dirty="0" smtClean="0">
                <a:latin typeface="+mj-lt"/>
                <a:ea typeface="ＭＳ Ｐゴシック" pitchFamily="34" charset="-128"/>
                <a:cs typeface="Arial"/>
              </a:rPr>
              <a:t>Developing and testing an ecological momentary intervention- The Engaged4Life Study</a:t>
            </a:r>
            <a:endParaRPr lang="en-US" sz="1800" dirty="0">
              <a:latin typeface="+mj-lt"/>
              <a:cs typeface="Arial"/>
            </a:endParaRPr>
          </a:p>
          <a:p>
            <a:pPr marL="231775" indent="-231775">
              <a:buFont typeface="Arial" charset="0"/>
              <a:buChar char="•"/>
              <a:defRPr/>
            </a:pPr>
            <a:endParaRPr lang="en-US" sz="1400" dirty="0">
              <a:latin typeface="Arial"/>
              <a:cs typeface="Aria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2819400" y="2020888"/>
            <a:ext cx="5111750" cy="3886200"/>
          </a:xfrm>
        </p:spPr>
        <p:txBody>
          <a:bodyPr/>
          <a:lstStyle/>
          <a:p>
            <a:pPr marL="0" indent="0" eaLnBrk="1" hangingPunct="1">
              <a:buFont typeface="Wingdings 2" pitchFamily="18" charset="2"/>
              <a:buNone/>
            </a:pPr>
            <a:endParaRPr lang="en-US" altLang="en-US" sz="2000" dirty="0" smtClean="0"/>
          </a:p>
          <a:p>
            <a:pPr marL="0" indent="0" eaLnBrk="1" hangingPunct="1">
              <a:buFont typeface="Wingdings 2" pitchFamily="18" charset="2"/>
              <a:buNone/>
            </a:pPr>
            <a:r>
              <a:rPr lang="en-US" altLang="en-US" sz="2000" dirty="0" smtClean="0"/>
              <a:t>Think about the experience of being highly engaged in something that you’re doing.</a:t>
            </a:r>
          </a:p>
          <a:p>
            <a:pPr marL="0" indent="0" eaLnBrk="1" hangingPunct="1">
              <a:buFont typeface="Wingdings 2" pitchFamily="18" charset="2"/>
              <a:buNone/>
            </a:pPr>
            <a:endParaRPr lang="en-US" altLang="en-US" sz="2000" dirty="0" smtClean="0"/>
          </a:p>
          <a:p>
            <a:pPr marL="0" indent="0" eaLnBrk="1" hangingPunct="1">
              <a:buFont typeface="Wingdings 2" pitchFamily="18" charset="2"/>
              <a:buNone/>
            </a:pPr>
            <a:endParaRPr lang="en-US" altLang="en-US" sz="2000" dirty="0" smtClean="0"/>
          </a:p>
          <a:p>
            <a:pPr marL="0" indent="0" eaLnBrk="1" hangingPunct="1">
              <a:buFont typeface="Wingdings 2" pitchFamily="18" charset="2"/>
              <a:buNone/>
            </a:pPr>
            <a:r>
              <a:rPr lang="en-US" altLang="en-US" sz="2000" dirty="0" smtClean="0"/>
              <a:t>Think about the experience of being “somewhat” engaged.</a:t>
            </a:r>
          </a:p>
          <a:p>
            <a:pPr marL="0" indent="0" eaLnBrk="1" hangingPunct="1">
              <a:buFont typeface="Wingdings 2" pitchFamily="18" charset="2"/>
              <a:buNone/>
            </a:pPr>
            <a:endParaRPr lang="en-US" altLang="en-US" sz="2000" dirty="0" smtClean="0"/>
          </a:p>
          <a:p>
            <a:pPr marL="0" indent="0" eaLnBrk="1" hangingPunct="1">
              <a:buFont typeface="Wingdings 2" pitchFamily="18" charset="2"/>
              <a:buNone/>
            </a:pPr>
            <a:endParaRPr lang="en-US" altLang="en-US" sz="2000" dirty="0" smtClean="0"/>
          </a:p>
          <a:p>
            <a:pPr marL="0" indent="0" eaLnBrk="1" hangingPunct="1">
              <a:buFont typeface="Wingdings 2" pitchFamily="18" charset="2"/>
              <a:buNone/>
            </a:pPr>
            <a:r>
              <a:rPr lang="en-US" altLang="en-US" sz="2000" dirty="0" smtClean="0"/>
              <a:t>Think about the experience of being largely unengaged.</a:t>
            </a:r>
          </a:p>
        </p:txBody>
      </p:sp>
      <p:sp>
        <p:nvSpPr>
          <p:cNvPr id="2" name="Down Arrow 1"/>
          <p:cNvSpPr/>
          <p:nvPr/>
        </p:nvSpPr>
        <p:spPr>
          <a:xfrm>
            <a:off x="685800" y="2211388"/>
            <a:ext cx="1600200" cy="350361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Up Arrow 2"/>
          <p:cNvSpPr/>
          <p:nvPr/>
        </p:nvSpPr>
        <p:spPr>
          <a:xfrm>
            <a:off x="685800" y="1525588"/>
            <a:ext cx="1600200" cy="23622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3" name="TextBox 3"/>
          <p:cNvSpPr txBox="1">
            <a:spLocks noChangeArrowheads="1"/>
          </p:cNvSpPr>
          <p:nvPr/>
        </p:nvSpPr>
        <p:spPr bwMode="auto">
          <a:xfrm>
            <a:off x="457200" y="990600"/>
            <a:ext cx="1809750" cy="369888"/>
          </a:xfrm>
          <a:prstGeom prst="rect">
            <a:avLst/>
          </a:prstGeom>
          <a:noFill/>
          <a:ln w="9525">
            <a:noFill/>
            <a:miter lim="800000"/>
            <a:headEnd/>
            <a:tailEnd/>
          </a:ln>
        </p:spPr>
        <p:txBody>
          <a:bodyPr wrap="none">
            <a:spAutoFit/>
          </a:bodyPr>
          <a:lstStyle/>
          <a:p>
            <a:pPr>
              <a:defRPr/>
            </a:pPr>
            <a:r>
              <a:rPr lang="en-US" dirty="0">
                <a:solidFill>
                  <a:schemeClr val="bg1"/>
                </a:solidFill>
                <a:latin typeface="+mj-lt"/>
              </a:rPr>
              <a:t>Highly Engaged</a:t>
            </a:r>
          </a:p>
        </p:txBody>
      </p:sp>
      <p:sp>
        <p:nvSpPr>
          <p:cNvPr id="17414" name="TextBox 6"/>
          <p:cNvSpPr txBox="1">
            <a:spLocks noChangeArrowheads="1"/>
          </p:cNvSpPr>
          <p:nvPr/>
        </p:nvSpPr>
        <p:spPr bwMode="auto">
          <a:xfrm>
            <a:off x="457200" y="5791200"/>
            <a:ext cx="1878013" cy="369888"/>
          </a:xfrm>
          <a:prstGeom prst="rect">
            <a:avLst/>
          </a:prstGeom>
          <a:noFill/>
          <a:ln w="9525">
            <a:noFill/>
            <a:miter lim="800000"/>
            <a:headEnd/>
            <a:tailEnd/>
          </a:ln>
        </p:spPr>
        <p:txBody>
          <a:bodyPr wrap="none">
            <a:spAutoFit/>
          </a:bodyPr>
          <a:lstStyle/>
          <a:p>
            <a:pPr>
              <a:defRPr/>
            </a:pPr>
            <a:r>
              <a:rPr lang="en-US" dirty="0">
                <a:solidFill>
                  <a:schemeClr val="bg1"/>
                </a:solidFill>
                <a:latin typeface="+mj-lt"/>
              </a:rPr>
              <a:t>Not So Engaged</a:t>
            </a:r>
          </a:p>
        </p:txBody>
      </p:sp>
      <p:sp>
        <p:nvSpPr>
          <p:cNvPr id="9" name="Down Arrow 8"/>
          <p:cNvSpPr/>
          <p:nvPr/>
        </p:nvSpPr>
        <p:spPr>
          <a:xfrm>
            <a:off x="685800" y="3352800"/>
            <a:ext cx="1581150" cy="2209800"/>
          </a:xfrm>
          <a:prstGeom prst="downArrow">
            <a:avLst/>
          </a:prstGeom>
          <a:solidFill>
            <a:srgbClr val="981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 Arrow 9"/>
          <p:cNvSpPr/>
          <p:nvPr/>
        </p:nvSpPr>
        <p:spPr>
          <a:xfrm>
            <a:off x="677863" y="2362200"/>
            <a:ext cx="1600200" cy="2362200"/>
          </a:xfrm>
          <a:prstGeom prst="upArrow">
            <a:avLst/>
          </a:prstGeom>
          <a:solidFill>
            <a:srgbClr val="981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9" name="TextBox 3"/>
          <p:cNvSpPr txBox="1">
            <a:spLocks noChangeArrowheads="1"/>
          </p:cNvSpPr>
          <p:nvPr/>
        </p:nvSpPr>
        <p:spPr bwMode="auto">
          <a:xfrm>
            <a:off x="601663" y="1379538"/>
            <a:ext cx="2217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r>
              <a:rPr lang="en-US" altLang="en-US" sz="2400" b="1">
                <a:solidFill>
                  <a:srgbClr val="981A31"/>
                </a:solidFill>
                <a:latin typeface="Times New Roman" pitchFamily="18" charset="0"/>
                <a:cs typeface="Arial" charset="0"/>
              </a:rPr>
              <a:t>Highly Quality </a:t>
            </a:r>
          </a:p>
          <a:p>
            <a:pPr eaLnBrk="1" hangingPunct="1">
              <a:spcBef>
                <a:spcPct val="0"/>
              </a:spcBef>
              <a:buFontTx/>
              <a:buNone/>
            </a:pPr>
            <a:r>
              <a:rPr lang="en-US" altLang="en-US" sz="2400" b="1">
                <a:solidFill>
                  <a:srgbClr val="981A31"/>
                </a:solidFill>
                <a:latin typeface="Times New Roman" pitchFamily="18" charset="0"/>
                <a:cs typeface="Arial" charset="0"/>
              </a:rPr>
              <a:t>Engagement</a:t>
            </a:r>
          </a:p>
        </p:txBody>
      </p:sp>
      <p:sp>
        <p:nvSpPr>
          <p:cNvPr id="20490" name="TextBox 6"/>
          <p:cNvSpPr txBox="1">
            <a:spLocks noChangeArrowheads="1"/>
          </p:cNvSpPr>
          <p:nvPr/>
        </p:nvSpPr>
        <p:spPr bwMode="auto">
          <a:xfrm>
            <a:off x="679450" y="5646738"/>
            <a:ext cx="1911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r>
              <a:rPr lang="en-US" altLang="en-US" sz="2400" b="1">
                <a:solidFill>
                  <a:srgbClr val="981A31"/>
                </a:solidFill>
                <a:latin typeface="Times New Roman" pitchFamily="18" charset="0"/>
                <a:cs typeface="Arial" charset="0"/>
              </a:rPr>
              <a:t>Low Quality </a:t>
            </a:r>
          </a:p>
          <a:p>
            <a:pPr eaLnBrk="1" hangingPunct="1">
              <a:spcBef>
                <a:spcPct val="0"/>
              </a:spcBef>
              <a:buFontTx/>
              <a:buNone/>
            </a:pPr>
            <a:r>
              <a:rPr lang="en-US" altLang="en-US" sz="2400" b="1">
                <a:solidFill>
                  <a:srgbClr val="981A31"/>
                </a:solidFill>
                <a:latin typeface="Times New Roman" pitchFamily="18" charset="0"/>
                <a:cs typeface="Arial" charset="0"/>
              </a:rPr>
              <a:t>Engagement</a:t>
            </a:r>
          </a:p>
        </p:txBody>
      </p:sp>
      <p:sp>
        <p:nvSpPr>
          <p:cNvPr id="11" name="Rectangle 2"/>
          <p:cNvSpPr>
            <a:spLocks noGrp="1" noChangeArrowheads="1"/>
          </p:cNvSpPr>
          <p:nvPr>
            <p:ph type="title"/>
          </p:nvPr>
        </p:nvSpPr>
        <p:spPr>
          <a:xfrm>
            <a:off x="304800" y="228600"/>
            <a:ext cx="8305800" cy="533400"/>
          </a:xfrm>
        </p:spPr>
        <p:txBody>
          <a:bodyPr/>
          <a:lstStyle/>
          <a:p>
            <a:pPr>
              <a:defRPr/>
            </a:pPr>
            <a:r>
              <a:rPr lang="en-US" altLang="en-US" sz="2400" dirty="0" smtClean="0"/>
              <a:t/>
            </a:r>
            <a:br>
              <a:rPr lang="en-US" altLang="en-US" sz="2400" dirty="0" smtClean="0"/>
            </a:br>
            <a:r>
              <a:rPr lang="en-US" altLang="en-US" sz="2400" dirty="0" smtClean="0"/>
              <a:t>What is Quality Engagement?</a:t>
            </a:r>
            <a:endParaRPr lang="en-US" altLang="en-US" sz="2400" dirty="0" smtClean="0">
              <a:solidFill>
                <a:schemeClr val="tx1"/>
              </a:solidFill>
            </a:endParaRPr>
          </a:p>
        </p:txBody>
      </p:sp>
      <p:sp>
        <p:nvSpPr>
          <p:cNvPr id="12" name="Content Placeholder 4"/>
          <p:cNvSpPr txBox="1">
            <a:spLocks/>
          </p:cNvSpPr>
          <p:nvPr/>
        </p:nvSpPr>
        <p:spPr bwMode="auto">
          <a:xfrm>
            <a:off x="3352800" y="2078038"/>
            <a:ext cx="5111750"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itchFamily="2" charset="2"/>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7D6A55"/>
              </a:buClr>
              <a:buFont typeface="Wingdings" pitchFamily="2" charset="2"/>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buFont typeface="Wingdings 2" pitchFamily="18" charset="2"/>
              <a:buNone/>
              <a:defRPr/>
            </a:pPr>
            <a:endParaRPr lang="en-US" altLang="en-US" sz="2000" b="1" kern="0" dirty="0" smtClean="0">
              <a:solidFill>
                <a:srgbClr val="981A31"/>
              </a:solidFill>
            </a:endParaRPr>
          </a:p>
          <a:p>
            <a:pPr marL="0" indent="0" eaLnBrk="1" hangingPunct="1">
              <a:buFont typeface="Wingdings 2" pitchFamily="18" charset="2"/>
              <a:buNone/>
              <a:defRPr/>
            </a:pPr>
            <a:r>
              <a:rPr lang="en-US" altLang="en-US" sz="2000" b="1" kern="0" dirty="0" smtClean="0">
                <a:solidFill>
                  <a:srgbClr val="981A31"/>
                </a:solidFill>
              </a:rPr>
              <a:t>Inspired, energized, lose track of time, enthusiastic, focused, absorbed</a:t>
            </a:r>
          </a:p>
          <a:p>
            <a:pPr marL="0" indent="0" eaLnBrk="1" hangingPunct="1">
              <a:buFont typeface="Wingdings 2" pitchFamily="18" charset="2"/>
              <a:buNone/>
              <a:defRPr/>
            </a:pPr>
            <a:endParaRPr lang="en-US" altLang="en-US" sz="2000" b="1" kern="0" dirty="0" smtClean="0">
              <a:solidFill>
                <a:srgbClr val="981A31"/>
              </a:solidFill>
            </a:endParaRPr>
          </a:p>
          <a:p>
            <a:pPr marL="0" indent="0" eaLnBrk="1" hangingPunct="1">
              <a:buFont typeface="Wingdings 2" pitchFamily="18" charset="2"/>
              <a:buNone/>
              <a:defRPr/>
            </a:pPr>
            <a:endParaRPr lang="en-US" altLang="en-US" sz="2000" b="1" kern="0" dirty="0" smtClean="0">
              <a:solidFill>
                <a:srgbClr val="981A31"/>
              </a:solidFill>
            </a:endParaRPr>
          </a:p>
          <a:p>
            <a:pPr marL="0" indent="0" eaLnBrk="1" hangingPunct="1">
              <a:buFont typeface="Wingdings 2" pitchFamily="18" charset="2"/>
              <a:buNone/>
              <a:defRPr/>
            </a:pPr>
            <a:endParaRPr lang="en-US" altLang="en-US" sz="2000" b="1" kern="0" dirty="0">
              <a:solidFill>
                <a:srgbClr val="981A31"/>
              </a:solidFill>
            </a:endParaRPr>
          </a:p>
          <a:p>
            <a:pPr marL="0" indent="0" eaLnBrk="1" hangingPunct="1">
              <a:buFont typeface="Wingdings 2" pitchFamily="18" charset="2"/>
              <a:buNone/>
              <a:defRPr/>
            </a:pPr>
            <a:endParaRPr lang="en-US" altLang="en-US" sz="2000" b="1" kern="0" dirty="0" smtClean="0">
              <a:solidFill>
                <a:srgbClr val="981A31"/>
              </a:solidFill>
            </a:endParaRPr>
          </a:p>
          <a:p>
            <a:pPr marL="0" indent="0" eaLnBrk="1" hangingPunct="1">
              <a:buFont typeface="Wingdings 2" pitchFamily="18" charset="2"/>
              <a:buNone/>
              <a:defRPr/>
            </a:pPr>
            <a:endParaRPr lang="en-US" altLang="en-US" sz="2000" b="1" kern="0" dirty="0">
              <a:solidFill>
                <a:srgbClr val="981A31"/>
              </a:solidFill>
            </a:endParaRPr>
          </a:p>
          <a:p>
            <a:pPr marL="0" indent="0" eaLnBrk="1" hangingPunct="1">
              <a:buFont typeface="Wingdings 2" pitchFamily="18" charset="2"/>
              <a:buNone/>
              <a:defRPr/>
            </a:pPr>
            <a:r>
              <a:rPr lang="en-US" altLang="en-US" sz="2000" b="1" kern="0" dirty="0" smtClean="0">
                <a:solidFill>
                  <a:srgbClr val="981A31"/>
                </a:solidFill>
              </a:rPr>
              <a:t>Bored, time passes slowly, uninterested, distracted, detached, tired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14">
                                            <p:txEl>
                                              <p:pRg st="1" end="1"/>
                                            </p:txEl>
                                          </p:spTgt>
                                        </p:tgtEl>
                                      </p:cBhvr>
                                    </p:animEffect>
                                    <p:set>
                                      <p:cBhvr>
                                        <p:cTn id="7" dur="1" fill="hold">
                                          <p:stCondLst>
                                            <p:cond delay="499"/>
                                          </p:stCondLst>
                                        </p:cTn>
                                        <p:tgtEl>
                                          <p:spTgt spid="13314">
                                            <p:txEl>
                                              <p:pRg st="1" end="1"/>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3314">
                                            <p:txEl>
                                              <p:pRg st="4" end="4"/>
                                            </p:txEl>
                                          </p:spTgt>
                                        </p:tgtEl>
                                      </p:cBhvr>
                                    </p:animEffect>
                                    <p:set>
                                      <p:cBhvr>
                                        <p:cTn id="12" dur="1" fill="hold">
                                          <p:stCondLst>
                                            <p:cond delay="499"/>
                                          </p:stCondLst>
                                        </p:cTn>
                                        <p:tgtEl>
                                          <p:spTgt spid="13314">
                                            <p:txEl>
                                              <p:pRg st="4" end="4"/>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3314">
                                            <p:txEl>
                                              <p:pRg st="7" end="7"/>
                                            </p:txEl>
                                          </p:spTgt>
                                        </p:tgtEl>
                                      </p:cBhvr>
                                    </p:animEffect>
                                    <p:set>
                                      <p:cBhvr>
                                        <p:cTn id="17" dur="1" fill="hold">
                                          <p:stCondLst>
                                            <p:cond delay="499"/>
                                          </p:stCondLst>
                                        </p:cTn>
                                        <p:tgtEl>
                                          <p:spTgt spid="13314">
                                            <p:txEl>
                                              <p:pRg st="7" end="7"/>
                                            </p:txEl>
                                          </p:spTgt>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idx="1"/>
          </p:nvPr>
        </p:nvSpPr>
        <p:spPr>
          <a:xfrm>
            <a:off x="685800" y="273050"/>
            <a:ext cx="8001000" cy="5853113"/>
          </a:xfrm>
        </p:spPr>
        <p:txBody>
          <a:bodyPr rtlCol="0">
            <a:normAutofit/>
          </a:bodyPr>
          <a:lstStyle/>
          <a:p>
            <a:pPr marL="0" indent="0" eaLnBrk="1" fontAlgn="auto" hangingPunct="1">
              <a:spcAft>
                <a:spcPts val="0"/>
              </a:spcAft>
              <a:buFont typeface="Wingdings 2" pitchFamily="18" charset="2"/>
              <a:buNone/>
              <a:defRPr/>
            </a:pPr>
            <a:endParaRPr lang="en-US" sz="2000" b="1" dirty="0" smtClean="0"/>
          </a:p>
          <a:p>
            <a:pPr marL="0" indent="0" eaLnBrk="1" fontAlgn="auto" hangingPunct="1">
              <a:spcAft>
                <a:spcPts val="0"/>
              </a:spcAft>
              <a:buFont typeface="Wingdings 2" pitchFamily="18" charset="2"/>
              <a:buNone/>
              <a:defRPr/>
            </a:pPr>
            <a:endParaRPr lang="en-US" sz="2000" b="1" dirty="0"/>
          </a:p>
          <a:p>
            <a:pPr marL="0" indent="0" eaLnBrk="1" fontAlgn="auto" hangingPunct="1">
              <a:spcAft>
                <a:spcPts val="0"/>
              </a:spcAft>
              <a:buFont typeface="Wingdings 2" pitchFamily="18" charset="2"/>
              <a:buNone/>
              <a:defRPr/>
            </a:pPr>
            <a:r>
              <a:rPr lang="en-US" sz="2800" b="1" dirty="0" smtClean="0">
                <a:latin typeface="+mj-lt"/>
              </a:rPr>
              <a:t>Quality Engagement: </a:t>
            </a:r>
          </a:p>
          <a:p>
            <a:pPr marL="0" indent="0" eaLnBrk="1" fontAlgn="auto" hangingPunct="1">
              <a:spcAft>
                <a:spcPts val="0"/>
              </a:spcAft>
              <a:buFont typeface="Wingdings 2" pitchFamily="18" charset="2"/>
              <a:buNone/>
              <a:defRPr/>
            </a:pPr>
            <a:endParaRPr lang="en-US" sz="2000" dirty="0">
              <a:latin typeface="+mj-lt"/>
            </a:endParaRPr>
          </a:p>
          <a:p>
            <a:pPr marL="0" indent="0" eaLnBrk="1" fontAlgn="auto" hangingPunct="1">
              <a:spcAft>
                <a:spcPts val="0"/>
              </a:spcAft>
              <a:buFont typeface="Wingdings 2" pitchFamily="18" charset="2"/>
              <a:buNone/>
              <a:defRPr/>
            </a:pPr>
            <a:r>
              <a:rPr lang="en-US" sz="2000" dirty="0" smtClean="0">
                <a:latin typeface="+mj-lt"/>
              </a:rPr>
              <a:t>A </a:t>
            </a:r>
            <a:r>
              <a:rPr lang="en-US" sz="2000" dirty="0">
                <a:latin typeface="+mj-lt"/>
              </a:rPr>
              <a:t>positive, enthusiastic, and affective connection with a role that both motivates individuals to invest their valuable resources and simultaneously energizes them</a:t>
            </a:r>
            <a:r>
              <a:rPr lang="en-US" sz="2000" dirty="0" smtClean="0">
                <a:latin typeface="+mj-lt"/>
              </a:rPr>
              <a:t>.</a:t>
            </a:r>
          </a:p>
          <a:p>
            <a:pPr marL="0" indent="0" eaLnBrk="1" fontAlgn="auto" hangingPunct="1">
              <a:spcAft>
                <a:spcPts val="0"/>
              </a:spcAft>
              <a:buFont typeface="Wingdings 2" pitchFamily="18" charset="2"/>
              <a:buNone/>
              <a:defRPr/>
            </a:pPr>
            <a:endParaRPr lang="en-US" sz="2000" dirty="0">
              <a:latin typeface="+mj-lt"/>
            </a:endParaRPr>
          </a:p>
          <a:p>
            <a:pPr marL="0" indent="0" eaLnBrk="1" fontAlgn="auto" hangingPunct="1">
              <a:spcAft>
                <a:spcPts val="0"/>
              </a:spcAft>
              <a:buFont typeface="Wingdings 2" pitchFamily="18" charset="2"/>
              <a:buNone/>
              <a:defRPr/>
            </a:pPr>
            <a:r>
              <a:rPr lang="en-US" sz="2000" dirty="0" smtClean="0">
                <a:latin typeface="+mj-lt"/>
              </a:rPr>
              <a:t>Characterized by: </a:t>
            </a:r>
          </a:p>
          <a:p>
            <a:pPr eaLnBrk="1" fontAlgn="auto" hangingPunct="1">
              <a:spcAft>
                <a:spcPts val="0"/>
              </a:spcAft>
              <a:buFont typeface="Arial" panose="020B0604020202020204" pitchFamily="34" charset="0"/>
              <a:buChar char="•"/>
              <a:defRPr/>
            </a:pPr>
            <a:r>
              <a:rPr lang="en-US" sz="2000" dirty="0" smtClean="0">
                <a:latin typeface="+mj-lt"/>
              </a:rPr>
              <a:t>Energy-- a </a:t>
            </a:r>
            <a:r>
              <a:rPr lang="en-US" sz="2000" dirty="0">
                <a:latin typeface="+mj-lt"/>
              </a:rPr>
              <a:t>high degree of investment of personal energies (physical, cognitive, or emotional) </a:t>
            </a:r>
            <a:endParaRPr lang="en-US" sz="2000" dirty="0" smtClean="0">
              <a:latin typeface="+mj-lt"/>
            </a:endParaRPr>
          </a:p>
          <a:p>
            <a:pPr eaLnBrk="1" fontAlgn="auto" hangingPunct="1">
              <a:spcAft>
                <a:spcPts val="0"/>
              </a:spcAft>
              <a:buFont typeface="Arial" panose="020B0604020202020204" pitchFamily="34" charset="0"/>
              <a:buChar char="•"/>
              <a:defRPr/>
            </a:pPr>
            <a:r>
              <a:rPr lang="en-US" sz="2000" dirty="0" smtClean="0">
                <a:latin typeface="+mj-lt"/>
              </a:rPr>
              <a:t>Focus-- being </a:t>
            </a:r>
            <a:r>
              <a:rPr lang="en-US" sz="2000" dirty="0">
                <a:latin typeface="+mj-lt"/>
              </a:rPr>
              <a:t>highly focused on the role activities </a:t>
            </a:r>
            <a:endParaRPr lang="en-US" sz="2000" dirty="0" smtClean="0">
              <a:latin typeface="+mj-lt"/>
            </a:endParaRPr>
          </a:p>
          <a:p>
            <a:pPr eaLnBrk="1" fontAlgn="auto" hangingPunct="1">
              <a:spcAft>
                <a:spcPts val="0"/>
              </a:spcAft>
              <a:buFont typeface="Arial" panose="020B0604020202020204" pitchFamily="34" charset="0"/>
              <a:buChar char="•"/>
              <a:defRPr/>
            </a:pPr>
            <a:r>
              <a:rPr lang="en-US" sz="2000" dirty="0" smtClean="0">
                <a:latin typeface="+mj-lt"/>
              </a:rPr>
              <a:t>Interest-- being genuinely enthusiastic and interested </a:t>
            </a:r>
            <a:r>
              <a:rPr lang="en-US" sz="2000" dirty="0">
                <a:latin typeface="+mj-lt"/>
              </a:rPr>
              <a:t>in </a:t>
            </a:r>
            <a:r>
              <a:rPr lang="en-US" sz="2000" dirty="0" smtClean="0">
                <a:latin typeface="+mj-lt"/>
              </a:rPr>
              <a:t>the role</a:t>
            </a:r>
            <a:endParaRPr lang="en-US" sz="2000" dirty="0">
              <a:latin typeface="+mj-lt"/>
            </a:endParaRPr>
          </a:p>
        </p:txBody>
      </p:sp>
      <p:sp>
        <p:nvSpPr>
          <p:cNvPr id="18438" name="TextBox 6"/>
          <p:cNvSpPr txBox="1">
            <a:spLocks noChangeArrowheads="1"/>
          </p:cNvSpPr>
          <p:nvPr/>
        </p:nvSpPr>
        <p:spPr bwMode="auto">
          <a:xfrm>
            <a:off x="457200" y="5791200"/>
            <a:ext cx="1785938" cy="369888"/>
          </a:xfrm>
          <a:prstGeom prst="rect">
            <a:avLst/>
          </a:prstGeom>
          <a:noFill/>
          <a:ln w="9525">
            <a:noFill/>
            <a:miter lim="800000"/>
            <a:headEnd/>
            <a:tailEnd/>
          </a:ln>
        </p:spPr>
        <p:txBody>
          <a:bodyPr wrap="none">
            <a:spAutoFit/>
          </a:bodyPr>
          <a:lstStyle/>
          <a:p>
            <a:pPr>
              <a:defRPr/>
            </a:pPr>
            <a:r>
              <a:rPr lang="en-US" dirty="0">
                <a:solidFill>
                  <a:schemeClr val="bg1"/>
                </a:solidFill>
                <a:latin typeface="+mj-lt"/>
              </a:rPr>
              <a:t>Not so Engaged</a:t>
            </a:r>
          </a:p>
        </p:txBody>
      </p:sp>
      <p:pic>
        <p:nvPicPr>
          <p:cNvPr id="4" name="Picture 4" descr="iStock_000011255065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3581400" cy="16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Stock_000003203704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5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title"/>
          </p:nvPr>
        </p:nvSpPr>
        <p:spPr>
          <a:xfrm>
            <a:off x="228600" y="334962"/>
            <a:ext cx="5486400" cy="503238"/>
          </a:xfrm>
        </p:spPr>
        <p:txBody>
          <a:bodyPr/>
          <a:lstStyle/>
          <a:p>
            <a:pPr>
              <a:defRPr/>
            </a:pPr>
            <a:r>
              <a:rPr lang="en-US" altLang="en-US" sz="4000" dirty="0" smtClean="0">
                <a:solidFill>
                  <a:schemeClr val="bg1"/>
                </a:solidFill>
                <a:latin typeface="+mj-lt"/>
                <a:ea typeface="ＭＳ Ｐゴシック" pitchFamily="34" charset="-128"/>
              </a:rPr>
              <a:t>What’s in store?</a:t>
            </a:r>
          </a:p>
        </p:txBody>
      </p:sp>
      <p:sp>
        <p:nvSpPr>
          <p:cNvPr id="9" name="Rectangle 8"/>
          <p:cNvSpPr/>
          <p:nvPr/>
        </p:nvSpPr>
        <p:spPr>
          <a:xfrm>
            <a:off x="381000" y="1787525"/>
            <a:ext cx="8763000" cy="4032250"/>
          </a:xfrm>
          <a:prstGeom prst="rect">
            <a:avLst/>
          </a:prstGeom>
        </p:spPr>
        <p:txBody>
          <a:bodyPr>
            <a:spAutoFit/>
          </a:bodyPr>
          <a:lstStyle/>
          <a:p>
            <a:pPr marL="460375" lvl="2" indent="-231775">
              <a:spcBef>
                <a:spcPts val="600"/>
              </a:spcBef>
              <a:spcAft>
                <a:spcPts val="1200"/>
              </a:spcAft>
              <a:buClr>
                <a:srgbClr val="7D6A55"/>
              </a:buClr>
              <a:buFont typeface="Wingdings" pitchFamily="2" charset="2"/>
              <a:buChar char="§"/>
              <a:defRPr/>
            </a:pPr>
            <a:r>
              <a:rPr lang="en-US" sz="2800" b="1" kern="0" dirty="0">
                <a:solidFill>
                  <a:schemeClr val="bg1"/>
                </a:solidFill>
                <a:latin typeface="Georgia" panose="02040502050405020303" pitchFamily="18" charset="0"/>
                <a:ea typeface="ＭＳ Ｐゴシック"/>
              </a:rPr>
              <a:t>Introduction of “Encore”</a:t>
            </a:r>
          </a:p>
          <a:p>
            <a:pPr marL="917575" lvl="3" indent="-231775">
              <a:spcBef>
                <a:spcPts val="600"/>
              </a:spcBef>
              <a:spcAft>
                <a:spcPts val="1200"/>
              </a:spcAft>
              <a:buClr>
                <a:srgbClr val="7D6A55"/>
              </a:buClr>
              <a:buFont typeface="Wingdings" pitchFamily="2" charset="2"/>
              <a:buChar char="§"/>
              <a:defRPr/>
            </a:pPr>
            <a:r>
              <a:rPr lang="en-US" sz="2800" b="1" kern="0" dirty="0">
                <a:solidFill>
                  <a:schemeClr val="bg1"/>
                </a:solidFill>
                <a:latin typeface="Georgia" panose="02040502050405020303" pitchFamily="18" charset="0"/>
                <a:ea typeface="ＭＳ Ｐゴシック"/>
              </a:rPr>
              <a:t>Staying engaged in midlife and beyond</a:t>
            </a:r>
          </a:p>
          <a:p>
            <a:pPr marL="917575" lvl="3" indent="-231775">
              <a:spcBef>
                <a:spcPts val="600"/>
              </a:spcBef>
              <a:spcAft>
                <a:spcPts val="1200"/>
              </a:spcAft>
              <a:buClr>
                <a:srgbClr val="7D6A55"/>
              </a:buClr>
              <a:buFont typeface="Wingdings" pitchFamily="2" charset="2"/>
              <a:buChar char="§"/>
              <a:defRPr/>
            </a:pPr>
            <a:r>
              <a:rPr lang="en-US" sz="2800" b="1" kern="0" dirty="0">
                <a:solidFill>
                  <a:schemeClr val="bg1"/>
                </a:solidFill>
                <a:latin typeface="Georgia" panose="02040502050405020303" pitchFamily="18" charset="0"/>
                <a:ea typeface="ＭＳ Ｐゴシック"/>
              </a:rPr>
              <a:t>The Encore movement</a:t>
            </a:r>
          </a:p>
          <a:p>
            <a:pPr marL="460375" lvl="2" indent="-231775">
              <a:spcBef>
                <a:spcPts val="600"/>
              </a:spcBef>
              <a:spcAft>
                <a:spcPts val="1200"/>
              </a:spcAft>
              <a:buClr>
                <a:srgbClr val="7D6A55"/>
              </a:buClr>
              <a:buFont typeface="Wingdings" pitchFamily="2" charset="2"/>
              <a:buChar char="§"/>
              <a:defRPr/>
            </a:pPr>
            <a:r>
              <a:rPr lang="en-US" sz="2800" b="1" kern="0" dirty="0">
                <a:solidFill>
                  <a:schemeClr val="bg1"/>
                </a:solidFill>
                <a:latin typeface="Georgia" panose="02040502050405020303" pitchFamily="18" charset="0"/>
                <a:ea typeface="ＭＳ Ｐゴシック"/>
              </a:rPr>
              <a:t>Selected research findings from the Center on Aging &amp; Work at Boston College</a:t>
            </a:r>
          </a:p>
          <a:p>
            <a:pPr marL="460375" lvl="2" indent="-231775">
              <a:spcBef>
                <a:spcPts val="600"/>
              </a:spcBef>
              <a:spcAft>
                <a:spcPts val="1200"/>
              </a:spcAft>
              <a:buClr>
                <a:srgbClr val="7D6A55"/>
              </a:buClr>
              <a:buFont typeface="Wingdings" pitchFamily="2" charset="2"/>
              <a:buChar char="§"/>
              <a:defRPr/>
            </a:pPr>
            <a:r>
              <a:rPr lang="en-US" sz="2800" b="1" kern="0" dirty="0">
                <a:solidFill>
                  <a:schemeClr val="bg1"/>
                </a:solidFill>
                <a:latin typeface="Georgia" panose="02040502050405020303" pitchFamily="18" charset="0"/>
                <a:ea typeface="ＭＳ Ｐゴシック"/>
              </a:rPr>
              <a:t>Stories of those who have gone through their Encore journey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85800" y="1676400"/>
            <a:ext cx="7772400" cy="4724400"/>
          </a:xfrm>
        </p:spPr>
        <p:txBody>
          <a:bodyPr/>
          <a:lstStyle/>
          <a:p>
            <a:r>
              <a:rPr lang="en-US" altLang="en-US" b="1" smtClean="0">
                <a:solidFill>
                  <a:srgbClr val="981A31"/>
                </a:solidFill>
              </a:rPr>
              <a:t>Findings for Paid Work and Volunteering</a:t>
            </a:r>
          </a:p>
          <a:p>
            <a:endParaRPr lang="en-US" altLang="en-US" b="1" smtClean="0">
              <a:solidFill>
                <a:srgbClr val="981A31"/>
              </a:solidFill>
            </a:endParaRPr>
          </a:p>
          <a:p>
            <a:r>
              <a:rPr lang="en-US" altLang="en-US" smtClean="0"/>
              <a:t>- High quality engagement was associated with the most positive well-being outcomes.</a:t>
            </a:r>
          </a:p>
          <a:p>
            <a:endParaRPr lang="en-US" altLang="en-US" smtClean="0"/>
          </a:p>
          <a:p>
            <a:r>
              <a:rPr lang="en-US" altLang="en-US" smtClean="0"/>
              <a:t>- Those who experienced low/moderate engagement quality had lower psychological well-being than those not involved in the role at all.</a:t>
            </a:r>
          </a:p>
          <a:p>
            <a:pPr algn="ctr"/>
            <a:r>
              <a:rPr lang="en-US" altLang="en-US" b="1" smtClean="0">
                <a:solidFill>
                  <a:srgbClr val="981A31"/>
                </a:solidFill>
              </a:rPr>
              <a:t>Quality Matters!</a:t>
            </a:r>
          </a:p>
        </p:txBody>
      </p:sp>
      <p:sp>
        <p:nvSpPr>
          <p:cNvPr id="22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0A92F92E-6054-4E4A-9333-F5FEBF0FDB76}" type="slidenum">
              <a:rPr lang="en-US" altLang="en-US" sz="1400" smtClean="0"/>
              <a:pPr/>
              <a:t>20</a:t>
            </a:fld>
            <a:endParaRPr lang="en-US" altLang="en-US" sz="1400" smtClean="0"/>
          </a:p>
        </p:txBody>
      </p:sp>
      <p:sp>
        <p:nvSpPr>
          <p:cNvPr id="5" name="Rectangle 2"/>
          <p:cNvSpPr txBox="1">
            <a:spLocks noChangeArrowheads="1"/>
          </p:cNvSpPr>
          <p:nvPr/>
        </p:nvSpPr>
        <p:spPr bwMode="auto">
          <a:xfrm>
            <a:off x="304800" y="533400"/>
            <a:ext cx="8305800" cy="533400"/>
          </a:xfrm>
          <a:prstGeom prst="rect">
            <a:avLst/>
          </a:prstGeom>
          <a:noFill/>
          <a:ln>
            <a:noFill/>
          </a:ln>
          <a:extLst/>
        </p:spPr>
        <p:txBody>
          <a:bodyPr anchor="ctr"/>
          <a:lstStyle>
            <a:lvl1pPr algn="l" rtl="0" eaLnBrk="0" fontAlgn="base" hangingPunct="0">
              <a:spcBef>
                <a:spcPct val="0"/>
              </a:spcBef>
              <a:spcAft>
                <a:spcPct val="0"/>
              </a:spcAft>
              <a:defRPr sz="3000" b="1">
                <a:ln>
                  <a:solidFill>
                    <a:srgbClr val="000000"/>
                  </a:solidFill>
                </a:ln>
                <a:solidFill>
                  <a:srgbClr val="000000"/>
                </a:solidFill>
                <a:latin typeface="Arial"/>
                <a:ea typeface="MS PGothic" pitchFamily="34" charset="-128"/>
                <a:cs typeface="Arial"/>
              </a:defRPr>
            </a:lvl1pPr>
            <a:lvl2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2pPr>
            <a:lvl3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3pPr>
            <a:lvl4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4pPr>
            <a:lvl5pPr algn="l" rtl="0" eaLnBrk="0" fontAlgn="base" hangingPunct="0">
              <a:spcBef>
                <a:spcPct val="0"/>
              </a:spcBef>
              <a:spcAft>
                <a:spcPct val="0"/>
              </a:spcAft>
              <a:defRPr sz="3000" b="1">
                <a:solidFill>
                  <a:srgbClr val="000000"/>
                </a:solidFill>
                <a:latin typeface="Arial" pitchFamily="34" charset="0"/>
                <a:ea typeface="MS PGothic" pitchFamily="34" charset="-128"/>
                <a:cs typeface="Arial" charset="0"/>
              </a:defRPr>
            </a:lvl5pPr>
            <a:lvl6pPr marL="457200" algn="l" rtl="0" fontAlgn="base">
              <a:spcBef>
                <a:spcPct val="0"/>
              </a:spcBef>
              <a:spcAft>
                <a:spcPct val="0"/>
              </a:spcAft>
              <a:defRPr sz="3200">
                <a:solidFill>
                  <a:srgbClr val="7D6A55"/>
                </a:solidFill>
                <a:latin typeface="Georgia" pitchFamily="18" charset="0"/>
                <a:ea typeface="MS PGothic" pitchFamily="34" charset="-128"/>
              </a:defRPr>
            </a:lvl6pPr>
            <a:lvl7pPr marL="914400" algn="l" rtl="0" fontAlgn="base">
              <a:spcBef>
                <a:spcPct val="0"/>
              </a:spcBef>
              <a:spcAft>
                <a:spcPct val="0"/>
              </a:spcAft>
              <a:defRPr sz="3200">
                <a:solidFill>
                  <a:srgbClr val="7D6A55"/>
                </a:solidFill>
                <a:latin typeface="Georgia" pitchFamily="18" charset="0"/>
                <a:ea typeface="MS PGothic" pitchFamily="34" charset="-128"/>
              </a:defRPr>
            </a:lvl7pPr>
            <a:lvl8pPr marL="1371600" algn="l" rtl="0" fontAlgn="base">
              <a:spcBef>
                <a:spcPct val="0"/>
              </a:spcBef>
              <a:spcAft>
                <a:spcPct val="0"/>
              </a:spcAft>
              <a:defRPr sz="3200">
                <a:solidFill>
                  <a:srgbClr val="7D6A55"/>
                </a:solidFill>
                <a:latin typeface="Georgia" pitchFamily="18" charset="0"/>
                <a:ea typeface="MS PGothic" pitchFamily="34" charset="-128"/>
              </a:defRPr>
            </a:lvl8pPr>
            <a:lvl9pPr marL="1828800" algn="l" rtl="0" fontAlgn="base">
              <a:spcBef>
                <a:spcPct val="0"/>
              </a:spcBef>
              <a:spcAft>
                <a:spcPct val="0"/>
              </a:spcAft>
              <a:defRPr sz="3200">
                <a:solidFill>
                  <a:srgbClr val="7D6A55"/>
                </a:solidFill>
                <a:latin typeface="Georgia" pitchFamily="18" charset="0"/>
                <a:ea typeface="MS PGothic" pitchFamily="34" charset="-128"/>
              </a:defRPr>
            </a:lvl9pPr>
          </a:lstStyle>
          <a:p>
            <a:pPr>
              <a:defRPr/>
            </a:pPr>
            <a:r>
              <a:rPr lang="en-US" altLang="en-US" sz="3200" kern="0" dirty="0" smtClean="0"/>
              <a:t>Is it Quantity, Quality or Nature that Matters?</a:t>
            </a:r>
            <a:endParaRPr lang="en-US" altLang="en-US" sz="3200" kern="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772400" cy="533400"/>
          </a:xfrm>
        </p:spPr>
        <p:txBody>
          <a:bodyPr/>
          <a:lstStyle/>
          <a:p>
            <a:pPr>
              <a:defRPr/>
            </a:pPr>
            <a:r>
              <a:rPr lang="en-US" altLang="en-US" sz="2800" dirty="0"/>
              <a:t>Is it Quantity, Quality or Nature that Matters?</a:t>
            </a:r>
            <a:endParaRPr lang="en-US" altLang="en-US" sz="2800" dirty="0">
              <a:solidFill>
                <a:schemeClr val="tx1"/>
              </a:solidFill>
            </a:endParaRPr>
          </a:p>
        </p:txBody>
      </p:sp>
      <p:sp>
        <p:nvSpPr>
          <p:cNvPr id="23555" name="Content Placeholder 2"/>
          <p:cNvSpPr>
            <a:spLocks noGrp="1"/>
          </p:cNvSpPr>
          <p:nvPr>
            <p:ph idx="1"/>
          </p:nvPr>
        </p:nvSpPr>
        <p:spPr>
          <a:xfrm>
            <a:off x="685800" y="1371600"/>
            <a:ext cx="7772400" cy="4724400"/>
          </a:xfrm>
        </p:spPr>
        <p:txBody>
          <a:bodyPr/>
          <a:lstStyle/>
          <a:p>
            <a:r>
              <a:rPr lang="en-US" altLang="en-US" b="1" smtClean="0">
                <a:solidFill>
                  <a:srgbClr val="981A31"/>
                </a:solidFill>
              </a:rPr>
              <a:t>Findings for Caregiving</a:t>
            </a:r>
          </a:p>
          <a:p>
            <a:endParaRPr lang="en-US" altLang="en-US" smtClean="0"/>
          </a:p>
          <a:p>
            <a:r>
              <a:rPr lang="en-US" altLang="en-US" smtClean="0"/>
              <a:t>- Moderate engagement quality was associated with the most positive well-being outcomes.</a:t>
            </a:r>
          </a:p>
          <a:p>
            <a:endParaRPr lang="en-US" altLang="en-US" smtClean="0"/>
          </a:p>
          <a:p>
            <a:r>
              <a:rPr lang="en-US" altLang="en-US" smtClean="0"/>
              <a:t>- Those who were low/high in engagement quality had lower psychological well-being than those not involved in the role at all.</a:t>
            </a:r>
          </a:p>
          <a:p>
            <a:endParaRPr lang="en-US" altLang="en-US" smtClean="0"/>
          </a:p>
          <a:p>
            <a:pPr algn="ctr"/>
            <a:r>
              <a:rPr lang="en-US" altLang="en-US" b="1" smtClean="0">
                <a:solidFill>
                  <a:srgbClr val="981A31"/>
                </a:solidFill>
              </a:rPr>
              <a:t>Quality and Nature of Role Matters!</a:t>
            </a: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5B9728E-E805-4EB5-B074-1D319DAC5B53}" type="slidenum">
              <a:rPr lang="en-US" altLang="en-US" sz="1400" smtClean="0"/>
              <a:pPr/>
              <a:t>21</a:t>
            </a:fld>
            <a:endParaRPr lang="en-US" alt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533400"/>
          </a:xfrm>
        </p:spPr>
        <p:txBody>
          <a:bodyPr/>
          <a:lstStyle/>
          <a:p>
            <a:pPr>
              <a:defRPr/>
            </a:pPr>
            <a:r>
              <a:rPr lang="en-US" altLang="en-US" sz="2800" dirty="0" smtClean="0">
                <a:latin typeface="Times New Roman" panose="02020603050405020304" pitchFamily="18" charset="0"/>
                <a:cs typeface="Times New Roman" panose="02020603050405020304" pitchFamily="18" charset="0"/>
              </a:rPr>
              <a:t>Model of Engagement  in Paid and Unpaid Work in Later Life</a:t>
            </a:r>
            <a:endParaRPr lang="en-US" sz="2800" dirty="0"/>
          </a:p>
        </p:txBody>
      </p:sp>
      <p:sp>
        <p:nvSpPr>
          <p:cNvPr id="24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2F94D2F2-D7D3-4568-831C-1B1DDAB20A06}" type="slidenum">
              <a:rPr lang="en-US" altLang="en-US" sz="1400" smtClean="0"/>
              <a:pPr/>
              <a:t>22</a:t>
            </a:fld>
            <a:endParaRPr lang="en-US" altLang="en-US" sz="1400" smtClean="0"/>
          </a:p>
        </p:txBody>
      </p:sp>
      <p:sp>
        <p:nvSpPr>
          <p:cNvPr id="5" name="TextBox 4"/>
          <p:cNvSpPr txBox="1"/>
          <p:nvPr/>
        </p:nvSpPr>
        <p:spPr>
          <a:xfrm>
            <a:off x="4758183" y="2061840"/>
            <a:ext cx="1555750" cy="30469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a:p>
            <a:pPr>
              <a:defRPr/>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79473" y="3569252"/>
            <a:ext cx="1308100" cy="51820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a:solidFill>
                  <a:schemeClr val="tx1"/>
                </a:solidFill>
                <a:latin typeface="Times New Roman" panose="02020603050405020304" pitchFamily="18" charset="0"/>
                <a:cs typeface="Times New Roman" panose="02020603050405020304" pitchFamily="18" charset="0"/>
              </a:rPr>
              <a:t>Social Interaction</a:t>
            </a:r>
          </a:p>
        </p:txBody>
      </p:sp>
      <p:sp>
        <p:nvSpPr>
          <p:cNvPr id="8" name="Rectangle 7"/>
          <p:cNvSpPr/>
          <p:nvPr/>
        </p:nvSpPr>
        <p:spPr>
          <a:xfrm>
            <a:off x="4898523" y="2822504"/>
            <a:ext cx="1308100" cy="624121"/>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a:solidFill>
                  <a:schemeClr val="tx1"/>
                </a:solidFill>
                <a:latin typeface="Times New Roman" panose="02020603050405020304" pitchFamily="18" charset="0"/>
                <a:cs typeface="Times New Roman" panose="02020603050405020304" pitchFamily="18" charset="0"/>
              </a:rPr>
              <a:t>Cognitive Activity</a:t>
            </a:r>
          </a:p>
        </p:txBody>
      </p:sp>
      <p:sp>
        <p:nvSpPr>
          <p:cNvPr id="9" name="Rectangle 8"/>
          <p:cNvSpPr/>
          <p:nvPr/>
        </p:nvSpPr>
        <p:spPr>
          <a:xfrm>
            <a:off x="4885823" y="4230497"/>
            <a:ext cx="1308100" cy="773789"/>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Emotional </a:t>
            </a:r>
            <a:r>
              <a:rPr lang="en-US" sz="1600" dirty="0">
                <a:solidFill>
                  <a:schemeClr val="tx1"/>
                </a:solidFill>
                <a:latin typeface="Times New Roman" panose="02020603050405020304" pitchFamily="18" charset="0"/>
                <a:cs typeface="Times New Roman" panose="02020603050405020304" pitchFamily="18" charset="0"/>
              </a:rPr>
              <a:t>Exchange</a:t>
            </a:r>
          </a:p>
        </p:txBody>
      </p:sp>
      <p:sp>
        <p:nvSpPr>
          <p:cNvPr id="10" name="Rectangle 9"/>
          <p:cNvSpPr/>
          <p:nvPr/>
        </p:nvSpPr>
        <p:spPr>
          <a:xfrm>
            <a:off x="4898523" y="2205401"/>
            <a:ext cx="1308100" cy="489162"/>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a:solidFill>
                  <a:schemeClr val="tx1"/>
                </a:solidFill>
                <a:latin typeface="Times New Roman" panose="02020603050405020304" pitchFamily="18" charset="0"/>
                <a:cs typeface="Times New Roman" panose="02020603050405020304" pitchFamily="18" charset="0"/>
              </a:rPr>
              <a:t>Physical Activity</a:t>
            </a:r>
          </a:p>
        </p:txBody>
      </p:sp>
      <p:sp>
        <p:nvSpPr>
          <p:cNvPr id="11" name="Rectangle 10"/>
          <p:cNvSpPr/>
          <p:nvPr/>
        </p:nvSpPr>
        <p:spPr>
          <a:xfrm>
            <a:off x="6811005" y="2667517"/>
            <a:ext cx="1308100" cy="966689"/>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Organizational Benefits</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828785" y="4730760"/>
            <a:ext cx="1308100" cy="987668"/>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Community/ Societal Benefits</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841485" y="3784308"/>
            <a:ext cx="1308100" cy="816202"/>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Family Benefits</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829293" y="1722932"/>
            <a:ext cx="1308100" cy="783370"/>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Individual Health &amp; Well-Being</a:t>
            </a: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p:cNvCxnSpPr>
            <a:endCxn id="14" idx="1"/>
          </p:cNvCxnSpPr>
          <p:nvPr/>
        </p:nvCxnSpPr>
        <p:spPr>
          <a:xfrm flipV="1">
            <a:off x="6325549" y="2114617"/>
            <a:ext cx="503744" cy="1585957"/>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6" name="Straight Arrow Connector 15"/>
          <p:cNvCxnSpPr>
            <a:endCxn id="13" idx="1"/>
          </p:cNvCxnSpPr>
          <p:nvPr/>
        </p:nvCxnSpPr>
        <p:spPr>
          <a:xfrm>
            <a:off x="6325549" y="3700574"/>
            <a:ext cx="515936" cy="49183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7" name="Straight Arrow Connector 16"/>
          <p:cNvCxnSpPr>
            <a:endCxn id="11" idx="1"/>
          </p:cNvCxnSpPr>
          <p:nvPr/>
        </p:nvCxnSpPr>
        <p:spPr>
          <a:xfrm flipV="1">
            <a:off x="6325549" y="3150862"/>
            <a:ext cx="485456" cy="549712"/>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8" name="Straight Arrow Connector 17"/>
          <p:cNvCxnSpPr>
            <a:endCxn id="12" idx="1"/>
          </p:cNvCxnSpPr>
          <p:nvPr/>
        </p:nvCxnSpPr>
        <p:spPr>
          <a:xfrm>
            <a:off x="6325549" y="3700574"/>
            <a:ext cx="503236" cy="152402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19" name="TextBox 18"/>
          <p:cNvSpPr txBox="1"/>
          <p:nvPr/>
        </p:nvSpPr>
        <p:spPr>
          <a:xfrm>
            <a:off x="762000" y="4054946"/>
            <a:ext cx="1474788" cy="1815882"/>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1400" b="1" dirty="0">
                <a:solidFill>
                  <a:schemeClr val="tx1"/>
                </a:solidFill>
                <a:latin typeface="Times New Roman" panose="02020603050405020304" pitchFamily="18" charset="0"/>
                <a:cs typeface="Times New Roman" panose="02020603050405020304" pitchFamily="18" charset="0"/>
              </a:rPr>
              <a:t>Individual characteristics:</a:t>
            </a:r>
          </a:p>
          <a:p>
            <a:pPr algn="ctr">
              <a:defRPr/>
            </a:pPr>
            <a:r>
              <a:rPr lang="en-US" sz="1400" dirty="0">
                <a:solidFill>
                  <a:schemeClr val="tx1"/>
                </a:solidFill>
                <a:latin typeface="Times New Roman" panose="02020603050405020304" pitchFamily="18" charset="0"/>
                <a:cs typeface="Times New Roman" panose="02020603050405020304" pitchFamily="18" charset="0"/>
              </a:rPr>
              <a:t>- Health status</a:t>
            </a:r>
          </a:p>
          <a:p>
            <a:pPr algn="ctr">
              <a:defRPr/>
            </a:pPr>
            <a:r>
              <a:rPr lang="en-US" sz="1400" dirty="0">
                <a:solidFill>
                  <a:schemeClr val="tx1"/>
                </a:solidFill>
                <a:latin typeface="Times New Roman" panose="02020603050405020304" pitchFamily="18" charset="0"/>
                <a:cs typeface="Times New Roman" panose="02020603050405020304" pitchFamily="18" charset="0"/>
              </a:rPr>
              <a:t>- Social networks/ capital</a:t>
            </a:r>
          </a:p>
          <a:p>
            <a:pPr algn="ctr">
              <a:defRPr/>
            </a:pPr>
            <a:r>
              <a:rPr lang="en-US" sz="1400" dirty="0">
                <a:solidFill>
                  <a:schemeClr val="tx1"/>
                </a:solidFill>
                <a:latin typeface="Times New Roman" panose="02020603050405020304" pitchFamily="18" charset="0"/>
                <a:cs typeface="Times New Roman" panose="02020603050405020304" pitchFamily="18" charset="0"/>
              </a:rPr>
              <a:t>- Demographics</a:t>
            </a:r>
          </a:p>
          <a:p>
            <a:pPr algn="ctr">
              <a:defRPr/>
            </a:pP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Spirituality</a:t>
            </a:r>
            <a:endParaRPr lang="en-US" sz="1400" dirty="0">
              <a:solidFill>
                <a:schemeClr val="tx1"/>
              </a:solidFill>
              <a:latin typeface="Times New Roman" panose="02020603050405020304" pitchFamily="18" charset="0"/>
              <a:cs typeface="Times New Roman" panose="02020603050405020304" pitchFamily="18" charset="0"/>
            </a:endParaRPr>
          </a:p>
          <a:p>
            <a:pPr algn="ctr">
              <a:defRPr/>
            </a:pPr>
            <a:r>
              <a:rPr lang="en-US" sz="1400" dirty="0">
                <a:solidFill>
                  <a:schemeClr val="tx1"/>
                </a:solidFill>
                <a:latin typeface="Times New Roman" panose="02020603050405020304" pitchFamily="18" charset="0"/>
                <a:cs typeface="Times New Roman" panose="02020603050405020304" pitchFamily="18" charset="0"/>
              </a:rPr>
              <a:t>- Personality  </a:t>
            </a:r>
          </a:p>
        </p:txBody>
      </p:sp>
      <p:sp>
        <p:nvSpPr>
          <p:cNvPr id="20" name="Rectangle 19"/>
          <p:cNvSpPr/>
          <p:nvPr/>
        </p:nvSpPr>
        <p:spPr>
          <a:xfrm>
            <a:off x="760863" y="1676400"/>
            <a:ext cx="1474788" cy="179557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solidFill>
                  <a:schemeClr val="tx1"/>
                </a:solidFill>
                <a:latin typeface="Times New Roman" panose="02020603050405020304" pitchFamily="18" charset="0"/>
                <a:cs typeface="Times New Roman" panose="02020603050405020304" pitchFamily="18" charset="0"/>
              </a:rPr>
              <a:t>Structural factors: </a:t>
            </a:r>
          </a:p>
          <a:p>
            <a:pPr algn="ctr">
              <a:defRPr/>
            </a:pPr>
            <a:r>
              <a:rPr lang="en-US" sz="1400" dirty="0">
                <a:solidFill>
                  <a:schemeClr val="tx1"/>
                </a:solidFill>
                <a:latin typeface="Times New Roman" panose="02020603050405020304" pitchFamily="18" charset="0"/>
                <a:cs typeface="Times New Roman" panose="02020603050405020304" pitchFamily="18" charset="0"/>
              </a:rPr>
              <a:t>- Age discrimination</a:t>
            </a:r>
          </a:p>
          <a:p>
            <a:pPr algn="ctr">
              <a:defRPr/>
            </a:pPr>
            <a:r>
              <a:rPr lang="en-US" sz="1400" dirty="0">
                <a:solidFill>
                  <a:schemeClr val="tx1"/>
                </a:solidFill>
                <a:latin typeface="Times New Roman" panose="02020603050405020304" pitchFamily="18" charset="0"/>
                <a:cs typeface="Times New Roman" panose="02020603050405020304" pitchFamily="18" charset="0"/>
              </a:rPr>
              <a:t>- Lack of opportunities</a:t>
            </a:r>
          </a:p>
          <a:p>
            <a:pPr algn="ctr">
              <a:defRPr/>
            </a:pPr>
            <a:r>
              <a:rPr lang="en-US" sz="1400" dirty="0">
                <a:solidFill>
                  <a:schemeClr val="tx1"/>
                </a:solidFill>
                <a:latin typeface="Times New Roman" panose="02020603050405020304" pitchFamily="18" charset="0"/>
                <a:cs typeface="Times New Roman" panose="02020603050405020304" pitchFamily="18" charset="0"/>
              </a:rPr>
              <a:t>- Lack of access to opportunities</a:t>
            </a:r>
          </a:p>
        </p:txBody>
      </p:sp>
      <p:cxnSp>
        <p:nvCxnSpPr>
          <p:cNvPr id="21" name="Straight Arrow Connector 20"/>
          <p:cNvCxnSpPr/>
          <p:nvPr/>
        </p:nvCxnSpPr>
        <p:spPr>
          <a:xfrm>
            <a:off x="2236788" y="2430972"/>
            <a:ext cx="536295" cy="128691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2" name="Straight Arrow Connector 21"/>
          <p:cNvCxnSpPr/>
          <p:nvPr/>
        </p:nvCxnSpPr>
        <p:spPr>
          <a:xfrm flipV="1">
            <a:off x="2232239" y="3723692"/>
            <a:ext cx="536295" cy="995322"/>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4" name="TextBox 23"/>
          <p:cNvSpPr txBox="1"/>
          <p:nvPr/>
        </p:nvSpPr>
        <p:spPr>
          <a:xfrm>
            <a:off x="2768534" y="1964591"/>
            <a:ext cx="1555750" cy="3293209"/>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1600" b="1" dirty="0" smtClean="0">
                <a:solidFill>
                  <a:schemeClr val="tx1"/>
                </a:solidFill>
                <a:latin typeface="Times New Roman" panose="02020603050405020304" pitchFamily="18" charset="0"/>
                <a:cs typeface="Times New Roman" panose="02020603050405020304" pitchFamily="18" charset="0"/>
              </a:rPr>
              <a:t>Engagement Portfolio</a:t>
            </a:r>
          </a:p>
          <a:p>
            <a:pPr algn="ctr">
              <a:defRPr/>
            </a:pPr>
            <a:endParaRPr lang="en-US" sz="1600" b="1" dirty="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906248" y="3802335"/>
            <a:ext cx="1308100" cy="419689"/>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Nature</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913423" y="3292401"/>
            <a:ext cx="1308100" cy="431291"/>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Quality</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913423" y="4343400"/>
            <a:ext cx="1308100" cy="78588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smtClean="0">
                <a:solidFill>
                  <a:schemeClr val="tx1"/>
                </a:solidFill>
                <a:latin typeface="Times New Roman" panose="02020603050405020304" pitchFamily="18" charset="0"/>
                <a:cs typeface="Times New Roman" panose="02020603050405020304" pitchFamily="18" charset="0"/>
              </a:rPr>
              <a:t>Competing/Complementary Roles</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2896908" y="2694563"/>
            <a:ext cx="1308100" cy="462502"/>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600" dirty="0" smtClean="0">
                <a:solidFill>
                  <a:schemeClr val="tx1"/>
                </a:solidFill>
                <a:latin typeface="Times New Roman" panose="02020603050405020304" pitchFamily="18" charset="0"/>
                <a:cs typeface="Times New Roman" panose="02020603050405020304" pitchFamily="18" charset="0"/>
              </a:rPr>
              <a:t>Quantity</a:t>
            </a: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4338275" y="3365099"/>
            <a:ext cx="419908" cy="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ppt_x"/>
                                          </p:val>
                                        </p:tav>
                                        <p:tav tm="100000">
                                          <p:val>
                                            <p:strVal val="#ppt_x"/>
                                          </p:val>
                                        </p:tav>
                                      </p:tavLst>
                                    </p:anim>
                                    <p:anim calcmode="lin" valueType="num">
                                      <p:cBhvr additive="base">
                                        <p:cTn id="10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9" grpId="0" animBg="1"/>
      <p:bldP spid="20"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57200"/>
            <a:ext cx="7772400" cy="533400"/>
          </a:xfrm>
        </p:spPr>
        <p:txBody>
          <a:bodyPr/>
          <a:lstStyle/>
          <a:p>
            <a:r>
              <a:rPr lang="en-US" altLang="en-US" dirty="0" smtClean="0"/>
              <a:t>Quality Engagement: What makes for an engaging encore opportunity?</a:t>
            </a:r>
          </a:p>
        </p:txBody>
      </p:sp>
      <p:sp>
        <p:nvSpPr>
          <p:cNvPr id="3" name="Content Placeholder 2"/>
          <p:cNvSpPr>
            <a:spLocks noGrp="1"/>
          </p:cNvSpPr>
          <p:nvPr>
            <p:ph idx="1"/>
          </p:nvPr>
        </p:nvSpPr>
        <p:spPr>
          <a:xfrm>
            <a:off x="685800" y="1371600"/>
            <a:ext cx="8077200" cy="4648200"/>
          </a:xfrm>
        </p:spPr>
        <p:txBody>
          <a:bodyPr/>
          <a:lstStyle/>
          <a:p>
            <a:pPr>
              <a:defRPr/>
            </a:pPr>
            <a:endParaRPr lang="en-US" sz="2000" b="1" dirty="0" smtClean="0">
              <a:latin typeface="+mj-lt"/>
            </a:endParaRPr>
          </a:p>
          <a:p>
            <a:pPr>
              <a:defRPr/>
            </a:pPr>
            <a:r>
              <a:rPr lang="en-US" sz="2000" b="1" dirty="0" smtClean="0">
                <a:latin typeface="+mj-lt"/>
              </a:rPr>
              <a:t>Task </a:t>
            </a:r>
            <a:r>
              <a:rPr lang="en-US" sz="2000" b="1" dirty="0">
                <a:latin typeface="+mj-lt"/>
              </a:rPr>
              <a:t>identity and </a:t>
            </a:r>
            <a:r>
              <a:rPr lang="en-US" sz="2000" b="1" dirty="0" smtClean="0">
                <a:latin typeface="+mj-lt"/>
              </a:rPr>
              <a:t>significance</a:t>
            </a:r>
          </a:p>
          <a:p>
            <a:pPr>
              <a:defRPr/>
            </a:pPr>
            <a:endParaRPr lang="en-US" sz="2000" b="1" dirty="0">
              <a:latin typeface="+mj-lt"/>
            </a:endParaRPr>
          </a:p>
          <a:p>
            <a:pPr>
              <a:defRPr/>
            </a:pPr>
            <a:r>
              <a:rPr lang="en-US" sz="2000" b="1" dirty="0" smtClean="0">
                <a:latin typeface="+mj-lt"/>
              </a:rPr>
              <a:t>Task autonomy</a:t>
            </a:r>
          </a:p>
          <a:p>
            <a:pPr>
              <a:defRPr/>
            </a:pPr>
            <a:endParaRPr lang="en-US" sz="2000" dirty="0" smtClean="0">
              <a:latin typeface="+mj-lt"/>
            </a:endParaRPr>
          </a:p>
          <a:p>
            <a:pPr>
              <a:defRPr/>
            </a:pPr>
            <a:r>
              <a:rPr lang="en-US" sz="2000" b="1" dirty="0" smtClean="0">
                <a:latin typeface="+mj-lt"/>
              </a:rPr>
              <a:t>Task and skill variety</a:t>
            </a:r>
            <a:endParaRPr lang="en-US" sz="2000" dirty="0" smtClean="0">
              <a:latin typeface="+mj-lt"/>
            </a:endParaRPr>
          </a:p>
          <a:p>
            <a:pPr>
              <a:defRPr/>
            </a:pPr>
            <a:endParaRPr lang="en-US" sz="2000" b="1" dirty="0" smtClean="0">
              <a:latin typeface="+mj-lt"/>
            </a:endParaRPr>
          </a:p>
          <a:p>
            <a:pPr>
              <a:defRPr/>
            </a:pPr>
            <a:r>
              <a:rPr lang="en-US" sz="2000" b="1" dirty="0" smtClean="0">
                <a:latin typeface="+mj-lt"/>
              </a:rPr>
              <a:t>Feedback</a:t>
            </a:r>
            <a:r>
              <a:rPr lang="en-US" sz="2000" dirty="0" smtClean="0">
                <a:latin typeface="+mj-lt"/>
              </a:rPr>
              <a:t> </a:t>
            </a:r>
          </a:p>
          <a:p>
            <a:pPr>
              <a:defRPr/>
            </a:pPr>
            <a:endParaRPr lang="en-US" sz="2000" b="1" dirty="0" smtClean="0">
              <a:latin typeface="+mj-lt"/>
              <a:ea typeface="ＭＳ Ｐゴシック" pitchFamily="34" charset="-128"/>
            </a:endParaRPr>
          </a:p>
          <a:p>
            <a:pPr>
              <a:defRPr/>
            </a:pPr>
            <a:r>
              <a:rPr lang="en-US" sz="2000" b="1" dirty="0" smtClean="0">
                <a:latin typeface="+mj-lt"/>
                <a:ea typeface="ＭＳ Ｐゴシック" pitchFamily="34" charset="-128"/>
              </a:rPr>
              <a:t>Social support</a:t>
            </a:r>
          </a:p>
          <a:p>
            <a:pPr>
              <a:defRPr/>
            </a:pPr>
            <a:endParaRPr lang="en-US" sz="2000" b="1" dirty="0">
              <a:latin typeface="+mj-lt"/>
              <a:ea typeface="ＭＳ Ｐゴシック" pitchFamily="34" charset="-128"/>
            </a:endParaRPr>
          </a:p>
          <a:p>
            <a:pPr>
              <a:defRPr/>
            </a:pPr>
            <a:r>
              <a:rPr lang="en-US" sz="2000" b="1" dirty="0" smtClean="0">
                <a:latin typeface="+mj-lt"/>
                <a:ea typeface="ＭＳ Ｐゴシック" pitchFamily="34" charset="-128"/>
              </a:rPr>
              <a:t>Opportunities for continued </a:t>
            </a:r>
            <a:r>
              <a:rPr lang="en-US" sz="2000" b="1" dirty="0">
                <a:latin typeface="+mj-lt"/>
                <a:ea typeface="ＭＳ Ｐゴシック" pitchFamily="34" charset="-128"/>
              </a:rPr>
              <a:t>learning and </a:t>
            </a:r>
            <a:r>
              <a:rPr lang="en-US" sz="2000" b="1" dirty="0" smtClean="0">
                <a:latin typeface="+mj-lt"/>
                <a:ea typeface="ＭＳ Ｐゴシック" pitchFamily="34" charset="-128"/>
              </a:rPr>
              <a:t>growth </a:t>
            </a:r>
            <a:endParaRPr lang="en-US" sz="2000" b="1" dirty="0">
              <a:latin typeface="+mj-lt"/>
              <a:ea typeface="ＭＳ Ｐゴシック" pitchFamily="34" charset="-128"/>
            </a:endParaRPr>
          </a:p>
          <a:p>
            <a:pPr>
              <a:defRPr/>
            </a:pPr>
            <a:endParaRPr lang="en-US" sz="1000" b="1" dirty="0" smtClean="0">
              <a:latin typeface="+mj-lt"/>
              <a:ea typeface="ＭＳ Ｐゴシック" pitchFamily="34" charset="-128"/>
            </a:endParaRPr>
          </a:p>
        </p:txBody>
      </p:sp>
    </p:spTree>
    <p:extLst>
      <p:ext uri="{BB962C8B-B14F-4D97-AF65-F5344CB8AC3E}">
        <p14:creationId xmlns:p14="http://schemas.microsoft.com/office/powerpoint/2010/main" val="139606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Embarking Upon an Encore is a Journey</a:t>
            </a:r>
            <a:endParaRPr lang="en-US" dirty="0"/>
          </a:p>
        </p:txBody>
      </p:sp>
      <p:sp>
        <p:nvSpPr>
          <p:cNvPr id="26627" name="Text Placeholder 4"/>
          <p:cNvSpPr>
            <a:spLocks noGrp="1"/>
          </p:cNvSpPr>
          <p:nvPr>
            <p:ph type="body" sz="quarter" idx="3"/>
          </p:nvPr>
        </p:nvSpPr>
        <p:spPr>
          <a:xfrm>
            <a:off x="5181600" y="2068513"/>
            <a:ext cx="3505200" cy="639762"/>
          </a:xfrm>
        </p:spPr>
        <p:txBody>
          <a:bodyPr/>
          <a:lstStyle/>
          <a:p>
            <a:r>
              <a:rPr lang="en-US" altLang="en-US" dirty="0" smtClean="0">
                <a:solidFill>
                  <a:srgbClr val="981A31"/>
                </a:solidFill>
              </a:rPr>
              <a:t>Some examples</a:t>
            </a:r>
          </a:p>
        </p:txBody>
      </p:sp>
      <p:sp>
        <p:nvSpPr>
          <p:cNvPr id="26628" name="Content Placeholder 5"/>
          <p:cNvSpPr>
            <a:spLocks noGrp="1"/>
          </p:cNvSpPr>
          <p:nvPr>
            <p:ph sz="quarter" idx="4"/>
          </p:nvPr>
        </p:nvSpPr>
        <p:spPr>
          <a:xfrm>
            <a:off x="5257800" y="2906713"/>
            <a:ext cx="3505200" cy="3951287"/>
          </a:xfrm>
        </p:spPr>
        <p:txBody>
          <a:bodyPr/>
          <a:lstStyle/>
          <a:p>
            <a:pPr marL="0" indent="0">
              <a:buFontTx/>
              <a:buChar char="-"/>
            </a:pPr>
            <a:r>
              <a:rPr lang="en-US" altLang="en-US" sz="1800" dirty="0" smtClean="0">
                <a:latin typeface="+mj-lt"/>
              </a:rPr>
              <a:t>starting a non-profit or your own business in later life</a:t>
            </a:r>
          </a:p>
          <a:p>
            <a:pPr marL="0" indent="0">
              <a:buFontTx/>
              <a:buChar char="-"/>
            </a:pPr>
            <a:r>
              <a:rPr lang="en-US" altLang="en-US" sz="1800" dirty="0" smtClean="0">
                <a:latin typeface="+mj-lt"/>
              </a:rPr>
              <a:t>leaving a long-time job to work in a new field that is of interest to you</a:t>
            </a:r>
          </a:p>
          <a:p>
            <a:pPr marL="0" indent="0">
              <a:buFontTx/>
              <a:buChar char="-"/>
            </a:pPr>
            <a:r>
              <a:rPr lang="en-US" altLang="en-US" sz="1800" dirty="0" smtClean="0">
                <a:latin typeface="+mj-lt"/>
              </a:rPr>
              <a:t>volunteer work/unpaid work/care work?</a:t>
            </a:r>
          </a:p>
          <a:p>
            <a:pPr marL="0" indent="0">
              <a:buFontTx/>
              <a:buChar char="-"/>
            </a:pPr>
            <a:r>
              <a:rPr lang="en-US" altLang="en-US" sz="1800" dirty="0" err="1" smtClean="0">
                <a:latin typeface="+mj-lt"/>
              </a:rPr>
              <a:t>stipended</a:t>
            </a:r>
            <a:r>
              <a:rPr lang="en-US" altLang="en-US" sz="1800" dirty="0" smtClean="0">
                <a:latin typeface="+mj-lt"/>
              </a:rPr>
              <a:t> opportunities? </a:t>
            </a:r>
          </a:p>
          <a:p>
            <a:pPr marL="0" indent="0"/>
            <a:endParaRPr lang="en-US" altLang="en-US" sz="1800" dirty="0" smtClean="0"/>
          </a:p>
        </p:txBody>
      </p:sp>
      <p:sp>
        <p:nvSpPr>
          <p:cNvPr id="26629"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2C0A08DC-D8F9-4115-B960-7BA402DBD629}" type="slidenum">
              <a:rPr lang="en-US" altLang="en-US" sz="1400" smtClean="0"/>
              <a:pPr/>
              <a:t>24</a:t>
            </a:fld>
            <a:endParaRPr lang="en-US" altLang="en-US" sz="1400" smtClean="0"/>
          </a:p>
        </p:txBody>
      </p:sp>
      <p:pic>
        <p:nvPicPr>
          <p:cNvPr id="26630" name="Picture 2" descr="http://starecat.com/content/wp-content/uploads/mission-passion-profession-vocation-purpose-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5037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5191125"/>
            <a:ext cx="7772400" cy="1362075"/>
          </a:xfrm>
        </p:spPr>
        <p:txBody>
          <a:bodyPr/>
          <a:lstStyle/>
          <a:p>
            <a:pPr>
              <a:defRPr/>
            </a:pPr>
            <a:r>
              <a:rPr lang="en-US" dirty="0"/>
              <a:t>Alison Berglund</a:t>
            </a:r>
            <a:br>
              <a:rPr lang="en-US" dirty="0"/>
            </a:br>
            <a:r>
              <a:rPr lang="en-US" sz="1600" dirty="0"/>
              <a:t>Encore Innovation Fellow at Encore Boston Network</a:t>
            </a:r>
            <a:br>
              <a:rPr lang="en-US" sz="1600" dirty="0"/>
            </a:br>
            <a:endParaRPr lang="en-US" sz="1600" dirty="0"/>
          </a:p>
        </p:txBody>
      </p:sp>
      <p:sp>
        <p:nvSpPr>
          <p:cNvPr id="3" name="Content Placeholder 2"/>
          <p:cNvSpPr>
            <a:spLocks noGrp="1"/>
          </p:cNvSpPr>
          <p:nvPr>
            <p:ph type="body" idx="1"/>
          </p:nvPr>
        </p:nvSpPr>
        <p:spPr/>
        <p:txBody>
          <a:bodyPr/>
          <a:lstStyle/>
          <a:p>
            <a:pPr marL="457200" indent="-457200">
              <a:buFont typeface="Arial" panose="020B0604020202020204" pitchFamily="34" charset="0"/>
              <a:buChar char="•"/>
              <a:defRPr/>
            </a:pPr>
            <a:endParaRPr lang="en-US" dirty="0" smtClean="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smtClean="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smtClean="0"/>
          </a:p>
          <a:p>
            <a:pPr marL="457200" indent="-457200">
              <a:buFont typeface="Arial" panose="020B0604020202020204" pitchFamily="34" charset="0"/>
              <a:buChar char="•"/>
              <a:defRPr/>
            </a:pPr>
            <a:endParaRPr lang="en-US" dirty="0"/>
          </a:p>
          <a:p>
            <a:pPr>
              <a:defRPr/>
            </a:pPr>
            <a:endParaRPr lang="en-US" dirty="0"/>
          </a:p>
          <a:p>
            <a:pPr>
              <a:defRPr/>
            </a:pPr>
            <a:endParaRPr lang="en-US" dirty="0"/>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A3D753C-0597-47D8-AD5D-8CC8452FD958}" type="slidenum">
              <a:rPr lang="en-US" altLang="en-US" sz="1400" smtClean="0"/>
              <a:pPr/>
              <a:t>25</a:t>
            </a:fld>
            <a:endParaRPr lang="en-US" altLang="en-US" sz="140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33400"/>
            <a:ext cx="3233057" cy="4114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533400"/>
          </a:xfrm>
        </p:spPr>
        <p:txBody>
          <a:bodyPr/>
          <a:lstStyle/>
          <a:p>
            <a:pPr>
              <a:defRPr/>
            </a:pPr>
            <a:r>
              <a:rPr lang="en-US" dirty="0" smtClean="0"/>
              <a:t>Action steps: Some recommendations for getting started!</a:t>
            </a:r>
            <a:endParaRPr lang="en-US" sz="3200" dirty="0"/>
          </a:p>
        </p:txBody>
      </p:sp>
      <p:sp>
        <p:nvSpPr>
          <p:cNvPr id="3" name="Content Placeholder 2"/>
          <p:cNvSpPr>
            <a:spLocks noGrp="1"/>
          </p:cNvSpPr>
          <p:nvPr>
            <p:ph idx="1"/>
          </p:nvPr>
        </p:nvSpPr>
        <p:spPr>
          <a:xfrm>
            <a:off x="685800" y="1676400"/>
            <a:ext cx="7772400" cy="4114800"/>
          </a:xfrm>
        </p:spPr>
        <p:txBody>
          <a:bodyPr/>
          <a:lstStyle/>
          <a:p>
            <a:pPr>
              <a:buFont typeface="Arial" panose="020B0604020202020204" pitchFamily="34" charset="0"/>
              <a:buChar char="•"/>
              <a:defRPr/>
            </a:pPr>
            <a:r>
              <a:rPr lang="en-US" sz="2400" dirty="0" smtClean="0">
                <a:latin typeface="+mj-lt"/>
              </a:rPr>
              <a:t>Plan for the psychological and social aspects of retirement </a:t>
            </a:r>
          </a:p>
          <a:p>
            <a:pPr>
              <a:buFont typeface="Arial" panose="020B0604020202020204" pitchFamily="34" charset="0"/>
              <a:buChar char="•"/>
              <a:defRPr/>
            </a:pPr>
            <a:endParaRPr lang="en-US" sz="2400" dirty="0" smtClean="0">
              <a:latin typeface="+mj-lt"/>
            </a:endParaRPr>
          </a:p>
          <a:p>
            <a:pPr>
              <a:buFont typeface="Arial" panose="020B0604020202020204" pitchFamily="34" charset="0"/>
              <a:buChar char="•"/>
              <a:defRPr/>
            </a:pPr>
            <a:r>
              <a:rPr lang="en-US" sz="2400" dirty="0" smtClean="0">
                <a:latin typeface="+mj-lt"/>
              </a:rPr>
              <a:t>Develop a strategic plan with a mission, vision and goals for your life</a:t>
            </a:r>
          </a:p>
          <a:p>
            <a:pPr>
              <a:buFont typeface="Arial" panose="020B0604020202020204" pitchFamily="34" charset="0"/>
              <a:buChar char="•"/>
              <a:defRPr/>
            </a:pPr>
            <a:endParaRPr lang="en-US" sz="2400" dirty="0" smtClean="0">
              <a:latin typeface="+mj-lt"/>
            </a:endParaRPr>
          </a:p>
          <a:p>
            <a:pPr>
              <a:buFont typeface="Arial" panose="020B0604020202020204" pitchFamily="34" charset="0"/>
              <a:buChar char="•"/>
              <a:defRPr/>
            </a:pPr>
            <a:r>
              <a:rPr lang="en-US" sz="2400" dirty="0" smtClean="0">
                <a:latin typeface="+mj-lt"/>
              </a:rPr>
              <a:t>Job-craft</a:t>
            </a:r>
          </a:p>
          <a:p>
            <a:pPr>
              <a:buFont typeface="Arial" panose="020B0604020202020204" pitchFamily="34" charset="0"/>
              <a:buChar char="•"/>
              <a:defRPr/>
            </a:pPr>
            <a:endParaRPr lang="en-US" sz="2400" dirty="0" smtClean="0">
              <a:latin typeface="+mj-lt"/>
            </a:endParaRPr>
          </a:p>
          <a:p>
            <a:pPr>
              <a:buFont typeface="Arial" panose="020B0604020202020204" pitchFamily="34" charset="0"/>
              <a:buChar char="•"/>
              <a:defRPr/>
            </a:pPr>
            <a:r>
              <a:rPr lang="en-US" sz="2400" dirty="0" smtClean="0">
                <a:latin typeface="+mj-lt"/>
              </a:rPr>
              <a:t>Develop your skills across the life course, become a lifelong learner, actively seek-out  training and learning opportunities</a:t>
            </a:r>
          </a:p>
          <a:p>
            <a:pPr>
              <a:defRPr/>
            </a:pPr>
            <a:r>
              <a:rPr lang="en-US" sz="2400" dirty="0" smtClean="0">
                <a:latin typeface="+mj-lt"/>
              </a:rPr>
              <a:t> </a:t>
            </a: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9828BBB-1BB8-425C-982D-7F329259AE66}" type="slidenum">
              <a:rPr lang="en-US" altLang="en-US" sz="1400" smtClean="0"/>
              <a:pPr/>
              <a:t>26</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5"/>
          <p:cNvGraphicFramePr>
            <a:graphicFrameLocks noGrp="1" noChangeAspect="1"/>
          </p:cNvGraphicFramePr>
          <p:nvPr/>
        </p:nvGraphicFramePr>
        <p:xfrm>
          <a:off x="3124200" y="6335713"/>
          <a:ext cx="2895600" cy="280987"/>
        </p:xfrm>
        <a:graphic>
          <a:graphicData uri="http://schemas.openxmlformats.org/presentationml/2006/ole">
            <mc:AlternateContent xmlns:mc="http://schemas.openxmlformats.org/markup-compatibility/2006">
              <mc:Choice xmlns:v="urn:schemas-microsoft-com:vml" Requires="v">
                <p:oleObj spid="_x0000_s31765" name="Document" r:id="rId4" imgW="2185416" imgH="213360" progId="Word.Document.8">
                  <p:embed/>
                </p:oleObj>
              </mc:Choice>
              <mc:Fallback>
                <p:oleObj name="Document" r:id="rId4" imgW="2185416" imgH="213360" progId="Word.Documen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335713"/>
                        <a:ext cx="289560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747" name="Rectangle 2"/>
          <p:cNvSpPr>
            <a:spLocks noChangeArrowheads="1"/>
          </p:cNvSpPr>
          <p:nvPr/>
        </p:nvSpPr>
        <p:spPr bwMode="auto">
          <a:xfrm>
            <a:off x="709613" y="3486150"/>
            <a:ext cx="1804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endParaRPr lang="en-US" altLang="en-US" sz="2400"/>
          </a:p>
        </p:txBody>
      </p:sp>
      <p:sp>
        <p:nvSpPr>
          <p:cNvPr id="5124" name="Text Box 3"/>
          <p:cNvSpPr txBox="1">
            <a:spLocks noChangeArrowheads="1"/>
          </p:cNvSpPr>
          <p:nvPr/>
        </p:nvSpPr>
        <p:spPr bwMode="auto">
          <a:xfrm>
            <a:off x="533400" y="228600"/>
            <a:ext cx="8001000" cy="6278642"/>
          </a:xfrm>
          <a:prstGeom prst="rect">
            <a:avLst/>
          </a:prstGeom>
          <a:noFill/>
          <a:ln w="9525">
            <a:noFill/>
            <a:miter lim="800000"/>
            <a:headEnd/>
            <a:tailEnd/>
          </a:ln>
        </p:spPr>
        <p:txBody>
          <a:bodyPr>
            <a:spAutoFit/>
          </a:bodyPr>
          <a:lstStyle/>
          <a:p>
            <a:pPr>
              <a:defRPr/>
            </a:pPr>
            <a:r>
              <a:rPr lang="en-US" b="1" dirty="0">
                <a:solidFill>
                  <a:srgbClr val="7D6A55"/>
                </a:solidFill>
                <a:latin typeface="+mj-lt"/>
                <a:ea typeface="ＭＳ Ｐゴシック" pitchFamily="34" charset="-128"/>
              </a:rPr>
              <a:t>National and Local Encore </a:t>
            </a:r>
            <a:r>
              <a:rPr lang="en-US" b="1" dirty="0" smtClean="0">
                <a:solidFill>
                  <a:srgbClr val="7D6A55"/>
                </a:solidFill>
                <a:latin typeface="+mj-lt"/>
                <a:ea typeface="ＭＳ Ｐゴシック" pitchFamily="34" charset="-128"/>
              </a:rPr>
              <a:t>Resources</a:t>
            </a:r>
          </a:p>
          <a:p>
            <a:pPr>
              <a:defRPr/>
            </a:pPr>
            <a:endParaRPr lang="en-US" sz="1800" b="1" dirty="0">
              <a:solidFill>
                <a:srgbClr val="7D6A55"/>
              </a:solidFill>
              <a:latin typeface="+mj-lt"/>
              <a:ea typeface="ＭＳ Ｐゴシック" pitchFamily="34" charset="-128"/>
              <a:cs typeface="MS PGothic" charset="0"/>
            </a:endParaRPr>
          </a:p>
          <a:p>
            <a:pPr marL="285750" indent="-285750">
              <a:buFont typeface="Arial" panose="020B0604020202020204" pitchFamily="34" charset="0"/>
              <a:buChar char="•"/>
              <a:defRPr/>
            </a:pPr>
            <a:r>
              <a:rPr lang="en-US" sz="1800" b="1" dirty="0">
                <a:latin typeface="+mj-lt"/>
                <a:cs typeface="MS PGothic" charset="0"/>
              </a:rPr>
              <a:t>Resources from Encore.org</a:t>
            </a:r>
          </a:p>
          <a:p>
            <a:pPr marL="285750" indent="-285750">
              <a:buFont typeface="Arial" panose="020B0604020202020204" pitchFamily="34" charset="0"/>
              <a:buChar char="•"/>
              <a:defRPr/>
            </a:pPr>
            <a:endParaRPr lang="en-US" sz="1800" b="1" dirty="0">
              <a:latin typeface="+mj-lt"/>
              <a:cs typeface="MS PGothic" charset="0"/>
            </a:endParaRPr>
          </a:p>
          <a:p>
            <a:pPr marL="285750" indent="-285750">
              <a:buFont typeface="Arial" panose="020B0604020202020204" pitchFamily="34" charset="0"/>
              <a:buChar char="•"/>
              <a:defRPr/>
            </a:pPr>
            <a:r>
              <a:rPr lang="en-US" sz="1800" b="1" dirty="0" smtClean="0">
                <a:latin typeface="+mj-lt"/>
                <a:cs typeface="MS PGothic" charset="0"/>
              </a:rPr>
              <a:t>Upcoming Event</a:t>
            </a:r>
          </a:p>
          <a:p>
            <a:pPr marL="742950" lvl="1" indent="-285750">
              <a:buFont typeface="Arial" panose="020B0604020202020204" pitchFamily="34" charset="0"/>
              <a:buChar char="•"/>
              <a:defRPr/>
            </a:pPr>
            <a:r>
              <a:rPr lang="en-US" sz="1800" dirty="0" smtClean="0">
                <a:latin typeface="+mj-lt"/>
                <a:cs typeface="MS PGothic" charset="0"/>
              </a:rPr>
              <a:t>Encore </a:t>
            </a:r>
            <a:r>
              <a:rPr lang="en-US" sz="1800" dirty="0">
                <a:latin typeface="+mj-lt"/>
                <a:cs typeface="MS PGothic" charset="0"/>
              </a:rPr>
              <a:t>Expo 2016 </a:t>
            </a:r>
            <a:endParaRPr lang="en-US" sz="1800" dirty="0" smtClean="0">
              <a:latin typeface="+mj-lt"/>
              <a:cs typeface="MS PGothic" charset="0"/>
            </a:endParaRPr>
          </a:p>
          <a:p>
            <a:pPr marL="742950" lvl="1" indent="-285750">
              <a:buFont typeface="Arial" panose="020B0604020202020204" pitchFamily="34" charset="0"/>
              <a:buChar char="•"/>
              <a:defRPr/>
            </a:pPr>
            <a:r>
              <a:rPr lang="en-US" sz="1800" dirty="0" smtClean="0">
                <a:latin typeface="+mj-lt"/>
                <a:cs typeface="MS PGothic" charset="0"/>
              </a:rPr>
              <a:t>Nov </a:t>
            </a:r>
            <a:r>
              <a:rPr lang="en-US" sz="1800" dirty="0">
                <a:latin typeface="+mj-lt"/>
                <a:cs typeface="MS PGothic" charset="0"/>
              </a:rPr>
              <a:t>18, noon-6pm at Boston College, Corcoran Commons, free to the </a:t>
            </a:r>
            <a:r>
              <a:rPr lang="en-US" sz="1800" dirty="0" smtClean="0">
                <a:latin typeface="+mj-lt"/>
                <a:cs typeface="MS PGothic" charset="0"/>
              </a:rPr>
              <a:t>public!</a:t>
            </a:r>
          </a:p>
          <a:p>
            <a:pPr marL="742950" lvl="1" indent="-285750">
              <a:buFont typeface="Arial" panose="020B0604020202020204" pitchFamily="34" charset="0"/>
              <a:buChar char="•"/>
              <a:defRPr/>
            </a:pPr>
            <a:r>
              <a:rPr lang="en-US" sz="1800" dirty="0" smtClean="0">
                <a:latin typeface="+mj-lt"/>
                <a:cs typeface="MS PGothic" charset="0"/>
              </a:rPr>
              <a:t>Sponsored </a:t>
            </a:r>
            <a:r>
              <a:rPr lang="en-US" sz="1800" dirty="0">
                <a:latin typeface="+mj-lt"/>
                <a:cs typeface="MS PGothic" charset="0"/>
              </a:rPr>
              <a:t>by the Boston College Institute on Aging, Hartford Center of Excellence in Geriatric Social Work, and AARP MA, among others.</a:t>
            </a:r>
          </a:p>
          <a:p>
            <a:pPr marL="285750" indent="-285750">
              <a:buFont typeface="Arial" panose="020B0604020202020204" pitchFamily="34" charset="0"/>
              <a:buChar char="•"/>
              <a:defRPr/>
            </a:pPr>
            <a:endParaRPr lang="en-US" sz="1800" b="1" dirty="0" smtClean="0">
              <a:latin typeface="+mj-lt"/>
              <a:cs typeface="MS PGothic" charset="0"/>
            </a:endParaRPr>
          </a:p>
          <a:p>
            <a:pPr marL="285750" indent="-285750">
              <a:buFont typeface="Arial" panose="020B0604020202020204" pitchFamily="34" charset="0"/>
              <a:buChar char="•"/>
              <a:defRPr/>
            </a:pPr>
            <a:r>
              <a:rPr lang="en-US" sz="1800" b="1" dirty="0" smtClean="0">
                <a:latin typeface="+mj-lt"/>
                <a:cs typeface="MS PGothic" charset="0"/>
              </a:rPr>
              <a:t>Give </a:t>
            </a:r>
            <a:r>
              <a:rPr lang="en-US" sz="1800" b="1" dirty="0">
                <a:latin typeface="+mj-lt"/>
                <a:cs typeface="MS PGothic" charset="0"/>
              </a:rPr>
              <a:t>your time and/or your </a:t>
            </a:r>
            <a:r>
              <a:rPr lang="en-US" sz="1800" b="1" dirty="0" smtClean="0">
                <a:latin typeface="+mj-lt"/>
                <a:cs typeface="MS PGothic" charset="0"/>
              </a:rPr>
              <a:t>skills</a:t>
            </a:r>
          </a:p>
          <a:p>
            <a:pPr marL="742950" lvl="1" indent="-285750">
              <a:buFont typeface="Arial" panose="020B0604020202020204" pitchFamily="34" charset="0"/>
              <a:buChar char="•"/>
              <a:defRPr/>
            </a:pPr>
            <a:r>
              <a:rPr lang="en-US" sz="1800" dirty="0" err="1" smtClean="0">
                <a:latin typeface="+mj-lt"/>
                <a:cs typeface="MS PGothic" charset="0"/>
              </a:rPr>
              <a:t>Ignatian</a:t>
            </a:r>
            <a:r>
              <a:rPr lang="en-US" sz="1800" dirty="0" smtClean="0">
                <a:latin typeface="+mj-lt"/>
                <a:cs typeface="MS PGothic" charset="0"/>
              </a:rPr>
              <a:t> </a:t>
            </a:r>
            <a:r>
              <a:rPr lang="en-US" sz="1800" dirty="0">
                <a:latin typeface="+mj-lt"/>
                <a:cs typeface="MS PGothic" charset="0"/>
              </a:rPr>
              <a:t>Volunteer Corps (IVC</a:t>
            </a:r>
            <a:r>
              <a:rPr lang="en-US" sz="1800" dirty="0" smtClean="0">
                <a:latin typeface="+mj-lt"/>
                <a:cs typeface="MS PGothic" charset="0"/>
              </a:rPr>
              <a:t>)</a:t>
            </a:r>
            <a:endParaRPr lang="en-US" sz="1800" dirty="0">
              <a:latin typeface="+mj-lt"/>
              <a:cs typeface="MS PGothic" charset="0"/>
            </a:endParaRPr>
          </a:p>
          <a:p>
            <a:pPr marL="285750" indent="-285750">
              <a:buFont typeface="Arial" panose="020B0604020202020204" pitchFamily="34" charset="0"/>
              <a:buChar char="•"/>
              <a:defRPr/>
            </a:pPr>
            <a:endParaRPr lang="en-US" sz="1800" b="1" dirty="0" smtClean="0">
              <a:latin typeface="+mj-lt"/>
              <a:cs typeface="MS PGothic" charset="0"/>
            </a:endParaRPr>
          </a:p>
          <a:p>
            <a:pPr marL="285750" indent="-285750">
              <a:buFont typeface="Arial" panose="020B0604020202020204" pitchFamily="34" charset="0"/>
              <a:buChar char="•"/>
              <a:defRPr/>
            </a:pPr>
            <a:r>
              <a:rPr lang="en-US" sz="1800" b="1" dirty="0" smtClean="0">
                <a:latin typeface="+mj-lt"/>
                <a:cs typeface="MS PGothic" charset="0"/>
              </a:rPr>
              <a:t>Find </a:t>
            </a:r>
            <a:r>
              <a:rPr lang="en-US" sz="1800" b="1" dirty="0">
                <a:latin typeface="+mj-lt"/>
                <a:cs typeface="MS PGothic" charset="0"/>
              </a:rPr>
              <a:t>transition </a:t>
            </a:r>
            <a:r>
              <a:rPr lang="en-US" sz="1800" b="1" dirty="0" smtClean="0">
                <a:latin typeface="+mj-lt"/>
                <a:cs typeface="MS PGothic" charset="0"/>
              </a:rPr>
              <a:t>support</a:t>
            </a:r>
          </a:p>
          <a:p>
            <a:pPr marL="742950" lvl="1" indent="-285750">
              <a:buFont typeface="Arial" panose="020B0604020202020204" pitchFamily="34" charset="0"/>
              <a:buChar char="•"/>
              <a:defRPr/>
            </a:pPr>
            <a:r>
              <a:rPr lang="en-US" sz="1800" dirty="0" smtClean="0">
                <a:latin typeface="+mj-lt"/>
                <a:cs typeface="MS PGothic" charset="0"/>
              </a:rPr>
              <a:t>AARP </a:t>
            </a:r>
            <a:r>
              <a:rPr lang="en-US" sz="1800" dirty="0">
                <a:latin typeface="+mj-lt"/>
                <a:cs typeface="MS PGothic" charset="0"/>
              </a:rPr>
              <a:t>Life </a:t>
            </a:r>
            <a:r>
              <a:rPr lang="en-US" sz="1800" dirty="0" smtClean="0">
                <a:latin typeface="+mj-lt"/>
                <a:cs typeface="MS PGothic" charset="0"/>
              </a:rPr>
              <a:t>Reimagined</a:t>
            </a:r>
          </a:p>
          <a:p>
            <a:pPr marL="742950" lvl="1" indent="-285750">
              <a:buFont typeface="Arial" panose="020B0604020202020204" pitchFamily="34" charset="0"/>
              <a:buChar char="•"/>
              <a:defRPr/>
            </a:pPr>
            <a:r>
              <a:rPr lang="en-US" sz="1800" dirty="0" smtClean="0">
                <a:latin typeface="+mj-lt"/>
                <a:cs typeface="MS PGothic" charset="0"/>
              </a:rPr>
              <a:t>Discovering </a:t>
            </a:r>
            <a:r>
              <a:rPr lang="en-US" sz="1800" dirty="0">
                <a:latin typeface="+mj-lt"/>
                <a:cs typeface="MS PGothic" charset="0"/>
              </a:rPr>
              <a:t>What's </a:t>
            </a:r>
            <a:r>
              <a:rPr lang="en-US" sz="1800" dirty="0" smtClean="0">
                <a:latin typeface="+mj-lt"/>
                <a:cs typeface="MS PGothic" charset="0"/>
              </a:rPr>
              <a:t>Next</a:t>
            </a:r>
            <a:endParaRPr lang="en-US" sz="1800" dirty="0">
              <a:latin typeface="+mj-lt"/>
              <a:cs typeface="MS PGothic" charset="0"/>
            </a:endParaRPr>
          </a:p>
          <a:p>
            <a:pPr marL="285750" indent="-285750">
              <a:buFont typeface="Arial" panose="020B0604020202020204" pitchFamily="34" charset="0"/>
              <a:buChar char="•"/>
              <a:defRPr/>
            </a:pPr>
            <a:endParaRPr lang="en-US" sz="1800" b="1" dirty="0" smtClean="0">
              <a:latin typeface="+mj-lt"/>
              <a:cs typeface="MS PGothic" charset="0"/>
            </a:endParaRPr>
          </a:p>
          <a:p>
            <a:pPr marL="285750" indent="-285750">
              <a:buFont typeface="Arial" panose="020B0604020202020204" pitchFamily="34" charset="0"/>
              <a:buChar char="•"/>
              <a:defRPr/>
            </a:pPr>
            <a:r>
              <a:rPr lang="en-US" sz="1800" b="1" dirty="0" smtClean="0">
                <a:latin typeface="+mj-lt"/>
                <a:cs typeface="MS PGothic" charset="0"/>
              </a:rPr>
              <a:t>Explore </a:t>
            </a:r>
            <a:r>
              <a:rPr lang="en-US" sz="1800" b="1" dirty="0">
                <a:latin typeface="+mj-lt"/>
                <a:cs typeface="MS PGothic" charset="0"/>
              </a:rPr>
              <a:t>social sector </a:t>
            </a:r>
            <a:r>
              <a:rPr lang="en-US" sz="1800" b="1" dirty="0" smtClean="0">
                <a:latin typeface="+mj-lt"/>
                <a:cs typeface="MS PGothic" charset="0"/>
              </a:rPr>
              <a:t>jobs</a:t>
            </a:r>
          </a:p>
          <a:p>
            <a:pPr marL="742950" lvl="1" indent="-285750">
              <a:buFont typeface="Arial" panose="020B0604020202020204" pitchFamily="34" charset="0"/>
              <a:buChar char="•"/>
              <a:defRPr/>
            </a:pPr>
            <a:r>
              <a:rPr lang="en-US" sz="1800" dirty="0" smtClean="0">
                <a:latin typeface="+mj-lt"/>
                <a:cs typeface="MS PGothic" charset="0"/>
              </a:rPr>
              <a:t>Seniors </a:t>
            </a:r>
            <a:r>
              <a:rPr lang="en-US" sz="1800" dirty="0">
                <a:latin typeface="+mj-lt"/>
                <a:cs typeface="MS PGothic" charset="0"/>
              </a:rPr>
              <a:t>Helping </a:t>
            </a:r>
            <a:r>
              <a:rPr lang="en-US" sz="1800" dirty="0" smtClean="0">
                <a:latin typeface="+mj-lt"/>
                <a:cs typeface="MS PGothic" charset="0"/>
              </a:rPr>
              <a:t>Seniors</a:t>
            </a:r>
            <a:endParaRPr lang="en-US" sz="1800" dirty="0">
              <a:latin typeface="+mj-lt"/>
              <a:cs typeface="MS PGothic" charset="0"/>
            </a:endParaRPr>
          </a:p>
          <a:p>
            <a:pPr marL="285750" indent="-285750">
              <a:buFont typeface="Arial" panose="020B0604020202020204" pitchFamily="34" charset="0"/>
              <a:buChar char="•"/>
              <a:defRPr/>
            </a:pPr>
            <a:endParaRPr lang="en-US" sz="1800" b="1" dirty="0" smtClean="0">
              <a:latin typeface="+mj-lt"/>
              <a:cs typeface="MS PGothic" charset="0"/>
            </a:endParaRPr>
          </a:p>
          <a:p>
            <a:pPr marL="285750" indent="-285750">
              <a:buFont typeface="Arial" panose="020B0604020202020204" pitchFamily="34" charset="0"/>
              <a:buChar char="•"/>
              <a:defRPr/>
            </a:pPr>
            <a:r>
              <a:rPr lang="en-US" sz="1800" b="1" dirty="0" smtClean="0">
                <a:latin typeface="+mj-lt"/>
                <a:cs typeface="MS PGothic" charset="0"/>
              </a:rPr>
              <a:t>Books </a:t>
            </a:r>
            <a:r>
              <a:rPr lang="en-US" sz="1800" b="1" dirty="0">
                <a:latin typeface="+mj-lt"/>
                <a:cs typeface="MS PGothic" charset="0"/>
              </a:rPr>
              <a:t>and </a:t>
            </a:r>
            <a:r>
              <a:rPr lang="en-US" sz="1800" b="1" dirty="0" smtClean="0">
                <a:latin typeface="+mj-lt"/>
                <a:cs typeface="MS PGothic" charset="0"/>
              </a:rPr>
              <a:t>Readings</a:t>
            </a:r>
          </a:p>
        </p:txBody>
      </p:sp>
      <p:sp>
        <p:nvSpPr>
          <p:cNvPr id="3174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30247EA2-7A59-4F65-AACA-5E290DA3FCB8}" type="slidenum">
              <a:rPr lang="en-US" altLang="en-US" sz="1400" smtClean="0"/>
              <a:pPr>
                <a:spcBef>
                  <a:spcPct val="0"/>
                </a:spcBef>
                <a:buFontTx/>
                <a:buNone/>
              </a:pPr>
              <a:t>27</a:t>
            </a:fld>
            <a:endParaRPr lang="en-US" alt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5"/>
          <p:cNvGraphicFramePr>
            <a:graphicFrameLocks noGrp="1" noChangeAspect="1"/>
          </p:cNvGraphicFramePr>
          <p:nvPr/>
        </p:nvGraphicFramePr>
        <p:xfrm>
          <a:off x="3124200" y="6335713"/>
          <a:ext cx="2895600" cy="280987"/>
        </p:xfrm>
        <a:graphic>
          <a:graphicData uri="http://schemas.openxmlformats.org/presentationml/2006/ole">
            <mc:AlternateContent xmlns:mc="http://schemas.openxmlformats.org/markup-compatibility/2006">
              <mc:Choice xmlns:v="urn:schemas-microsoft-com:vml" Requires="v">
                <p:oleObj spid="_x0000_s29715" name="Document" r:id="rId4" imgW="2185416" imgH="213360" progId="Word.Document.8">
                  <p:embed/>
                </p:oleObj>
              </mc:Choice>
              <mc:Fallback>
                <p:oleObj name="Document" r:id="rId4" imgW="2185416" imgH="213360" progId="Word.Documen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335713"/>
                        <a:ext cx="289560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699" name="Rectangle 2"/>
          <p:cNvSpPr>
            <a:spLocks noChangeArrowheads="1"/>
          </p:cNvSpPr>
          <p:nvPr/>
        </p:nvSpPr>
        <p:spPr bwMode="auto">
          <a:xfrm>
            <a:off x="709613" y="3486150"/>
            <a:ext cx="1804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endParaRPr lang="en-US" altLang="en-US" sz="2400"/>
          </a:p>
        </p:txBody>
      </p:sp>
      <p:sp>
        <p:nvSpPr>
          <p:cNvPr id="11270" name="Rectangle 2"/>
          <p:cNvSpPr>
            <a:spLocks noGrp="1" noChangeArrowheads="1"/>
          </p:cNvSpPr>
          <p:nvPr>
            <p:ph type="ctrTitle"/>
          </p:nvPr>
        </p:nvSpPr>
        <p:spPr>
          <a:xfrm>
            <a:off x="457200" y="457200"/>
            <a:ext cx="7772400" cy="609600"/>
          </a:xfrm>
        </p:spPr>
        <p:txBody>
          <a:bodyPr/>
          <a:lstStyle/>
          <a:p>
            <a:pPr eaLnBrk="1" hangingPunct="1">
              <a:defRPr/>
            </a:pPr>
            <a:r>
              <a:rPr lang="en-US" altLang="en-US" smtClean="0"/>
              <a:t>Conclusion</a:t>
            </a: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3F4712E1-FF20-41BC-8F30-477D74E80C44}" type="slidenum">
              <a:rPr lang="en-US" altLang="en-US" sz="1400" smtClean="0"/>
              <a:pPr>
                <a:spcBef>
                  <a:spcPct val="0"/>
                </a:spcBef>
                <a:buFontTx/>
                <a:buNone/>
              </a:pPr>
              <a:t>28</a:t>
            </a:fld>
            <a:endParaRPr lang="en-US" altLang="en-US" sz="1400" smtClean="0"/>
          </a:p>
        </p:txBody>
      </p:sp>
      <p:pic>
        <p:nvPicPr>
          <p:cNvPr id="29702" name="Picture 7" descr="opportunit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600200"/>
            <a:ext cx="58134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5"/>
          <p:cNvGraphicFramePr>
            <a:graphicFrameLocks noGrp="1" noChangeAspect="1"/>
          </p:cNvGraphicFramePr>
          <p:nvPr/>
        </p:nvGraphicFramePr>
        <p:xfrm>
          <a:off x="3124200" y="6335713"/>
          <a:ext cx="2895600" cy="280987"/>
        </p:xfrm>
        <a:graphic>
          <a:graphicData uri="http://schemas.openxmlformats.org/presentationml/2006/ole">
            <mc:AlternateContent xmlns:mc="http://schemas.openxmlformats.org/markup-compatibility/2006">
              <mc:Choice xmlns:v="urn:schemas-microsoft-com:vml" Requires="v">
                <p:oleObj spid="_x0000_s30738" name="Document" r:id="rId4" imgW="2185416" imgH="213360" progId="Word.Document.8">
                  <p:embed/>
                </p:oleObj>
              </mc:Choice>
              <mc:Fallback>
                <p:oleObj name="Document" r:id="rId4" imgW="2185416" imgH="213360" progId="Word.Documen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335713"/>
                        <a:ext cx="289560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3" name="Rectangle 2"/>
          <p:cNvSpPr>
            <a:spLocks noChangeArrowheads="1"/>
          </p:cNvSpPr>
          <p:nvPr/>
        </p:nvSpPr>
        <p:spPr bwMode="auto">
          <a:xfrm>
            <a:off x="709613" y="3486150"/>
            <a:ext cx="1804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endParaRPr lang="en-US" altLang="en-US" sz="2400"/>
          </a:p>
        </p:txBody>
      </p:sp>
      <p:sp>
        <p:nvSpPr>
          <p:cNvPr id="5124" name="Text Box 3"/>
          <p:cNvSpPr txBox="1">
            <a:spLocks noChangeArrowheads="1"/>
          </p:cNvSpPr>
          <p:nvPr/>
        </p:nvSpPr>
        <p:spPr bwMode="auto">
          <a:xfrm>
            <a:off x="609600" y="204788"/>
            <a:ext cx="8001000" cy="7110412"/>
          </a:xfrm>
          <a:prstGeom prst="rect">
            <a:avLst/>
          </a:prstGeom>
          <a:noFill/>
          <a:ln w="9525">
            <a:noFill/>
            <a:miter lim="800000"/>
            <a:headEnd/>
            <a:tailEnd/>
          </a:ln>
        </p:spPr>
        <p:txBody>
          <a:bodyPr>
            <a:spAutoFit/>
          </a:bodyPr>
          <a:lstStyle/>
          <a:p>
            <a:pPr>
              <a:defRPr/>
            </a:pPr>
            <a:r>
              <a:rPr lang="en-US" b="1" dirty="0">
                <a:solidFill>
                  <a:srgbClr val="7D6A55"/>
                </a:solidFill>
                <a:latin typeface="+mj-lt"/>
                <a:ea typeface="ＭＳ Ｐゴシック" pitchFamily="34" charset="-128"/>
              </a:rPr>
              <a:t>Resources: Research</a:t>
            </a:r>
          </a:p>
          <a:p>
            <a:pPr>
              <a:defRPr/>
            </a:pPr>
            <a:endParaRPr lang="en-US" sz="1800" dirty="0">
              <a:latin typeface="+mj-lt"/>
              <a:ea typeface="ＭＳ Ｐゴシック" pitchFamily="34" charset="-128"/>
            </a:endParaRPr>
          </a:p>
          <a:p>
            <a:pPr>
              <a:defRPr/>
            </a:pPr>
            <a:r>
              <a:rPr lang="en-US" sz="1800" b="1" dirty="0">
                <a:latin typeface="+mj-lt"/>
                <a:ea typeface="ＭＳ Ｐゴシック" pitchFamily="34" charset="-128"/>
              </a:rPr>
              <a:t>Visit the Engaged as We Age page on the Center’s website :</a:t>
            </a:r>
          </a:p>
          <a:p>
            <a:pPr>
              <a:defRPr/>
            </a:pPr>
            <a:r>
              <a:rPr lang="en-US" sz="1800" dirty="0">
                <a:latin typeface="+mj-lt"/>
                <a:ea typeface="ＭＳ Ｐゴシック" pitchFamily="34" charset="-128"/>
                <a:hlinkClick r:id="rId6"/>
              </a:rPr>
              <a:t>http://www.bc.edu/research/agingandwork</a:t>
            </a:r>
            <a:endParaRPr lang="en-US" sz="1800" dirty="0">
              <a:latin typeface="+mj-lt"/>
              <a:ea typeface="ＭＳ Ｐゴシック" pitchFamily="34" charset="-128"/>
            </a:endParaRPr>
          </a:p>
          <a:p>
            <a:pPr>
              <a:defRPr/>
            </a:pPr>
            <a:endParaRPr lang="en-US" sz="1800" dirty="0">
              <a:latin typeface="+mj-lt"/>
              <a:ea typeface="ＭＳ Ｐゴシック" pitchFamily="34" charset="-128"/>
            </a:endParaRPr>
          </a:p>
          <a:p>
            <a:pPr>
              <a:defRPr/>
            </a:pPr>
            <a:r>
              <a:rPr lang="en-US" sz="1800" dirty="0">
                <a:latin typeface="+mj-lt"/>
                <a:ea typeface="ＭＳ Ｐゴシック" pitchFamily="34" charset="-128"/>
              </a:rPr>
              <a:t>Click on the “Research” tab</a:t>
            </a:r>
          </a:p>
          <a:p>
            <a:pPr>
              <a:defRPr/>
            </a:pPr>
            <a:r>
              <a:rPr lang="en-US" sz="1800" dirty="0">
                <a:latin typeface="+mj-lt"/>
                <a:ea typeface="ＭＳ Ｐゴシック" pitchFamily="34" charset="-128"/>
              </a:rPr>
              <a:t> </a:t>
            </a:r>
          </a:p>
          <a:p>
            <a:pPr>
              <a:defRPr/>
            </a:pPr>
            <a:r>
              <a:rPr lang="en-US" sz="1800" b="1" dirty="0">
                <a:solidFill>
                  <a:srgbClr val="981A31"/>
                </a:solidFill>
                <a:latin typeface="+mj-lt"/>
                <a:ea typeface="ＭＳ Ｐゴシック" pitchFamily="34" charset="-128"/>
              </a:rPr>
              <a:t>Journal articles</a:t>
            </a:r>
          </a:p>
          <a:p>
            <a:pPr>
              <a:defRPr/>
            </a:pPr>
            <a:r>
              <a:rPr lang="en-US" sz="1400" dirty="0">
                <a:latin typeface="+mj-lt"/>
              </a:rPr>
              <a:t>Matz-Costa, C., Carr, D., McNamara, T., &amp; James, J.B. (in press). Mechanisms underlying the health-promoting effects of productive activity in later life: Physical, cognitive, and social. </a:t>
            </a:r>
            <a:r>
              <a:rPr lang="en-US" sz="1400" i="1" dirty="0">
                <a:latin typeface="+mj-lt"/>
              </a:rPr>
              <a:t>Research on Aging.</a:t>
            </a:r>
            <a:endParaRPr lang="en-US" sz="1400" dirty="0">
              <a:latin typeface="+mj-lt"/>
            </a:endParaRPr>
          </a:p>
          <a:p>
            <a:pPr>
              <a:defRPr/>
            </a:pPr>
            <a:r>
              <a:rPr lang="en-US" sz="1400" dirty="0">
                <a:latin typeface="+mj-lt"/>
              </a:rPr>
              <a:t> </a:t>
            </a:r>
          </a:p>
          <a:p>
            <a:pPr>
              <a:defRPr/>
            </a:pPr>
            <a:r>
              <a:rPr lang="en-US" sz="1400" dirty="0">
                <a:latin typeface="+mj-lt"/>
              </a:rPr>
              <a:t>Gonzales, E., Matz-Costa, C., &amp; Morrow-Howell, N. (2015). Increasing opportunities for the productive engagement of older adults: A response to population aging. </a:t>
            </a:r>
            <a:r>
              <a:rPr lang="en-US" sz="1400" i="1" dirty="0">
                <a:latin typeface="+mj-lt"/>
              </a:rPr>
              <a:t> The Gerontologist, 55</a:t>
            </a:r>
            <a:r>
              <a:rPr lang="en-US" sz="1400" dirty="0">
                <a:latin typeface="+mj-lt"/>
              </a:rPr>
              <a:t>(2), 252-261.</a:t>
            </a:r>
          </a:p>
          <a:p>
            <a:pPr>
              <a:defRPr/>
            </a:pPr>
            <a:endParaRPr lang="en-US" sz="1400" dirty="0">
              <a:latin typeface="+mj-lt"/>
              <a:ea typeface="ＭＳ Ｐゴシック" pitchFamily="34" charset="-128"/>
            </a:endParaRPr>
          </a:p>
          <a:p>
            <a:pPr>
              <a:defRPr/>
            </a:pPr>
            <a:r>
              <a:rPr lang="x-none" sz="1400">
                <a:latin typeface="+mj-lt"/>
                <a:ea typeface="ＭＳ Ｐゴシック" pitchFamily="34" charset="-128"/>
              </a:rPr>
              <a:t>Matz-Costa, C., Besen, E., James, J., &amp; Pitt-Catsouphes, M. (</a:t>
            </a:r>
            <a:r>
              <a:rPr lang="en-US" sz="1400" dirty="0">
                <a:latin typeface="+mj-lt"/>
                <a:ea typeface="ＭＳ Ｐゴシック" pitchFamily="34" charset="-128"/>
              </a:rPr>
              <a:t>2014</a:t>
            </a:r>
            <a:r>
              <a:rPr lang="x-none" sz="1400">
                <a:latin typeface="+mj-lt"/>
                <a:ea typeface="ＭＳ Ｐゴシック" pitchFamily="34" charset="-128"/>
              </a:rPr>
              <a:t>). </a:t>
            </a:r>
            <a:r>
              <a:rPr lang="en-US" sz="1400" dirty="0">
                <a:latin typeface="+mj-lt"/>
                <a:ea typeface="ＭＳ Ｐゴシック" pitchFamily="34" charset="-128"/>
              </a:rPr>
              <a:t>D</a:t>
            </a:r>
            <a:r>
              <a:rPr lang="x-none" sz="1400">
                <a:latin typeface="+mj-lt"/>
                <a:ea typeface="ＭＳ Ｐゴシック" pitchFamily="34" charset="-128"/>
              </a:rPr>
              <a:t>ifferential impact of multiple levels of productive activity engagement on psychological well-being in </a:t>
            </a:r>
            <a:r>
              <a:rPr lang="en-US" sz="1400" dirty="0">
                <a:latin typeface="+mj-lt"/>
                <a:ea typeface="ＭＳ Ｐゴシック" pitchFamily="34" charset="-128"/>
              </a:rPr>
              <a:t>middle and </a:t>
            </a:r>
            <a:r>
              <a:rPr lang="x-none" sz="1400">
                <a:latin typeface="+mj-lt"/>
                <a:ea typeface="ＭＳ Ｐゴシック" pitchFamily="34" charset="-128"/>
              </a:rPr>
              <a:t>later life. </a:t>
            </a:r>
            <a:r>
              <a:rPr lang="x-none" sz="1400" i="1">
                <a:latin typeface="+mj-lt"/>
                <a:ea typeface="ＭＳ Ｐゴシック" pitchFamily="34" charset="-128"/>
              </a:rPr>
              <a:t>The Gerontologis</a:t>
            </a:r>
            <a:r>
              <a:rPr lang="en-US" sz="1400" i="1" dirty="0">
                <a:latin typeface="+mj-lt"/>
                <a:ea typeface="ＭＳ Ｐゴシック" pitchFamily="34" charset="-128"/>
              </a:rPr>
              <a:t>t.</a:t>
            </a:r>
          </a:p>
          <a:p>
            <a:pPr>
              <a:defRPr/>
            </a:pPr>
            <a:endParaRPr lang="en-US" sz="1400" i="1" dirty="0">
              <a:latin typeface="+mj-lt"/>
              <a:ea typeface="ＭＳ Ｐゴシック" pitchFamily="34" charset="-128"/>
            </a:endParaRPr>
          </a:p>
          <a:p>
            <a:pPr>
              <a:defRPr/>
            </a:pPr>
            <a:r>
              <a:rPr lang="x-none" sz="1400">
                <a:latin typeface="+mj-lt"/>
                <a:ea typeface="ＭＳ Ｐゴシック" pitchFamily="34" charset="-128"/>
              </a:rPr>
              <a:t>Matz-Costa, C.; James, J.B.; Ludlow, L.</a:t>
            </a:r>
            <a:r>
              <a:rPr lang="en-US" sz="1400" dirty="0">
                <a:latin typeface="+mj-lt"/>
                <a:ea typeface="ＭＳ Ｐゴシック" pitchFamily="34" charset="-128"/>
              </a:rPr>
              <a:t>;</a:t>
            </a:r>
            <a:r>
              <a:rPr lang="x-none" sz="1400">
                <a:latin typeface="+mj-lt"/>
                <a:ea typeface="ＭＳ Ｐゴシック" pitchFamily="34" charset="-128"/>
              </a:rPr>
              <a:t> Brown, M.; Besen, E.; &amp; Johnson, C. (</a:t>
            </a:r>
            <a:r>
              <a:rPr lang="en-US" sz="1400" dirty="0">
                <a:latin typeface="+mj-lt"/>
                <a:ea typeface="ＭＳ Ｐゴシック" pitchFamily="34" charset="-128"/>
              </a:rPr>
              <a:t>2014</a:t>
            </a:r>
            <a:r>
              <a:rPr lang="x-none" sz="1400">
                <a:latin typeface="+mj-lt"/>
                <a:ea typeface="ＭＳ Ｐゴシック" pitchFamily="34" charset="-128"/>
              </a:rPr>
              <a:t>). The </a:t>
            </a:r>
            <a:r>
              <a:rPr lang="en-US" sz="1400" dirty="0">
                <a:latin typeface="+mj-lt"/>
                <a:ea typeface="ＭＳ Ｐゴシック" pitchFamily="34" charset="-128"/>
              </a:rPr>
              <a:t>m</a:t>
            </a:r>
            <a:r>
              <a:rPr lang="x-none" sz="1400">
                <a:latin typeface="+mj-lt"/>
                <a:ea typeface="ＭＳ Ｐゴシック" pitchFamily="34" charset="-128"/>
              </a:rPr>
              <a:t>eaning and </a:t>
            </a:r>
            <a:r>
              <a:rPr lang="en-US" sz="1400" dirty="0">
                <a:latin typeface="+mj-lt"/>
                <a:ea typeface="ＭＳ Ｐゴシック" pitchFamily="34" charset="-128"/>
              </a:rPr>
              <a:t>m</a:t>
            </a:r>
            <a:r>
              <a:rPr lang="x-none" sz="1400">
                <a:latin typeface="+mj-lt"/>
                <a:ea typeface="ＭＳ Ｐゴシック" pitchFamily="34" charset="-128"/>
              </a:rPr>
              <a:t>easurement of </a:t>
            </a:r>
            <a:r>
              <a:rPr lang="en-US" sz="1400" dirty="0">
                <a:latin typeface="+mj-lt"/>
                <a:ea typeface="ＭＳ Ｐゴシック" pitchFamily="34" charset="-128"/>
              </a:rPr>
              <a:t>p</a:t>
            </a:r>
            <a:r>
              <a:rPr lang="x-none" sz="1400">
                <a:latin typeface="+mj-lt"/>
                <a:ea typeface="ＭＳ Ｐゴシック" pitchFamily="34" charset="-128"/>
              </a:rPr>
              <a:t>roductive </a:t>
            </a:r>
            <a:r>
              <a:rPr lang="en-US" sz="1400" dirty="0">
                <a:latin typeface="+mj-lt"/>
                <a:ea typeface="ＭＳ Ｐゴシック" pitchFamily="34" charset="-128"/>
              </a:rPr>
              <a:t>e</a:t>
            </a:r>
            <a:r>
              <a:rPr lang="x-none" sz="1400">
                <a:latin typeface="+mj-lt"/>
                <a:ea typeface="ＭＳ Ｐゴシック" pitchFamily="34" charset="-128"/>
              </a:rPr>
              <a:t>ngagement in </a:t>
            </a:r>
            <a:r>
              <a:rPr lang="en-US" sz="1400" dirty="0">
                <a:latin typeface="+mj-lt"/>
                <a:ea typeface="ＭＳ Ｐゴシック" pitchFamily="34" charset="-128"/>
              </a:rPr>
              <a:t>l</a:t>
            </a:r>
            <a:r>
              <a:rPr lang="x-none" sz="1400">
                <a:latin typeface="+mj-lt"/>
                <a:ea typeface="ＭＳ Ｐゴシック" pitchFamily="34" charset="-128"/>
              </a:rPr>
              <a:t>ater </a:t>
            </a:r>
            <a:r>
              <a:rPr lang="en-US" sz="1400" dirty="0">
                <a:latin typeface="+mj-lt"/>
                <a:ea typeface="ＭＳ Ｐゴシック" pitchFamily="34" charset="-128"/>
              </a:rPr>
              <a:t>l</a:t>
            </a:r>
            <a:r>
              <a:rPr lang="x-none" sz="1400">
                <a:latin typeface="+mj-lt"/>
                <a:ea typeface="ＭＳ Ｐゴシック" pitchFamily="34" charset="-128"/>
              </a:rPr>
              <a:t>ife. </a:t>
            </a:r>
            <a:r>
              <a:rPr lang="en-US" sz="1400" i="1" dirty="0">
                <a:latin typeface="+mj-lt"/>
                <a:ea typeface="ＭＳ Ｐゴシック" pitchFamily="34" charset="-128"/>
              </a:rPr>
              <a:t>Social Indicators Research</a:t>
            </a:r>
            <a:r>
              <a:rPr lang="en-US" sz="1400" dirty="0">
                <a:latin typeface="+mj-lt"/>
                <a:ea typeface="ＭＳ Ｐゴシック" pitchFamily="34" charset="-128"/>
              </a:rPr>
              <a:t>. </a:t>
            </a:r>
          </a:p>
          <a:p>
            <a:pPr>
              <a:defRPr/>
            </a:pPr>
            <a:endParaRPr lang="en-US" sz="1400" dirty="0">
              <a:latin typeface="+mj-lt"/>
              <a:ea typeface="ＭＳ Ｐゴシック" pitchFamily="34" charset="-128"/>
            </a:endParaRPr>
          </a:p>
          <a:p>
            <a:pPr>
              <a:defRPr/>
            </a:pPr>
            <a:r>
              <a:rPr lang="x-none" sz="1400">
                <a:latin typeface="+mj-lt"/>
                <a:ea typeface="ＭＳ Ｐゴシック" pitchFamily="34" charset="-128"/>
              </a:rPr>
              <a:t>Ludlow, L., Matz-Costa, C.; Johnson, C.; Brown, M.; Besen, E.; &amp; James, J.B. (</a:t>
            </a:r>
            <a:r>
              <a:rPr lang="en-US" sz="1400" dirty="0">
                <a:latin typeface="+mj-lt"/>
                <a:ea typeface="ＭＳ Ｐゴシック" pitchFamily="34" charset="-128"/>
              </a:rPr>
              <a:t>2014</a:t>
            </a:r>
            <a:r>
              <a:rPr lang="x-none" sz="1400">
                <a:latin typeface="+mj-lt"/>
                <a:ea typeface="ＭＳ Ｐゴシック" pitchFamily="34" charset="-128"/>
              </a:rPr>
              <a:t>). Measuring engagement in later life activities: Rasch-based scenario scales for work, caregiving, informal helping, and volunteering. </a:t>
            </a:r>
            <a:r>
              <a:rPr lang="x-none" sz="1400" i="1">
                <a:latin typeface="+mj-lt"/>
                <a:ea typeface="ＭＳ Ｐゴシック" pitchFamily="34" charset="-128"/>
              </a:rPr>
              <a:t>Measurement and Evaluation in Counseling and Development</a:t>
            </a:r>
            <a:r>
              <a:rPr lang="en-US" sz="1400" i="1" dirty="0">
                <a:latin typeface="+mj-lt"/>
                <a:ea typeface="ＭＳ Ｐゴシック" pitchFamily="34" charset="-128"/>
              </a:rPr>
              <a:t>.</a:t>
            </a:r>
            <a:endParaRPr lang="en-US" sz="1400" dirty="0">
              <a:latin typeface="+mj-lt"/>
              <a:ea typeface="ＭＳ Ｐゴシック" pitchFamily="34" charset="-128"/>
            </a:endParaRPr>
          </a:p>
          <a:p>
            <a:pPr>
              <a:defRPr/>
            </a:pPr>
            <a:r>
              <a:rPr lang="en-US" sz="1800" dirty="0">
                <a:latin typeface="+mj-lt"/>
                <a:ea typeface="ＭＳ Ｐゴシック" pitchFamily="34" charset="-128"/>
              </a:rPr>
              <a:t> </a:t>
            </a:r>
          </a:p>
          <a:p>
            <a:pPr>
              <a:defRPr/>
            </a:pPr>
            <a:endParaRPr lang="en-US" sz="1800" i="1" dirty="0">
              <a:latin typeface="+mj-lt"/>
              <a:ea typeface="ＭＳ Ｐゴシック" pitchFamily="34" charset="-128"/>
            </a:endParaRPr>
          </a:p>
          <a:p>
            <a:pPr>
              <a:defRPr/>
            </a:pPr>
            <a:r>
              <a:rPr lang="en-US" sz="1800" dirty="0">
                <a:latin typeface="+mj-lt"/>
                <a:ea typeface="ＭＳ Ｐゴシック" pitchFamily="34" charset="-128"/>
              </a:rPr>
              <a:t> </a:t>
            </a:r>
            <a:endParaRPr lang="en-US" sz="3600" b="1" dirty="0">
              <a:solidFill>
                <a:srgbClr val="7D6A55"/>
              </a:solidFill>
              <a:latin typeface="Georgia" pitchFamily="18" charset="0"/>
              <a:ea typeface="ＭＳ Ｐゴシック" pitchFamily="34" charset="-128"/>
            </a:endParaRPr>
          </a:p>
        </p:txBody>
      </p:sp>
      <p:sp>
        <p:nvSpPr>
          <p:cNvPr id="3072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ED6D7589-0CC5-4968-8EB7-0DAA06727D1C}" type="slidenum">
              <a:rPr lang="en-US" altLang="en-US" sz="1400" smtClean="0"/>
              <a:pPr>
                <a:spcBef>
                  <a:spcPct val="0"/>
                </a:spcBef>
                <a:buFontTx/>
                <a:buNone/>
              </a:pPr>
              <a:t>29</a:t>
            </a:fld>
            <a:endParaRPr lang="en-US" alt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7772400" cy="533400"/>
          </a:xfrm>
        </p:spPr>
        <p:txBody>
          <a:bodyPr/>
          <a:lstStyle/>
          <a:p>
            <a:pPr>
              <a:defRPr/>
            </a:pPr>
            <a:r>
              <a:rPr lang="en-US" dirty="0" smtClean="0"/>
              <a:t>The Era of Longevity</a:t>
            </a:r>
            <a:endParaRPr lang="en-US" dirty="0"/>
          </a:p>
        </p:txBody>
      </p:sp>
      <p:sp>
        <p:nvSpPr>
          <p:cNvPr id="51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10248BA-D95D-452C-8EA2-8C6A572FF09D}" type="slidenum">
              <a:rPr lang="en-US" altLang="en-US" sz="1400" smtClean="0"/>
              <a:pPr/>
              <a:t>3</a:t>
            </a:fld>
            <a:endParaRPr lang="en-US" altLang="en-US" sz="1400" smtClean="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19213"/>
            <a:ext cx="8150225"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533400" y="3657600"/>
            <a:ext cx="8610600" cy="1143000"/>
          </a:xfrm>
        </p:spPr>
        <p:txBody>
          <a:bodyPr/>
          <a:lstStyle/>
          <a:p>
            <a:pPr algn="ctr">
              <a:defRPr/>
            </a:pPr>
            <a:r>
              <a:rPr lang="en-US" sz="3600" dirty="0">
                <a:ea typeface="MS PGothic" charset="0"/>
              </a:rPr>
              <a:t> </a:t>
            </a:r>
            <a:br>
              <a:rPr lang="en-US" sz="3600" dirty="0">
                <a:ea typeface="MS PGothic" charset="0"/>
              </a:rPr>
            </a:br>
            <a:r>
              <a:rPr lang="en-US" sz="3600" dirty="0">
                <a:latin typeface="Georgia" charset="0"/>
                <a:ea typeface="MS PGothic" charset="0"/>
              </a:rPr>
              <a:t/>
            </a:r>
            <a:br>
              <a:rPr lang="en-US" sz="3600" dirty="0">
                <a:latin typeface="Georgia" charset="0"/>
                <a:ea typeface="MS PGothic" charset="0"/>
              </a:rPr>
            </a:br>
            <a:endParaRPr lang="en-US" sz="3600" dirty="0">
              <a:latin typeface="Georgia" charset="0"/>
              <a:ea typeface="MS PGothic" charset="0"/>
            </a:endParaRPr>
          </a:p>
        </p:txBody>
      </p:sp>
      <p:sp>
        <p:nvSpPr>
          <p:cNvPr id="2052" name="Rectangle 5"/>
          <p:cNvSpPr>
            <a:spLocks noGrp="1" noChangeArrowheads="1"/>
          </p:cNvSpPr>
          <p:nvPr>
            <p:ph type="subTitle" idx="1"/>
          </p:nvPr>
        </p:nvSpPr>
        <p:spPr>
          <a:xfrm>
            <a:off x="1219200" y="1981200"/>
            <a:ext cx="6705600" cy="762000"/>
          </a:xfrm>
        </p:spPr>
        <p:txBody>
          <a:bodyPr/>
          <a:lstStyle/>
          <a:p>
            <a:pPr>
              <a:defRPr/>
            </a:pPr>
            <a:r>
              <a:rPr lang="en-US" sz="5400" b="1" dirty="0" smtClean="0">
                <a:latin typeface="+mj-lt"/>
                <a:ea typeface="ＭＳ Ｐゴシック" pitchFamily="34" charset="-128"/>
              </a:rPr>
              <a:t>Q &amp; A?</a:t>
            </a:r>
          </a:p>
          <a:p>
            <a:pPr>
              <a:defRPr/>
            </a:pPr>
            <a:endParaRPr lang="en-US" sz="2400" b="1" dirty="0">
              <a:latin typeface="+mj-lt"/>
              <a:ea typeface="ＭＳ Ｐゴシック" pitchFamily="34" charset="-128"/>
            </a:endParaRPr>
          </a:p>
          <a:p>
            <a:pPr>
              <a:defRPr/>
            </a:pPr>
            <a:endParaRPr lang="en-US" sz="2400" b="1" dirty="0" smtClean="0">
              <a:latin typeface="+mj-lt"/>
              <a:ea typeface="ＭＳ Ｐゴシック" pitchFamily="34" charset="-128"/>
            </a:endParaRPr>
          </a:p>
          <a:p>
            <a:pPr>
              <a:defRPr/>
            </a:pPr>
            <a:r>
              <a:rPr lang="en-US" sz="2400" b="1" dirty="0" smtClean="0">
                <a:latin typeface="+mj-lt"/>
                <a:ea typeface="ＭＳ Ｐゴシック" pitchFamily="34" charset="-128"/>
              </a:rPr>
              <a:t>Thank you!</a:t>
            </a:r>
            <a:endParaRPr lang="en-US" sz="2400" dirty="0">
              <a:latin typeface="+mj-lt"/>
              <a:ea typeface="ＭＳ Ｐゴシック" pitchFamily="34" charset="-128"/>
            </a:endParaRPr>
          </a:p>
          <a:p>
            <a:pPr>
              <a:defRPr/>
            </a:pPr>
            <a:r>
              <a:rPr lang="en-US" sz="2400" dirty="0" smtClean="0">
                <a:latin typeface="+mj-lt"/>
                <a:ea typeface="ＭＳ Ｐゴシック" pitchFamily="34" charset="-128"/>
              </a:rPr>
              <a:t>Christina Matz-Costa, MSW ‘03, PhD ‘11</a:t>
            </a:r>
          </a:p>
          <a:p>
            <a:pPr>
              <a:defRPr/>
            </a:pPr>
            <a:r>
              <a:rPr lang="en-US" sz="2400" dirty="0" smtClean="0">
                <a:latin typeface="+mj-lt"/>
                <a:ea typeface="ＭＳ Ｐゴシック" pitchFamily="34" charset="-128"/>
              </a:rPr>
              <a:t>Assistant Professor, School of Social Work</a:t>
            </a:r>
            <a:r>
              <a:rPr lang="en-US" sz="2400" dirty="0">
                <a:latin typeface="+mj-lt"/>
                <a:ea typeface="ＭＳ Ｐゴシック" pitchFamily="34" charset="-128"/>
              </a:rPr>
              <a:t> </a:t>
            </a:r>
          </a:p>
          <a:p>
            <a:pPr>
              <a:defRPr/>
            </a:pPr>
            <a:r>
              <a:rPr lang="en-US" sz="2000" dirty="0" smtClean="0">
                <a:latin typeface="+mj-lt"/>
                <a:ea typeface="ＭＳ Ｐゴシック" pitchFamily="34" charset="-128"/>
              </a:rPr>
              <a:t>matzch@bc.edu</a:t>
            </a:r>
            <a:endParaRPr lang="en-US" sz="2000" dirty="0" smtClean="0">
              <a:latin typeface="+mj-lt"/>
              <a:cs typeface="ＭＳ Ｐゴシック" charset="0"/>
            </a:endParaRPr>
          </a:p>
        </p:txBody>
      </p:sp>
      <p:sp>
        <p:nvSpPr>
          <p:cNvPr id="32772" name="Rectangle 4"/>
          <p:cNvSpPr>
            <a:spLocks noChangeArrowheads="1"/>
          </p:cNvSpPr>
          <p:nvPr/>
        </p:nvSpPr>
        <p:spPr bwMode="auto">
          <a:xfrm>
            <a:off x="7620000" y="304800"/>
            <a:ext cx="1295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 Life </a:t>
            </a:r>
            <a:r>
              <a:rPr lang="en-US" dirty="0"/>
              <a:t>E</a:t>
            </a:r>
            <a:r>
              <a:rPr lang="en-US" dirty="0" smtClean="0"/>
              <a:t>xpectancies at Birth, At Age 65 and At Age 75</a:t>
            </a:r>
            <a:endParaRPr lang="en-US" dirty="0"/>
          </a:p>
        </p:txBody>
      </p:sp>
      <p:sp>
        <p:nvSpPr>
          <p:cNvPr id="61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8943B1E-BDDA-4134-AFF9-15F123ACADF8}" type="slidenum">
              <a:rPr lang="en-US" altLang="en-US" sz="1400" smtClean="0"/>
              <a:pPr/>
              <a:t>4</a:t>
            </a:fld>
            <a:endParaRPr lang="en-US" altLang="en-US" sz="1400" smtClean="0"/>
          </a:p>
        </p:txBody>
      </p:sp>
      <p:sp>
        <p:nvSpPr>
          <p:cNvPr id="6148" name="TextBox 5"/>
          <p:cNvSpPr txBox="1">
            <a:spLocks noChangeArrowheads="1"/>
          </p:cNvSpPr>
          <p:nvPr/>
        </p:nvSpPr>
        <p:spPr bwMode="auto">
          <a:xfrm>
            <a:off x="304800" y="6248400"/>
            <a:ext cx="586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800"/>
              <a:t>Source: http://www.cdc.gov/nchs/data/hus/2011/022.pdf</a:t>
            </a:r>
          </a:p>
        </p:txBody>
      </p:sp>
      <p:graphicFrame>
        <p:nvGraphicFramePr>
          <p:cNvPr id="6149" name="Content Placeholder 4"/>
          <p:cNvGraphicFramePr>
            <a:graphicFrameLocks noGrp="1"/>
          </p:cNvGraphicFramePr>
          <p:nvPr>
            <p:ph idx="1"/>
          </p:nvPr>
        </p:nvGraphicFramePr>
        <p:xfrm>
          <a:off x="482600" y="1397000"/>
          <a:ext cx="8255000" cy="4749800"/>
        </p:xfrm>
        <a:graphic>
          <a:graphicData uri="http://schemas.openxmlformats.org/presentationml/2006/ole">
            <mc:AlternateContent xmlns:mc="http://schemas.openxmlformats.org/markup-compatibility/2006">
              <mc:Choice xmlns:v="urn:schemas-microsoft-com:vml" Requires="v">
                <p:oleObj spid="_x0000_s6162" r:id="rId5" imgW="8254699" imgH="4749196" progId="Excel.Chart.8">
                  <p:embed/>
                </p:oleObj>
              </mc:Choice>
              <mc:Fallback>
                <p:oleObj r:id="rId5" imgW="8254699" imgH="4749196"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1397000"/>
                        <a:ext cx="8255000" cy="4749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772400" cy="533400"/>
          </a:xfrm>
        </p:spPr>
        <p:txBody>
          <a:bodyPr/>
          <a:lstStyle/>
          <a:p>
            <a:pPr>
              <a:defRPr/>
            </a:pPr>
            <a:r>
              <a:rPr lang="en-US" dirty="0" smtClean="0"/>
              <a:t>Paradigm shift needed?</a:t>
            </a:r>
            <a:endParaRPr lang="en-US" dirty="0"/>
          </a:p>
        </p:txBody>
      </p:sp>
      <p:graphicFrame>
        <p:nvGraphicFramePr>
          <p:cNvPr id="7171" name="Content Placeholder 4"/>
          <p:cNvGraphicFramePr>
            <a:graphicFrameLocks noGrp="1"/>
          </p:cNvGraphicFramePr>
          <p:nvPr>
            <p:ph idx="1"/>
          </p:nvPr>
        </p:nvGraphicFramePr>
        <p:xfrm>
          <a:off x="330200" y="1244600"/>
          <a:ext cx="7569200" cy="4902200"/>
        </p:xfrm>
        <a:graphic>
          <a:graphicData uri="http://schemas.openxmlformats.org/presentationml/2006/ole">
            <mc:AlternateContent xmlns:mc="http://schemas.openxmlformats.org/markup-compatibility/2006">
              <mc:Choice xmlns:v="urn:schemas-microsoft-com:vml" Requires="v">
                <p:oleObj spid="_x0000_s7186" r:id="rId5" imgW="7571888" imgH="4901609" progId="Excel.Chart.8">
                  <p:embed/>
                </p:oleObj>
              </mc:Choice>
              <mc:Fallback>
                <p:oleObj r:id="rId5" imgW="7571888" imgH="4901609"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244600"/>
                        <a:ext cx="7569200" cy="4902200"/>
                      </a:xfrm>
                      <a:prstGeom prst="rect">
                        <a:avLst/>
                      </a:prstGeom>
                    </p:spPr>
                  </p:pic>
                </p:oleObj>
              </mc:Fallback>
            </mc:AlternateContent>
          </a:graphicData>
        </a:graphic>
      </p:graphicFrame>
      <p:sp>
        <p:nvSpPr>
          <p:cNvPr id="717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3E83FB7A-57E6-499E-9225-30CE5F80075F}" type="slidenum">
              <a:rPr lang="en-US" altLang="en-US" sz="1400" smtClean="0"/>
              <a:pPr/>
              <a:t>5</a:t>
            </a:fld>
            <a:endParaRPr lang="en-US" altLang="en-US" sz="1400" smtClean="0"/>
          </a:p>
        </p:txBody>
      </p:sp>
      <p:sp>
        <p:nvSpPr>
          <p:cNvPr id="7173" name="TextBox 6"/>
          <p:cNvSpPr txBox="1">
            <a:spLocks noChangeArrowheads="1"/>
          </p:cNvSpPr>
          <p:nvPr/>
        </p:nvSpPr>
        <p:spPr bwMode="auto">
          <a:xfrm>
            <a:off x="6019800" y="304800"/>
            <a:ext cx="2743200" cy="1570038"/>
          </a:xfrm>
          <a:prstGeom prst="rect">
            <a:avLst/>
          </a:prstGeom>
          <a:solidFill>
            <a:srgbClr val="7D6A55"/>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600" b="1" dirty="0">
                <a:solidFill>
                  <a:schemeClr val="bg1"/>
                </a:solidFill>
              </a:rPr>
              <a:t>Increased longevity =  </a:t>
            </a:r>
            <a:r>
              <a:rPr lang="en-US" altLang="en-US" sz="1600" dirty="0">
                <a:solidFill>
                  <a:schemeClr val="bg1"/>
                </a:solidFill>
              </a:rPr>
              <a:t>additional years of chronic disease, disability, and reduced quality of life, as well as greater costs to society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81000" y="3048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r>
              <a:rPr lang="en-US" altLang="en-US" sz="3200" b="1">
                <a:solidFill>
                  <a:srgbClr val="7D6A55"/>
                </a:solidFill>
                <a:latin typeface="Georgia" pitchFamily="18" charset="0"/>
              </a:rPr>
              <a:t>What is Your Retirement </a:t>
            </a:r>
          </a:p>
          <a:p>
            <a:pPr eaLnBrk="1" hangingPunct="1">
              <a:spcBef>
                <a:spcPct val="0"/>
              </a:spcBef>
              <a:buFontTx/>
              <a:buNone/>
            </a:pPr>
            <a:r>
              <a:rPr lang="en-US" altLang="en-US" sz="3200" b="1">
                <a:solidFill>
                  <a:srgbClr val="7D6A55"/>
                </a:solidFill>
                <a:latin typeface="Georgia" pitchFamily="18" charset="0"/>
              </a:rPr>
              <a:t>Destination?</a:t>
            </a:r>
          </a:p>
        </p:txBody>
      </p:sp>
      <p:pic>
        <p:nvPicPr>
          <p:cNvPr id="8195" name="Picture 3" descr="C:\Users\jamesjc\AppData\Local\Microsoft\Windows\Temporary Internet Files\Content.Outlook\XV138Y79\Cropped Crossword-.JPG"/>
          <p:cNvPicPr>
            <a:picLocks noChangeAspect="1" noChangeArrowheads="1"/>
          </p:cNvPicPr>
          <p:nvPr/>
        </p:nvPicPr>
        <p:blipFill>
          <a:blip r:embed="rId3">
            <a:extLst>
              <a:ext uri="{28A0092B-C50C-407E-A947-70E740481C1C}">
                <a14:useLocalDpi xmlns:a14="http://schemas.microsoft.com/office/drawing/2010/main" val="0"/>
              </a:ext>
            </a:extLst>
          </a:blip>
          <a:srcRect r="40500" b="26250"/>
          <a:stretch>
            <a:fillRect/>
          </a:stretch>
        </p:blipFill>
        <p:spPr bwMode="auto">
          <a:xfrm>
            <a:off x="1981200" y="1447800"/>
            <a:ext cx="46482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FFCFACB7-C284-43BB-AFAB-6507E06AB722}" type="slidenum">
              <a:rPr lang="en-US" altLang="en-US" sz="1400" smtClean="0"/>
              <a:pPr>
                <a:spcBef>
                  <a:spcPct val="0"/>
                </a:spcBef>
                <a:buFontTx/>
                <a:buNone/>
              </a:pPr>
              <a:t>6</a:t>
            </a:fld>
            <a:endParaRPr lang="en-US" alt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Grp="1" noChangeAspect="1"/>
          </p:cNvGraphicFramePr>
          <p:nvPr/>
        </p:nvGraphicFramePr>
        <p:xfrm>
          <a:off x="3124200" y="6335713"/>
          <a:ext cx="2895600" cy="280987"/>
        </p:xfrm>
        <a:graphic>
          <a:graphicData uri="http://schemas.openxmlformats.org/presentationml/2006/ole">
            <mc:AlternateContent xmlns:mc="http://schemas.openxmlformats.org/markup-compatibility/2006">
              <mc:Choice xmlns:v="urn:schemas-microsoft-com:vml" Requires="v">
                <p:oleObj spid="_x0000_s9233" name="Document" r:id="rId4" imgW="2175840" imgH="200880" progId="Word.Document.8">
                  <p:embed/>
                </p:oleObj>
              </mc:Choice>
              <mc:Fallback>
                <p:oleObj name="Document" r:id="rId4" imgW="2175840" imgH="20088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335713"/>
                        <a:ext cx="289560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219" name="Picture 1" descr="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219200"/>
            <a:ext cx="5049838"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
          <p:cNvSpPr txBox="1">
            <a:spLocks noChangeArrowheads="1"/>
          </p:cNvSpPr>
          <p:nvPr/>
        </p:nvSpPr>
        <p:spPr bwMode="auto">
          <a:xfrm>
            <a:off x="430213" y="341313"/>
            <a:ext cx="8305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eaLnBrk="1" hangingPunct="1">
              <a:spcBef>
                <a:spcPct val="0"/>
              </a:spcBef>
              <a:buFontTx/>
              <a:buNone/>
            </a:pPr>
            <a:r>
              <a:rPr lang="en-US" altLang="en-US" sz="3200" b="1">
                <a:solidFill>
                  <a:srgbClr val="7D6A55"/>
                </a:solidFill>
                <a:latin typeface="Georgia" pitchFamily="18" charset="0"/>
              </a:rPr>
              <a:t>Later life as “rolelessness”?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ea typeface="ＭＳ Ｐゴシック" pitchFamily="34" charset="-128"/>
              </a:rPr>
              <a:t>What if…?</a:t>
            </a:r>
            <a:endParaRPr lang="en-US" dirty="0">
              <a:ea typeface="ＭＳ Ｐゴシック" pitchFamily="34" charset="-128"/>
            </a:endParaRPr>
          </a:p>
        </p:txBody>
      </p:sp>
      <p:sp>
        <p:nvSpPr>
          <p:cNvPr id="10243" name="Content Placeholder 2"/>
          <p:cNvSpPr>
            <a:spLocks noGrp="1"/>
          </p:cNvSpPr>
          <p:nvPr>
            <p:ph sz="half" idx="2"/>
          </p:nvPr>
        </p:nvSpPr>
        <p:spPr>
          <a:xfrm>
            <a:off x="457200" y="1447800"/>
            <a:ext cx="8001000" cy="3951288"/>
          </a:xfrm>
        </p:spPr>
        <p:txBody>
          <a:bodyPr/>
          <a:lstStyle/>
          <a:p>
            <a:pPr marL="0" indent="0"/>
            <a:r>
              <a:rPr lang="en-US" altLang="en-US" smtClean="0"/>
              <a:t>…we saw aging as an opportunity rather than a challenge?</a:t>
            </a:r>
          </a:p>
          <a:p>
            <a:pPr marL="0" indent="0"/>
            <a:endParaRPr lang="en-US" altLang="en-US" smtClean="0"/>
          </a:p>
          <a:p>
            <a:pPr marL="0" indent="0"/>
            <a:r>
              <a:rPr lang="en-US" altLang="en-US" smtClean="0"/>
              <a:t>…we recognized and celebrated the powerful source of talent, skills, experience and wisdom represented by those in middle and later life?</a:t>
            </a:r>
          </a:p>
          <a:p>
            <a:pPr marL="0" indent="0"/>
            <a:endParaRPr lang="en-US" altLang="en-US" smtClean="0"/>
          </a:p>
          <a:p>
            <a:pPr marL="0" indent="0"/>
            <a:r>
              <a:rPr lang="en-US" altLang="en-US" smtClean="0"/>
              <a:t>…we embraced the unique </a:t>
            </a:r>
          </a:p>
          <a:p>
            <a:pPr marL="0" indent="0"/>
            <a:r>
              <a:rPr lang="en-US" altLang="en-US" smtClean="0"/>
              <a:t>opportunity presented by increased </a:t>
            </a:r>
          </a:p>
          <a:p>
            <a:pPr marL="0" indent="0"/>
            <a:r>
              <a:rPr lang="en-US" altLang="en-US" smtClean="0"/>
              <a:t>longevity to tackle some of </a:t>
            </a:r>
          </a:p>
          <a:p>
            <a:pPr marL="0" indent="0"/>
            <a:r>
              <a:rPr lang="en-US" altLang="en-US" smtClean="0"/>
              <a:t>society’s most urgent challenges? </a:t>
            </a:r>
          </a:p>
        </p:txBody>
      </p:sp>
      <p:sp>
        <p:nvSpPr>
          <p:cNvPr id="102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defRPr sz="2000">
                <a:solidFill>
                  <a:schemeClr val="tx1"/>
                </a:solidFill>
                <a:latin typeface="Arial" charset="0"/>
                <a:ea typeface="MS PGothic" pitchFamily="34" charset="-128"/>
              </a:defRPr>
            </a:lvl2pPr>
            <a:lvl3pPr marL="1143000" indent="-228600" eaLnBrk="0" hangingPunct="0">
              <a:spcBef>
                <a:spcPct val="20000"/>
              </a:spcBef>
              <a:buClr>
                <a:srgbClr val="7D6A55"/>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Font typeface="Wingdings" pitchFamily="2" charset="2"/>
              <a:buChar char="§"/>
              <a:defRPr>
                <a:solidFill>
                  <a:schemeClr val="tx1"/>
                </a:solidFill>
                <a:latin typeface="Arial" charset="0"/>
                <a:ea typeface="MS PGothic" pitchFamily="34" charset="-128"/>
              </a:defRPr>
            </a:lvl4pPr>
            <a:lvl5pPr marL="2057400" indent="-228600" eaLnBrk="0" hangingPunct="0">
              <a:spcBef>
                <a:spcPct val="20000"/>
              </a:spcBef>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charset="0"/>
                <a:ea typeface="MS PGothic" pitchFamily="34" charset="-128"/>
              </a:defRPr>
            </a:lvl9pPr>
          </a:lstStyle>
          <a:p>
            <a:pPr>
              <a:spcBef>
                <a:spcPct val="0"/>
              </a:spcBef>
              <a:buFontTx/>
              <a:buNone/>
            </a:pPr>
            <a:fld id="{E3AACA30-C568-4E80-872B-C46D8D95C892}" type="slidenum">
              <a:rPr lang="en-US" altLang="en-US" sz="1400" smtClean="0"/>
              <a:pPr>
                <a:spcBef>
                  <a:spcPct val="0"/>
                </a:spcBef>
                <a:buFontTx/>
                <a:buNone/>
              </a:pPr>
              <a:t>8</a:t>
            </a:fld>
            <a:endParaRPr lang="en-US" altLang="en-US" sz="1400" smtClean="0"/>
          </a:p>
        </p:txBody>
      </p:sp>
      <p:pic>
        <p:nvPicPr>
          <p:cNvPr id="10245" name="Picture 2" descr="http://topyaps.com/wp-content/uploads/2013/02/Increased-life-s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4191000"/>
            <a:ext cx="33623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43">
                                            <p:txEl>
                                              <p:pRg st="5" end="5"/>
                                            </p:txEl>
                                          </p:spTgt>
                                        </p:tgtEl>
                                        <p:attrNameLst>
                                          <p:attrName>style.visibility</p:attrName>
                                        </p:attrNameLst>
                                      </p:cBhvr>
                                      <p:to>
                                        <p:strVal val="visible"/>
                                      </p:to>
                                    </p:set>
                                    <p:animEffect transition="in" filter="fade">
                                      <p:cBhvr>
                                        <p:cTn id="26" dur="1000"/>
                                        <p:tgtEl>
                                          <p:spTgt spid="10243">
                                            <p:txEl>
                                              <p:pRg st="5" end="5"/>
                                            </p:txEl>
                                          </p:spTgt>
                                        </p:tgtEl>
                                      </p:cBhvr>
                                    </p:animEffect>
                                    <p:anim calcmode="lin" valueType="num">
                                      <p:cBhvr>
                                        <p:cTn id="27"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fade">
                                      <p:cBhvr>
                                        <p:cTn id="31" dur="1000"/>
                                        <p:tgtEl>
                                          <p:spTgt spid="10243">
                                            <p:txEl>
                                              <p:pRg st="6" end="6"/>
                                            </p:txEl>
                                          </p:spTgt>
                                        </p:tgtEl>
                                      </p:cBhvr>
                                    </p:animEffect>
                                    <p:anim calcmode="lin" valueType="num">
                                      <p:cBhvr>
                                        <p:cTn id="32"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43">
                                            <p:txEl>
                                              <p:pRg st="7" end="7"/>
                                            </p:txEl>
                                          </p:spTgt>
                                        </p:tgtEl>
                                        <p:attrNameLst>
                                          <p:attrName>style.visibility</p:attrName>
                                        </p:attrNameLst>
                                      </p:cBhvr>
                                      <p:to>
                                        <p:strVal val="visible"/>
                                      </p:to>
                                    </p:set>
                                    <p:animEffect transition="in" filter="fade">
                                      <p:cBhvr>
                                        <p:cTn id="36" dur="1000"/>
                                        <p:tgtEl>
                                          <p:spTgt spid="10243">
                                            <p:txEl>
                                              <p:pRg st="7" end="7"/>
                                            </p:txEl>
                                          </p:spTgt>
                                        </p:tgtEl>
                                      </p:cBhvr>
                                    </p:animEffect>
                                    <p:anim calcmode="lin" valueType="num">
                                      <p:cBhvr>
                                        <p:cTn id="37"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772400" cy="533400"/>
          </a:xfrm>
        </p:spPr>
        <p:txBody>
          <a:bodyPr/>
          <a:lstStyle/>
          <a:p>
            <a:pPr>
              <a:defRPr/>
            </a:pPr>
            <a:r>
              <a:rPr lang="en-US" dirty="0" smtClean="0"/>
              <a:t>Paradigm shift needed?</a:t>
            </a:r>
            <a:endParaRPr lang="en-US" dirty="0"/>
          </a:p>
        </p:txBody>
      </p:sp>
      <p:graphicFrame>
        <p:nvGraphicFramePr>
          <p:cNvPr id="11267" name="Content Placeholder 4"/>
          <p:cNvGraphicFramePr>
            <a:graphicFrameLocks noGrp="1"/>
          </p:cNvGraphicFramePr>
          <p:nvPr>
            <p:ph idx="1"/>
          </p:nvPr>
        </p:nvGraphicFramePr>
        <p:xfrm>
          <a:off x="330200" y="1244600"/>
          <a:ext cx="7569200" cy="4902200"/>
        </p:xfrm>
        <a:graphic>
          <a:graphicData uri="http://schemas.openxmlformats.org/presentationml/2006/ole">
            <mc:AlternateContent xmlns:mc="http://schemas.openxmlformats.org/markup-compatibility/2006">
              <mc:Choice xmlns:v="urn:schemas-microsoft-com:vml" Requires="v">
                <p:oleObj spid="_x0000_s11282" r:id="rId5" imgW="7571888" imgH="4901609" progId="Excel.Chart.8">
                  <p:embed/>
                </p:oleObj>
              </mc:Choice>
              <mc:Fallback>
                <p:oleObj r:id="rId5" imgW="7571888" imgH="4901609"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244600"/>
                        <a:ext cx="7569200" cy="4902200"/>
                      </a:xfrm>
                      <a:prstGeom prst="rect">
                        <a:avLst/>
                      </a:prstGeom>
                    </p:spPr>
                  </p:pic>
                </p:oleObj>
              </mc:Fallback>
            </mc:AlternateContent>
          </a:graphicData>
        </a:graphic>
      </p:graphicFrame>
      <p:sp>
        <p:nvSpPr>
          <p:cNvPr id="1126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7F88367-5CEA-4542-BE69-8CBD89F7920C}" type="slidenum">
              <a:rPr lang="en-US" altLang="en-US" sz="1400" smtClean="0"/>
              <a:pPr/>
              <a:t>9</a:t>
            </a:fld>
            <a:endParaRPr lang="en-US" altLang="en-US" sz="1400" smtClean="0"/>
          </a:p>
        </p:txBody>
      </p:sp>
      <p:sp>
        <p:nvSpPr>
          <p:cNvPr id="11269" name="TextBox 5"/>
          <p:cNvSpPr txBox="1">
            <a:spLocks noChangeArrowheads="1"/>
          </p:cNvSpPr>
          <p:nvPr/>
        </p:nvSpPr>
        <p:spPr bwMode="auto">
          <a:xfrm>
            <a:off x="5562600" y="304800"/>
            <a:ext cx="3200400" cy="2308225"/>
          </a:xfrm>
          <a:prstGeom prst="rect">
            <a:avLst/>
          </a:prstGeom>
          <a:solidFill>
            <a:srgbClr val="7D6A55"/>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600" b="1">
                <a:solidFill>
                  <a:schemeClr val="bg1"/>
                </a:solidFill>
              </a:rPr>
              <a:t>New, more positive—and arguably more actionable—paradigms: </a:t>
            </a:r>
            <a:r>
              <a:rPr lang="en-US" altLang="en-US" sz="1600">
                <a:solidFill>
                  <a:schemeClr val="bg1"/>
                </a:solidFill>
              </a:rPr>
              <a:t>Lifestyle improvements can delay the onset of disease and disability and increase quality of life in this era of longevity, to the benefit of individuals, communities, organizations, and society.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126442</TotalTime>
  <Words>2763</Words>
  <Application>Microsoft Office PowerPoint</Application>
  <PresentationFormat>On-screen Show (4:3)</PresentationFormat>
  <Paragraphs>387</Paragraphs>
  <Slides>30</Slides>
  <Notes>30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4" baseType="lpstr">
      <vt:lpstr>Blank Presentation</vt:lpstr>
      <vt:lpstr>Custom Design</vt:lpstr>
      <vt:lpstr>Microsoft Excel Chart</vt:lpstr>
      <vt:lpstr>Document</vt:lpstr>
      <vt:lpstr>   </vt:lpstr>
      <vt:lpstr>What’s in store?</vt:lpstr>
      <vt:lpstr>The Era of Longevity</vt:lpstr>
      <vt:lpstr>US Life Expectancies at Birth, At Age 65 and At Age 75</vt:lpstr>
      <vt:lpstr>Paradigm shift needed?</vt:lpstr>
      <vt:lpstr>PowerPoint Presentation</vt:lpstr>
      <vt:lpstr>PowerPoint Presentation</vt:lpstr>
      <vt:lpstr>What if…?</vt:lpstr>
      <vt:lpstr>Paradigm shift needed?</vt:lpstr>
      <vt:lpstr>PowerPoint Presentation</vt:lpstr>
      <vt:lpstr>Continued Engagement with Life</vt:lpstr>
      <vt:lpstr>PowerPoint Presentation</vt:lpstr>
      <vt:lpstr>The Impact Could Be Profound</vt:lpstr>
      <vt:lpstr>The Encore movement</vt:lpstr>
      <vt:lpstr>PowerPoint Presentation</vt:lpstr>
      <vt:lpstr>PowerPoint Presentation</vt:lpstr>
      <vt:lpstr>PowerPoint Presentation</vt:lpstr>
      <vt:lpstr> What is Quality Engagement?</vt:lpstr>
      <vt:lpstr>PowerPoint Presentation</vt:lpstr>
      <vt:lpstr>PowerPoint Presentation</vt:lpstr>
      <vt:lpstr>Is it Quantity, Quality or Nature that Matters?</vt:lpstr>
      <vt:lpstr>Model of Engagement  in Paid and Unpaid Work in Later Life</vt:lpstr>
      <vt:lpstr>Quality Engagement: What makes for an engaging encore opportunity?</vt:lpstr>
      <vt:lpstr>Embarking Upon an Encore is a Journey</vt:lpstr>
      <vt:lpstr>Alison Berglund Encore Innovation Fellow at Encore Boston Network </vt:lpstr>
      <vt:lpstr>Action steps: Some recommendations for getting started!</vt:lpstr>
      <vt:lpstr>PowerPoint Presentation</vt:lpstr>
      <vt:lpstr>Conclusion</vt:lpstr>
      <vt:lpstr>PowerPoint Presentation</vt:lpstr>
      <vt:lpstr>   </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Gaurie Pandey</dc:creator>
  <cp:lastModifiedBy>Nicole Mollica</cp:lastModifiedBy>
  <cp:revision>2646</cp:revision>
  <cp:lastPrinted>2015-10-14T13:35:12Z</cp:lastPrinted>
  <dcterms:created xsi:type="dcterms:W3CDTF">2008-07-29T14:30:07Z</dcterms:created>
  <dcterms:modified xsi:type="dcterms:W3CDTF">2015-10-14T13:37:16Z</dcterms:modified>
</cp:coreProperties>
</file>