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56" r:id="rId2"/>
    <p:sldId id="269" r:id="rId3"/>
    <p:sldId id="257" r:id="rId4"/>
    <p:sldId id="267" r:id="rId5"/>
    <p:sldId id="258" r:id="rId6"/>
    <p:sldId id="259" r:id="rId7"/>
    <p:sldId id="261" r:id="rId8"/>
    <p:sldId id="260" r:id="rId9"/>
    <p:sldId id="263" r:id="rId10"/>
    <p:sldId id="266" r:id="rId11"/>
    <p:sldId id="265" r:id="rId12"/>
    <p:sldId id="268" r:id="rId13"/>
    <p:sldId id="264"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3" d="100"/>
          <a:sy n="73" d="100"/>
        </p:scale>
        <p:origin x="-1068" y="-7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CFCBD2-9C07-F948-B15B-76335D789E90}" type="datetimeFigureOut">
              <a:rPr lang="en-US" smtClean="0"/>
              <a:t>1/26/2016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1AB22B-03E8-4442-A8A1-ACB701E96208}" type="slidenum">
              <a:rPr lang="en-US" smtClean="0"/>
              <a:t>‹#›</a:t>
            </a:fld>
            <a:endParaRPr lang="en-US"/>
          </a:p>
        </p:txBody>
      </p:sp>
    </p:spTree>
    <p:extLst>
      <p:ext uri="{BB962C8B-B14F-4D97-AF65-F5344CB8AC3E}">
        <p14:creationId xmlns:p14="http://schemas.microsoft.com/office/powerpoint/2010/main" val="1510899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8E0E7A-7963-9B41-96B2-B3AFD564B02C}" type="datetimeFigureOut">
              <a:rPr lang="en-US" smtClean="0"/>
              <a:t>1/26/2016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1A8742-9A5D-8044-AE93-AF8822A6B654}" type="slidenum">
              <a:rPr lang="en-US" smtClean="0"/>
              <a:t>‹#›</a:t>
            </a:fld>
            <a:endParaRPr lang="en-US"/>
          </a:p>
        </p:txBody>
      </p:sp>
    </p:spTree>
    <p:extLst>
      <p:ext uri="{BB962C8B-B14F-4D97-AF65-F5344CB8AC3E}">
        <p14:creationId xmlns:p14="http://schemas.microsoft.com/office/powerpoint/2010/main" val="22254783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A8742-9A5D-8044-AE93-AF8822A6B654}" type="slidenum">
              <a:rPr lang="en-US" smtClean="0"/>
              <a:t>8</a:t>
            </a:fld>
            <a:endParaRPr lang="en-US"/>
          </a:p>
        </p:txBody>
      </p:sp>
    </p:spTree>
    <p:extLst>
      <p:ext uri="{BB962C8B-B14F-4D97-AF65-F5344CB8AC3E}">
        <p14:creationId xmlns:p14="http://schemas.microsoft.com/office/powerpoint/2010/main" val="1552020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800" cap="all" baseline="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90A1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solidFill>
                  <a:srgbClr val="790A14"/>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1930" y="533400"/>
            <a:ext cx="6394869" cy="990600"/>
          </a:xfrm>
        </p:spPr>
        <p:txBody>
          <a:bodyPr/>
          <a:lstStyle>
            <a:lvl1pPr>
              <a:defRPr>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5144" y="533400"/>
            <a:ext cx="6511655" cy="990600"/>
          </a:xfrm>
        </p:spPr>
        <p:txBody>
          <a:bodyPr/>
          <a:lstStyle>
            <a:lvl1pPr>
              <a:defRPr>
                <a:solidFill>
                  <a:srgbClr val="790A14"/>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5144" y="533400"/>
            <a:ext cx="6511655" cy="990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5144" y="533400"/>
            <a:ext cx="6511655" cy="990600"/>
          </a:xfrm>
        </p:spPr>
        <p:txBody>
          <a:bodyPr/>
          <a:lstStyle/>
          <a:p>
            <a:r>
              <a:rPr lang="en-US" smtClean="0"/>
              <a:t>Click to edit Master title style</a:t>
            </a:r>
            <a:endParaRPr lang="en-US" dirty="0"/>
          </a:p>
        </p:txBody>
      </p:sp>
      <p:pic>
        <p:nvPicPr>
          <p:cNvPr id="6" name="Picture 5"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9123"/>
            <a:ext cx="2139696" cy="1226337"/>
          </a:xfrm>
        </p:spPr>
        <p:txBody>
          <a:bodyPr anchor="b">
            <a:noAutofit/>
          </a:bodyPr>
          <a:lstStyle>
            <a:lvl1pPr algn="l">
              <a:defRPr sz="2400" b="0">
                <a:solidFill>
                  <a:srgbClr val="790A1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832255"/>
            <a:ext cx="2139696" cy="3541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4216" y="1507844"/>
            <a:ext cx="2142680" cy="1264920"/>
          </a:xfrm>
        </p:spPr>
        <p:txBody>
          <a:bodyPr anchor="b">
            <a:normAutofit/>
          </a:bodyPr>
          <a:lstStyle>
            <a:lvl1pPr algn="l">
              <a:defRPr sz="2400" b="0">
                <a:solidFill>
                  <a:srgbClr val="790A14"/>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accent3">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890652"/>
            <a:ext cx="2139696" cy="34857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logo.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5124" y="6423445"/>
            <a:ext cx="1503623" cy="3771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175144" y="533400"/>
            <a:ext cx="6511655"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5334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324600"/>
            <a:ext cx="9144000"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445124" y="6335851"/>
            <a:ext cx="1503623" cy="37715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0/the-personality-traits-that-make-us-feel-like-frauds" TargetMode="External"/><Relationship Id="rId2" Type="http://schemas.openxmlformats.org/officeDocument/2006/relationships/hyperlink" Target="http://www.nytimes.com/2015/10/26/your-money/learning-to-deal-with-the-impostor-syndrome.html?_r=1" TargetMode="External"/><Relationship Id="rId1" Type="http://schemas.openxmlformats.org/officeDocument/2006/relationships/slideLayout" Target="../slideLayouts/slideLayout2.xml"/><Relationship Id="rId5" Type="http://schemas.openxmlformats.org/officeDocument/2006/relationships/hyperlink" Target="https://www.youtube.com/watch?v=Ks-_Mh1QhMc" TargetMode="External"/><Relationship Id="rId4" Type="http://schemas.openxmlformats.org/officeDocument/2006/relationships/hyperlink" Target="http://www.apa.org/gradpsych/2013/11/fraud.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im@ExecutiveCareerSuccess.com" TargetMode="External"/><Relationship Id="rId2" Type="http://schemas.openxmlformats.org/officeDocument/2006/relationships/hyperlink" Target="http://www.ExecutiveCareerSuccess.com" TargetMode="External"/><Relationship Id="rId1" Type="http://schemas.openxmlformats.org/officeDocument/2006/relationships/slideLayout" Target="../slideLayouts/slideLayout2.xml"/><Relationship Id="rId4" Type="http://schemas.openxmlformats.org/officeDocument/2006/relationships/hyperlink" Target="http://www.LinkedIn.com/in/KimMening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6183"/>
            <a:ext cx="7848600" cy="1182642"/>
          </a:xfrm>
        </p:spPr>
        <p:txBody>
          <a:bodyPr>
            <a:normAutofit/>
          </a:bodyPr>
          <a:lstStyle/>
          <a:p>
            <a:r>
              <a:rPr lang="en-US" sz="3000" dirty="0" smtClean="0"/>
              <a:t>Fight the Impostor Syndrome </a:t>
            </a:r>
            <a:br>
              <a:rPr lang="en-US" sz="3000" dirty="0" smtClean="0"/>
            </a:br>
            <a:r>
              <a:rPr lang="en-US" sz="3000" i="1" dirty="0" smtClean="0"/>
              <a:t>Improve Your Confidence &amp; Career</a:t>
            </a:r>
            <a:endParaRPr lang="en-US" sz="3000" i="1" dirty="0"/>
          </a:p>
        </p:txBody>
      </p:sp>
      <p:sp>
        <p:nvSpPr>
          <p:cNvPr id="3" name="Subtitle 2"/>
          <p:cNvSpPr>
            <a:spLocks noGrp="1"/>
          </p:cNvSpPr>
          <p:nvPr>
            <p:ph type="subTitle" idx="1"/>
          </p:nvPr>
        </p:nvSpPr>
        <p:spPr>
          <a:xfrm>
            <a:off x="685800" y="3728357"/>
            <a:ext cx="6400800" cy="1752600"/>
          </a:xfrm>
        </p:spPr>
        <p:txBody>
          <a:bodyPr/>
          <a:lstStyle/>
          <a:p>
            <a:r>
              <a:rPr lang="en-US" dirty="0" smtClean="0"/>
              <a:t>Kim </a:t>
            </a:r>
            <a:r>
              <a:rPr lang="en-US" dirty="0" err="1" smtClean="0"/>
              <a:t>Meninger</a:t>
            </a:r>
            <a:r>
              <a:rPr lang="en-US" dirty="0" smtClean="0"/>
              <a:t> ’97, MBA ’08</a:t>
            </a:r>
          </a:p>
          <a:p>
            <a:r>
              <a:rPr lang="en-US" dirty="0" smtClean="0"/>
              <a:t>Executive Coach</a:t>
            </a:r>
            <a:endParaRPr lang="en-US" dirty="0"/>
          </a:p>
        </p:txBody>
      </p:sp>
      <p:sp>
        <p:nvSpPr>
          <p:cNvPr id="4" name="Rectangle 3"/>
          <p:cNvSpPr/>
          <p:nvPr/>
        </p:nvSpPr>
        <p:spPr>
          <a:xfrm>
            <a:off x="685800" y="582096"/>
            <a:ext cx="8076679" cy="430887"/>
          </a:xfrm>
          <a:prstGeom prst="rect">
            <a:avLst/>
          </a:prstGeom>
        </p:spPr>
        <p:txBody>
          <a:bodyPr wrap="square">
            <a:spAutoFit/>
          </a:bodyPr>
          <a:lstStyle/>
          <a:p>
            <a:r>
              <a:rPr lang="en-US" sz="2200" dirty="0">
                <a:solidFill>
                  <a:prstClr val="black"/>
                </a:solidFill>
                <a:latin typeface="ScalaOT-Regular" pitchFamily="50" charset="0"/>
              </a:rPr>
              <a:t>BOSTON COLLEGE WORLD-WIDE WEBINARS</a:t>
            </a:r>
            <a:endParaRPr lang="en-US" sz="2200" dirty="0"/>
          </a:p>
        </p:txBody>
      </p:sp>
      <p:pic>
        <p:nvPicPr>
          <p:cNvPr id="1026" name="Picture 2" descr="\\univ-relations.bc.edu\DEV_ALUM\Alumni\Affinity\ALUMNI ED\Events\BC Seal format for 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918" y="582096"/>
            <a:ext cx="663509" cy="65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7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t>Questions?</a:t>
            </a:r>
            <a:endParaRPr lang="en-US" sz="5400" dirty="0"/>
          </a:p>
        </p:txBody>
      </p:sp>
    </p:spTree>
    <p:extLst>
      <p:ext uri="{BB962C8B-B14F-4D97-AF65-F5344CB8AC3E}">
        <p14:creationId xmlns:p14="http://schemas.microsoft.com/office/powerpoint/2010/main" val="370222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Additional Resources</a:t>
            </a:r>
            <a:endParaRPr lang="en-US" dirty="0"/>
          </a:p>
        </p:txBody>
      </p:sp>
      <p:sp>
        <p:nvSpPr>
          <p:cNvPr id="3" name="Content Placeholder 2"/>
          <p:cNvSpPr>
            <a:spLocks noGrp="1"/>
          </p:cNvSpPr>
          <p:nvPr>
            <p:ph idx="1"/>
          </p:nvPr>
        </p:nvSpPr>
        <p:spPr>
          <a:xfrm>
            <a:off x="457200" y="1600200"/>
            <a:ext cx="8229600" cy="4749800"/>
          </a:xfrm>
        </p:spPr>
        <p:txBody>
          <a:bodyPr>
            <a:noAutofit/>
          </a:bodyPr>
          <a:lstStyle/>
          <a:p>
            <a:r>
              <a:rPr lang="en-US" dirty="0" smtClean="0"/>
              <a:t>The Impostor Phenomenon </a:t>
            </a:r>
            <a:r>
              <a:rPr lang="en-US" i="1" dirty="0" smtClean="0"/>
              <a:t>Overcoming the Fear that Haunts Your Success, </a:t>
            </a:r>
            <a:r>
              <a:rPr lang="en-US" dirty="0" smtClean="0"/>
              <a:t>Dr. Pauline Rose </a:t>
            </a:r>
            <a:r>
              <a:rPr lang="en-US" dirty="0" err="1" smtClean="0"/>
              <a:t>Clance</a:t>
            </a:r>
            <a:endParaRPr lang="en-US" dirty="0" smtClean="0"/>
          </a:p>
          <a:p>
            <a:r>
              <a:rPr lang="en-US" dirty="0" smtClean="0"/>
              <a:t>Secret Thoughts of Successful Women </a:t>
            </a:r>
            <a:r>
              <a:rPr lang="en-US" i="1" dirty="0" smtClean="0"/>
              <a:t>Why Capable People Suffer from the Impostor Syndrome and How to Thrive in Spite of It, </a:t>
            </a:r>
            <a:r>
              <a:rPr lang="en-US" dirty="0" smtClean="0"/>
              <a:t>Valerie Young</a:t>
            </a:r>
          </a:p>
          <a:p>
            <a:r>
              <a:rPr lang="en-US" dirty="0" smtClean="0"/>
              <a:t>The Confidence Code </a:t>
            </a:r>
            <a:r>
              <a:rPr lang="en-US" i="1" dirty="0" smtClean="0"/>
              <a:t>The Science &amp; Art of Self-Assurance – What Women Should Know, </a:t>
            </a:r>
            <a:r>
              <a:rPr lang="en-US" dirty="0" err="1" smtClean="0"/>
              <a:t>Katty</a:t>
            </a:r>
            <a:r>
              <a:rPr lang="en-US" dirty="0" smtClean="0"/>
              <a:t> Kay &amp; Claire Shipman</a:t>
            </a:r>
          </a:p>
          <a:p>
            <a:r>
              <a:rPr lang="en-US" dirty="0" smtClean="0"/>
              <a:t>The Empress Has No Clothes </a:t>
            </a:r>
            <a:r>
              <a:rPr lang="en-US" i="1" dirty="0" smtClean="0"/>
              <a:t>Conquering Self-Doubt to Embrace Success, </a:t>
            </a:r>
            <a:r>
              <a:rPr lang="en-US" dirty="0" smtClean="0"/>
              <a:t>Joyce M. Roche</a:t>
            </a: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11</a:t>
            </a:fld>
            <a:endParaRPr lang="en-US"/>
          </a:p>
        </p:txBody>
      </p:sp>
    </p:spTree>
    <p:extLst>
      <p:ext uri="{BB962C8B-B14F-4D97-AF65-F5344CB8AC3E}">
        <p14:creationId xmlns:p14="http://schemas.microsoft.com/office/powerpoint/2010/main" val="3666239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Additional Online Resources</a:t>
            </a:r>
            <a:endParaRPr lang="en-US" dirty="0"/>
          </a:p>
        </p:txBody>
      </p:sp>
      <p:sp>
        <p:nvSpPr>
          <p:cNvPr id="3" name="Content Placeholder 2"/>
          <p:cNvSpPr>
            <a:spLocks noGrp="1"/>
          </p:cNvSpPr>
          <p:nvPr>
            <p:ph idx="1"/>
          </p:nvPr>
        </p:nvSpPr>
        <p:spPr>
          <a:xfrm>
            <a:off x="457200" y="1600200"/>
            <a:ext cx="8229600" cy="4749800"/>
          </a:xfrm>
        </p:spPr>
        <p:txBody>
          <a:bodyPr>
            <a:normAutofit/>
          </a:bodyPr>
          <a:lstStyle/>
          <a:p>
            <a:pPr marL="0" indent="0">
              <a:buNone/>
            </a:pPr>
            <a:r>
              <a:rPr lang="en-US" i="1" dirty="0" smtClean="0">
                <a:hlinkClick r:id="rId2"/>
              </a:rPr>
              <a:t>Learning to Deal with the Impostor Syndrome</a:t>
            </a:r>
            <a:endParaRPr lang="en-US" i="1" dirty="0" smtClean="0"/>
          </a:p>
          <a:p>
            <a:pPr marL="0" indent="0">
              <a:buNone/>
            </a:pPr>
            <a:r>
              <a:rPr lang="en-US" dirty="0" smtClean="0"/>
              <a:t>New York Times, October 26, 2015</a:t>
            </a:r>
          </a:p>
          <a:p>
            <a:pPr marL="0" indent="0">
              <a:buNone/>
            </a:pPr>
            <a:endParaRPr lang="en-US" sz="1200" dirty="0"/>
          </a:p>
          <a:p>
            <a:pPr marL="0" indent="0">
              <a:buNone/>
            </a:pPr>
            <a:r>
              <a:rPr lang="en-US" i="1" dirty="0" smtClean="0">
                <a:hlinkClick r:id="rId3"/>
              </a:rPr>
              <a:t>The Personality Traits </a:t>
            </a:r>
            <a:r>
              <a:rPr lang="en-US" i="1" dirty="0">
                <a:hlinkClick r:id="rId3"/>
              </a:rPr>
              <a:t>t</a:t>
            </a:r>
            <a:r>
              <a:rPr lang="en-US" i="1" dirty="0" smtClean="0">
                <a:hlinkClick r:id="rId3"/>
              </a:rPr>
              <a:t>hat Make Us Feel Like Frauds</a:t>
            </a:r>
            <a:endParaRPr lang="en-US" i="1" dirty="0" smtClean="0"/>
          </a:p>
          <a:p>
            <a:pPr marL="0" indent="0">
              <a:buNone/>
            </a:pPr>
            <a:r>
              <a:rPr lang="en-US" dirty="0" smtClean="0"/>
              <a:t>Harvard Business Review, October 22, 2015</a:t>
            </a:r>
          </a:p>
          <a:p>
            <a:pPr marL="0" indent="0">
              <a:buNone/>
            </a:pPr>
            <a:endParaRPr lang="en-US" sz="1200" dirty="0" smtClean="0"/>
          </a:p>
          <a:p>
            <a:pPr marL="0" indent="0">
              <a:buNone/>
            </a:pPr>
            <a:r>
              <a:rPr lang="en-US" i="1" dirty="0" smtClean="0">
                <a:hlinkClick r:id="rId4"/>
              </a:rPr>
              <a:t>Feel Like a Fraud?</a:t>
            </a:r>
            <a:endParaRPr lang="en-US" i="1" dirty="0" smtClean="0"/>
          </a:p>
          <a:p>
            <a:pPr marL="0" indent="0">
              <a:buNone/>
            </a:pPr>
            <a:r>
              <a:rPr lang="en-US" dirty="0" smtClean="0"/>
              <a:t>American Psychological Association</a:t>
            </a:r>
          </a:p>
          <a:p>
            <a:pPr marL="0" indent="0">
              <a:buNone/>
            </a:pPr>
            <a:endParaRPr lang="en-US" sz="1200" dirty="0" smtClean="0"/>
          </a:p>
          <a:p>
            <a:pPr marL="0" indent="0">
              <a:buNone/>
            </a:pPr>
            <a:r>
              <a:rPr lang="en-US" i="1" dirty="0" smtClean="0">
                <a:hlinkClick r:id="rId5"/>
              </a:rPr>
              <a:t>TED </a:t>
            </a:r>
            <a:r>
              <a:rPr lang="en-US" i="1" dirty="0" err="1" smtClean="0">
                <a:hlinkClick r:id="rId5"/>
              </a:rPr>
              <a:t>Talks|Your</a:t>
            </a:r>
            <a:r>
              <a:rPr lang="en-US" i="1" dirty="0" smtClean="0">
                <a:hlinkClick r:id="rId5"/>
              </a:rPr>
              <a:t> Body Language Shapes Who You Are</a:t>
            </a:r>
            <a:endParaRPr lang="en-US" i="1" dirty="0"/>
          </a:p>
          <a:p>
            <a:pPr marL="0" indent="0">
              <a:buNone/>
            </a:pPr>
            <a:r>
              <a:rPr lang="en-US" dirty="0" smtClean="0"/>
              <a:t>Amy </a:t>
            </a:r>
            <a:r>
              <a:rPr lang="en-US" dirty="0" err="1" smtClean="0"/>
              <a:t>Cuddy</a:t>
            </a:r>
            <a:r>
              <a:rPr lang="en-US" dirty="0" smtClean="0"/>
              <a:t>, YouTube</a:t>
            </a: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12</a:t>
            </a:fld>
            <a:endParaRPr lang="en-US"/>
          </a:p>
        </p:txBody>
      </p:sp>
    </p:spTree>
    <p:extLst>
      <p:ext uri="{BB962C8B-B14F-4D97-AF65-F5344CB8AC3E}">
        <p14:creationId xmlns:p14="http://schemas.microsoft.com/office/powerpoint/2010/main" val="73570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Contact Me</a:t>
            </a:r>
            <a:endParaRPr lang="en-US" dirty="0"/>
          </a:p>
        </p:txBody>
      </p:sp>
      <p:sp>
        <p:nvSpPr>
          <p:cNvPr id="3" name="Content Placeholder 2"/>
          <p:cNvSpPr>
            <a:spLocks noGrp="1"/>
          </p:cNvSpPr>
          <p:nvPr>
            <p:ph idx="1"/>
          </p:nvPr>
        </p:nvSpPr>
        <p:spPr/>
        <p:txBody>
          <a:bodyPr/>
          <a:lstStyle/>
          <a:p>
            <a:pPr marL="0" indent="0" algn="ctr">
              <a:buNone/>
            </a:pPr>
            <a:r>
              <a:rPr lang="en-US" dirty="0" smtClean="0"/>
              <a:t>Have a question or comment? </a:t>
            </a:r>
          </a:p>
          <a:p>
            <a:pPr marL="0" indent="0" algn="ctr">
              <a:buNone/>
            </a:pPr>
            <a:r>
              <a:rPr lang="en-US" dirty="0" smtClean="0"/>
              <a:t>Need additional support?</a:t>
            </a:r>
          </a:p>
          <a:p>
            <a:pPr marL="0" indent="0">
              <a:buNone/>
            </a:pPr>
            <a:endParaRPr lang="en-US" sz="1800" dirty="0" smtClean="0"/>
          </a:p>
          <a:p>
            <a:pPr marL="0" indent="0">
              <a:buNone/>
            </a:pPr>
            <a:r>
              <a:rPr lang="en-US" dirty="0" smtClean="0"/>
              <a:t>Visit: </a:t>
            </a:r>
            <a:r>
              <a:rPr lang="en-US" dirty="0" smtClean="0">
                <a:hlinkClick r:id="rId2"/>
              </a:rPr>
              <a:t>www.ExecutiveCareerSuccess.com</a:t>
            </a:r>
            <a:endParaRPr lang="en-US" dirty="0" smtClean="0"/>
          </a:p>
          <a:p>
            <a:pPr marL="0" indent="0">
              <a:buNone/>
            </a:pPr>
            <a:r>
              <a:rPr lang="en-US" dirty="0" smtClean="0"/>
              <a:t>Email: </a:t>
            </a:r>
            <a:r>
              <a:rPr lang="en-US" dirty="0" smtClean="0">
                <a:hlinkClick r:id="rId3"/>
              </a:rPr>
              <a:t>Kim@ExecutiveCareerSuccess.com</a:t>
            </a:r>
            <a:endParaRPr lang="en-US" dirty="0" smtClean="0"/>
          </a:p>
          <a:p>
            <a:pPr marL="0" indent="0">
              <a:buNone/>
            </a:pPr>
            <a:r>
              <a:rPr lang="en-US" dirty="0" smtClean="0"/>
              <a:t>Connect: </a:t>
            </a:r>
            <a:r>
              <a:rPr lang="en-US" dirty="0" smtClean="0">
                <a:hlinkClick r:id="rId4"/>
              </a:rPr>
              <a:t>www.LinkedIn.com/in/KimMeninger</a:t>
            </a:r>
            <a:endParaRPr lang="en-US" dirty="0" smtClean="0"/>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13</a:t>
            </a:fld>
            <a:endParaRPr lang="en-US"/>
          </a:p>
        </p:txBody>
      </p:sp>
    </p:spTree>
    <p:extLst>
      <p:ext uri="{BB962C8B-B14F-4D97-AF65-F5344CB8AC3E}">
        <p14:creationId xmlns:p14="http://schemas.microsoft.com/office/powerpoint/2010/main" val="347468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Agenda</a:t>
            </a:r>
            <a:endParaRPr lang="en-US" dirty="0"/>
          </a:p>
        </p:txBody>
      </p:sp>
      <p:sp>
        <p:nvSpPr>
          <p:cNvPr id="3" name="Content Placeholder 2"/>
          <p:cNvSpPr>
            <a:spLocks noGrp="1"/>
          </p:cNvSpPr>
          <p:nvPr>
            <p:ph idx="1"/>
          </p:nvPr>
        </p:nvSpPr>
        <p:spPr/>
        <p:txBody>
          <a:bodyPr/>
          <a:lstStyle/>
          <a:p>
            <a:r>
              <a:rPr lang="en-US" sz="2800" dirty="0" smtClean="0"/>
              <a:t>What is the Impostor Syndrome?</a:t>
            </a:r>
          </a:p>
          <a:p>
            <a:r>
              <a:rPr lang="en-US" sz="2800" dirty="0"/>
              <a:t>W</a:t>
            </a:r>
            <a:r>
              <a:rPr lang="en-US" sz="2800" dirty="0" smtClean="0"/>
              <a:t>hat does it look like?</a:t>
            </a:r>
          </a:p>
          <a:p>
            <a:r>
              <a:rPr lang="en-US" sz="2800" dirty="0" smtClean="0"/>
              <a:t>Why is it problematic?</a:t>
            </a:r>
          </a:p>
          <a:p>
            <a:r>
              <a:rPr lang="en-US" sz="2800" dirty="0" smtClean="0"/>
              <a:t>Why does it happen?</a:t>
            </a:r>
          </a:p>
          <a:p>
            <a:r>
              <a:rPr lang="en-US" sz="2800" dirty="0" smtClean="0"/>
              <a:t>What can you do about it?</a:t>
            </a:r>
          </a:p>
          <a:p>
            <a:r>
              <a:rPr lang="en-US" sz="2800" dirty="0" smtClean="0"/>
              <a:t>Where can you find additional resources?</a:t>
            </a:r>
          </a:p>
          <a:p>
            <a:endParaRPr lang="en-US" dirty="0" smtClean="0"/>
          </a:p>
          <a:p>
            <a:endParaRPr lang="en-US" dirty="0"/>
          </a:p>
        </p:txBody>
      </p:sp>
    </p:spTree>
    <p:extLst>
      <p:ext uri="{BB962C8B-B14F-4D97-AF65-F5344CB8AC3E}">
        <p14:creationId xmlns:p14="http://schemas.microsoft.com/office/powerpoint/2010/main" val="426115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Is This You?</a:t>
            </a:r>
            <a:endParaRPr lang="en-US" dirty="0"/>
          </a:p>
        </p:txBody>
      </p:sp>
      <p:sp>
        <p:nvSpPr>
          <p:cNvPr id="3" name="Content Placeholder 2"/>
          <p:cNvSpPr>
            <a:spLocks noGrp="1"/>
          </p:cNvSpPr>
          <p:nvPr>
            <p:ph idx="1"/>
          </p:nvPr>
        </p:nvSpPr>
        <p:spPr/>
        <p:txBody>
          <a:bodyPr>
            <a:normAutofit/>
          </a:bodyPr>
          <a:lstStyle/>
          <a:p>
            <a:r>
              <a:rPr lang="en-US" dirty="0" smtClean="0"/>
              <a:t>I attribute my success to luck or timing, rather than my own skills and talents.</a:t>
            </a:r>
          </a:p>
          <a:p>
            <a:r>
              <a:rPr lang="en-US" dirty="0" smtClean="0"/>
              <a:t>I worry that others will find out that I’m not as competent or capable as they think I am.</a:t>
            </a:r>
          </a:p>
          <a:p>
            <a:r>
              <a:rPr lang="en-US" dirty="0" smtClean="0"/>
              <a:t>I’ve unknowingly deceived people into thinking I’m good enough for this job.</a:t>
            </a:r>
          </a:p>
          <a:p>
            <a:r>
              <a:rPr lang="en-US" dirty="0" smtClean="0"/>
              <a:t>I feel undeserving of my success. </a:t>
            </a:r>
          </a:p>
          <a:p>
            <a:r>
              <a:rPr lang="en-US" dirty="0" smtClean="0"/>
              <a:t>At any moment I will be exposed as a fraud.</a:t>
            </a:r>
          </a:p>
          <a:p>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3</a:t>
            </a:fld>
            <a:endParaRPr lang="en-US"/>
          </a:p>
        </p:txBody>
      </p:sp>
    </p:spTree>
    <p:extLst>
      <p:ext uri="{BB962C8B-B14F-4D97-AF65-F5344CB8AC3E}">
        <p14:creationId xmlns:p14="http://schemas.microsoft.com/office/powerpoint/2010/main" val="1295235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Suffers?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a:t>
            </a:r>
            <a:r>
              <a:rPr lang="en-US" sz="2400" i="1" dirty="0" smtClean="0"/>
              <a:t>I have written eleven books, but each time I think, ‘uh oh, they’re going to find out now. I’ve run a game on everybody, and they’re going to find me out.</a:t>
            </a:r>
            <a:r>
              <a:rPr lang="en-US" sz="2400" dirty="0" smtClean="0"/>
              <a:t>’ ” ~ Maya Angelou, Poet</a:t>
            </a:r>
          </a:p>
          <a:p>
            <a:pPr marL="0" indent="0">
              <a:buNone/>
            </a:pPr>
            <a:endParaRPr lang="en-US" sz="1200" i="1" dirty="0" smtClean="0"/>
          </a:p>
          <a:p>
            <a:pPr marL="0" indent="0">
              <a:buNone/>
            </a:pPr>
            <a:r>
              <a:rPr lang="en-US" sz="2400" dirty="0" smtClean="0"/>
              <a:t>"</a:t>
            </a:r>
            <a:r>
              <a:rPr lang="en-US" sz="2400" i="1" dirty="0" smtClean="0"/>
              <a:t>There are an awful lot of people out there who think I'm an expert. How do these people believe all this about me? I'm so much aware of all the things I don't know.</a:t>
            </a:r>
            <a:r>
              <a:rPr lang="en-US" sz="2400" dirty="0" smtClean="0"/>
              <a:t>” ~ Margaret Chan, Chief of the World Health Organization</a:t>
            </a:r>
          </a:p>
          <a:p>
            <a:pPr marL="0" indent="0">
              <a:buNone/>
            </a:pPr>
            <a:endParaRPr lang="en-US" sz="1200" dirty="0" smtClean="0"/>
          </a:p>
          <a:p>
            <a:pPr marL="0" indent="0">
              <a:buNone/>
            </a:pPr>
            <a:r>
              <a:rPr lang="en-US" sz="2400" i="1" dirty="0" smtClean="0"/>
              <a:t>“The exaggerated esteem in which my lifework is held makes me very ill at ease. I feel compelled to think of myself as an involuntary swindler.” </a:t>
            </a:r>
            <a:r>
              <a:rPr lang="en-US" sz="2400" dirty="0" smtClean="0"/>
              <a:t>~ Albert Einstein</a:t>
            </a:r>
          </a:p>
          <a:p>
            <a:pPr marL="0" indent="0">
              <a:buNone/>
            </a:pP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4</a:t>
            </a:fld>
            <a:endParaRPr lang="en-US"/>
          </a:p>
        </p:txBody>
      </p:sp>
    </p:spTree>
    <p:extLst>
      <p:ext uri="{BB962C8B-B14F-4D97-AF65-F5344CB8AC3E}">
        <p14:creationId xmlns:p14="http://schemas.microsoft.com/office/powerpoint/2010/main" val="84900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normAutofit/>
          </a:bodyPr>
          <a:lstStyle/>
          <a:p>
            <a:pPr algn="ctr"/>
            <a:r>
              <a:rPr lang="en-US" dirty="0" smtClean="0"/>
              <a:t>What </a:t>
            </a:r>
            <a:r>
              <a:rPr lang="en-US" dirty="0"/>
              <a:t>I</a:t>
            </a:r>
            <a:r>
              <a:rPr lang="en-US" dirty="0" smtClean="0"/>
              <a:t>s the Impostor Syndrome?</a:t>
            </a:r>
            <a:endParaRPr lang="en-US" dirty="0"/>
          </a:p>
        </p:txBody>
      </p:sp>
      <p:sp>
        <p:nvSpPr>
          <p:cNvPr id="10" name="Content Placeholder 9"/>
          <p:cNvSpPr>
            <a:spLocks noGrp="1"/>
          </p:cNvSpPr>
          <p:nvPr>
            <p:ph sz="half" idx="1"/>
          </p:nvPr>
        </p:nvSpPr>
        <p:spPr>
          <a:xfrm>
            <a:off x="457200" y="1600200"/>
            <a:ext cx="4749800" cy="4525963"/>
          </a:xfrm>
        </p:spPr>
        <p:txBody>
          <a:bodyPr>
            <a:normAutofit/>
          </a:bodyPr>
          <a:lstStyle/>
          <a:p>
            <a:r>
              <a:rPr lang="en-US" dirty="0" smtClean="0"/>
              <a:t>Feelings of self-doubt, inadequacy and incompetence despite contradictory evidence</a:t>
            </a:r>
          </a:p>
          <a:p>
            <a:r>
              <a:rPr lang="en-US" dirty="0" smtClean="0"/>
              <a:t>Most common among high achieving people</a:t>
            </a:r>
          </a:p>
          <a:p>
            <a:r>
              <a:rPr lang="en-US" dirty="0" smtClean="0"/>
              <a:t>Commonly occurs at transition points</a:t>
            </a:r>
          </a:p>
          <a:p>
            <a:r>
              <a:rPr lang="en-US" dirty="0" smtClean="0"/>
              <a:t>Affects both genders</a:t>
            </a:r>
            <a:endParaRPr lang="en-US" dirty="0"/>
          </a:p>
        </p:txBody>
      </p:sp>
      <p:pic>
        <p:nvPicPr>
          <p:cNvPr id="12" name="Content Placeholder 11" descr="fraud.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477" r="20241"/>
          <a:stretch/>
        </p:blipFill>
        <p:spPr>
          <a:xfrm>
            <a:off x="5207000" y="1817915"/>
            <a:ext cx="2663371" cy="3464084"/>
          </a:xfrm>
        </p:spPr>
      </p:pic>
      <p:sp>
        <p:nvSpPr>
          <p:cNvPr id="13" name="Slide Number Placeholder 12"/>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5</a:t>
            </a:fld>
            <a:endParaRPr lang="en-US"/>
          </a:p>
        </p:txBody>
      </p:sp>
    </p:spTree>
    <p:extLst>
      <p:ext uri="{BB962C8B-B14F-4D97-AF65-F5344CB8AC3E}">
        <p14:creationId xmlns:p14="http://schemas.microsoft.com/office/powerpoint/2010/main" val="4187182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What Does It Look Like?</a:t>
            </a:r>
            <a:endParaRPr lang="en-US" dirty="0"/>
          </a:p>
        </p:txBody>
      </p:sp>
      <p:sp>
        <p:nvSpPr>
          <p:cNvPr id="3" name="Content Placeholder 2"/>
          <p:cNvSpPr>
            <a:spLocks noGrp="1"/>
          </p:cNvSpPr>
          <p:nvPr>
            <p:ph idx="1"/>
          </p:nvPr>
        </p:nvSpPr>
        <p:spPr>
          <a:xfrm>
            <a:off x="457200" y="1600200"/>
            <a:ext cx="5421086" cy="4350657"/>
          </a:xfrm>
        </p:spPr>
        <p:txBody>
          <a:bodyPr>
            <a:normAutofit/>
          </a:bodyPr>
          <a:lstStyle/>
          <a:p>
            <a:r>
              <a:rPr lang="en-US" dirty="0" smtClean="0"/>
              <a:t>A vicious cycle of anxiety and short-term relief</a:t>
            </a:r>
          </a:p>
          <a:p>
            <a:r>
              <a:rPr lang="en-US" dirty="0" smtClean="0"/>
              <a:t>Fear of failure</a:t>
            </a:r>
          </a:p>
          <a:p>
            <a:r>
              <a:rPr lang="en-US" dirty="0" smtClean="0"/>
              <a:t>A strong need to be the best</a:t>
            </a:r>
          </a:p>
          <a:p>
            <a:r>
              <a:rPr lang="en-US" dirty="0" smtClean="0"/>
              <a:t>Perfectionism</a:t>
            </a:r>
          </a:p>
          <a:p>
            <a:r>
              <a:rPr lang="en-US" dirty="0" smtClean="0"/>
              <a:t>Unwillingness to internalize positive feedback</a:t>
            </a:r>
          </a:p>
          <a:p>
            <a:r>
              <a:rPr lang="en-US" dirty="0" smtClean="0"/>
              <a:t>Fear of success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6</a:t>
            </a:fld>
            <a:endParaRPr lang="en-US"/>
          </a:p>
        </p:txBody>
      </p:sp>
      <p:pic>
        <p:nvPicPr>
          <p:cNvPr id="4" name="Picture 3" descr="stressed.executiv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206" y="2086429"/>
            <a:ext cx="2033016" cy="3048000"/>
          </a:xfrm>
          <a:prstGeom prst="rect">
            <a:avLst/>
          </a:prstGeom>
        </p:spPr>
      </p:pic>
    </p:spTree>
    <p:extLst>
      <p:ext uri="{BB962C8B-B14F-4D97-AF65-F5344CB8AC3E}">
        <p14:creationId xmlns:p14="http://schemas.microsoft.com/office/powerpoint/2010/main" val="334430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normAutofit/>
          </a:bodyPr>
          <a:lstStyle/>
          <a:p>
            <a:pPr algn="ctr"/>
            <a:r>
              <a:rPr lang="en-US" dirty="0" smtClean="0"/>
              <a:t>Why Does It Matter?</a:t>
            </a:r>
            <a:endParaRPr lang="en-US" dirty="0"/>
          </a:p>
        </p:txBody>
      </p:sp>
      <p:sp>
        <p:nvSpPr>
          <p:cNvPr id="3" name="Content Placeholder 2"/>
          <p:cNvSpPr>
            <a:spLocks noGrp="1"/>
          </p:cNvSpPr>
          <p:nvPr>
            <p:ph idx="1"/>
          </p:nvPr>
        </p:nvSpPr>
        <p:spPr>
          <a:xfrm>
            <a:off x="457200" y="1600200"/>
            <a:ext cx="4241800" cy="4525963"/>
          </a:xfrm>
        </p:spPr>
        <p:txBody>
          <a:bodyPr/>
          <a:lstStyle/>
          <a:p>
            <a:r>
              <a:rPr lang="en-US" dirty="0" smtClean="0"/>
              <a:t>Stress</a:t>
            </a:r>
          </a:p>
          <a:p>
            <a:r>
              <a:rPr lang="en-US" dirty="0" smtClean="0"/>
              <a:t>Physical &amp; Emotional Effects</a:t>
            </a:r>
          </a:p>
          <a:p>
            <a:r>
              <a:rPr lang="en-US" dirty="0" smtClean="0"/>
              <a:t>Relationship Issues</a:t>
            </a:r>
          </a:p>
          <a:p>
            <a:r>
              <a:rPr lang="en-US" dirty="0" smtClean="0"/>
              <a:t>Lack of personal &amp; professional satisfaction</a:t>
            </a:r>
          </a:p>
          <a:p>
            <a:r>
              <a:rPr lang="en-US" dirty="0" smtClean="0"/>
              <a:t>Unreached potential</a:t>
            </a:r>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7</a:t>
            </a:fld>
            <a:endParaRPr lang="en-US"/>
          </a:p>
        </p:txBody>
      </p:sp>
      <p:pic>
        <p:nvPicPr>
          <p:cNvPr id="4" name="Picture 3" descr="st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264" y="2231573"/>
            <a:ext cx="2742021" cy="3029857"/>
          </a:xfrm>
          <a:prstGeom prst="rect">
            <a:avLst/>
          </a:prstGeom>
        </p:spPr>
      </p:pic>
    </p:spTree>
    <p:extLst>
      <p:ext uri="{BB962C8B-B14F-4D97-AF65-F5344CB8AC3E}">
        <p14:creationId xmlns:p14="http://schemas.microsoft.com/office/powerpoint/2010/main" val="133417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How Did You Get Here?</a:t>
            </a:r>
            <a:endParaRPr lang="en-US" dirty="0"/>
          </a:p>
        </p:txBody>
      </p:sp>
      <p:sp>
        <p:nvSpPr>
          <p:cNvPr id="3" name="Content Placeholder 2"/>
          <p:cNvSpPr>
            <a:spLocks noGrp="1"/>
          </p:cNvSpPr>
          <p:nvPr>
            <p:ph idx="1"/>
          </p:nvPr>
        </p:nvSpPr>
        <p:spPr/>
        <p:txBody>
          <a:bodyPr>
            <a:normAutofit/>
          </a:bodyPr>
          <a:lstStyle/>
          <a:p>
            <a:r>
              <a:rPr lang="en-US" dirty="0" smtClean="0"/>
              <a:t>Early family influences</a:t>
            </a:r>
          </a:p>
          <a:p>
            <a:pPr lvl="1"/>
            <a:r>
              <a:rPr lang="en-US" dirty="0" smtClean="0"/>
              <a:t>Messages about success and failure</a:t>
            </a:r>
          </a:p>
          <a:p>
            <a:pPr lvl="1"/>
            <a:r>
              <a:rPr lang="en-US" dirty="0" smtClean="0"/>
              <a:t>Myths and labels</a:t>
            </a:r>
          </a:p>
          <a:p>
            <a:r>
              <a:rPr lang="en-US" dirty="0" smtClean="0"/>
              <a:t>First in your family</a:t>
            </a:r>
          </a:p>
          <a:p>
            <a:r>
              <a:rPr lang="en-US" dirty="0" smtClean="0"/>
              <a:t>Decision to pursue an alternative path</a:t>
            </a:r>
          </a:p>
          <a:p>
            <a:r>
              <a:rPr lang="en-US" dirty="0" smtClean="0"/>
              <a:t>Pressure to represent your group</a:t>
            </a:r>
          </a:p>
          <a:p>
            <a:pPr lvl="1"/>
            <a:r>
              <a:rPr lang="en-US" dirty="0" smtClean="0"/>
              <a:t>Limited diversity</a:t>
            </a:r>
          </a:p>
          <a:p>
            <a:r>
              <a:rPr lang="en-US" dirty="0" smtClean="0"/>
              <a:t>Unsupportive organizational cultures</a:t>
            </a:r>
          </a:p>
          <a:p>
            <a:pPr lvl="1"/>
            <a:r>
              <a:rPr lang="en-US" dirty="0" smtClean="0"/>
              <a:t>Competition, hostility</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8</a:t>
            </a:fld>
            <a:endParaRPr lang="en-US"/>
          </a:p>
        </p:txBody>
      </p:sp>
    </p:spTree>
    <p:extLst>
      <p:ext uri="{BB962C8B-B14F-4D97-AF65-F5344CB8AC3E}">
        <p14:creationId xmlns:p14="http://schemas.microsoft.com/office/powerpoint/2010/main" val="1123801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smtClean="0"/>
              <a:t>What Can You Do?</a:t>
            </a:r>
            <a:endParaRPr lang="en-US" dirty="0"/>
          </a:p>
        </p:txBody>
      </p:sp>
      <p:sp>
        <p:nvSpPr>
          <p:cNvPr id="3" name="Content Placeholder 2"/>
          <p:cNvSpPr>
            <a:spLocks noGrp="1"/>
          </p:cNvSpPr>
          <p:nvPr>
            <p:ph idx="1"/>
          </p:nvPr>
        </p:nvSpPr>
        <p:spPr>
          <a:xfrm>
            <a:off x="457200" y="1600200"/>
            <a:ext cx="6128657" cy="4525963"/>
          </a:xfrm>
        </p:spPr>
        <p:txBody>
          <a:bodyPr>
            <a:normAutofit/>
          </a:bodyPr>
          <a:lstStyle/>
          <a:p>
            <a:r>
              <a:rPr lang="en-US" dirty="0"/>
              <a:t>Acknowledge the presence of the Impostor Syndrome</a:t>
            </a:r>
          </a:p>
          <a:p>
            <a:r>
              <a:rPr lang="en-US" dirty="0"/>
              <a:t>Share your feelings with others</a:t>
            </a:r>
          </a:p>
          <a:p>
            <a:r>
              <a:rPr lang="en-US" dirty="0"/>
              <a:t>Understand the roots of your feelings</a:t>
            </a:r>
          </a:p>
          <a:p>
            <a:r>
              <a:rPr lang="en-US" dirty="0"/>
              <a:t>Own your success</a:t>
            </a:r>
          </a:p>
          <a:p>
            <a:r>
              <a:rPr lang="en-US" dirty="0"/>
              <a:t>Accept external validation</a:t>
            </a:r>
          </a:p>
          <a:p>
            <a:r>
              <a:rPr lang="en-US" dirty="0"/>
              <a:t>Leverage your resources</a:t>
            </a:r>
          </a:p>
          <a:p>
            <a:r>
              <a:rPr lang="en-US" dirty="0"/>
              <a:t>Evaluate your environment</a:t>
            </a:r>
          </a:p>
          <a:p>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7CA874CB-3205-C642-9008-D7226CC6041B}" type="slidenum">
              <a:rPr lang="en-US" smtClean="0"/>
              <a:t>9</a:t>
            </a:fld>
            <a:endParaRPr lang="en-US"/>
          </a:p>
        </p:txBody>
      </p:sp>
      <p:pic>
        <p:nvPicPr>
          <p:cNvPr id="4" name="Picture 3" descr="action.pl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638" y="3302001"/>
            <a:ext cx="2824162" cy="2824162"/>
          </a:xfrm>
          <a:prstGeom prst="rect">
            <a:avLst/>
          </a:prstGeom>
        </p:spPr>
      </p:pic>
    </p:spTree>
    <p:extLst>
      <p:ext uri="{BB962C8B-B14F-4D97-AF65-F5344CB8AC3E}">
        <p14:creationId xmlns:p14="http://schemas.microsoft.com/office/powerpoint/2010/main" val="2489881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Presentation</Template>
  <TotalTime>10010</TotalTime>
  <Words>536</Words>
  <Application>Microsoft Office PowerPoint</Application>
  <PresentationFormat>On-screen Show (4:3)</PresentationFormat>
  <Paragraphs>95</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Clarity</vt:lpstr>
      <vt:lpstr>Fight the Impostor Syndrome  Improve Your Confidence &amp; Career</vt:lpstr>
      <vt:lpstr>Agenda</vt:lpstr>
      <vt:lpstr>Is This You?</vt:lpstr>
      <vt:lpstr>Who Else Suffers?</vt:lpstr>
      <vt:lpstr>What Is the Impostor Syndrome?</vt:lpstr>
      <vt:lpstr>What Does It Look Like?</vt:lpstr>
      <vt:lpstr>Why Does It Matter?</vt:lpstr>
      <vt:lpstr>How Did You Get Here?</vt:lpstr>
      <vt:lpstr>What Can You Do?</vt:lpstr>
      <vt:lpstr>Questions?</vt:lpstr>
      <vt:lpstr>Additional Resources</vt:lpstr>
      <vt:lpstr>Additional Online Resources</vt:lpstr>
      <vt:lpstr>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the Impostor Syndrome  Improve Your Confidence &amp; Career</dc:title>
  <dc:creator>Kimberly Meninger</dc:creator>
  <cp:lastModifiedBy>Nicole Mollica</cp:lastModifiedBy>
  <cp:revision>33</cp:revision>
  <cp:lastPrinted>2016-01-20T18:10:03Z</cp:lastPrinted>
  <dcterms:created xsi:type="dcterms:W3CDTF">2016-01-13T15:28:53Z</dcterms:created>
  <dcterms:modified xsi:type="dcterms:W3CDTF">2016-01-26T20:37:03Z</dcterms:modified>
</cp:coreProperties>
</file>